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1" r:id="rId2"/>
    <p:sldId id="312" r:id="rId3"/>
    <p:sldId id="313" r:id="rId4"/>
    <p:sldId id="314" r:id="rId5"/>
    <p:sldId id="318" r:id="rId6"/>
    <p:sldId id="320" r:id="rId7"/>
    <p:sldId id="319" r:id="rId8"/>
    <p:sldId id="321" r:id="rId9"/>
    <p:sldId id="322" r:id="rId10"/>
    <p:sldId id="315" r:id="rId11"/>
    <p:sldId id="316" r:id="rId12"/>
    <p:sldId id="31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4141" y="362528"/>
            <a:ext cx="733571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8" y="1622802"/>
            <a:ext cx="8075923" cy="423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24024" y="6465216"/>
            <a:ext cx="26949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65" dirty="0"/>
              <a:t>PROF.V.V.SHINDE </a:t>
            </a:r>
            <a:r>
              <a:rPr spc="-105" dirty="0"/>
              <a:t>NDMVP'S </a:t>
            </a:r>
            <a:r>
              <a:rPr spc="-190" dirty="0"/>
              <a:t>KBTCOE</a:t>
            </a:r>
            <a:r>
              <a:rPr spc="-170" dirty="0"/>
              <a:t> </a:t>
            </a:r>
            <a:r>
              <a:rPr spc="-130" dirty="0"/>
              <a:t>NASHIK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5216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60" dirty="0"/>
              <a:t>1</a:t>
            </a:r>
            <a:r>
              <a:rPr spc="-55" dirty="0"/>
              <a:t>7</a:t>
            </a:r>
            <a:r>
              <a:rPr spc="130" dirty="0"/>
              <a:t>/</a:t>
            </a:r>
            <a:r>
              <a:rPr spc="-60" dirty="0"/>
              <a:t>0</a:t>
            </a:r>
            <a:r>
              <a:rPr spc="-55" dirty="0"/>
              <a:t>1</a:t>
            </a:r>
            <a:r>
              <a:rPr spc="130" dirty="0"/>
              <a:t>/</a:t>
            </a:r>
            <a:r>
              <a:rPr spc="-60" dirty="0"/>
              <a:t>2</a:t>
            </a:r>
            <a:r>
              <a:rPr spc="-55" dirty="0"/>
              <a:t>0</a:t>
            </a:r>
            <a:r>
              <a:rPr spc="-60" dirty="0"/>
              <a:t>17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8" y="6465216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tigue_(medical)" TargetMode="External"/><Relationship Id="rId2" Type="http://schemas.openxmlformats.org/officeDocument/2006/relationships/hyperlink" Target="https://en.wikipedia.org/wiki/Manufactu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Trauma_(medicine)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0999"/>
            <a:ext cx="67817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4000" b="0" dirty="0"/>
              <a:t>Principles of motion economy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63404"/>
            <a:ext cx="7997190" cy="46878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r>
              <a:rPr lang="en-US" sz="2400" dirty="0"/>
              <a:t>The </a:t>
            </a:r>
            <a:r>
              <a:rPr lang="en-US" sz="2400" b="1" dirty="0"/>
              <a:t>principles of motion economy</a:t>
            </a:r>
            <a:r>
              <a:rPr lang="en-US" sz="2400" dirty="0"/>
              <a:t> form a set of rules and suggestions to improve the manual work in </a:t>
            </a:r>
            <a:r>
              <a:rPr lang="en-US" sz="2400" dirty="0">
                <a:hlinkClick r:id="rId2" tooltip="Manufacturing"/>
              </a:rPr>
              <a:t>manufacturing</a:t>
            </a:r>
            <a:r>
              <a:rPr lang="en-US" sz="2400" dirty="0"/>
              <a:t> and reduce </a:t>
            </a:r>
            <a:r>
              <a:rPr lang="en-US" sz="2400" dirty="0">
                <a:hlinkClick r:id="rId3" tooltip="Fatigue (medical)"/>
              </a:rPr>
              <a:t>fatigue</a:t>
            </a:r>
            <a:r>
              <a:rPr lang="en-US" sz="2400" dirty="0"/>
              <a:t> and unnecessary movements by the worker, which can lead to the reduction in the work related </a:t>
            </a:r>
            <a:r>
              <a:rPr lang="en-US" sz="2400" dirty="0">
                <a:hlinkClick r:id="rId4" tooltip="Trauma (medicine)"/>
              </a:rPr>
              <a:t>trauma</a:t>
            </a:r>
            <a:r>
              <a:rPr lang="en-US" sz="2400" dirty="0"/>
              <a:t>.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r>
              <a:rPr lang="en-US" sz="2400" dirty="0"/>
              <a:t>The principles of motion economy can be classified into four groups</a:t>
            </a: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195580" algn="l"/>
              </a:tabLst>
            </a:pPr>
            <a:r>
              <a:rPr lang="en-US" sz="2400" dirty="0"/>
              <a:t>Principles related to the use of </a:t>
            </a:r>
            <a:r>
              <a:rPr lang="en-US" sz="2400" i="1" dirty="0"/>
              <a:t>human body</a:t>
            </a:r>
            <a:r>
              <a:rPr lang="en-US" sz="2400" dirty="0"/>
              <a:t>,</a:t>
            </a: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195580" algn="l"/>
              </a:tabLst>
            </a:pPr>
            <a:r>
              <a:rPr lang="en-US" sz="2400" dirty="0"/>
              <a:t>Principles related to the arrangement of the </a:t>
            </a:r>
            <a:r>
              <a:rPr lang="en-US" sz="2400" i="1" dirty="0"/>
              <a:t>work place</a:t>
            </a:r>
            <a:r>
              <a:rPr lang="en-US" sz="2400" dirty="0"/>
              <a:t>,</a:t>
            </a: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195580" algn="l"/>
              </a:tabLst>
            </a:pPr>
            <a:r>
              <a:rPr lang="en-US" sz="2400" dirty="0"/>
              <a:t>Principles related to the </a:t>
            </a:r>
            <a:r>
              <a:rPr lang="en-US" sz="2400" i="1" dirty="0"/>
              <a:t>design of tools and equipment</a:t>
            </a:r>
            <a:r>
              <a:rPr lang="en-US" sz="2400" dirty="0"/>
              <a:t>.</a:t>
            </a: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Font typeface="+mj-lt"/>
              <a:buAutoNum type="arabicPeriod"/>
              <a:tabLst>
                <a:tab pos="195580" algn="l"/>
              </a:tabLst>
            </a:pPr>
            <a:r>
              <a:rPr lang="en-US" sz="2400" dirty="0"/>
              <a:t>Principles related to </a:t>
            </a:r>
            <a:r>
              <a:rPr lang="en-US" sz="2400" i="1" dirty="0"/>
              <a:t>time conservation</a:t>
            </a:r>
            <a:r>
              <a:rPr lang="en-US" sz="2400" dirty="0"/>
              <a:t>.</a:t>
            </a: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Tools and Equipment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7" y="1066800"/>
            <a:ext cx="8075923" cy="46012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 multiple functions into one tool where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Preposition tools and materials.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 each finger performs some specific movement, the load should be distributed in accordance with the inherent capacities of the fingers.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multiple operations simultaneously rather than sequentially.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equipment controls for operator convenience and error avoidance.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 tools and portable power tools should be designed for operator comfort &amp;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Mechanize or automate manual operations if economically and technically feasible.</a:t>
            </a:r>
          </a:p>
        </p:txBody>
      </p:sp>
    </p:spTree>
    <p:extLst>
      <p:ext uri="{BB962C8B-B14F-4D97-AF65-F5344CB8AC3E}">
        <p14:creationId xmlns:p14="http://schemas.microsoft.com/office/powerpoint/2010/main" val="173991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Conservation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8" y="1622802"/>
            <a:ext cx="8075923" cy="38933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a temporary delay of work by a man or machine should not be encouraged.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should not run idle, it is not desirable that a lathe machine is running and its job is rotating but no cut is being taken.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 or more jobs should be worked upon at the same time or two or more operations should be carried out on a job simultaneously if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 of motion involved in completing a job should be minimized.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4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141" y="362528"/>
            <a:ext cx="7335716" cy="461665"/>
          </a:xfrm>
        </p:spPr>
        <p:txBody>
          <a:bodyPr/>
          <a:lstStyle/>
          <a:p>
            <a:r>
              <a:rPr lang="en-US" dirty="0"/>
              <a:t>Benefits of Motion Economy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038" y="1622802"/>
            <a:ext cx="8075923" cy="3893374"/>
          </a:xfrm>
        </p:spPr>
        <p:txBody>
          <a:bodyPr/>
          <a:lstStyle/>
          <a:p>
            <a:r>
              <a:rPr lang="en-US" dirty="0"/>
              <a:t>The benefits of motion economy includes: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grows the ability of workers due to the application of good methods, using of good tools and eliminating unnecessary activities.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Extended life of machines.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Reduces exhaustion of workers.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Decreases labor costs due to less wastage in factories or plants.</a:t>
            </a:r>
          </a:p>
        </p:txBody>
      </p:sp>
    </p:spTree>
    <p:extLst>
      <p:ext uri="{BB962C8B-B14F-4D97-AF65-F5344CB8AC3E}">
        <p14:creationId xmlns:p14="http://schemas.microsoft.com/office/powerpoint/2010/main" val="292582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20999"/>
            <a:ext cx="67817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4000" dirty="0"/>
              <a:t>The use of </a:t>
            </a:r>
            <a:r>
              <a:rPr lang="en-US" sz="4000" i="1" dirty="0"/>
              <a:t>human body</a:t>
            </a:r>
            <a:endParaRPr lang="en-US" sz="4000" b="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63404"/>
            <a:ext cx="7997190" cy="60856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hands should be fully utilized.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two hands should begin motions at the same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two hands should not be idle at the same time except during rest periods.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motions of the hands and arms should be symmetrical and simultaneous.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method should be designed to utilize the worker’s feet and legs when appropriate.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Five Classifications of Hand and Arm Motions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Finger motions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Wrist motions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Forearm motions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Upper arm motions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Shoulder motions</a:t>
            </a:r>
          </a:p>
          <a:p>
            <a:endParaRPr lang="en-US" sz="2400" dirty="0"/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342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54456"/>
            <a:ext cx="9144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4000" dirty="0"/>
              <a:t>Classifications of Hand and Arm Motions</a:t>
            </a:r>
            <a:endParaRPr lang="en-US" sz="4000" b="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363404"/>
            <a:ext cx="7997190" cy="91499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endParaRPr lang="en-US" sz="2400" dirty="0"/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19558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9200"/>
            <a:ext cx="899160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7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Arrangement of the Work Place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8075923" cy="35394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should be a definite and fixed place for all tools and materials.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Locate tools and materials in fixed positions within the work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Locate tools and materials close to where they are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Materials and tools should be located to permit the best sequence of motions.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Arrange the height of the workplace and chair for alternate sitting and standing, when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a chair of the type and height to permit good posture.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5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06" y="148524"/>
            <a:ext cx="7335716" cy="940435"/>
          </a:xfrm>
        </p:spPr>
        <p:txBody>
          <a:bodyPr/>
          <a:lstStyle/>
          <a:p>
            <a:r>
              <a:rPr lang="en-US" dirty="0"/>
              <a:t>Arrangement of the Work Place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03" y="832744"/>
            <a:ext cx="8075923" cy="35394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a chair of the type and height to permit good posture.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6" y="1295400"/>
            <a:ext cx="7105001" cy="48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006" y="148524"/>
            <a:ext cx="7335716" cy="940435"/>
          </a:xfrm>
        </p:spPr>
        <p:txBody>
          <a:bodyPr/>
          <a:lstStyle/>
          <a:p>
            <a:r>
              <a:rPr lang="en-US" dirty="0"/>
              <a:t>Arrangement of the Work Place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7" y="1524000"/>
            <a:ext cx="8075923" cy="533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03" y="832744"/>
            <a:ext cx="8075923" cy="6912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following figure shows the normal and maximum working areas in the workplace.</a:t>
            </a:r>
          </a:p>
        </p:txBody>
      </p:sp>
    </p:spTree>
    <p:extLst>
      <p:ext uri="{BB962C8B-B14F-4D97-AF65-F5344CB8AC3E}">
        <p14:creationId xmlns:p14="http://schemas.microsoft.com/office/powerpoint/2010/main" val="209989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35716" cy="628072"/>
          </a:xfrm>
        </p:spPr>
        <p:txBody>
          <a:bodyPr/>
          <a:lstStyle/>
          <a:p>
            <a:r>
              <a:rPr lang="en-US" dirty="0"/>
              <a:t>Arrangement of the Work Place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9074"/>
            <a:ext cx="8075923" cy="3077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Normal and Maximum Working Area Dimensions in Figure Above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905000"/>
            <a:ext cx="8686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0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35716" cy="923330"/>
          </a:xfrm>
        </p:spPr>
        <p:txBody>
          <a:bodyPr/>
          <a:lstStyle/>
          <a:p>
            <a:r>
              <a:rPr lang="en-US" dirty="0"/>
              <a:t>Two workplace layouts: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9074"/>
            <a:ext cx="8075923" cy="307777"/>
          </a:xfrm>
        </p:spPr>
        <p:txBody>
          <a:bodyPr/>
          <a:lstStyle/>
          <a:p>
            <a:r>
              <a:rPr lang="en-US" sz="2000" dirty="0"/>
              <a:t>(a) Poor arrangement of parts and tools in workplace.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105001" cy="45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1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35716" cy="923330"/>
          </a:xfrm>
        </p:spPr>
        <p:txBody>
          <a:bodyPr/>
          <a:lstStyle/>
          <a:p>
            <a:r>
              <a:rPr lang="en-US" dirty="0"/>
              <a:t>Two workplace layouts: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9074"/>
            <a:ext cx="8075923" cy="615553"/>
          </a:xfrm>
        </p:spPr>
        <p:txBody>
          <a:bodyPr/>
          <a:lstStyle/>
          <a:p>
            <a:r>
              <a:rPr lang="en-US" sz="2000" dirty="0"/>
              <a:t>(b) Good arrangement of parts and tools in workplace Numbers indicate sequence of work elements in relation to locations of hand tools and parts bins.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9057"/>
            <a:ext cx="6674300" cy="40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605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Office Theme</vt:lpstr>
      <vt:lpstr>Principles of motion economy</vt:lpstr>
      <vt:lpstr>The use of human body</vt:lpstr>
      <vt:lpstr>Classifications of Hand and Arm Motions</vt:lpstr>
      <vt:lpstr>Arrangement of the Work Place </vt:lpstr>
      <vt:lpstr>Arrangement of the Work Place </vt:lpstr>
      <vt:lpstr>Arrangement of the Work Place </vt:lpstr>
      <vt:lpstr>Arrangement of the Work Place </vt:lpstr>
      <vt:lpstr>Two workplace layouts: </vt:lpstr>
      <vt:lpstr>Two workplace layouts: </vt:lpstr>
      <vt:lpstr>Design of Tools and Equipment </vt:lpstr>
      <vt:lpstr>Time Conservation </vt:lpstr>
      <vt:lpstr>Benefits of Motion Economy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Motion Study</dc:title>
  <cp:lastModifiedBy>Mohammad Abubakar Atiq</cp:lastModifiedBy>
  <cp:revision>18</cp:revision>
  <dcterms:created xsi:type="dcterms:W3CDTF">2022-03-31T04:29:38Z</dcterms:created>
  <dcterms:modified xsi:type="dcterms:W3CDTF">2024-05-28T19:57:07Z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2017-02-26T00:00:00Z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2022-03-31T00:00:00Z</vt:filetime>
  </property>
</Properties>
</file>