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68" r:id="rId13"/>
    <p:sldId id="269" r:id="rId14"/>
    <p:sldId id="270" r:id="rId15"/>
    <p:sldId id="271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62" d="100"/>
          <a:sy n="62" d="100"/>
        </p:scale>
        <p:origin x="78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6DBF-91A6-4311-BA7F-ACA4DC7A135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9B84-E723-44A2-A85E-522B781E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69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6DBF-91A6-4311-BA7F-ACA4DC7A135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9B84-E723-44A2-A85E-522B781E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1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6DBF-91A6-4311-BA7F-ACA4DC7A135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9B84-E723-44A2-A85E-522B781E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40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6DBF-91A6-4311-BA7F-ACA4DC7A135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9B84-E723-44A2-A85E-522B781E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48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6DBF-91A6-4311-BA7F-ACA4DC7A135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9B84-E723-44A2-A85E-522B781E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31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6DBF-91A6-4311-BA7F-ACA4DC7A135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9B84-E723-44A2-A85E-522B781E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25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6DBF-91A6-4311-BA7F-ACA4DC7A135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9B84-E723-44A2-A85E-522B781E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44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6DBF-91A6-4311-BA7F-ACA4DC7A135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9B84-E723-44A2-A85E-522B781E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6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6DBF-91A6-4311-BA7F-ACA4DC7A135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9B84-E723-44A2-A85E-522B781E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6DBF-91A6-4311-BA7F-ACA4DC7A135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9B84-E723-44A2-A85E-522B781E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21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6DBF-91A6-4311-BA7F-ACA4DC7A135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9B84-E723-44A2-A85E-522B781E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44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56DBF-91A6-4311-BA7F-ACA4DC7A1354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19B84-E723-44A2-A85E-522B781E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24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ime_and_motion_study" TargetMode="External"/><Relationship Id="rId2" Type="http://schemas.openxmlformats.org/officeDocument/2006/relationships/hyperlink" Target="https://en.wikipedia.org/wiki/Scientific_managemen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Industrial_engineering" TargetMode="External"/><Relationship Id="rId4" Type="http://schemas.openxmlformats.org/officeDocument/2006/relationships/hyperlink" Target="https://en.wikipedia.org/wiki/Lillian_Moller_Gilbreth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510" y="1094654"/>
            <a:ext cx="10529453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Work Study and Method Engineering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Lab-1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33396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237" y="0"/>
            <a:ext cx="10515600" cy="1325563"/>
          </a:xfrm>
        </p:spPr>
        <p:txBody>
          <a:bodyPr/>
          <a:lstStyle/>
          <a:p>
            <a:r>
              <a:rPr lang="en-US" b="1" dirty="0"/>
              <a:t>Differentiate between time, motion and method study </a:t>
            </a:r>
            <a:endParaRPr lang="en-US" dirty="0"/>
          </a:p>
        </p:txBody>
      </p:sp>
      <p:pic>
        <p:nvPicPr>
          <p:cNvPr id="4" name="Content Placeholder 3" descr="C:\Users\20821\Desktop\Capture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946" y="1325564"/>
            <a:ext cx="8506691" cy="55324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653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237" y="0"/>
            <a:ext cx="10515600" cy="1325563"/>
          </a:xfrm>
        </p:spPr>
        <p:txBody>
          <a:bodyPr/>
          <a:lstStyle/>
          <a:p>
            <a:r>
              <a:rPr lang="en-US" b="1" dirty="0"/>
              <a:t>Differentiate between time, motion and method study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8815128"/>
              </p:ext>
            </p:extLst>
          </p:nvPr>
        </p:nvGraphicFramePr>
        <p:xfrm>
          <a:off x="644238" y="1325561"/>
          <a:ext cx="10051470" cy="55324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50490"/>
                <a:gridCol w="3350490"/>
                <a:gridCol w="3350490"/>
              </a:tblGrid>
              <a:tr h="5701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BASIS FOR COMPARISON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TIME STUDY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MOTION STUDY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</a:tr>
              <a:tr h="14949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Meaning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Time study is one of the techniques of scientific management which involves observation and recording of the time taken in performing a particular task.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Motion study involves the observation of the movement of men, machine, materials and supplies, to find out the wasteful actions and eliminate them.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8784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Involves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Tracking of the time consumed in carrying each part of the operation.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Ascertainment of total movements of workers while performing a task.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8784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Purpose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To identify the standard time required to perform a task.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To reduce wastage of time and energy in unnecessary movements.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5701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Tools used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Stopwatch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Surveillance Camera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5701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Focuses 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Increase in productivity of labour.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Minimization of movement of workers.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5701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Objective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To determine a fair day's work.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To find out the best method of doing a job.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90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50038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History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163782"/>
            <a:ext cx="8915400" cy="5694218"/>
          </a:xfrm>
        </p:spPr>
        <p:txBody>
          <a:bodyPr>
            <a:normAutofit/>
          </a:bodyPr>
          <a:lstStyle/>
          <a:p>
            <a:r>
              <a:rPr lang="en-US" b="1" dirty="0"/>
              <a:t>Frank Bunker Gilbreth</a:t>
            </a:r>
            <a:r>
              <a:rPr lang="en-US" dirty="0"/>
              <a:t> (July 7, 1868 – June 14, 1924) was an American engineer, consultant, and author known as an early advocate of </a:t>
            </a:r>
            <a:r>
              <a:rPr lang="en-US" dirty="0">
                <a:hlinkClick r:id="rId2" tooltip="Scientific management"/>
              </a:rPr>
              <a:t>scientific management</a:t>
            </a:r>
            <a:r>
              <a:rPr lang="en-US" dirty="0"/>
              <a:t> and a pioneer of </a:t>
            </a:r>
            <a:r>
              <a:rPr lang="en-US" dirty="0">
                <a:hlinkClick r:id="rId3" tooltip="Time and motion study"/>
              </a:rPr>
              <a:t>time and motion study</a:t>
            </a:r>
            <a:r>
              <a:rPr lang="en-US" dirty="0" smtClean="0"/>
              <a:t>,</a:t>
            </a:r>
          </a:p>
          <a:p>
            <a:r>
              <a:rPr lang="en-US" dirty="0" smtClean="0"/>
              <a:t>Both </a:t>
            </a:r>
            <a:r>
              <a:rPr lang="en-US" dirty="0"/>
              <a:t>he and his wife </a:t>
            </a:r>
            <a:r>
              <a:rPr lang="en-US" dirty="0">
                <a:hlinkClick r:id="rId4" tooltip="Lillian Moller Gilbreth"/>
              </a:rPr>
              <a:t>Lillian Moller Gilbreth</a:t>
            </a:r>
            <a:r>
              <a:rPr lang="en-US" dirty="0"/>
              <a:t> were industrial engineers and efficiency experts who contributed to the study of </a:t>
            </a:r>
            <a:r>
              <a:rPr lang="en-US" dirty="0">
                <a:hlinkClick r:id="rId5" tooltip="Industrial engineering"/>
              </a:rPr>
              <a:t>industrial engineering</a:t>
            </a:r>
            <a:r>
              <a:rPr lang="en-US" dirty="0"/>
              <a:t> in fields such as motion study and human factors</a:t>
            </a:r>
            <a:r>
              <a:rPr lang="en-US" dirty="0" smtClean="0"/>
              <a:t>.</a:t>
            </a:r>
          </a:p>
          <a:p>
            <a:r>
              <a:rPr lang="en-US" dirty="0"/>
              <a:t>Frank and Lillian Gilbreth wrote some of the original work that laid the foundation for the field of motion and time study. They were the pioneers of motion study.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953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50038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History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163782"/>
            <a:ext cx="8915400" cy="5694218"/>
          </a:xfrm>
        </p:spPr>
        <p:txBody>
          <a:bodyPr>
            <a:normAutofit/>
          </a:bodyPr>
          <a:lstStyle/>
          <a:p>
            <a:r>
              <a:rPr lang="en-US" b="1" dirty="0"/>
              <a:t>Frederick </a:t>
            </a:r>
            <a:r>
              <a:rPr lang="en-US" b="1" dirty="0" smtClean="0"/>
              <a:t>Taylor </a:t>
            </a:r>
            <a:r>
              <a:rPr lang="en-US" dirty="0"/>
              <a:t>(July 7, 1868 – June 14, 1924) was an American inventor that established the </a:t>
            </a:r>
            <a:r>
              <a:rPr lang="en-US" b="1" dirty="0"/>
              <a:t>Scientific Management Theory</a:t>
            </a:r>
            <a:r>
              <a:rPr lang="en-US" dirty="0"/>
              <a:t> or </a:t>
            </a:r>
            <a:r>
              <a:rPr lang="en-US" b="1" dirty="0"/>
              <a:t>Taylorism</a:t>
            </a:r>
            <a:r>
              <a:rPr lang="en-US" dirty="0"/>
              <a:t> to influence how work was performed using scientific techniques. </a:t>
            </a:r>
            <a:endParaRPr lang="en-US" dirty="0" smtClean="0"/>
          </a:p>
          <a:p>
            <a:r>
              <a:rPr lang="en-US" dirty="0" smtClean="0"/>
              <a:t>Taylor </a:t>
            </a:r>
            <a:r>
              <a:rPr lang="en-US" dirty="0"/>
              <a:t>was trained as an engineer by undertaking a master's degree in mechanical engineering.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enhance his theory, Frederick Taylor wrote books like Shop Management and </a:t>
            </a:r>
            <a:r>
              <a:rPr lang="en-US" b="1" dirty="0"/>
              <a:t>The Principles of Scientific Management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Through </a:t>
            </a:r>
            <a:r>
              <a:rPr lang="en-US" dirty="0"/>
              <a:t>those books, Taylor impacted management through quantitative concepts like cost accounting, ergonomics, and assembly line production to apply science to conduct quantitative analysis.</a:t>
            </a:r>
          </a:p>
        </p:txBody>
      </p:sp>
    </p:spTree>
    <p:extLst>
      <p:ext uri="{BB962C8B-B14F-4D97-AF65-F5344CB8AC3E}">
        <p14:creationId xmlns:p14="http://schemas.microsoft.com/office/powerpoint/2010/main" val="4049125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50038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History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163782"/>
            <a:ext cx="8915400" cy="5694218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Fredrick Taylor theory explained that the optimization of work translated to productivity and efficiency and not how the workers were made to work hard.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Taylor scientific management theory assumed that productivity could increase by making jobs simpler and optimizing them</a:t>
            </a:r>
            <a:r>
              <a:rPr lang="en-US" dirty="0" smtClean="0"/>
              <a:t>.</a:t>
            </a:r>
            <a:r>
              <a:rPr lang="en-US" dirty="0"/>
              <a:t>  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2121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50038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History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163782"/>
            <a:ext cx="8915400" cy="5694218"/>
          </a:xfrm>
        </p:spPr>
        <p:txBody>
          <a:bodyPr>
            <a:normAutofit/>
          </a:bodyPr>
          <a:lstStyle/>
          <a:p>
            <a:r>
              <a:rPr lang="en-US" dirty="0"/>
              <a:t>The four principles of Scientific Management are as follows: 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Splitting </a:t>
            </a:r>
            <a:r>
              <a:rPr lang="en-US" dirty="0"/>
              <a:t>work between workers and managers where workers would create plans and workers would follow them. 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scientific training and hiring of workers. </a:t>
            </a:r>
            <a:r>
              <a:rPr lang="en-US" dirty="0" smtClean="0"/>
              <a:t> 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collecting of data and its analysis reduced to rules and laws. </a:t>
            </a:r>
            <a:r>
              <a:rPr lang="en-US" dirty="0" smtClean="0"/>
              <a:t> 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Monitoring </a:t>
            </a:r>
            <a:r>
              <a:rPr lang="en-US" dirty="0"/>
              <a:t>worker performance.</a:t>
            </a:r>
          </a:p>
        </p:txBody>
      </p:sp>
    </p:spTree>
    <p:extLst>
      <p:ext uri="{BB962C8B-B14F-4D97-AF65-F5344CB8AC3E}">
        <p14:creationId xmlns:p14="http://schemas.microsoft.com/office/powerpoint/2010/main" val="3673773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237" y="0"/>
            <a:ext cx="10515600" cy="942109"/>
          </a:xfrm>
        </p:spPr>
        <p:txBody>
          <a:bodyPr/>
          <a:lstStyle/>
          <a:p>
            <a:r>
              <a:rPr lang="en-US" b="1" dirty="0" smtClean="0"/>
              <a:t>History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2109"/>
            <a:ext cx="10515600" cy="523485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Method Engineering?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</a:t>
            </a:r>
            <a:r>
              <a:rPr lang="en-US" dirty="0"/>
              <a:t>branch of industrial engineering specializing in the analysis of methods and the improvement and standardization of methods, equipment, and working </a:t>
            </a:r>
            <a:r>
              <a:rPr lang="en-US" dirty="0" smtClean="0"/>
              <a:t>conditions</a:t>
            </a:r>
          </a:p>
          <a:p>
            <a:pPr algn="just"/>
            <a:r>
              <a:rPr lang="en-US" altLang="en-US" dirty="0" smtClean="0"/>
              <a:t>Methods engineering is the analysis and design of work methods and systems, including the tooling, equipment, technologies, workplace layout, plant layout, and work environment </a:t>
            </a:r>
          </a:p>
          <a:p>
            <a:endParaRPr lang="en-US" altLang="en-US" sz="1200" dirty="0" smtClean="0"/>
          </a:p>
          <a:p>
            <a:r>
              <a:rPr lang="en-US" altLang="en-US" dirty="0" smtClean="0"/>
              <a:t>Other names for methods engineering:</a:t>
            </a:r>
          </a:p>
          <a:p>
            <a:pPr lvl="1"/>
            <a:r>
              <a:rPr lang="en-US" altLang="en-US" dirty="0" smtClean="0"/>
              <a:t>Work study</a:t>
            </a:r>
          </a:p>
          <a:p>
            <a:pPr lvl="1"/>
            <a:r>
              <a:rPr lang="en-US" altLang="en-US" dirty="0" smtClean="0"/>
              <a:t>Work simplification</a:t>
            </a:r>
          </a:p>
          <a:p>
            <a:pPr lvl="1"/>
            <a:r>
              <a:rPr lang="en-US" altLang="en-US" dirty="0" smtClean="0"/>
              <a:t>Methods study</a:t>
            </a:r>
          </a:p>
          <a:p>
            <a:pPr lvl="1"/>
            <a:r>
              <a:rPr lang="en-US" altLang="en-US" dirty="0" smtClean="0"/>
              <a:t>Process re-engineering</a:t>
            </a:r>
          </a:p>
          <a:p>
            <a:pPr lvl="1"/>
            <a:r>
              <a:rPr lang="en-US" altLang="en-US" dirty="0" smtClean="0"/>
              <a:t>Business process re-engineering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70488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228600"/>
            <a:ext cx="7162800" cy="762000"/>
          </a:xfrm>
        </p:spPr>
        <p:txBody>
          <a:bodyPr/>
          <a:lstStyle/>
          <a:p>
            <a:pPr eaLnBrk="1" hangingPunct="1"/>
            <a:r>
              <a:rPr lang="en-US" altLang="en-US" b="1" smtClean="0"/>
              <a:t>Methods Engineering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95600" y="1447800"/>
            <a:ext cx="7467600" cy="5029200"/>
          </a:xfrm>
        </p:spPr>
        <p:txBody>
          <a:bodyPr/>
          <a:lstStyle/>
          <a:p>
            <a:pPr marL="533400" indent="-533400">
              <a:buNone/>
            </a:pPr>
            <a:r>
              <a:rPr lang="en-US" altLang="en-US" smtClean="0"/>
              <a:t>Can be divided into two areas:</a:t>
            </a:r>
          </a:p>
          <a:p>
            <a:pPr marL="533400" indent="-533400">
              <a:buNone/>
            </a:pPr>
            <a:r>
              <a:rPr lang="en-US" altLang="en-US" u="sng" smtClean="0"/>
              <a:t>Methods analysis</a:t>
            </a:r>
            <a:r>
              <a:rPr lang="en-US" altLang="en-US" smtClean="0"/>
              <a:t> and </a:t>
            </a:r>
            <a:r>
              <a:rPr lang="en-US" altLang="en-US" u="sng" smtClean="0"/>
              <a:t>Methods design</a:t>
            </a:r>
            <a:r>
              <a:rPr lang="en-US" altLang="en-US" smtClean="0"/>
              <a:t>.</a:t>
            </a:r>
          </a:p>
          <a:p>
            <a:pPr marL="533400" indent="-533400">
              <a:buNone/>
            </a:pPr>
            <a:endParaRPr lang="en-US" altLang="en-US" sz="1400" i="1">
              <a:solidFill>
                <a:srgbClr val="FF0000"/>
              </a:solidFill>
            </a:endParaRPr>
          </a:p>
          <a:p>
            <a:pPr marL="533400" indent="-533400">
              <a:buNone/>
            </a:pPr>
            <a:r>
              <a:rPr lang="en-US" altLang="en-US" smtClean="0">
                <a:solidFill>
                  <a:srgbClr val="FF0000"/>
                </a:solidFill>
              </a:rPr>
              <a:t>Methods analysis</a:t>
            </a:r>
            <a:r>
              <a:rPr lang="en-US" altLang="en-US" smtClean="0"/>
              <a:t> is concerned with the study of an existing method or process. </a:t>
            </a:r>
          </a:p>
          <a:p>
            <a:pPr marL="533400" indent="-533400">
              <a:buNone/>
            </a:pPr>
            <a:endParaRPr lang="en-US" altLang="en-US" sz="800">
              <a:solidFill>
                <a:srgbClr val="FF0000"/>
              </a:solidFill>
            </a:endParaRPr>
          </a:p>
          <a:p>
            <a:pPr marL="533400" indent="-533400">
              <a:buNone/>
            </a:pPr>
            <a:r>
              <a:rPr lang="en-US" altLang="en-US" smtClean="0">
                <a:solidFill>
                  <a:srgbClr val="FF0000"/>
                </a:solidFill>
              </a:rPr>
              <a:t>Objectives:</a:t>
            </a:r>
          </a:p>
          <a:p>
            <a:pPr lvl="1" eaLnBrk="1" hangingPunct="1"/>
            <a:r>
              <a:rPr lang="en-US" altLang="en-US" smtClean="0"/>
              <a:t>Eliminate unnecessary and non-value-adding work elements</a:t>
            </a:r>
          </a:p>
          <a:p>
            <a:pPr lvl="1" eaLnBrk="1" hangingPunct="1"/>
            <a:r>
              <a:rPr lang="en-US" altLang="en-US" smtClean="0"/>
              <a:t>Combine elements and operations</a:t>
            </a:r>
          </a:p>
          <a:p>
            <a:pPr lvl="1" eaLnBrk="1" hangingPunct="1"/>
            <a:r>
              <a:rPr lang="en-US" altLang="en-US" smtClean="0"/>
              <a:t>Rearrange elements into more logical sequence</a:t>
            </a:r>
          </a:p>
          <a:p>
            <a:pPr lvl="1" eaLnBrk="1" hangingPunct="1"/>
            <a:r>
              <a:rPr lang="en-US" altLang="en-US" smtClean="0"/>
              <a:t>Simplify remaining elements and operations</a:t>
            </a:r>
          </a:p>
          <a:p>
            <a:pPr marL="533400" indent="-533400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87519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1447800"/>
            <a:ext cx="7696200" cy="4495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i="1" dirty="0" smtClean="0">
                <a:solidFill>
                  <a:srgbClr val="FF0000"/>
                </a:solidFill>
              </a:rPr>
              <a:t>	</a:t>
            </a:r>
            <a:r>
              <a:rPr lang="en-US" altLang="en-US" dirty="0" smtClean="0">
                <a:solidFill>
                  <a:srgbClr val="FF0000"/>
                </a:solidFill>
              </a:rPr>
              <a:t>Methods design</a:t>
            </a:r>
            <a:r>
              <a:rPr lang="en-US" altLang="en-US" dirty="0" smtClean="0"/>
              <a:t> is concerned with either of the following situations: 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en-US" altLang="en-US" sz="800" dirty="0"/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altLang="en-US" dirty="0" smtClean="0"/>
              <a:t>Design of a new method or process </a:t>
            </a:r>
          </a:p>
          <a:p>
            <a:pPr marL="1314450" lvl="2" indent="-457200"/>
            <a:r>
              <a:rPr lang="en-US" altLang="en-US" dirty="0" smtClean="0"/>
              <a:t>Required for new product or service and there is no existing standard</a:t>
            </a:r>
          </a:p>
          <a:p>
            <a:pPr marL="914400" lvl="1" indent="-457200">
              <a:buNone/>
            </a:pPr>
            <a:endParaRPr lang="en-US" altLang="en-US" sz="1400" dirty="0"/>
          </a:p>
          <a:p>
            <a:pPr marL="914400" lvl="1" indent="-457200">
              <a:buNone/>
            </a:pPr>
            <a:r>
              <a:rPr lang="en-US" altLang="en-US" dirty="0" smtClean="0"/>
              <a:t>2.   Redesign of an existing method or process    based on a previous methods analysis.</a:t>
            </a:r>
          </a:p>
        </p:txBody>
      </p:sp>
    </p:spTree>
    <p:extLst>
      <p:ext uri="{BB962C8B-B14F-4D97-AF65-F5344CB8AC3E}">
        <p14:creationId xmlns:p14="http://schemas.microsoft.com/office/powerpoint/2010/main" val="4262021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Objectives of Method Engineering?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improvement of processes and procedures.</a:t>
            </a:r>
          </a:p>
          <a:p>
            <a:r>
              <a:rPr lang="en-US" dirty="0"/>
              <a:t>The improvement of plan, office or service area layout.</a:t>
            </a:r>
          </a:p>
          <a:p>
            <a:r>
              <a:rPr lang="en-US" dirty="0"/>
              <a:t>Economy in human effort and the reduction of unnecessary fatigue.</a:t>
            </a:r>
          </a:p>
          <a:p>
            <a:r>
              <a:rPr lang="en-US" dirty="0"/>
              <a:t>Improvement in the use of materials, machines and manpower.</a:t>
            </a:r>
          </a:p>
          <a:p>
            <a:r>
              <a:rPr lang="en-US" dirty="0"/>
              <a:t>Development of a better physical working environment.</a:t>
            </a:r>
          </a:p>
          <a:p>
            <a:pPr marL="0" indent="0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8965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228600"/>
            <a:ext cx="7162800" cy="1371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smtClean="0">
                <a:solidFill>
                  <a:srgbClr val="0070C0"/>
                </a:solidFill>
              </a:rPr>
              <a:t>HOW TO APPLY METHODS ENGINEERING</a:t>
            </a:r>
            <a:r>
              <a:rPr lang="en-US" altLang="en-US" smtClean="0">
                <a:solidFill>
                  <a:srgbClr val="FF0000"/>
                </a:solidFill>
              </a:rPr>
              <a:t/>
            </a:r>
            <a:br>
              <a:rPr lang="en-US" altLang="en-US" smtClean="0">
                <a:solidFill>
                  <a:srgbClr val="FF0000"/>
                </a:solidFill>
              </a:rPr>
            </a:br>
            <a:endParaRPr lang="en-US" altLang="en-US" b="1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0" y="1295400"/>
            <a:ext cx="7315200" cy="5410200"/>
          </a:xfrm>
        </p:spPr>
        <p:txBody>
          <a:bodyPr/>
          <a:lstStyle/>
          <a:p>
            <a:pPr marL="533400" indent="-533400">
              <a:buNone/>
            </a:pPr>
            <a:r>
              <a:rPr lang="en-US" altLang="en-US" b="1" dirty="0" smtClean="0">
                <a:solidFill>
                  <a:srgbClr val="FF0000"/>
                </a:solidFill>
              </a:rPr>
              <a:t>Systematic Approach in Methods Engineering</a:t>
            </a:r>
          </a:p>
          <a:p>
            <a:pPr marL="533400" indent="-533400"/>
            <a:r>
              <a:rPr lang="en-US" altLang="en-US" sz="2200" dirty="0" smtClean="0"/>
              <a:t>The </a:t>
            </a:r>
            <a:r>
              <a:rPr lang="en-US" altLang="en-US" sz="2200" dirty="0"/>
              <a:t>systematic approach in methods engineering consists of the steps described below.</a:t>
            </a:r>
          </a:p>
          <a:p>
            <a:pPr marL="342900" lvl="1" indent="-342900" algn="just">
              <a:buClr>
                <a:srgbClr val="FF0066"/>
              </a:buClr>
              <a:buNone/>
            </a:pPr>
            <a:endParaRPr lang="en-US" altLang="en-US" sz="2200" dirty="0">
              <a:solidFill>
                <a:srgbClr val="FF0000"/>
              </a:solidFill>
            </a:endParaRPr>
          </a:p>
          <a:p>
            <a:pPr marL="342900" lvl="1" indent="-342900" algn="just">
              <a:buClr>
                <a:srgbClr val="FF0066"/>
              </a:buClr>
              <a:buNone/>
            </a:pPr>
            <a:r>
              <a:rPr lang="en-US" altLang="en-US" sz="2000" dirty="0">
                <a:solidFill>
                  <a:srgbClr val="FF0000"/>
                </a:solidFill>
              </a:rPr>
              <a:t>Step 1: Define the Problem and Objectives</a:t>
            </a:r>
            <a:r>
              <a:rPr lang="en-US" altLang="en-US" sz="2000" dirty="0"/>
              <a:t>.  </a:t>
            </a:r>
            <a:r>
              <a:rPr lang="en-US" altLang="en-US" sz="2000" dirty="0">
                <a:solidFill>
                  <a:srgbClr val="0070C0"/>
                </a:solidFill>
              </a:rPr>
              <a:t>The problem </a:t>
            </a:r>
            <a:r>
              <a:rPr lang="en-US" altLang="en-US" sz="2000" dirty="0"/>
              <a:t>in methods engineering study may be low productivity, high cost, inefficient methods, or the need for a new method or a new operation. </a:t>
            </a:r>
            <a:r>
              <a:rPr lang="en-US" altLang="en-US" sz="2000" dirty="0">
                <a:solidFill>
                  <a:srgbClr val="0070C0"/>
                </a:solidFill>
              </a:rPr>
              <a:t>The objective </a:t>
            </a:r>
            <a:r>
              <a:rPr lang="en-US" altLang="en-US" sz="2000" dirty="0"/>
              <a:t>is the desired improvement or new methods design. </a:t>
            </a:r>
            <a:r>
              <a:rPr lang="en-US" altLang="en-US" sz="2000" dirty="0">
                <a:solidFill>
                  <a:srgbClr val="0070C0"/>
                </a:solidFill>
              </a:rPr>
              <a:t>Possible objectives </a:t>
            </a:r>
            <a:r>
              <a:rPr lang="en-US" altLang="en-US" sz="2000" dirty="0"/>
              <a:t>are to increase productivity, reduce labor content and cost, improve safety, or develop a new method or new operation. </a:t>
            </a:r>
          </a:p>
          <a:p>
            <a:pPr marL="533400" indent="-533400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838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3048000" y="1295400"/>
            <a:ext cx="7315200" cy="5181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FF0000"/>
                </a:solidFill>
              </a:rPr>
              <a:t>Step 2: Analyze the Problem</a:t>
            </a:r>
            <a:r>
              <a:rPr lang="en-US" altLang="en-US" sz="2000" dirty="0"/>
              <a:t>.  Data collection and analysis activities for the type of problem being studied. </a:t>
            </a:r>
          </a:p>
          <a:p>
            <a:pPr eaLnBrk="1" hangingPunct="1"/>
            <a:endParaRPr lang="en-US" altLang="en-US" sz="800" dirty="0"/>
          </a:p>
          <a:p>
            <a:pPr eaLnBrk="1" hangingPunct="1"/>
            <a:r>
              <a:rPr lang="en-US" altLang="en-US" sz="2000" dirty="0"/>
              <a:t>Activities often used in this step include the following: </a:t>
            </a:r>
          </a:p>
          <a:p>
            <a:pPr lvl="1" eaLnBrk="1" hangingPunct="1"/>
            <a:endParaRPr lang="en-US" altLang="en-US" sz="900" dirty="0"/>
          </a:p>
          <a:p>
            <a:pPr lvl="1" eaLnBrk="1" hangingPunct="1"/>
            <a:r>
              <a:rPr lang="en-US" altLang="en-US" sz="2000" dirty="0"/>
              <a:t>Identify the basic function of the operation.</a:t>
            </a:r>
          </a:p>
          <a:p>
            <a:pPr lvl="1" eaLnBrk="1" hangingPunct="1"/>
            <a:r>
              <a:rPr lang="en-US" altLang="en-US" sz="2000" dirty="0"/>
              <a:t>Gather background information.</a:t>
            </a:r>
          </a:p>
          <a:p>
            <a:pPr lvl="1" eaLnBrk="1" hangingPunct="1"/>
            <a:r>
              <a:rPr lang="en-US" altLang="en-US" sz="2000" dirty="0"/>
              <a:t>Observe the existing process or observe similar processes if the problem involves a new work design.</a:t>
            </a:r>
          </a:p>
          <a:p>
            <a:pPr lvl="1" eaLnBrk="1" hangingPunct="1"/>
            <a:r>
              <a:rPr lang="en-US" altLang="en-US" sz="2000" dirty="0"/>
              <a:t>Collect data on the existing operation and document the details in a format that provides itself to examination.</a:t>
            </a:r>
          </a:p>
          <a:p>
            <a:pPr lvl="1" eaLnBrk="1" hangingPunct="1"/>
            <a:r>
              <a:rPr lang="en-US" altLang="en-US" sz="2000" dirty="0"/>
              <a:t>Conduct experiments on the process.</a:t>
            </a:r>
          </a:p>
          <a:p>
            <a:pPr marL="0" indent="0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1545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3124200" y="1752600"/>
            <a:ext cx="7010400" cy="4495800"/>
          </a:xfrm>
        </p:spPr>
        <p:txBody>
          <a:bodyPr/>
          <a:lstStyle/>
          <a:p>
            <a:pPr marL="342900" lvl="1" indent="-342900">
              <a:buClr>
                <a:srgbClr val="FF0066"/>
              </a:buClr>
              <a:buNone/>
            </a:pPr>
            <a:r>
              <a:rPr lang="en-US" altLang="en-US" sz="2000">
                <a:solidFill>
                  <a:srgbClr val="FF0000"/>
                </a:solidFill>
              </a:rPr>
              <a:t>Step 3: Formulate Alternatives. </a:t>
            </a:r>
            <a:r>
              <a:rPr lang="en-US" altLang="en-US" sz="2000"/>
              <a:t>There are always multiple ways to perform a task or accomplish a process, some of which are more efficient and effective than others. </a:t>
            </a:r>
          </a:p>
          <a:p>
            <a:pPr marL="342900" lvl="1" indent="-342900">
              <a:buClr>
                <a:srgbClr val="FF0066"/>
              </a:buClr>
            </a:pPr>
            <a:endParaRPr lang="en-US" altLang="en-US" sz="800"/>
          </a:p>
          <a:p>
            <a:pPr marL="342900" lvl="1" indent="-342900">
              <a:buClr>
                <a:srgbClr val="FF0066"/>
              </a:buClr>
            </a:pPr>
            <a:r>
              <a:rPr lang="en-US" altLang="en-US" sz="2000"/>
              <a:t>The purpose of this step in the problem-solving approach that is not to identify the best alternative but to formulate all of the alternatives that are feasible.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FF0000"/>
                </a:solidFill>
              </a:rPr>
              <a:t>Step 4: Evaluate Alternatives and Select the Best</a:t>
            </a:r>
            <a:r>
              <a:rPr lang="en-US" altLang="en-US" sz="2000"/>
              <a:t>. This step consists of a systematic assessment of the alternatives and the selection of the best solution among them, based on the original definition of the problem and objectives.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/>
              <a:t> 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17131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2895600" y="1295400"/>
            <a:ext cx="7467600" cy="5105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Step 5: Implement the Best Method</a:t>
            </a:r>
            <a:r>
              <a:rPr lang="en-US" altLang="en-US" sz="2000" dirty="0">
                <a:cs typeface="Arial" panose="020B0604020202020204" pitchFamily="34" charset="0"/>
              </a:rPr>
              <a:t>. </a:t>
            </a:r>
            <a:r>
              <a:rPr lang="en-US" altLang="en-US" sz="1800" dirty="0">
                <a:cs typeface="Arial" panose="020B0604020202020204" pitchFamily="34" charset="0"/>
              </a:rPr>
              <a:t>Implementation means installing the selected solution: introducing the changes proposed in the existing method or operation, or installing the new method or process. </a:t>
            </a:r>
          </a:p>
          <a:p>
            <a:pPr lvl="1" eaLnBrk="1" hangingPunct="1"/>
            <a:r>
              <a:rPr lang="en-US" altLang="en-US" sz="1600" dirty="0">
                <a:cs typeface="Arial" panose="020B0604020202020204" pitchFamily="34" charset="0"/>
              </a:rPr>
              <a:t>This may involve pilot studies or trials of the new or revised</a:t>
            </a:r>
          </a:p>
          <a:p>
            <a:pPr lvl="1" eaLnBrk="1" hangingPunct="1"/>
            <a:r>
              <a:rPr lang="en-US" altLang="en-US" sz="1600" dirty="0">
                <a:cs typeface="Arial" panose="020B0604020202020204" pitchFamily="34" charset="0"/>
              </a:rPr>
              <a:t>Implementation also includes complete documentation of the new or revised method and replacement of the previous documentation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000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Step 6: Audit the Study</a:t>
            </a:r>
            <a:r>
              <a:rPr lang="en-US" altLang="en-US" sz="2000" dirty="0">
                <a:cs typeface="Arial" panose="020B0604020202020204" pitchFamily="34" charset="0"/>
              </a:rPr>
              <a:t>. </a:t>
            </a:r>
            <a:r>
              <a:rPr lang="en-US" altLang="en-US" sz="1800" dirty="0">
                <a:cs typeface="Arial" panose="020B0604020202020204" pitchFamily="34" charset="0"/>
              </a:rPr>
              <a:t>Perform an audit or follow-up on the methods engineering project. </a:t>
            </a:r>
          </a:p>
          <a:p>
            <a:pPr lvl="1" eaLnBrk="1" hangingPunct="1"/>
            <a:r>
              <a:rPr lang="en-US" altLang="en-US" sz="1600" dirty="0">
                <a:cs typeface="Arial" panose="020B0604020202020204" pitchFamily="34" charset="0"/>
              </a:rPr>
              <a:t>How successful was the project in terms of the original problem definition and objectives?</a:t>
            </a:r>
          </a:p>
          <a:p>
            <a:pPr lvl="1" eaLnBrk="1" hangingPunct="1"/>
            <a:r>
              <a:rPr lang="en-US" altLang="en-US" sz="1600" dirty="0">
                <a:cs typeface="Arial" panose="020B0604020202020204" pitchFamily="34" charset="0"/>
              </a:rPr>
              <a:t>What were the implementation issues? </a:t>
            </a:r>
          </a:p>
          <a:p>
            <a:pPr lvl="1" eaLnBrk="1" hangingPunct="1"/>
            <a:r>
              <a:rPr lang="en-US" altLang="en-US" sz="1600" dirty="0">
                <a:cs typeface="Arial" panose="020B0604020202020204" pitchFamily="34" charset="0"/>
              </a:rPr>
              <a:t>What should be done differently in the next methods engineering study?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1600" dirty="0">
              <a:cs typeface="Arial" panose="020B0604020202020204" pitchFamily="34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cs typeface="Arial" panose="020B0604020202020204" pitchFamily="34" charset="0"/>
              </a:rPr>
              <a:t>For an organization committed to continuous improvement, answers to these kinds of questions help to fine-tune its problem-solving and decision-making skills.</a:t>
            </a:r>
          </a:p>
          <a:p>
            <a:endParaRPr lang="en-US" altLang="en-US" sz="18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109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818</Words>
  <Application>Microsoft Office PowerPoint</Application>
  <PresentationFormat>Widescreen</PresentationFormat>
  <Paragraphs>106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Wingdings</vt:lpstr>
      <vt:lpstr>Office Theme</vt:lpstr>
      <vt:lpstr>  Work Study and Method Engineering  Lab-1</vt:lpstr>
      <vt:lpstr>What is Method Engineering?</vt:lpstr>
      <vt:lpstr>Methods Engineering</vt:lpstr>
      <vt:lpstr>PowerPoint Presentation</vt:lpstr>
      <vt:lpstr>Objectives of Method Engineering?</vt:lpstr>
      <vt:lpstr>HOW TO APPLY METHODS ENGINEERING </vt:lpstr>
      <vt:lpstr>PowerPoint Presentation</vt:lpstr>
      <vt:lpstr>PowerPoint Presentation</vt:lpstr>
      <vt:lpstr>PowerPoint Presentation</vt:lpstr>
      <vt:lpstr>Differentiate between time, motion and method study </vt:lpstr>
      <vt:lpstr>Differentiate between time, motion and method study </vt:lpstr>
      <vt:lpstr>History </vt:lpstr>
      <vt:lpstr>History </vt:lpstr>
      <vt:lpstr>History </vt:lpstr>
      <vt:lpstr>History </vt:lpstr>
      <vt:lpstr>History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Study and Method Engineering  Lab-1</dc:title>
  <dc:creator>Muhammad Amin</dc:creator>
  <cp:lastModifiedBy>Muhammad Amin</cp:lastModifiedBy>
  <cp:revision>8</cp:revision>
  <dcterms:created xsi:type="dcterms:W3CDTF">2024-03-06T11:27:58Z</dcterms:created>
  <dcterms:modified xsi:type="dcterms:W3CDTF">2024-03-06T12:11:42Z</dcterms:modified>
</cp:coreProperties>
</file>