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2" r:id="rId2"/>
    <p:sldId id="283" r:id="rId3"/>
    <p:sldId id="284" r:id="rId4"/>
    <p:sldId id="285" r:id="rId5"/>
    <p:sldId id="286" r:id="rId6"/>
    <p:sldId id="287" r:id="rId7"/>
    <p:sldId id="288" r:id="rId8"/>
    <p:sldId id="289" r:id="rId9"/>
    <p:sldId id="292" r:id="rId10"/>
    <p:sldId id="293" r:id="rId11"/>
    <p:sldId id="294" r:id="rId12"/>
    <p:sldId id="295" r:id="rId13"/>
    <p:sldId id="296" r:id="rId14"/>
    <p:sldId id="297" r:id="rId15"/>
    <p:sldId id="298" r:id="rId16"/>
    <p:sldId id="299" r:id="rId17"/>
    <p:sldId id="300" r:id="rId18"/>
    <p:sldId id="301" r:id="rId19"/>
    <p:sldId id="302" r:id="rId20"/>
    <p:sldId id="305" r:id="rId21"/>
    <p:sldId id="306" r:id="rId22"/>
    <p:sldId id="307" r:id="rId23"/>
    <p:sldId id="308" r:id="rId24"/>
    <p:sldId id="309" r:id="rId25"/>
    <p:sldId id="310"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8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6" name="Holder 6"/>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4" name="Holder 4"/>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3" name="Holder 3"/>
          <p:cNvSpPr>
            <a:spLocks noGrp="1"/>
          </p:cNvSpPr>
          <p:nvPr>
            <p:ph type="dt" sz="half" idx="6"/>
          </p:nvPr>
        </p:nvSpPr>
        <p:spPr/>
        <p:txBody>
          <a:bodyPr lIns="0" tIns="0" rIns="0" bIns="0"/>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4141" y="362528"/>
            <a:ext cx="7335716" cy="940435"/>
          </a:xfrm>
          <a:prstGeom prst="rect">
            <a:avLst/>
          </a:prstGeom>
        </p:spPr>
        <p:txBody>
          <a:bodyPr wrap="square" lIns="0" tIns="0" rIns="0" bIns="0">
            <a:spAutoFit/>
          </a:bodyPr>
          <a:lstStyle>
            <a:lvl1pPr>
              <a:defRPr sz="30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34038" y="1622802"/>
            <a:ext cx="8075923" cy="4233545"/>
          </a:xfrm>
          <a:prstGeom prst="rect">
            <a:avLst/>
          </a:prstGeom>
        </p:spPr>
        <p:txBody>
          <a:bodyPr wrap="square" lIns="0" tIns="0" rIns="0" bIns="0">
            <a:spAutoFit/>
          </a:bodyPr>
          <a:lstStyle>
            <a:lvl1pPr>
              <a:defRPr sz="23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224024" y="6465216"/>
            <a:ext cx="2694940"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165" dirty="0"/>
              <a:t>PROF.V.V.SHINDE </a:t>
            </a:r>
            <a:r>
              <a:rPr spc="-105" dirty="0"/>
              <a:t>NDMVP'S </a:t>
            </a:r>
            <a:r>
              <a:rPr spc="-190" dirty="0"/>
              <a:t>KBTCOE</a:t>
            </a:r>
            <a:r>
              <a:rPr spc="-170" dirty="0"/>
              <a:t> </a:t>
            </a:r>
            <a:r>
              <a:rPr spc="-130" dirty="0"/>
              <a:t>NASHIK</a:t>
            </a:r>
          </a:p>
        </p:txBody>
      </p:sp>
      <p:sp>
        <p:nvSpPr>
          <p:cNvPr id="5" name="Holder 5"/>
          <p:cNvSpPr>
            <a:spLocks noGrp="1"/>
          </p:cNvSpPr>
          <p:nvPr>
            <p:ph type="dt" sz="half" idx="6"/>
          </p:nvPr>
        </p:nvSpPr>
        <p:spPr>
          <a:xfrm>
            <a:off x="535940" y="6465216"/>
            <a:ext cx="764540"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Holder 6"/>
          <p:cNvSpPr>
            <a:spLocks noGrp="1"/>
          </p:cNvSpPr>
          <p:nvPr>
            <p:ph type="sldNum" sz="quarter" idx="7"/>
          </p:nvPr>
        </p:nvSpPr>
        <p:spPr>
          <a:xfrm>
            <a:off x="8401818" y="6465216"/>
            <a:ext cx="231775" cy="177800"/>
          </a:xfrm>
          <a:prstGeom prst="rect">
            <a:avLst/>
          </a:prstGeom>
        </p:spPr>
        <p:txBody>
          <a:bodyPr wrap="square" lIns="0" tIns="0" rIns="0" bIns="0">
            <a:spAutoFit/>
          </a:bodyPr>
          <a:lstStyle>
            <a:lvl1pPr>
              <a:defRPr sz="1200" b="0" i="0">
                <a:solidFill>
                  <a:srgbClr val="888888"/>
                </a:solidFill>
                <a:latin typeface="Arial"/>
                <a:cs typeface="Arial"/>
              </a:defRPr>
            </a:lvl1pPr>
          </a:lstStyle>
          <a:p>
            <a:pPr marL="38100">
              <a:lnSpc>
                <a:spcPts val="1240"/>
              </a:lnSpc>
            </a:pPr>
            <a:fld id="{81D60167-4931-47E6-BA6A-407CBD079E47}" type="slidenum">
              <a:rPr spc="-60" dirty="0"/>
              <a:t>‹#›</a:t>
            </a:fld>
            <a:endParaRPr spc="-6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a:t>
            </a:fld>
            <a:endParaRPr spc="-60" dirty="0"/>
          </a:p>
        </p:txBody>
      </p:sp>
      <p:sp>
        <p:nvSpPr>
          <p:cNvPr id="2" name="object 2"/>
          <p:cNvSpPr txBox="1">
            <a:spLocks noGrp="1"/>
          </p:cNvSpPr>
          <p:nvPr>
            <p:ph type="title"/>
          </p:nvPr>
        </p:nvSpPr>
        <p:spPr>
          <a:xfrm>
            <a:off x="940717" y="284805"/>
            <a:ext cx="7263765" cy="560070"/>
          </a:xfrm>
          <a:prstGeom prst="rect">
            <a:avLst/>
          </a:prstGeom>
        </p:spPr>
        <p:txBody>
          <a:bodyPr vert="horz" wrap="square" lIns="0" tIns="13335" rIns="0" bIns="0" rtlCol="0">
            <a:spAutoFit/>
          </a:bodyPr>
          <a:lstStyle/>
          <a:p>
            <a:pPr marL="12700">
              <a:lnSpc>
                <a:spcPct val="100000"/>
              </a:lnSpc>
              <a:spcBef>
                <a:spcPts val="105"/>
              </a:spcBef>
            </a:pPr>
            <a:r>
              <a:rPr sz="3500" spc="-10" dirty="0"/>
              <a:t>Process </a:t>
            </a:r>
            <a:r>
              <a:rPr sz="3500" dirty="0"/>
              <a:t>Charts Used In Method</a:t>
            </a:r>
            <a:r>
              <a:rPr sz="3500" spc="-90" dirty="0"/>
              <a:t> </a:t>
            </a:r>
            <a:r>
              <a:rPr sz="3500" spc="-5" dirty="0"/>
              <a:t>Study</a:t>
            </a:r>
            <a:endParaRPr sz="3500"/>
          </a:p>
        </p:txBody>
      </p:sp>
      <p:sp>
        <p:nvSpPr>
          <p:cNvPr id="3" name="object 3"/>
          <p:cNvSpPr txBox="1"/>
          <p:nvPr/>
        </p:nvSpPr>
        <p:spPr>
          <a:xfrm>
            <a:off x="604520" y="1164610"/>
            <a:ext cx="7752080" cy="4904105"/>
          </a:xfrm>
          <a:prstGeom prst="rect">
            <a:avLst/>
          </a:prstGeom>
        </p:spPr>
        <p:txBody>
          <a:bodyPr vert="horz" wrap="square" lIns="0" tIns="88900" rIns="0" bIns="0" rtlCol="0">
            <a:spAutoFit/>
          </a:bodyPr>
          <a:lstStyle/>
          <a:p>
            <a:pPr marL="12700">
              <a:lnSpc>
                <a:spcPct val="100000"/>
              </a:lnSpc>
              <a:spcBef>
                <a:spcPts val="700"/>
              </a:spcBef>
            </a:pPr>
            <a:r>
              <a:rPr lang="en-US" sz="2500" b="1" spc="-15" dirty="0">
                <a:solidFill>
                  <a:srgbClr val="00AF50"/>
                </a:solidFill>
                <a:latin typeface="Times New Roman"/>
                <a:cs typeface="Times New Roman"/>
              </a:rPr>
              <a:t>P</a:t>
            </a:r>
            <a:r>
              <a:rPr sz="2500" b="1" spc="-15" dirty="0" smtClean="0">
                <a:solidFill>
                  <a:srgbClr val="00AF50"/>
                </a:solidFill>
                <a:latin typeface="Times New Roman"/>
                <a:cs typeface="Times New Roman"/>
              </a:rPr>
              <a:t>rocess</a:t>
            </a:r>
            <a:r>
              <a:rPr sz="2500" b="1" spc="45" dirty="0" smtClean="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215900">
              <a:lnSpc>
                <a:spcPct val="100000"/>
              </a:lnSpc>
              <a:spcBef>
                <a:spcPts val="605"/>
              </a:spcBef>
            </a:pPr>
            <a:r>
              <a:rPr sz="2500" spc="-5" dirty="0" smtClean="0">
                <a:latin typeface="Times New Roman"/>
                <a:cs typeface="Times New Roman"/>
              </a:rPr>
              <a:t>A</a:t>
            </a:r>
            <a:r>
              <a:rPr lang="en-US" sz="2500" spc="-5" dirty="0" smtClean="0">
                <a:latin typeface="Times New Roman"/>
                <a:cs typeface="Times New Roman"/>
              </a:rPr>
              <a:t> </a:t>
            </a:r>
            <a:r>
              <a:rPr sz="2500" spc="-5" dirty="0" smtClean="0">
                <a:latin typeface="Times New Roman"/>
                <a:cs typeface="Times New Roman"/>
              </a:rPr>
              <a:t>process </a:t>
            </a:r>
            <a:r>
              <a:rPr sz="2500" spc="-5" dirty="0">
                <a:latin typeface="Times New Roman"/>
                <a:cs typeface="Times New Roman"/>
              </a:rPr>
              <a:t>chart records an overall picture of the  process and records only the </a:t>
            </a:r>
            <a:r>
              <a:rPr sz="2500" spc="-10" dirty="0">
                <a:latin typeface="Times New Roman"/>
                <a:cs typeface="Times New Roman"/>
              </a:rPr>
              <a:t>main </a:t>
            </a:r>
            <a:r>
              <a:rPr sz="2500" spc="-5" dirty="0">
                <a:latin typeface="Times New Roman"/>
                <a:cs typeface="Times New Roman"/>
              </a:rPr>
              <a:t>events sequence-wise. It  considers only the </a:t>
            </a:r>
            <a:r>
              <a:rPr sz="2500" spc="-10" dirty="0">
                <a:latin typeface="Times New Roman"/>
                <a:cs typeface="Times New Roman"/>
              </a:rPr>
              <a:t>main </a:t>
            </a:r>
            <a:r>
              <a:rPr sz="2500" spc="-5" dirty="0">
                <a:latin typeface="Times New Roman"/>
                <a:cs typeface="Times New Roman"/>
              </a:rPr>
              <a:t>operations and</a:t>
            </a:r>
            <a:r>
              <a:rPr sz="2500" spc="180" dirty="0">
                <a:latin typeface="Times New Roman"/>
                <a:cs typeface="Times New Roman"/>
              </a:rPr>
              <a:t> </a:t>
            </a:r>
            <a:r>
              <a:rPr sz="2500" spc="-5" dirty="0">
                <a:latin typeface="Times New Roman"/>
                <a:cs typeface="Times New Roman"/>
              </a:rPr>
              <a:t>inspections.</a:t>
            </a:r>
            <a:endParaRPr sz="2500" dirty="0">
              <a:latin typeface="Times New Roman"/>
              <a:cs typeface="Times New Roman"/>
            </a:endParaRPr>
          </a:p>
          <a:p>
            <a:pPr marL="12700">
              <a:lnSpc>
                <a:spcPct val="100000"/>
              </a:lnSpc>
              <a:spcBef>
                <a:spcPts val="600"/>
              </a:spcBef>
            </a:pPr>
            <a:r>
              <a:rPr sz="2500" b="1" spc="-5" dirty="0">
                <a:solidFill>
                  <a:srgbClr val="00AF50"/>
                </a:solidFill>
                <a:latin typeface="Times New Roman"/>
                <a:cs typeface="Times New Roman"/>
              </a:rPr>
              <a:t>Operation </a:t>
            </a:r>
            <a:r>
              <a:rPr sz="2500" b="1" spc="-15" dirty="0">
                <a:solidFill>
                  <a:srgbClr val="00AF50"/>
                </a:solidFill>
                <a:latin typeface="Times New Roman"/>
                <a:cs typeface="Times New Roman"/>
              </a:rPr>
              <a:t>process</a:t>
            </a:r>
            <a:r>
              <a:rPr sz="2500" b="1" spc="5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5080">
              <a:lnSpc>
                <a:spcPct val="100000"/>
              </a:lnSpc>
              <a:spcBef>
                <a:spcPts val="600"/>
              </a:spcBef>
            </a:pPr>
            <a:r>
              <a:rPr sz="2500" spc="-5" dirty="0">
                <a:latin typeface="Times New Roman"/>
                <a:cs typeface="Times New Roman"/>
              </a:rPr>
              <a:t>The basic process chart, called an operation process chart, is  understood as a graphic representation of the points at which  the materials are introduced into the process and of the  sequence of inspections and all operations except those  involved in materials handling. It includes information  considered desirable for analysis such as </a:t>
            </a:r>
            <a:r>
              <a:rPr sz="2500" spc="-10" dirty="0">
                <a:latin typeface="Times New Roman"/>
                <a:cs typeface="Times New Roman"/>
              </a:rPr>
              <a:t>time </a:t>
            </a:r>
            <a:r>
              <a:rPr sz="2500" spc="-5" dirty="0">
                <a:latin typeface="Times New Roman"/>
                <a:cs typeface="Times New Roman"/>
              </a:rPr>
              <a:t>required to  carry out the operation and the</a:t>
            </a:r>
            <a:r>
              <a:rPr sz="2500" spc="110" dirty="0">
                <a:latin typeface="Times New Roman"/>
                <a:cs typeface="Times New Roman"/>
              </a:rPr>
              <a:t> </a:t>
            </a:r>
            <a:r>
              <a:rPr sz="2500" spc="-5" dirty="0">
                <a:latin typeface="Times New Roman"/>
                <a:cs typeface="Times New Roman"/>
              </a:rPr>
              <a:t>location.</a:t>
            </a:r>
            <a:endParaRPr sz="25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10</a:t>
            </a:fld>
            <a:endParaRPr spc="-60" dirty="0"/>
          </a:p>
        </p:txBody>
      </p:sp>
      <p:sp>
        <p:nvSpPr>
          <p:cNvPr id="2" name="object 2"/>
          <p:cNvSpPr txBox="1">
            <a:spLocks noGrp="1"/>
          </p:cNvSpPr>
          <p:nvPr>
            <p:ph type="title"/>
          </p:nvPr>
        </p:nvSpPr>
        <p:spPr>
          <a:xfrm>
            <a:off x="859945" y="415792"/>
            <a:ext cx="7423784" cy="482600"/>
          </a:xfrm>
          <a:prstGeom prst="rect">
            <a:avLst/>
          </a:prstGeom>
        </p:spPr>
        <p:txBody>
          <a:bodyPr vert="horz" wrap="square" lIns="0" tIns="12700" rIns="0" bIns="0" rtlCol="0">
            <a:spAutoFit/>
          </a:bodyPr>
          <a:lstStyle/>
          <a:p>
            <a:pPr marL="12700">
              <a:lnSpc>
                <a:spcPct val="100000"/>
              </a:lnSpc>
              <a:spcBef>
                <a:spcPts val="100"/>
              </a:spcBef>
            </a:pPr>
            <a:r>
              <a:rPr spc="-5" dirty="0"/>
              <a:t>Guidelines </a:t>
            </a:r>
            <a:r>
              <a:rPr dirty="0"/>
              <a:t>For Making </a:t>
            </a:r>
            <a:r>
              <a:rPr spc="-5" dirty="0"/>
              <a:t>A </a:t>
            </a:r>
            <a:r>
              <a:rPr dirty="0"/>
              <a:t>Flow </a:t>
            </a:r>
            <a:r>
              <a:rPr spc="-10" dirty="0"/>
              <a:t>Process</a:t>
            </a:r>
            <a:r>
              <a:rPr spc="-400" dirty="0"/>
              <a:t> </a:t>
            </a:r>
            <a:r>
              <a:rPr dirty="0"/>
              <a:t>Chart</a:t>
            </a:r>
          </a:p>
        </p:txBody>
      </p:sp>
      <p:sp>
        <p:nvSpPr>
          <p:cNvPr id="3" name="object 3"/>
          <p:cNvSpPr txBox="1"/>
          <p:nvPr/>
        </p:nvSpPr>
        <p:spPr>
          <a:xfrm>
            <a:off x="535940" y="1013201"/>
            <a:ext cx="7882890" cy="4864735"/>
          </a:xfrm>
          <a:prstGeom prst="rect">
            <a:avLst/>
          </a:prstGeom>
        </p:spPr>
        <p:txBody>
          <a:bodyPr vert="horz" wrap="square" lIns="0" tIns="13335" rIns="0" bIns="0" rtlCol="0">
            <a:spAutoFit/>
          </a:bodyPr>
          <a:lstStyle/>
          <a:p>
            <a:pPr marL="299720" marR="42545" indent="-299720">
              <a:lnSpc>
                <a:spcPct val="100000"/>
              </a:lnSpc>
              <a:spcBef>
                <a:spcPts val="105"/>
              </a:spcBef>
              <a:buAutoNum type="arabicPeriod"/>
              <a:tabLst>
                <a:tab pos="299720" algn="l"/>
              </a:tabLst>
            </a:pPr>
            <a:r>
              <a:rPr sz="2300" dirty="0">
                <a:latin typeface="Times New Roman"/>
                <a:cs typeface="Times New Roman"/>
              </a:rPr>
              <a:t>The </a:t>
            </a:r>
            <a:r>
              <a:rPr sz="2300" spc="-5" dirty="0">
                <a:latin typeface="Times New Roman"/>
                <a:cs typeface="Times New Roman"/>
              </a:rPr>
              <a:t>details must </a:t>
            </a:r>
            <a:r>
              <a:rPr sz="2300" dirty="0">
                <a:latin typeface="Times New Roman"/>
                <a:cs typeface="Times New Roman"/>
              </a:rPr>
              <a:t>be </a:t>
            </a:r>
            <a:r>
              <a:rPr sz="2300" spc="-5" dirty="0">
                <a:latin typeface="Times New Roman"/>
                <a:cs typeface="Times New Roman"/>
              </a:rPr>
              <a:t>obtained </a:t>
            </a:r>
            <a:r>
              <a:rPr sz="2300" dirty="0">
                <a:latin typeface="Times New Roman"/>
                <a:cs typeface="Times New Roman"/>
              </a:rPr>
              <a:t>by direct observation—charts </a:t>
            </a:r>
            <a:r>
              <a:rPr sz="2300" spc="-5" dirty="0">
                <a:latin typeface="Times New Roman"/>
                <a:cs typeface="Times New Roman"/>
              </a:rPr>
              <a:t>must  </a:t>
            </a:r>
            <a:r>
              <a:rPr sz="2300" dirty="0">
                <a:latin typeface="Times New Roman"/>
                <a:cs typeface="Times New Roman"/>
              </a:rPr>
              <a:t>not be based on</a:t>
            </a:r>
            <a:r>
              <a:rPr sz="2300" spc="-15" dirty="0">
                <a:latin typeface="Times New Roman"/>
                <a:cs typeface="Times New Roman"/>
              </a:rPr>
              <a:t> </a:t>
            </a:r>
            <a:r>
              <a:rPr sz="2300" spc="-25" dirty="0">
                <a:latin typeface="Times New Roman"/>
                <a:cs typeface="Times New Roman"/>
              </a:rPr>
              <a:t>memory.</a:t>
            </a:r>
            <a:endParaRPr sz="2300">
              <a:latin typeface="Times New Roman"/>
              <a:cs typeface="Times New Roman"/>
            </a:endParaRPr>
          </a:p>
          <a:p>
            <a:pPr marL="288290" indent="-276225">
              <a:lnSpc>
                <a:spcPct val="100000"/>
              </a:lnSpc>
              <a:spcBef>
                <a:spcPts val="555"/>
              </a:spcBef>
              <a:buAutoNum type="arabicPeriod"/>
              <a:tabLst>
                <a:tab pos="288925" algn="l"/>
              </a:tabLst>
            </a:pPr>
            <a:r>
              <a:rPr sz="2300" dirty="0">
                <a:latin typeface="Times New Roman"/>
                <a:cs typeface="Times New Roman"/>
              </a:rPr>
              <a:t>All </a:t>
            </a:r>
            <a:r>
              <a:rPr sz="2300" spc="-5" dirty="0">
                <a:latin typeface="Times New Roman"/>
                <a:cs typeface="Times New Roman"/>
              </a:rPr>
              <a:t>the facts must </a:t>
            </a:r>
            <a:r>
              <a:rPr sz="2300" dirty="0">
                <a:latin typeface="Times New Roman"/>
                <a:cs typeface="Times New Roman"/>
              </a:rPr>
              <a:t>be correctly recorded.</a:t>
            </a:r>
            <a:endParaRPr sz="2300">
              <a:latin typeface="Times New Roman"/>
              <a:cs typeface="Times New Roman"/>
            </a:endParaRPr>
          </a:p>
          <a:p>
            <a:pPr marL="304800" indent="-292735">
              <a:lnSpc>
                <a:spcPct val="100000"/>
              </a:lnSpc>
              <a:spcBef>
                <a:spcPts val="550"/>
              </a:spcBef>
              <a:buAutoNum type="arabicPeriod"/>
              <a:tabLst>
                <a:tab pos="305435" algn="l"/>
              </a:tabLst>
            </a:pPr>
            <a:r>
              <a:rPr sz="2300" dirty="0">
                <a:latin typeface="Times New Roman"/>
                <a:cs typeface="Times New Roman"/>
              </a:rPr>
              <a:t>No </a:t>
            </a:r>
            <a:r>
              <a:rPr sz="2300" spc="-5" dirty="0">
                <a:latin typeface="Times New Roman"/>
                <a:cs typeface="Times New Roman"/>
              </a:rPr>
              <a:t>assumptions </a:t>
            </a:r>
            <a:r>
              <a:rPr sz="2300" dirty="0">
                <a:latin typeface="Times New Roman"/>
                <a:cs typeface="Times New Roman"/>
              </a:rPr>
              <a:t>should be</a:t>
            </a:r>
            <a:r>
              <a:rPr sz="2300" spc="-15" dirty="0">
                <a:latin typeface="Times New Roman"/>
                <a:cs typeface="Times New Roman"/>
              </a:rPr>
              <a:t> </a:t>
            </a:r>
            <a:r>
              <a:rPr sz="2300" spc="-5" dirty="0">
                <a:latin typeface="Times New Roman"/>
                <a:cs typeface="Times New Roman"/>
              </a:rPr>
              <a:t>made.</a:t>
            </a:r>
            <a:endParaRPr sz="2300">
              <a:latin typeface="Times New Roman"/>
              <a:cs typeface="Times New Roman"/>
            </a:endParaRPr>
          </a:p>
          <a:p>
            <a:pPr marL="304800" indent="-292735">
              <a:lnSpc>
                <a:spcPct val="100000"/>
              </a:lnSpc>
              <a:spcBef>
                <a:spcPts val="550"/>
              </a:spcBef>
              <a:buAutoNum type="arabicPeriod"/>
              <a:tabLst>
                <a:tab pos="305435" algn="l"/>
              </a:tabLst>
            </a:pPr>
            <a:r>
              <a:rPr sz="2300" dirty="0">
                <a:latin typeface="Times New Roman"/>
                <a:cs typeface="Times New Roman"/>
              </a:rPr>
              <a:t>Make it easy for future</a:t>
            </a:r>
            <a:r>
              <a:rPr sz="2300" spc="-55" dirty="0">
                <a:latin typeface="Times New Roman"/>
                <a:cs typeface="Times New Roman"/>
              </a:rPr>
              <a:t> </a:t>
            </a:r>
            <a:r>
              <a:rPr sz="2300" dirty="0">
                <a:latin typeface="Times New Roman"/>
                <a:cs typeface="Times New Roman"/>
              </a:rPr>
              <a:t>reference.</a:t>
            </a:r>
            <a:endParaRPr sz="2300">
              <a:latin typeface="Times New Roman"/>
              <a:cs typeface="Times New Roman"/>
            </a:endParaRPr>
          </a:p>
          <a:p>
            <a:pPr marL="288290" indent="-276225">
              <a:lnSpc>
                <a:spcPct val="100000"/>
              </a:lnSpc>
              <a:spcBef>
                <a:spcPts val="555"/>
              </a:spcBef>
              <a:buAutoNum type="arabicPeriod"/>
              <a:tabLst>
                <a:tab pos="288925" algn="l"/>
              </a:tabLst>
            </a:pPr>
            <a:r>
              <a:rPr sz="2300" dirty="0">
                <a:latin typeface="Times New Roman"/>
                <a:cs typeface="Times New Roman"/>
              </a:rPr>
              <a:t>All charts </a:t>
            </a:r>
            <a:r>
              <a:rPr sz="2300" spc="-5" dirty="0">
                <a:latin typeface="Times New Roman"/>
                <a:cs typeface="Times New Roman"/>
              </a:rPr>
              <a:t>must </a:t>
            </a:r>
            <a:r>
              <a:rPr sz="2300" dirty="0">
                <a:latin typeface="Times New Roman"/>
                <a:cs typeface="Times New Roman"/>
              </a:rPr>
              <a:t>have </a:t>
            </a:r>
            <a:r>
              <a:rPr sz="2300" spc="-5" dirty="0">
                <a:latin typeface="Times New Roman"/>
                <a:cs typeface="Times New Roman"/>
              </a:rPr>
              <a:t>the </a:t>
            </a:r>
            <a:r>
              <a:rPr sz="2300" dirty="0">
                <a:latin typeface="Times New Roman"/>
                <a:cs typeface="Times New Roman"/>
              </a:rPr>
              <a:t>following</a:t>
            </a:r>
            <a:r>
              <a:rPr sz="2300" spc="-5" dirty="0">
                <a:latin typeface="Times New Roman"/>
                <a:cs typeface="Times New Roman"/>
              </a:rPr>
              <a:t> details:</a:t>
            </a:r>
            <a:endParaRPr sz="2300">
              <a:latin typeface="Times New Roman"/>
              <a:cs typeface="Times New Roman"/>
            </a:endParaRPr>
          </a:p>
          <a:p>
            <a:pPr marL="751840" lvl="1" indent="-396875">
              <a:lnSpc>
                <a:spcPct val="100000"/>
              </a:lnSpc>
              <a:spcBef>
                <a:spcPts val="555"/>
              </a:spcBef>
              <a:buAutoNum type="alphaLcParenBoth"/>
              <a:tabLst>
                <a:tab pos="752475" algn="l"/>
              </a:tabLst>
            </a:pPr>
            <a:r>
              <a:rPr sz="2300" spc="-5" dirty="0">
                <a:latin typeface="Times New Roman"/>
                <a:cs typeface="Times New Roman"/>
              </a:rPr>
              <a:t>Name </a:t>
            </a:r>
            <a:r>
              <a:rPr sz="2300" dirty="0">
                <a:latin typeface="Times New Roman"/>
                <a:cs typeface="Times New Roman"/>
              </a:rPr>
              <a:t>of the product, </a:t>
            </a:r>
            <a:r>
              <a:rPr sz="2300" spc="-5" dirty="0">
                <a:latin typeface="Times New Roman"/>
                <a:cs typeface="Times New Roman"/>
              </a:rPr>
              <a:t>material </a:t>
            </a:r>
            <a:r>
              <a:rPr sz="2300" dirty="0">
                <a:latin typeface="Times New Roman"/>
                <a:cs typeface="Times New Roman"/>
              </a:rPr>
              <a:t>or </a:t>
            </a:r>
            <a:r>
              <a:rPr sz="2300" spc="-5" dirty="0">
                <a:latin typeface="Times New Roman"/>
                <a:cs typeface="Times New Roman"/>
              </a:rPr>
              <a:t>equipment that </a:t>
            </a:r>
            <a:r>
              <a:rPr sz="2300" dirty="0">
                <a:latin typeface="Times New Roman"/>
                <a:cs typeface="Times New Roman"/>
              </a:rPr>
              <a:t>is</a:t>
            </a:r>
            <a:r>
              <a:rPr sz="2300" spc="30" dirty="0">
                <a:latin typeface="Times New Roman"/>
                <a:cs typeface="Times New Roman"/>
              </a:rPr>
              <a:t> </a:t>
            </a:r>
            <a:r>
              <a:rPr sz="2300" dirty="0">
                <a:latin typeface="Times New Roman"/>
                <a:cs typeface="Times New Roman"/>
              </a:rPr>
              <a:t>observed.</a:t>
            </a:r>
            <a:endParaRPr sz="2300">
              <a:latin typeface="Times New Roman"/>
              <a:cs typeface="Times New Roman"/>
            </a:endParaRPr>
          </a:p>
          <a:p>
            <a:pPr marL="768350" lvl="1" indent="-413384">
              <a:lnSpc>
                <a:spcPct val="100000"/>
              </a:lnSpc>
              <a:spcBef>
                <a:spcPts val="550"/>
              </a:spcBef>
              <a:buAutoNum type="alphaLcParenBoth"/>
              <a:tabLst>
                <a:tab pos="768985" algn="l"/>
              </a:tabLst>
            </a:pPr>
            <a:r>
              <a:rPr sz="2300" dirty="0">
                <a:latin typeface="Times New Roman"/>
                <a:cs typeface="Times New Roman"/>
              </a:rPr>
              <a:t>Starting point and </a:t>
            </a:r>
            <a:r>
              <a:rPr sz="2300" spc="-5" dirty="0">
                <a:latin typeface="Times New Roman"/>
                <a:cs typeface="Times New Roman"/>
              </a:rPr>
              <a:t>ending</a:t>
            </a:r>
            <a:r>
              <a:rPr sz="2300" spc="-50" dirty="0">
                <a:latin typeface="Times New Roman"/>
                <a:cs typeface="Times New Roman"/>
              </a:rPr>
              <a:t> </a:t>
            </a:r>
            <a:r>
              <a:rPr sz="2300" dirty="0">
                <a:latin typeface="Times New Roman"/>
                <a:cs typeface="Times New Roman"/>
              </a:rPr>
              <a:t>point.</a:t>
            </a:r>
            <a:endParaRPr sz="2300">
              <a:latin typeface="Times New Roman"/>
              <a:cs typeface="Times New Roman"/>
            </a:endParaRPr>
          </a:p>
          <a:p>
            <a:pPr marL="747395" lvl="1" indent="-392430">
              <a:lnSpc>
                <a:spcPct val="100000"/>
              </a:lnSpc>
              <a:spcBef>
                <a:spcPts val="550"/>
              </a:spcBef>
              <a:buAutoNum type="alphaLcParenBoth"/>
              <a:tabLst>
                <a:tab pos="748030" algn="l"/>
              </a:tabLst>
            </a:pPr>
            <a:r>
              <a:rPr sz="2300" dirty="0">
                <a:latin typeface="Times New Roman"/>
                <a:cs typeface="Times New Roman"/>
              </a:rPr>
              <a:t>The </a:t>
            </a:r>
            <a:r>
              <a:rPr sz="2300" spc="-5" dirty="0">
                <a:latin typeface="Times New Roman"/>
                <a:cs typeface="Times New Roman"/>
              </a:rPr>
              <a:t>location </a:t>
            </a:r>
            <a:r>
              <a:rPr sz="2300" dirty="0">
                <a:latin typeface="Times New Roman"/>
                <a:cs typeface="Times New Roman"/>
              </a:rPr>
              <a:t>where </a:t>
            </a:r>
            <a:r>
              <a:rPr sz="2300" spc="-5" dirty="0">
                <a:latin typeface="Times New Roman"/>
                <a:cs typeface="Times New Roman"/>
              </a:rPr>
              <a:t>the activities take</a:t>
            </a:r>
            <a:r>
              <a:rPr sz="2300" spc="40" dirty="0">
                <a:latin typeface="Times New Roman"/>
                <a:cs typeface="Times New Roman"/>
              </a:rPr>
              <a:t> </a:t>
            </a:r>
            <a:r>
              <a:rPr sz="2300" dirty="0">
                <a:latin typeface="Times New Roman"/>
                <a:cs typeface="Times New Roman"/>
              </a:rPr>
              <a:t>place.</a:t>
            </a:r>
            <a:endParaRPr sz="2300">
              <a:latin typeface="Times New Roman"/>
              <a:cs typeface="Times New Roman"/>
            </a:endParaRPr>
          </a:p>
          <a:p>
            <a:pPr marL="355600" marR="396240" lvl="1">
              <a:lnSpc>
                <a:spcPct val="100000"/>
              </a:lnSpc>
              <a:spcBef>
                <a:spcPts val="555"/>
              </a:spcBef>
              <a:buAutoNum type="alphaLcParenBoth"/>
              <a:tabLst>
                <a:tab pos="763270" algn="l"/>
              </a:tabLst>
            </a:pPr>
            <a:r>
              <a:rPr sz="2300" dirty="0">
                <a:latin typeface="Times New Roman"/>
                <a:cs typeface="Times New Roman"/>
              </a:rPr>
              <a:t>The </a:t>
            </a:r>
            <a:r>
              <a:rPr sz="2300" spc="-5" dirty="0">
                <a:latin typeface="Times New Roman"/>
                <a:cs typeface="Times New Roman"/>
              </a:rPr>
              <a:t>chart reference </a:t>
            </a:r>
            <a:r>
              <a:rPr sz="2300" spc="-20" dirty="0">
                <a:latin typeface="Times New Roman"/>
                <a:cs typeface="Times New Roman"/>
              </a:rPr>
              <a:t>number, </a:t>
            </a:r>
            <a:r>
              <a:rPr sz="2300" dirty="0">
                <a:latin typeface="Times New Roman"/>
                <a:cs typeface="Times New Roman"/>
              </a:rPr>
              <a:t>sheet </a:t>
            </a:r>
            <a:r>
              <a:rPr sz="2300" spc="-5" dirty="0">
                <a:latin typeface="Times New Roman"/>
                <a:cs typeface="Times New Roman"/>
              </a:rPr>
              <a:t>number </a:t>
            </a:r>
            <a:r>
              <a:rPr sz="2300" dirty="0">
                <a:latin typeface="Times New Roman"/>
                <a:cs typeface="Times New Roman"/>
              </a:rPr>
              <a:t>and </a:t>
            </a:r>
            <a:r>
              <a:rPr sz="2300" spc="-5" dirty="0">
                <a:latin typeface="Times New Roman"/>
                <a:cs typeface="Times New Roman"/>
              </a:rPr>
              <a:t>number </a:t>
            </a:r>
            <a:r>
              <a:rPr sz="2300" dirty="0">
                <a:latin typeface="Times New Roman"/>
                <a:cs typeface="Times New Roman"/>
              </a:rPr>
              <a:t>of  </a:t>
            </a:r>
            <a:r>
              <a:rPr sz="2300" spc="-5" dirty="0">
                <a:latin typeface="Times New Roman"/>
                <a:cs typeface="Times New Roman"/>
              </a:rPr>
              <a:t>total </a:t>
            </a:r>
            <a:r>
              <a:rPr sz="2300" dirty="0">
                <a:latin typeface="Times New Roman"/>
                <a:cs typeface="Times New Roman"/>
              </a:rPr>
              <a:t>sheets.</a:t>
            </a:r>
            <a:endParaRPr sz="2300">
              <a:latin typeface="Times New Roman"/>
              <a:cs typeface="Times New Roman"/>
            </a:endParaRPr>
          </a:p>
          <a:p>
            <a:pPr marL="751840" lvl="1" indent="-396875">
              <a:lnSpc>
                <a:spcPct val="100000"/>
              </a:lnSpc>
              <a:spcBef>
                <a:spcPts val="555"/>
              </a:spcBef>
              <a:buAutoNum type="alphaLcParenBoth"/>
              <a:tabLst>
                <a:tab pos="752475" algn="l"/>
              </a:tabLst>
            </a:pPr>
            <a:r>
              <a:rPr sz="2300" dirty="0">
                <a:latin typeface="Times New Roman"/>
                <a:cs typeface="Times New Roman"/>
              </a:rPr>
              <a:t>Key to </a:t>
            </a:r>
            <a:r>
              <a:rPr sz="2300" spc="-5" dirty="0">
                <a:latin typeface="Times New Roman"/>
                <a:cs typeface="Times New Roman"/>
              </a:rPr>
              <a:t>the </a:t>
            </a:r>
            <a:r>
              <a:rPr sz="2300" dirty="0">
                <a:latin typeface="Times New Roman"/>
                <a:cs typeface="Times New Roman"/>
              </a:rPr>
              <a:t>symbols used </a:t>
            </a:r>
            <a:r>
              <a:rPr sz="2300" spc="-5" dirty="0">
                <a:latin typeface="Times New Roman"/>
                <a:cs typeface="Times New Roman"/>
              </a:rPr>
              <a:t>must </a:t>
            </a:r>
            <a:r>
              <a:rPr sz="2300" dirty="0">
                <a:latin typeface="Times New Roman"/>
                <a:cs typeface="Times New Roman"/>
              </a:rPr>
              <a:t>be</a:t>
            </a:r>
            <a:r>
              <a:rPr sz="2300" spc="15" dirty="0">
                <a:latin typeface="Times New Roman"/>
                <a:cs typeface="Times New Roman"/>
              </a:rPr>
              <a:t> </a:t>
            </a:r>
            <a:r>
              <a:rPr sz="2300" spc="-5" dirty="0">
                <a:latin typeface="Times New Roman"/>
                <a:cs typeface="Times New Roman"/>
              </a:rPr>
              <a:t>stated.</a:t>
            </a:r>
            <a:endParaRPr sz="23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11</a:t>
            </a:fld>
            <a:endParaRPr spc="-60" dirty="0"/>
          </a:p>
        </p:txBody>
      </p:sp>
      <p:sp>
        <p:nvSpPr>
          <p:cNvPr id="2" name="object 2"/>
          <p:cNvSpPr txBox="1">
            <a:spLocks noGrp="1"/>
          </p:cNvSpPr>
          <p:nvPr>
            <p:ph type="title"/>
          </p:nvPr>
        </p:nvSpPr>
        <p:spPr>
          <a:xfrm>
            <a:off x="1618870" y="511881"/>
            <a:ext cx="5908040" cy="635000"/>
          </a:xfrm>
          <a:prstGeom prst="rect">
            <a:avLst/>
          </a:prstGeom>
        </p:spPr>
        <p:txBody>
          <a:bodyPr vert="horz" wrap="square" lIns="0" tIns="12065" rIns="0" bIns="0" rtlCol="0">
            <a:spAutoFit/>
          </a:bodyPr>
          <a:lstStyle/>
          <a:p>
            <a:pPr marL="12700">
              <a:lnSpc>
                <a:spcPct val="100000"/>
              </a:lnSpc>
              <a:spcBef>
                <a:spcPts val="95"/>
              </a:spcBef>
            </a:pPr>
            <a:r>
              <a:rPr sz="4000" spc="-80" dirty="0"/>
              <a:t>Type </a:t>
            </a:r>
            <a:r>
              <a:rPr sz="4000" dirty="0"/>
              <a:t>of flow </a:t>
            </a:r>
            <a:r>
              <a:rPr sz="4000" spc="-10" dirty="0"/>
              <a:t>process</a:t>
            </a:r>
            <a:r>
              <a:rPr sz="4000" spc="-5" dirty="0"/>
              <a:t> </a:t>
            </a:r>
            <a:r>
              <a:rPr sz="4000" dirty="0"/>
              <a:t>charts</a:t>
            </a:r>
            <a:endParaRPr sz="4000"/>
          </a:p>
        </p:txBody>
      </p:sp>
      <p:sp>
        <p:nvSpPr>
          <p:cNvPr id="3" name="object 3"/>
          <p:cNvSpPr txBox="1"/>
          <p:nvPr/>
        </p:nvSpPr>
        <p:spPr>
          <a:xfrm>
            <a:off x="535940" y="1535387"/>
            <a:ext cx="8074025" cy="3952240"/>
          </a:xfrm>
          <a:prstGeom prst="rect">
            <a:avLst/>
          </a:prstGeom>
        </p:spPr>
        <p:txBody>
          <a:bodyPr vert="horz" wrap="square" lIns="0" tIns="98425" rIns="0" bIns="0" rtlCol="0">
            <a:spAutoFit/>
          </a:bodyPr>
          <a:lstStyle/>
          <a:p>
            <a:pPr marL="367665" indent="-355600">
              <a:lnSpc>
                <a:spcPct val="100000"/>
              </a:lnSpc>
              <a:spcBef>
                <a:spcPts val="775"/>
              </a:spcBef>
              <a:buAutoNum type="arabicPeriod"/>
              <a:tabLst>
                <a:tab pos="368300" algn="l"/>
              </a:tabLst>
            </a:pPr>
            <a:r>
              <a:rPr sz="2800" b="1" dirty="0">
                <a:solidFill>
                  <a:srgbClr val="00AF50"/>
                </a:solidFill>
                <a:latin typeface="Times New Roman"/>
                <a:cs typeface="Times New Roman"/>
              </a:rPr>
              <a:t>Man/ </a:t>
            </a:r>
            <a:r>
              <a:rPr sz="2800" b="1" spc="-35" dirty="0">
                <a:solidFill>
                  <a:srgbClr val="00AF50"/>
                </a:solidFill>
                <a:latin typeface="Times New Roman"/>
                <a:cs typeface="Times New Roman"/>
              </a:rPr>
              <a:t>Worker </a:t>
            </a:r>
            <a:r>
              <a:rPr sz="2800" b="1" spc="-5" dirty="0">
                <a:solidFill>
                  <a:srgbClr val="00AF50"/>
                </a:solidFill>
                <a:latin typeface="Times New Roman"/>
                <a:cs typeface="Times New Roman"/>
              </a:rPr>
              <a:t>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spc="-70"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a:lnSpc>
                <a:spcPct val="100000"/>
              </a:lnSpc>
              <a:spcBef>
                <a:spcPts val="670"/>
              </a:spcBef>
            </a:pPr>
            <a:r>
              <a:rPr sz="2800" spc="-5" dirty="0">
                <a:latin typeface="Times New Roman"/>
                <a:cs typeface="Times New Roman"/>
              </a:rPr>
              <a:t>This </a:t>
            </a:r>
            <a:r>
              <a:rPr sz="2800" dirty="0">
                <a:latin typeface="Times New Roman"/>
                <a:cs typeface="Times New Roman"/>
              </a:rPr>
              <a:t>flow </a:t>
            </a:r>
            <a:r>
              <a:rPr sz="2800" spc="-5" dirty="0">
                <a:latin typeface="Times New Roman"/>
                <a:cs typeface="Times New Roman"/>
              </a:rPr>
              <a:t>process chart records what </a:t>
            </a:r>
            <a:r>
              <a:rPr sz="2800" dirty="0">
                <a:latin typeface="Times New Roman"/>
                <a:cs typeface="Times New Roman"/>
              </a:rPr>
              <a:t>the </a:t>
            </a:r>
            <a:r>
              <a:rPr sz="2800" spc="-5" dirty="0">
                <a:latin typeface="Times New Roman"/>
                <a:cs typeface="Times New Roman"/>
              </a:rPr>
              <a:t>worker</a:t>
            </a:r>
            <a:r>
              <a:rPr sz="2800" spc="60" dirty="0">
                <a:latin typeface="Times New Roman"/>
                <a:cs typeface="Times New Roman"/>
              </a:rPr>
              <a:t> </a:t>
            </a:r>
            <a:r>
              <a:rPr sz="2800" spc="-5" dirty="0">
                <a:latin typeface="Times New Roman"/>
                <a:cs typeface="Times New Roman"/>
              </a:rPr>
              <a:t>does.</a:t>
            </a:r>
            <a:endParaRPr sz="2800">
              <a:latin typeface="Times New Roman"/>
              <a:cs typeface="Times New Roman"/>
            </a:endParaRPr>
          </a:p>
          <a:p>
            <a:pPr marL="367665" indent="-355600">
              <a:lnSpc>
                <a:spcPct val="100000"/>
              </a:lnSpc>
              <a:spcBef>
                <a:spcPts val="675"/>
              </a:spcBef>
              <a:buAutoNum type="arabicPeriod" startAt="2"/>
              <a:tabLst>
                <a:tab pos="368300" algn="l"/>
              </a:tabLst>
            </a:pPr>
            <a:r>
              <a:rPr sz="2800" b="1" spc="-5" dirty="0">
                <a:solidFill>
                  <a:srgbClr val="00AF50"/>
                </a:solidFill>
                <a:latin typeface="Times New Roman"/>
                <a:cs typeface="Times New Roman"/>
              </a:rPr>
              <a:t>Material 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marR="6350">
              <a:lnSpc>
                <a:spcPct val="100000"/>
              </a:lnSpc>
              <a:spcBef>
                <a:spcPts val="670"/>
              </a:spcBef>
              <a:tabLst>
                <a:tab pos="1130935" algn="l"/>
                <a:tab pos="1926589" algn="l"/>
                <a:tab pos="3136900" algn="l"/>
                <a:tab pos="3990975" algn="l"/>
                <a:tab pos="5180965" algn="l"/>
                <a:tab pos="5937250" algn="l"/>
                <a:tab pos="6516370" algn="l"/>
                <a:tab pos="7821295" algn="l"/>
              </a:tabLst>
            </a:pPr>
            <a:r>
              <a:rPr sz="2800" spc="-5" dirty="0">
                <a:latin typeface="Times New Roman"/>
                <a:cs typeface="Times New Roman"/>
              </a:rPr>
              <a:t>This	fl</a:t>
            </a:r>
            <a:r>
              <a:rPr sz="2800" dirty="0">
                <a:latin typeface="Times New Roman"/>
                <a:cs typeface="Times New Roman"/>
              </a:rPr>
              <a:t>o</a:t>
            </a:r>
            <a:r>
              <a:rPr sz="2800" spc="-5" dirty="0">
                <a:latin typeface="Times New Roman"/>
                <a:cs typeface="Times New Roman"/>
              </a:rPr>
              <a:t>w</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r</a:t>
            </a:r>
            <a:r>
              <a:rPr sz="2800" spc="-5" dirty="0">
                <a:latin typeface="Times New Roman"/>
                <a:cs typeface="Times New Roman"/>
              </a:rPr>
              <a:t>ocess</a:t>
            </a:r>
            <a:r>
              <a:rPr sz="2800" dirty="0">
                <a:latin typeface="Times New Roman"/>
                <a:cs typeface="Times New Roman"/>
              </a:rPr>
              <a:t>	</a:t>
            </a:r>
            <a:r>
              <a:rPr sz="2800" spc="-5" dirty="0">
                <a:latin typeface="Times New Roman"/>
                <a:cs typeface="Times New Roman"/>
              </a:rPr>
              <a:t>chart</a:t>
            </a:r>
            <a:r>
              <a:rPr sz="2800" dirty="0">
                <a:latin typeface="Times New Roman"/>
                <a:cs typeface="Times New Roman"/>
              </a:rPr>
              <a:t>	</a:t>
            </a:r>
            <a:r>
              <a:rPr sz="2800" spc="-5" dirty="0">
                <a:latin typeface="Times New Roman"/>
                <a:cs typeface="Times New Roman"/>
              </a:rPr>
              <a:t>re</a:t>
            </a:r>
            <a:r>
              <a:rPr sz="2800" spc="-15" dirty="0">
                <a:latin typeface="Times New Roman"/>
                <a:cs typeface="Times New Roman"/>
              </a:rPr>
              <a:t>c</a:t>
            </a:r>
            <a:r>
              <a:rPr sz="2800" spc="-5" dirty="0">
                <a:latin typeface="Times New Roman"/>
                <a:cs typeface="Times New Roman"/>
              </a:rPr>
              <a:t>o</a:t>
            </a:r>
            <a:r>
              <a:rPr sz="2800" dirty="0">
                <a:latin typeface="Times New Roman"/>
                <a:cs typeface="Times New Roman"/>
              </a:rPr>
              <a:t>r</a:t>
            </a:r>
            <a:r>
              <a:rPr sz="2800" spc="-5" dirty="0">
                <a:latin typeface="Times New Roman"/>
                <a:cs typeface="Times New Roman"/>
              </a:rPr>
              <a:t>ds</a:t>
            </a:r>
            <a:r>
              <a:rPr sz="2800" dirty="0">
                <a:latin typeface="Times New Roman"/>
                <a:cs typeface="Times New Roman"/>
              </a:rPr>
              <a:t>	</a:t>
            </a:r>
            <a:r>
              <a:rPr sz="2800" spc="-5" dirty="0">
                <a:latin typeface="Times New Roman"/>
                <a:cs typeface="Times New Roman"/>
              </a:rPr>
              <a:t>how</a:t>
            </a:r>
            <a:r>
              <a:rPr sz="280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25" dirty="0">
                <a:latin typeface="Times New Roman"/>
                <a:cs typeface="Times New Roman"/>
              </a:rPr>
              <a:t>m</a:t>
            </a:r>
            <a:r>
              <a:rPr sz="2800" spc="-5" dirty="0">
                <a:latin typeface="Times New Roman"/>
                <a:cs typeface="Times New Roman"/>
              </a:rPr>
              <a:t>at</a:t>
            </a:r>
            <a:r>
              <a:rPr sz="2800" spc="-20" dirty="0">
                <a:latin typeface="Times New Roman"/>
                <a:cs typeface="Times New Roman"/>
              </a:rPr>
              <a:t>e</a:t>
            </a:r>
            <a:r>
              <a:rPr sz="2800" spc="-5" dirty="0">
                <a:latin typeface="Times New Roman"/>
                <a:cs typeface="Times New Roman"/>
              </a:rPr>
              <a:t>rial</a:t>
            </a:r>
            <a:r>
              <a:rPr sz="2800" dirty="0">
                <a:latin typeface="Times New Roman"/>
                <a:cs typeface="Times New Roman"/>
              </a:rPr>
              <a:t>	</a:t>
            </a:r>
            <a:r>
              <a:rPr sz="2800" spc="-5" dirty="0">
                <a:latin typeface="Times New Roman"/>
                <a:cs typeface="Times New Roman"/>
              </a:rPr>
              <a:t>is  handled </a:t>
            </a:r>
            <a:r>
              <a:rPr sz="2800" dirty="0">
                <a:latin typeface="Times New Roman"/>
                <a:cs typeface="Times New Roman"/>
              </a:rPr>
              <a:t>or</a:t>
            </a:r>
            <a:r>
              <a:rPr sz="2800" spc="-10" dirty="0">
                <a:latin typeface="Times New Roman"/>
                <a:cs typeface="Times New Roman"/>
              </a:rPr>
              <a:t> </a:t>
            </a:r>
            <a:r>
              <a:rPr sz="2800" spc="-5" dirty="0">
                <a:latin typeface="Times New Roman"/>
                <a:cs typeface="Times New Roman"/>
              </a:rPr>
              <a:t>treated.</a:t>
            </a:r>
            <a:endParaRPr sz="2800">
              <a:latin typeface="Times New Roman"/>
              <a:cs typeface="Times New Roman"/>
            </a:endParaRPr>
          </a:p>
          <a:p>
            <a:pPr marL="367665" indent="-355600">
              <a:lnSpc>
                <a:spcPct val="100000"/>
              </a:lnSpc>
              <a:spcBef>
                <a:spcPts val="675"/>
              </a:spcBef>
              <a:buAutoNum type="arabicPeriod" startAt="3"/>
              <a:tabLst>
                <a:tab pos="368300" algn="l"/>
              </a:tabLst>
            </a:pPr>
            <a:r>
              <a:rPr sz="2800" b="1" spc="-5" dirty="0">
                <a:solidFill>
                  <a:srgbClr val="00AF50"/>
                </a:solidFill>
                <a:latin typeface="Times New Roman"/>
                <a:cs typeface="Times New Roman"/>
              </a:rPr>
              <a:t>Equipment type </a:t>
            </a:r>
            <a:r>
              <a:rPr sz="2800" b="1" dirty="0">
                <a:solidFill>
                  <a:srgbClr val="00AF50"/>
                </a:solidFill>
                <a:latin typeface="Times New Roman"/>
                <a:cs typeface="Times New Roman"/>
              </a:rPr>
              <a:t>flow </a:t>
            </a:r>
            <a:r>
              <a:rPr sz="2800" b="1" spc="-10" dirty="0">
                <a:solidFill>
                  <a:srgbClr val="00AF50"/>
                </a:solidFill>
                <a:latin typeface="Times New Roman"/>
                <a:cs typeface="Times New Roman"/>
              </a:rPr>
              <a:t>process</a:t>
            </a:r>
            <a:r>
              <a:rPr sz="2800" b="1" spc="40" dirty="0">
                <a:solidFill>
                  <a:srgbClr val="00AF50"/>
                </a:solidFill>
                <a:latin typeface="Times New Roman"/>
                <a:cs typeface="Times New Roman"/>
              </a:rPr>
              <a:t> </a:t>
            </a:r>
            <a:r>
              <a:rPr sz="2800" b="1" spc="-5" dirty="0">
                <a:solidFill>
                  <a:srgbClr val="00AF50"/>
                </a:solidFill>
                <a:latin typeface="Times New Roman"/>
                <a:cs typeface="Times New Roman"/>
              </a:rPr>
              <a:t>chart</a:t>
            </a:r>
            <a:endParaRPr sz="2800">
              <a:latin typeface="Times New Roman"/>
              <a:cs typeface="Times New Roman"/>
            </a:endParaRPr>
          </a:p>
          <a:p>
            <a:pPr marL="355600" marR="5080">
              <a:lnSpc>
                <a:spcPct val="100000"/>
              </a:lnSpc>
              <a:spcBef>
                <a:spcPts val="675"/>
              </a:spcBef>
            </a:pPr>
            <a:r>
              <a:rPr sz="2800" spc="-5" dirty="0">
                <a:latin typeface="Times New Roman"/>
                <a:cs typeface="Times New Roman"/>
              </a:rPr>
              <a:t>This </a:t>
            </a:r>
            <a:r>
              <a:rPr sz="2800" dirty="0">
                <a:latin typeface="Times New Roman"/>
                <a:cs typeface="Times New Roman"/>
              </a:rPr>
              <a:t>flow process </a:t>
            </a:r>
            <a:r>
              <a:rPr sz="2800" spc="-5" dirty="0">
                <a:latin typeface="Times New Roman"/>
                <a:cs typeface="Times New Roman"/>
              </a:rPr>
              <a:t>chart records how the equipment or  </a:t>
            </a:r>
            <a:r>
              <a:rPr sz="2800" spc="-10" dirty="0">
                <a:latin typeface="Times New Roman"/>
                <a:cs typeface="Times New Roman"/>
              </a:rPr>
              <a:t>machine </a:t>
            </a:r>
            <a:r>
              <a:rPr sz="2800" spc="-5" dirty="0">
                <a:latin typeface="Times New Roman"/>
                <a:cs typeface="Times New Roman"/>
              </a:rPr>
              <a:t>is</a:t>
            </a:r>
            <a:r>
              <a:rPr sz="2800" dirty="0">
                <a:latin typeface="Times New Roman"/>
                <a:cs typeface="Times New Roman"/>
              </a:rPr>
              <a:t> used.</a:t>
            </a:r>
            <a:endParaRPr sz="28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3902" y="342640"/>
            <a:ext cx="6155055" cy="406400"/>
          </a:xfrm>
          <a:prstGeom prst="rect">
            <a:avLst/>
          </a:prstGeom>
        </p:spPr>
        <p:txBody>
          <a:bodyPr vert="horz" wrap="square" lIns="0" tIns="12065" rIns="0" bIns="0" rtlCol="0">
            <a:spAutoFit/>
          </a:bodyPr>
          <a:lstStyle/>
          <a:p>
            <a:pPr marL="12700">
              <a:lnSpc>
                <a:spcPct val="100000"/>
              </a:lnSpc>
              <a:spcBef>
                <a:spcPts val="95"/>
              </a:spcBef>
            </a:pPr>
            <a:r>
              <a:rPr sz="2500" spc="-5" dirty="0"/>
              <a:t>Standard formats used for flow </a:t>
            </a:r>
            <a:r>
              <a:rPr sz="2500" spc="-15" dirty="0"/>
              <a:t>process</a:t>
            </a:r>
            <a:r>
              <a:rPr sz="2500" spc="90" dirty="0"/>
              <a:t> </a:t>
            </a:r>
            <a:r>
              <a:rPr sz="2500" spc="-5" dirty="0"/>
              <a:t>chart</a:t>
            </a:r>
            <a:endParaRPr sz="2500"/>
          </a:p>
        </p:txBody>
      </p:sp>
      <p:sp>
        <p:nvSpPr>
          <p:cNvPr id="3" name="object 3"/>
          <p:cNvSpPr/>
          <p:nvPr/>
        </p:nvSpPr>
        <p:spPr>
          <a:xfrm>
            <a:off x="745759" y="1278840"/>
            <a:ext cx="8072294" cy="481715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12</a:t>
            </a:fld>
            <a:endParaRPr spc="-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431" y="319526"/>
            <a:ext cx="7642859" cy="406400"/>
          </a:xfrm>
          <a:prstGeom prst="rect">
            <a:avLst/>
          </a:prstGeom>
        </p:spPr>
        <p:txBody>
          <a:bodyPr vert="horz" wrap="square" lIns="0" tIns="12065" rIns="0" bIns="0" rtlCol="0">
            <a:spAutoFit/>
          </a:bodyPr>
          <a:lstStyle/>
          <a:p>
            <a:pPr marL="12700">
              <a:lnSpc>
                <a:spcPct val="100000"/>
              </a:lnSpc>
              <a:spcBef>
                <a:spcPts val="95"/>
              </a:spcBef>
            </a:pPr>
            <a:r>
              <a:rPr sz="2500" spc="-5" dirty="0"/>
              <a:t>Example: Collection of materials </a:t>
            </a:r>
            <a:r>
              <a:rPr sz="2500" spc="-20" dirty="0"/>
              <a:t>from </a:t>
            </a:r>
            <a:r>
              <a:rPr sz="2500" spc="-15" dirty="0"/>
              <a:t>store </a:t>
            </a:r>
            <a:r>
              <a:rPr sz="2500" spc="-5" dirty="0"/>
              <a:t>(Man</a:t>
            </a:r>
            <a:r>
              <a:rPr sz="2500" spc="225" dirty="0"/>
              <a:t> </a:t>
            </a:r>
            <a:r>
              <a:rPr sz="2500" spc="-40" dirty="0"/>
              <a:t>Type)</a:t>
            </a:r>
            <a:endParaRPr sz="2500"/>
          </a:p>
        </p:txBody>
      </p:sp>
      <p:sp>
        <p:nvSpPr>
          <p:cNvPr id="3" name="object 3"/>
          <p:cNvSpPr/>
          <p:nvPr/>
        </p:nvSpPr>
        <p:spPr>
          <a:xfrm>
            <a:off x="685800" y="990600"/>
            <a:ext cx="7467600" cy="51816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13</a:t>
            </a:fld>
            <a:endParaRPr spc="-6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71600" y="228600"/>
            <a:ext cx="6018178" cy="5837207"/>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14</a:t>
            </a:fld>
            <a:endParaRPr spc="-6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9788" y="114040"/>
            <a:ext cx="2891790" cy="787400"/>
          </a:xfrm>
          <a:prstGeom prst="rect">
            <a:avLst/>
          </a:prstGeom>
        </p:spPr>
        <p:txBody>
          <a:bodyPr vert="horz" wrap="square" lIns="0" tIns="12065" rIns="0" bIns="0" rtlCol="0">
            <a:spAutoFit/>
          </a:bodyPr>
          <a:lstStyle/>
          <a:p>
            <a:pPr marL="104139" marR="5080" indent="-91440">
              <a:lnSpc>
                <a:spcPct val="100000"/>
              </a:lnSpc>
              <a:spcBef>
                <a:spcPts val="95"/>
              </a:spcBef>
            </a:pPr>
            <a:r>
              <a:rPr sz="2500" spc="-5" dirty="0"/>
              <a:t>Machine/</a:t>
            </a:r>
            <a:r>
              <a:rPr sz="2500" spc="-30" dirty="0"/>
              <a:t> </a:t>
            </a:r>
            <a:r>
              <a:rPr sz="2500" spc="-5" dirty="0"/>
              <a:t>Equipment  Flow </a:t>
            </a:r>
            <a:r>
              <a:rPr sz="2500" spc="-15" dirty="0"/>
              <a:t>Process</a:t>
            </a:r>
            <a:r>
              <a:rPr sz="2500" dirty="0"/>
              <a:t> </a:t>
            </a:r>
            <a:r>
              <a:rPr sz="2500" spc="-5" dirty="0"/>
              <a:t>Chart:</a:t>
            </a:r>
            <a:endParaRPr sz="2500"/>
          </a:p>
        </p:txBody>
      </p:sp>
      <p:sp>
        <p:nvSpPr>
          <p:cNvPr id="3" name="object 3"/>
          <p:cNvSpPr/>
          <p:nvPr/>
        </p:nvSpPr>
        <p:spPr>
          <a:xfrm>
            <a:off x="685800" y="1066800"/>
            <a:ext cx="7620000" cy="524355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15</a:t>
            </a:fld>
            <a:endParaRPr spc="-6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16</a:t>
            </a:fld>
            <a:endParaRPr spc="-60" dirty="0"/>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291080" marR="5080" indent="-2279015">
              <a:lnSpc>
                <a:spcPct val="100000"/>
              </a:lnSpc>
              <a:spcBef>
                <a:spcPts val="100"/>
              </a:spcBef>
            </a:pPr>
            <a:r>
              <a:rPr spc="-25" dirty="0"/>
              <a:t>Two-Handed </a:t>
            </a:r>
            <a:r>
              <a:rPr spc="-10" dirty="0"/>
              <a:t>Process </a:t>
            </a:r>
            <a:r>
              <a:rPr dirty="0"/>
              <a:t>Chart (or) Right</a:t>
            </a:r>
            <a:r>
              <a:rPr spc="-35" dirty="0"/>
              <a:t> </a:t>
            </a:r>
            <a:r>
              <a:rPr spc="-5" dirty="0"/>
              <a:t>Hand,  </a:t>
            </a:r>
            <a:r>
              <a:rPr dirty="0"/>
              <a:t>Left </a:t>
            </a:r>
            <a:r>
              <a:rPr spc="-5" dirty="0"/>
              <a:t>Hand</a:t>
            </a:r>
            <a:r>
              <a:rPr spc="-10" dirty="0"/>
              <a:t> </a:t>
            </a:r>
            <a:r>
              <a:rPr dirty="0"/>
              <a:t>Chart</a:t>
            </a:r>
          </a:p>
        </p:txBody>
      </p:sp>
      <p:sp>
        <p:nvSpPr>
          <p:cNvPr id="3" name="object 3"/>
          <p:cNvSpPr txBox="1"/>
          <p:nvPr/>
        </p:nvSpPr>
        <p:spPr>
          <a:xfrm>
            <a:off x="535926" y="1621353"/>
            <a:ext cx="8073390" cy="3695700"/>
          </a:xfrm>
          <a:prstGeom prst="rect">
            <a:avLst/>
          </a:prstGeom>
        </p:spPr>
        <p:txBody>
          <a:bodyPr vert="horz" wrap="square" lIns="0" tIns="12065" rIns="0" bIns="0" rtlCol="0">
            <a:spAutoFit/>
          </a:bodyPr>
          <a:lstStyle/>
          <a:p>
            <a:pPr marL="355600" marR="6350" indent="-343535" algn="just">
              <a:lnSpc>
                <a:spcPct val="100000"/>
              </a:lnSpc>
              <a:spcBef>
                <a:spcPts val="95"/>
              </a:spcBef>
              <a:buFont typeface="Arial"/>
              <a:buChar char="•"/>
              <a:tabLst>
                <a:tab pos="444500" algn="l"/>
              </a:tabLst>
            </a:pPr>
            <a:r>
              <a:rPr dirty="0"/>
              <a:t>	</a:t>
            </a:r>
            <a:r>
              <a:rPr sz="2800" spc="-5" dirty="0">
                <a:latin typeface="Times New Roman"/>
                <a:cs typeface="Times New Roman"/>
              </a:rPr>
              <a:t>It is </a:t>
            </a:r>
            <a:r>
              <a:rPr sz="2800" spc="-10" dirty="0">
                <a:latin typeface="Times New Roman"/>
                <a:cs typeface="Times New Roman"/>
              </a:rPr>
              <a:t>the </a:t>
            </a:r>
            <a:r>
              <a:rPr sz="2800" spc="-5" dirty="0">
                <a:latin typeface="Times New Roman"/>
                <a:cs typeface="Times New Roman"/>
              </a:rPr>
              <a:t>process chart in which the </a:t>
            </a:r>
            <a:r>
              <a:rPr sz="2800" spc="-10" dirty="0">
                <a:latin typeface="Times New Roman"/>
                <a:cs typeface="Times New Roman"/>
              </a:rPr>
              <a:t>activities </a:t>
            </a:r>
            <a:r>
              <a:rPr sz="2800" spc="-5" dirty="0">
                <a:latin typeface="Times New Roman"/>
                <a:cs typeface="Times New Roman"/>
              </a:rPr>
              <a:t>of </a:t>
            </a:r>
            <a:r>
              <a:rPr sz="2800" spc="-10" dirty="0">
                <a:latin typeface="Times New Roman"/>
                <a:cs typeface="Times New Roman"/>
              </a:rPr>
              <a:t>two  </a:t>
            </a:r>
            <a:r>
              <a:rPr sz="2800" spc="-5" dirty="0">
                <a:latin typeface="Times New Roman"/>
                <a:cs typeface="Times New Roman"/>
              </a:rPr>
              <a:t>hands </a:t>
            </a:r>
            <a:r>
              <a:rPr sz="2800" dirty="0">
                <a:latin typeface="Times New Roman"/>
                <a:cs typeface="Times New Roman"/>
              </a:rPr>
              <a:t>of the </a:t>
            </a:r>
            <a:r>
              <a:rPr sz="2800" spc="-5" dirty="0">
                <a:latin typeface="Times New Roman"/>
                <a:cs typeface="Times New Roman"/>
              </a:rPr>
              <a:t>operator are</a:t>
            </a:r>
            <a:r>
              <a:rPr sz="2800" spc="-10" dirty="0">
                <a:latin typeface="Times New Roman"/>
                <a:cs typeface="Times New Roman"/>
              </a:rPr>
              <a:t> </a:t>
            </a:r>
            <a:r>
              <a:rPr sz="2800" spc="-5" dirty="0">
                <a:latin typeface="Times New Roman"/>
                <a:cs typeface="Times New Roman"/>
              </a:rPr>
              <a:t>recorded.</a:t>
            </a:r>
            <a:endParaRPr sz="2800">
              <a:latin typeface="Times New Roman"/>
              <a:cs typeface="Times New Roman"/>
            </a:endParaRPr>
          </a:p>
          <a:p>
            <a:pPr marL="355600" marR="5080" indent="-343535" algn="just">
              <a:lnSpc>
                <a:spcPct val="100000"/>
              </a:lnSpc>
              <a:spcBef>
                <a:spcPts val="675"/>
              </a:spcBef>
              <a:buFont typeface="Arial"/>
              <a:buChar char="•"/>
              <a:tabLst>
                <a:tab pos="356235" algn="l"/>
              </a:tabLst>
            </a:pPr>
            <a:r>
              <a:rPr sz="2800" spc="-5" dirty="0">
                <a:latin typeface="Times New Roman"/>
                <a:cs typeface="Times New Roman"/>
              </a:rPr>
              <a:t>Motions </a:t>
            </a:r>
            <a:r>
              <a:rPr sz="2800" spc="-10" dirty="0">
                <a:latin typeface="Times New Roman"/>
                <a:cs typeface="Times New Roman"/>
              </a:rPr>
              <a:t>of </a:t>
            </a:r>
            <a:r>
              <a:rPr sz="2800" spc="-5" dirty="0">
                <a:latin typeface="Times New Roman"/>
                <a:cs typeface="Times New Roman"/>
              </a:rPr>
              <a:t>both hands </a:t>
            </a:r>
            <a:r>
              <a:rPr sz="2800" dirty="0">
                <a:latin typeface="Times New Roman"/>
                <a:cs typeface="Times New Roman"/>
              </a:rPr>
              <a:t>of </a:t>
            </a:r>
            <a:r>
              <a:rPr sz="2800" spc="-5" dirty="0">
                <a:latin typeface="Times New Roman"/>
                <a:cs typeface="Times New Roman"/>
              </a:rPr>
              <a:t>worker are </a:t>
            </a:r>
            <a:r>
              <a:rPr sz="2800" dirty="0">
                <a:latin typeface="Times New Roman"/>
                <a:cs typeface="Times New Roman"/>
              </a:rPr>
              <a:t>Right </a:t>
            </a:r>
            <a:r>
              <a:rPr sz="2800" spc="-5" dirty="0">
                <a:latin typeface="Times New Roman"/>
                <a:cs typeface="Times New Roman"/>
              </a:rPr>
              <a:t>hand-Left  hand chart recorded </a:t>
            </a:r>
            <a:r>
              <a:rPr sz="2800" spc="-15" dirty="0">
                <a:latin typeface="Times New Roman"/>
                <a:cs typeface="Times New Roman"/>
              </a:rPr>
              <a:t>independently.</a:t>
            </a:r>
            <a:endParaRPr sz="2800">
              <a:latin typeface="Times New Roman"/>
              <a:cs typeface="Times New Roman"/>
            </a:endParaRPr>
          </a:p>
          <a:p>
            <a:pPr marL="355600" marR="5080" indent="-343535" algn="just">
              <a:lnSpc>
                <a:spcPct val="100000"/>
              </a:lnSpc>
              <a:spcBef>
                <a:spcPts val="675"/>
              </a:spcBef>
              <a:buFont typeface="Arial"/>
              <a:buChar char="•"/>
              <a:tabLst>
                <a:tab pos="356235" algn="l"/>
              </a:tabLst>
            </a:pPr>
            <a:r>
              <a:rPr sz="2800" spc="-5" dirty="0">
                <a:latin typeface="Times New Roman"/>
                <a:cs typeface="Times New Roman"/>
              </a:rPr>
              <a:t>It shows whether </a:t>
            </a:r>
            <a:r>
              <a:rPr sz="2800" dirty="0">
                <a:latin typeface="Times New Roman"/>
                <a:cs typeface="Times New Roman"/>
              </a:rPr>
              <a:t>the </a:t>
            </a:r>
            <a:r>
              <a:rPr sz="2800" spc="-5" dirty="0">
                <a:latin typeface="Times New Roman"/>
                <a:cs typeface="Times New Roman"/>
              </a:rPr>
              <a:t>two hands </a:t>
            </a:r>
            <a:r>
              <a:rPr sz="2800" dirty="0">
                <a:latin typeface="Times New Roman"/>
                <a:cs typeface="Times New Roman"/>
              </a:rPr>
              <a:t>of the </a:t>
            </a:r>
            <a:r>
              <a:rPr sz="2800" spc="-5" dirty="0">
                <a:latin typeface="Times New Roman"/>
                <a:cs typeface="Times New Roman"/>
              </a:rPr>
              <a:t>operator are  </a:t>
            </a:r>
            <a:r>
              <a:rPr sz="2800" dirty="0">
                <a:latin typeface="Times New Roman"/>
                <a:cs typeface="Times New Roman"/>
              </a:rPr>
              <a:t>idle or </a:t>
            </a:r>
            <a:r>
              <a:rPr sz="2800" spc="-5" dirty="0">
                <a:latin typeface="Times New Roman"/>
                <a:cs typeface="Times New Roman"/>
              </a:rPr>
              <a:t>moving in relation to </a:t>
            </a:r>
            <a:r>
              <a:rPr sz="2800" dirty="0">
                <a:latin typeface="Times New Roman"/>
                <a:cs typeface="Times New Roman"/>
              </a:rPr>
              <a:t>one </a:t>
            </a:r>
            <a:r>
              <a:rPr sz="2800" spc="-15" dirty="0">
                <a:latin typeface="Times New Roman"/>
                <a:cs typeface="Times New Roman"/>
              </a:rPr>
              <a:t>another,</a:t>
            </a:r>
            <a:r>
              <a:rPr sz="2800" spc="670" dirty="0">
                <a:latin typeface="Times New Roman"/>
                <a:cs typeface="Times New Roman"/>
              </a:rPr>
              <a:t> </a:t>
            </a:r>
            <a:r>
              <a:rPr sz="2800" spc="-10" dirty="0">
                <a:latin typeface="Times New Roman"/>
                <a:cs typeface="Times New Roman"/>
              </a:rPr>
              <a:t>in </a:t>
            </a:r>
            <a:r>
              <a:rPr sz="2800" spc="-5" dirty="0">
                <a:latin typeface="Times New Roman"/>
                <a:cs typeface="Times New Roman"/>
              </a:rPr>
              <a:t>a  timescale.</a:t>
            </a:r>
            <a:endParaRPr sz="2800">
              <a:latin typeface="Times New Roman"/>
              <a:cs typeface="Times New Roman"/>
            </a:endParaRPr>
          </a:p>
          <a:p>
            <a:pPr marL="355600" indent="-343535" algn="just">
              <a:lnSpc>
                <a:spcPct val="100000"/>
              </a:lnSpc>
              <a:spcBef>
                <a:spcPts val="675"/>
              </a:spcBef>
              <a:buFont typeface="Arial"/>
              <a:buChar char="•"/>
              <a:tabLst>
                <a:tab pos="356235" algn="l"/>
              </a:tabLst>
            </a:pPr>
            <a:r>
              <a:rPr sz="2800" spc="-5" dirty="0">
                <a:latin typeface="Times New Roman"/>
                <a:cs typeface="Times New Roman"/>
              </a:rPr>
              <a:t>It is generally used </a:t>
            </a:r>
            <a:r>
              <a:rPr sz="2800" dirty="0">
                <a:latin typeface="Times New Roman"/>
                <a:cs typeface="Times New Roman"/>
              </a:rPr>
              <a:t>for </a:t>
            </a:r>
            <a:r>
              <a:rPr sz="2800" spc="-5" dirty="0">
                <a:latin typeface="Times New Roman"/>
                <a:cs typeface="Times New Roman"/>
              </a:rPr>
              <a:t>repetitive</a:t>
            </a:r>
            <a:r>
              <a:rPr sz="2800" spc="-25" dirty="0">
                <a:latin typeface="Times New Roman"/>
                <a:cs typeface="Times New Roman"/>
              </a:rPr>
              <a:t> </a:t>
            </a:r>
            <a:r>
              <a:rPr sz="2800" dirty="0">
                <a:latin typeface="Times New Roman"/>
                <a:cs typeface="Times New Roman"/>
              </a:rPr>
              <a:t>operations.</a:t>
            </a:r>
            <a:endParaRPr sz="28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17</a:t>
            </a:fld>
            <a:endParaRPr spc="-60" dirty="0"/>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291080" marR="5080" indent="-2279015">
              <a:lnSpc>
                <a:spcPct val="100000"/>
              </a:lnSpc>
              <a:spcBef>
                <a:spcPts val="100"/>
              </a:spcBef>
            </a:pPr>
            <a:r>
              <a:rPr spc="-25" dirty="0"/>
              <a:t>Two-Handed </a:t>
            </a:r>
            <a:r>
              <a:rPr spc="-10" dirty="0"/>
              <a:t>Process </a:t>
            </a:r>
            <a:r>
              <a:rPr dirty="0"/>
              <a:t>Chart (or) Right</a:t>
            </a:r>
            <a:r>
              <a:rPr spc="-35" dirty="0"/>
              <a:t> </a:t>
            </a:r>
            <a:r>
              <a:rPr spc="-5" dirty="0"/>
              <a:t>Hand,  </a:t>
            </a:r>
            <a:r>
              <a:rPr dirty="0"/>
              <a:t>Left </a:t>
            </a:r>
            <a:r>
              <a:rPr spc="-5" dirty="0"/>
              <a:t>Hand</a:t>
            </a:r>
            <a:r>
              <a:rPr spc="-10" dirty="0"/>
              <a:t> </a:t>
            </a:r>
            <a:r>
              <a:rPr dirty="0"/>
              <a:t>Chart</a:t>
            </a:r>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356870" marR="8255" indent="-343535">
              <a:lnSpc>
                <a:spcPct val="100000"/>
              </a:lnSpc>
              <a:spcBef>
                <a:spcPts val="105"/>
              </a:spcBef>
              <a:buFont typeface="Arial"/>
              <a:buChar char="•"/>
              <a:tabLst>
                <a:tab pos="430530" algn="l"/>
                <a:tab pos="431165" algn="l"/>
              </a:tabLst>
            </a:pPr>
            <a:r>
              <a:rPr dirty="0"/>
              <a:t>	</a:t>
            </a:r>
            <a:r>
              <a:rPr b="1" spc="-5" dirty="0">
                <a:latin typeface="Times New Roman"/>
                <a:cs typeface="Times New Roman"/>
              </a:rPr>
              <a:t>Operation: </a:t>
            </a:r>
            <a:r>
              <a:rPr dirty="0"/>
              <a:t>Represents the </a:t>
            </a:r>
            <a:r>
              <a:rPr spc="-5" dirty="0"/>
              <a:t>activities </a:t>
            </a:r>
            <a:r>
              <a:rPr dirty="0"/>
              <a:t>grasp, position, use, release  </a:t>
            </a:r>
            <a:r>
              <a:rPr spc="-5" dirty="0"/>
              <a:t>etc. </a:t>
            </a:r>
            <a:r>
              <a:rPr dirty="0"/>
              <a:t>of a </a:t>
            </a:r>
            <a:r>
              <a:rPr spc="-5" dirty="0"/>
              <a:t>tool, </a:t>
            </a:r>
            <a:r>
              <a:rPr dirty="0"/>
              <a:t>component or</a:t>
            </a:r>
            <a:r>
              <a:rPr spc="-15" dirty="0"/>
              <a:t> </a:t>
            </a:r>
            <a:r>
              <a:rPr spc="-5" dirty="0"/>
              <a:t>material.</a:t>
            </a:r>
          </a:p>
          <a:p>
            <a:pPr marL="356870" marR="5080" indent="-343535">
              <a:lnSpc>
                <a:spcPct val="100000"/>
              </a:lnSpc>
              <a:spcBef>
                <a:spcPts val="555"/>
              </a:spcBef>
              <a:buFont typeface="Arial"/>
              <a:buChar char="•"/>
              <a:tabLst>
                <a:tab pos="357505" algn="l"/>
                <a:tab pos="358140" algn="l"/>
              </a:tabLst>
            </a:pPr>
            <a:r>
              <a:rPr b="1" spc="-20" dirty="0">
                <a:latin typeface="Times New Roman"/>
                <a:cs typeface="Times New Roman"/>
              </a:rPr>
              <a:t>Transport: </a:t>
            </a:r>
            <a:r>
              <a:rPr dirty="0"/>
              <a:t>Represents the </a:t>
            </a:r>
            <a:r>
              <a:rPr spc="-5" dirty="0"/>
              <a:t>movement </a:t>
            </a:r>
            <a:r>
              <a:rPr dirty="0"/>
              <a:t>of the hand or </a:t>
            </a:r>
            <a:r>
              <a:rPr spc="-10" dirty="0"/>
              <a:t>limb </a:t>
            </a:r>
            <a:r>
              <a:rPr spc="-5" dirty="0"/>
              <a:t>to </a:t>
            </a:r>
            <a:r>
              <a:rPr dirty="0"/>
              <a:t>or  from the work or a tool or</a:t>
            </a:r>
            <a:r>
              <a:rPr spc="-75" dirty="0"/>
              <a:t> </a:t>
            </a:r>
            <a:r>
              <a:rPr spc="-5" dirty="0"/>
              <a:t>material.</a:t>
            </a:r>
          </a:p>
          <a:p>
            <a:pPr marL="356870" indent="-343535">
              <a:lnSpc>
                <a:spcPct val="100000"/>
              </a:lnSpc>
              <a:spcBef>
                <a:spcPts val="550"/>
              </a:spcBef>
              <a:buFont typeface="Arial"/>
              <a:buChar char="•"/>
              <a:tabLst>
                <a:tab pos="357505" algn="l"/>
                <a:tab pos="358140" algn="l"/>
              </a:tabLst>
            </a:pPr>
            <a:r>
              <a:rPr b="1" dirty="0">
                <a:latin typeface="Times New Roman"/>
                <a:cs typeface="Times New Roman"/>
              </a:rPr>
              <a:t>Delay: </a:t>
            </a:r>
            <a:r>
              <a:rPr dirty="0"/>
              <a:t>Refers </a:t>
            </a:r>
            <a:r>
              <a:rPr spc="-5" dirty="0"/>
              <a:t>to </a:t>
            </a:r>
            <a:r>
              <a:rPr dirty="0"/>
              <a:t>the </a:t>
            </a:r>
            <a:r>
              <a:rPr spc="-5" dirty="0"/>
              <a:t>time </a:t>
            </a:r>
            <a:r>
              <a:rPr dirty="0"/>
              <a:t>when the hand or </a:t>
            </a:r>
            <a:r>
              <a:rPr spc="-5" dirty="0"/>
              <a:t>limb is</a:t>
            </a:r>
            <a:r>
              <a:rPr spc="-35" dirty="0"/>
              <a:t> </a:t>
            </a:r>
            <a:r>
              <a:rPr spc="-5" dirty="0"/>
              <a:t>idle.</a:t>
            </a:r>
          </a:p>
          <a:p>
            <a:pPr marL="356870" marR="7620" indent="-343535">
              <a:lnSpc>
                <a:spcPct val="100000"/>
              </a:lnSpc>
              <a:spcBef>
                <a:spcPts val="555"/>
              </a:spcBef>
              <a:buFont typeface="Arial"/>
              <a:buChar char="•"/>
              <a:tabLst>
                <a:tab pos="357505" algn="l"/>
                <a:tab pos="358140" algn="l"/>
              </a:tabLst>
            </a:pPr>
            <a:r>
              <a:rPr b="1" dirty="0">
                <a:latin typeface="Times New Roman"/>
                <a:cs typeface="Times New Roman"/>
              </a:rPr>
              <a:t>Storage </a:t>
            </a:r>
            <a:r>
              <a:rPr b="1" spc="-5" dirty="0">
                <a:latin typeface="Times New Roman"/>
                <a:cs typeface="Times New Roman"/>
              </a:rPr>
              <a:t>(Hold): </a:t>
            </a:r>
            <a:r>
              <a:rPr dirty="0"/>
              <a:t>The </a:t>
            </a:r>
            <a:r>
              <a:rPr spc="-5" dirty="0"/>
              <a:t>term ‘hold’ is used </a:t>
            </a:r>
            <a:r>
              <a:rPr dirty="0"/>
              <a:t>here instead of storage.  </a:t>
            </a:r>
            <a:r>
              <a:rPr spc="-5" dirty="0"/>
              <a:t>This </a:t>
            </a:r>
            <a:r>
              <a:rPr dirty="0"/>
              <a:t>refers </a:t>
            </a:r>
            <a:r>
              <a:rPr spc="-5" dirty="0"/>
              <a:t>to </a:t>
            </a:r>
            <a:r>
              <a:rPr dirty="0"/>
              <a:t>the </a:t>
            </a:r>
            <a:r>
              <a:rPr spc="-10" dirty="0"/>
              <a:t>time </a:t>
            </a:r>
            <a:r>
              <a:rPr dirty="0"/>
              <a:t>when the work </a:t>
            </a:r>
            <a:r>
              <a:rPr spc="-5" dirty="0"/>
              <a:t>is held </a:t>
            </a:r>
            <a:r>
              <a:rPr dirty="0"/>
              <a:t>by</a:t>
            </a:r>
            <a:r>
              <a:rPr spc="15" dirty="0"/>
              <a:t> </a:t>
            </a:r>
            <a:r>
              <a:rPr dirty="0"/>
              <a:t>hand.</a:t>
            </a:r>
          </a:p>
          <a:p>
            <a:pPr marL="356870" marR="6350" indent="-343535">
              <a:lnSpc>
                <a:spcPct val="100000"/>
              </a:lnSpc>
              <a:spcBef>
                <a:spcPts val="550"/>
              </a:spcBef>
              <a:buFont typeface="Arial"/>
              <a:buChar char="•"/>
              <a:tabLst>
                <a:tab pos="357505" algn="l"/>
                <a:tab pos="358140" algn="l"/>
              </a:tabLst>
            </a:pPr>
            <a:r>
              <a:rPr dirty="0"/>
              <a:t>The </a:t>
            </a:r>
            <a:r>
              <a:rPr spc="-5" dirty="0"/>
              <a:t>activity </a:t>
            </a:r>
            <a:r>
              <a:rPr b="1" spc="-5" dirty="0">
                <a:latin typeface="Times New Roman"/>
                <a:cs typeface="Times New Roman"/>
              </a:rPr>
              <a:t>‘inspection’ </a:t>
            </a:r>
            <a:r>
              <a:rPr dirty="0"/>
              <a:t>by hand </a:t>
            </a:r>
            <a:r>
              <a:rPr spc="-5" dirty="0"/>
              <a:t>is considered as an </a:t>
            </a:r>
            <a:r>
              <a:rPr dirty="0"/>
              <a:t>operation.  Hence, the symbol for inspection</a:t>
            </a:r>
            <a:r>
              <a:rPr dirty="0">
                <a:solidFill>
                  <a:srgbClr val="FF0000"/>
                </a:solidFill>
              </a:rPr>
              <a:t> </a:t>
            </a:r>
            <a:r>
              <a:rPr u="heavy" spc="-5" dirty="0">
                <a:solidFill>
                  <a:srgbClr val="FF0000"/>
                </a:solidFill>
                <a:uFill>
                  <a:solidFill>
                    <a:srgbClr val="FF0000"/>
                  </a:solidFill>
                </a:uFill>
              </a:rPr>
              <a:t>is </a:t>
            </a:r>
            <a:r>
              <a:rPr u="heavy" dirty="0">
                <a:solidFill>
                  <a:srgbClr val="FF0000"/>
                </a:solidFill>
                <a:uFill>
                  <a:solidFill>
                    <a:srgbClr val="FF0000"/>
                  </a:solidFill>
                </a:uFill>
              </a:rPr>
              <a:t>not used</a:t>
            </a:r>
            <a:r>
              <a:rPr dirty="0">
                <a:solidFill>
                  <a:srgbClr val="FF0000"/>
                </a:solidFill>
              </a:rPr>
              <a:t> </a:t>
            </a:r>
            <a:r>
              <a:rPr spc="-5" dirty="0"/>
              <a:t>in this</a:t>
            </a:r>
            <a:r>
              <a:rPr spc="-45" dirty="0"/>
              <a:t> </a:t>
            </a:r>
            <a:r>
              <a:rPr dirty="0"/>
              <a:t>chart.</a:t>
            </a:r>
          </a:p>
          <a:p>
            <a:pPr marL="356870" marR="6985" indent="-343535">
              <a:lnSpc>
                <a:spcPct val="100000"/>
              </a:lnSpc>
              <a:spcBef>
                <a:spcPts val="555"/>
              </a:spcBef>
              <a:buFont typeface="Arial"/>
              <a:buChar char="•"/>
              <a:tabLst>
                <a:tab pos="357505" algn="l"/>
                <a:tab pos="358140" algn="l"/>
              </a:tabLst>
            </a:pPr>
            <a:r>
              <a:rPr spc="-15" dirty="0"/>
              <a:t>Two-handed </a:t>
            </a:r>
            <a:r>
              <a:rPr dirty="0"/>
              <a:t>process chart </a:t>
            </a:r>
            <a:r>
              <a:rPr spc="-5" dirty="0"/>
              <a:t>can </a:t>
            </a:r>
            <a:r>
              <a:rPr dirty="0"/>
              <a:t>be </a:t>
            </a:r>
            <a:r>
              <a:rPr spc="-5" dirty="0"/>
              <a:t>used </a:t>
            </a:r>
            <a:r>
              <a:rPr dirty="0"/>
              <a:t>for </a:t>
            </a:r>
            <a:r>
              <a:rPr spc="-20" dirty="0"/>
              <a:t>assembly, </a:t>
            </a:r>
            <a:r>
              <a:rPr spc="-5" dirty="0"/>
              <a:t>machining  </a:t>
            </a:r>
            <a:r>
              <a:rPr dirty="0"/>
              <a:t>and </a:t>
            </a:r>
            <a:r>
              <a:rPr spc="-5" dirty="0"/>
              <a:t>clerical</a:t>
            </a:r>
            <a:r>
              <a:rPr spc="-10" dirty="0"/>
              <a:t> </a:t>
            </a:r>
            <a:r>
              <a:rPr dirty="0"/>
              <a:t>jobs.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18</a:t>
            </a:fld>
            <a:endParaRPr spc="-60" dirty="0"/>
          </a:p>
        </p:txBody>
      </p:sp>
      <p:sp>
        <p:nvSpPr>
          <p:cNvPr id="2" name="object 2"/>
          <p:cNvSpPr txBox="1"/>
          <p:nvPr/>
        </p:nvSpPr>
        <p:spPr>
          <a:xfrm>
            <a:off x="535940" y="325622"/>
            <a:ext cx="8057515" cy="5416550"/>
          </a:xfrm>
          <a:prstGeom prst="rect">
            <a:avLst/>
          </a:prstGeom>
        </p:spPr>
        <p:txBody>
          <a:bodyPr vert="horz" wrap="square" lIns="0" tIns="13335" rIns="0" bIns="0" rtlCol="0">
            <a:spAutoFit/>
          </a:bodyPr>
          <a:lstStyle/>
          <a:p>
            <a:pPr marL="355600" marR="868680" indent="-343535">
              <a:lnSpc>
                <a:spcPct val="100000"/>
              </a:lnSpc>
              <a:spcBef>
                <a:spcPts val="105"/>
              </a:spcBef>
              <a:buFont typeface="Arial"/>
              <a:buChar char="•"/>
              <a:tabLst>
                <a:tab pos="355600" algn="l"/>
                <a:tab pos="356235" algn="l"/>
              </a:tabLst>
            </a:pPr>
            <a:r>
              <a:rPr sz="2600" dirty="0">
                <a:latin typeface="Times New Roman"/>
                <a:cs typeface="Times New Roman"/>
              </a:rPr>
              <a:t>The objective of this investigation is </a:t>
            </a:r>
            <a:r>
              <a:rPr sz="2600" dirty="0">
                <a:solidFill>
                  <a:srgbClr val="00AF50"/>
                </a:solidFill>
                <a:latin typeface="Times New Roman"/>
                <a:cs typeface="Times New Roman"/>
              </a:rPr>
              <a:t>to </a:t>
            </a:r>
            <a:r>
              <a:rPr sz="2600" spc="-5" dirty="0">
                <a:solidFill>
                  <a:srgbClr val="00AF50"/>
                </a:solidFill>
                <a:latin typeface="Times New Roman"/>
                <a:cs typeface="Times New Roman"/>
              </a:rPr>
              <a:t>eliminate</a:t>
            </a:r>
            <a:r>
              <a:rPr sz="2600" spc="-90" dirty="0">
                <a:solidFill>
                  <a:srgbClr val="00AF50"/>
                </a:solidFill>
                <a:latin typeface="Times New Roman"/>
                <a:cs typeface="Times New Roman"/>
              </a:rPr>
              <a:t> </a:t>
            </a:r>
            <a:r>
              <a:rPr sz="2600" dirty="0">
                <a:solidFill>
                  <a:srgbClr val="00AF50"/>
                </a:solidFill>
                <a:latin typeface="Times New Roman"/>
                <a:cs typeface="Times New Roman"/>
              </a:rPr>
              <a:t>or  reduce the unwanted motions and to arrange the  </a:t>
            </a:r>
            <a:r>
              <a:rPr sz="2600" spc="-5" dirty="0">
                <a:solidFill>
                  <a:srgbClr val="00AF50"/>
                </a:solidFill>
                <a:latin typeface="Times New Roman"/>
                <a:cs typeface="Times New Roman"/>
              </a:rPr>
              <a:t>remaining </a:t>
            </a:r>
            <a:r>
              <a:rPr sz="2600" dirty="0">
                <a:solidFill>
                  <a:srgbClr val="00AF50"/>
                </a:solidFill>
                <a:latin typeface="Times New Roman"/>
                <a:cs typeface="Times New Roman"/>
              </a:rPr>
              <a:t>motions in a best</a:t>
            </a:r>
            <a:r>
              <a:rPr sz="2600" spc="-45" dirty="0">
                <a:solidFill>
                  <a:srgbClr val="00AF50"/>
                </a:solidFill>
                <a:latin typeface="Times New Roman"/>
                <a:cs typeface="Times New Roman"/>
              </a:rPr>
              <a:t> </a:t>
            </a:r>
            <a:r>
              <a:rPr sz="2600" dirty="0">
                <a:solidFill>
                  <a:srgbClr val="00AF50"/>
                </a:solidFill>
                <a:latin typeface="Times New Roman"/>
                <a:cs typeface="Times New Roman"/>
              </a:rPr>
              <a:t>sequence.</a:t>
            </a:r>
            <a:endParaRPr sz="2600">
              <a:latin typeface="Times New Roman"/>
              <a:cs typeface="Times New Roman"/>
            </a:endParaRPr>
          </a:p>
          <a:p>
            <a:pPr marL="355600" marR="5080" indent="-343535">
              <a:lnSpc>
                <a:spcPct val="100000"/>
              </a:lnSpc>
              <a:spcBef>
                <a:spcPts val="625"/>
              </a:spcBef>
              <a:buFont typeface="Arial"/>
              <a:buChar char="•"/>
              <a:tabLst>
                <a:tab pos="355600" algn="l"/>
                <a:tab pos="356235" algn="l"/>
                <a:tab pos="3670300" algn="l"/>
              </a:tabLst>
            </a:pPr>
            <a:r>
              <a:rPr sz="2600" dirty="0">
                <a:latin typeface="Times New Roman"/>
                <a:cs typeface="Times New Roman"/>
              </a:rPr>
              <a:t>A two-handed </a:t>
            </a:r>
            <a:r>
              <a:rPr sz="2600" spc="-5" dirty="0">
                <a:latin typeface="Times New Roman"/>
                <a:cs typeface="Times New Roman"/>
              </a:rPr>
              <a:t>process </a:t>
            </a:r>
            <a:r>
              <a:rPr sz="2600" dirty="0">
                <a:latin typeface="Times New Roman"/>
                <a:cs typeface="Times New Roman"/>
              </a:rPr>
              <a:t>chart is </a:t>
            </a:r>
            <a:r>
              <a:rPr sz="2600" spc="-5" dirty="0">
                <a:latin typeface="Times New Roman"/>
                <a:cs typeface="Times New Roman"/>
              </a:rPr>
              <a:t>made </a:t>
            </a:r>
            <a:r>
              <a:rPr sz="2600" dirty="0">
                <a:latin typeface="Times New Roman"/>
                <a:cs typeface="Times New Roman"/>
              </a:rPr>
              <a:t>up of two columns in  which the </a:t>
            </a:r>
            <a:r>
              <a:rPr sz="2600" spc="-5" dirty="0">
                <a:latin typeface="Times New Roman"/>
                <a:cs typeface="Times New Roman"/>
              </a:rPr>
              <a:t>activities </a:t>
            </a:r>
            <a:r>
              <a:rPr sz="2600" dirty="0">
                <a:latin typeface="Times New Roman"/>
                <a:cs typeface="Times New Roman"/>
              </a:rPr>
              <a:t>of the </a:t>
            </a:r>
            <a:r>
              <a:rPr sz="2600" spc="-5" dirty="0">
                <a:latin typeface="Times New Roman"/>
                <a:cs typeface="Times New Roman"/>
              </a:rPr>
              <a:t>left </a:t>
            </a:r>
            <a:r>
              <a:rPr sz="2600" dirty="0">
                <a:latin typeface="Times New Roman"/>
                <a:cs typeface="Times New Roman"/>
              </a:rPr>
              <a:t>hand and right hand and</a:t>
            </a:r>
            <a:r>
              <a:rPr sz="2600" spc="-90" dirty="0">
                <a:latin typeface="Times New Roman"/>
                <a:cs typeface="Times New Roman"/>
              </a:rPr>
              <a:t> </a:t>
            </a:r>
            <a:r>
              <a:rPr sz="2600" dirty="0">
                <a:latin typeface="Times New Roman"/>
                <a:cs typeface="Times New Roman"/>
              </a:rPr>
              <a:t>the  appropriate</a:t>
            </a:r>
            <a:r>
              <a:rPr sz="2600" spc="-30" dirty="0">
                <a:latin typeface="Times New Roman"/>
                <a:cs typeface="Times New Roman"/>
              </a:rPr>
              <a:t> </a:t>
            </a:r>
            <a:r>
              <a:rPr sz="2600" dirty="0">
                <a:latin typeface="Times New Roman"/>
                <a:cs typeface="Times New Roman"/>
              </a:rPr>
              <a:t>symbols </a:t>
            </a:r>
            <a:r>
              <a:rPr sz="2600" spc="-5" dirty="0">
                <a:latin typeface="Times New Roman"/>
                <a:cs typeface="Times New Roman"/>
              </a:rPr>
              <a:t>are	respectively </a:t>
            </a:r>
            <a:r>
              <a:rPr sz="2600" dirty="0">
                <a:latin typeface="Times New Roman"/>
                <a:cs typeface="Times New Roman"/>
              </a:rPr>
              <a:t>recorded in  sequence.</a:t>
            </a:r>
            <a:endParaRPr sz="2600">
              <a:latin typeface="Times New Roman"/>
              <a:cs typeface="Times New Roman"/>
            </a:endParaRPr>
          </a:p>
          <a:p>
            <a:pPr marL="812800" marR="285115" lvl="1" indent="-342900">
              <a:lnSpc>
                <a:spcPct val="100000"/>
              </a:lnSpc>
              <a:spcBef>
                <a:spcPts val="630"/>
              </a:spcBef>
              <a:buFont typeface="Wingdings"/>
              <a:buChar char=""/>
              <a:tabLst>
                <a:tab pos="970915" algn="l"/>
                <a:tab pos="971550" algn="l"/>
              </a:tabLst>
            </a:pPr>
            <a:r>
              <a:rPr dirty="0"/>
              <a:t>	</a:t>
            </a:r>
            <a:r>
              <a:rPr sz="2600" spc="5" dirty="0">
                <a:latin typeface="Times New Roman"/>
                <a:cs typeface="Times New Roman"/>
              </a:rPr>
              <a:t>The </a:t>
            </a:r>
            <a:r>
              <a:rPr sz="2600" spc="-5" dirty="0">
                <a:latin typeface="Times New Roman"/>
                <a:cs typeface="Times New Roman"/>
              </a:rPr>
              <a:t>activities </a:t>
            </a:r>
            <a:r>
              <a:rPr sz="2600" dirty="0">
                <a:latin typeface="Times New Roman"/>
                <a:cs typeface="Times New Roman"/>
              </a:rPr>
              <a:t>of the two hands </a:t>
            </a:r>
            <a:r>
              <a:rPr sz="2600" spc="-5" dirty="0">
                <a:latin typeface="Times New Roman"/>
                <a:cs typeface="Times New Roman"/>
              </a:rPr>
              <a:t>are </a:t>
            </a:r>
            <a:r>
              <a:rPr sz="2600" spc="-10" dirty="0">
                <a:latin typeface="Times New Roman"/>
                <a:cs typeface="Times New Roman"/>
              </a:rPr>
              <a:t>inter-related </a:t>
            </a:r>
            <a:r>
              <a:rPr sz="2600" dirty="0">
                <a:latin typeface="Times New Roman"/>
                <a:cs typeface="Times New Roman"/>
              </a:rPr>
              <a:t>by  aligning the symbols on the </a:t>
            </a:r>
            <a:r>
              <a:rPr sz="2600" spc="-5" dirty="0">
                <a:latin typeface="Times New Roman"/>
                <a:cs typeface="Times New Roman"/>
              </a:rPr>
              <a:t>chart </a:t>
            </a:r>
            <a:r>
              <a:rPr sz="2600" dirty="0">
                <a:latin typeface="Times New Roman"/>
                <a:cs typeface="Times New Roman"/>
              </a:rPr>
              <a:t>so that</a:t>
            </a:r>
            <a:r>
              <a:rPr sz="2600" spc="-105" dirty="0">
                <a:latin typeface="Times New Roman"/>
                <a:cs typeface="Times New Roman"/>
              </a:rPr>
              <a:t> </a:t>
            </a:r>
            <a:r>
              <a:rPr sz="2600" dirty="0">
                <a:latin typeface="Times New Roman"/>
                <a:cs typeface="Times New Roman"/>
              </a:rPr>
              <a:t>movements  by both hands appear opposite to </a:t>
            </a:r>
            <a:r>
              <a:rPr sz="2600" spc="-5" dirty="0">
                <a:latin typeface="Times New Roman"/>
                <a:cs typeface="Times New Roman"/>
              </a:rPr>
              <a:t>each</a:t>
            </a:r>
            <a:r>
              <a:rPr sz="2600" spc="-140" dirty="0">
                <a:latin typeface="Times New Roman"/>
                <a:cs typeface="Times New Roman"/>
              </a:rPr>
              <a:t> </a:t>
            </a:r>
            <a:r>
              <a:rPr sz="2600" spc="-25" dirty="0">
                <a:latin typeface="Times New Roman"/>
                <a:cs typeface="Times New Roman"/>
              </a:rPr>
              <a:t>other.</a:t>
            </a:r>
            <a:endParaRPr sz="2600">
              <a:latin typeface="Times New Roman"/>
              <a:cs typeface="Times New Roman"/>
            </a:endParaRPr>
          </a:p>
          <a:p>
            <a:pPr marL="812800" marR="452755" lvl="1" indent="-342900">
              <a:lnSpc>
                <a:spcPct val="100000"/>
              </a:lnSpc>
              <a:spcBef>
                <a:spcPts val="625"/>
              </a:spcBef>
              <a:buFont typeface="Wingdings"/>
              <a:buChar char=""/>
              <a:tabLst>
                <a:tab pos="1042669" algn="l"/>
                <a:tab pos="1043305" algn="l"/>
              </a:tabLst>
            </a:pPr>
            <a:r>
              <a:rPr dirty="0"/>
              <a:t>	</a:t>
            </a:r>
            <a:r>
              <a:rPr sz="2600" dirty="0">
                <a:latin typeface="Times New Roman"/>
                <a:cs typeface="Times New Roman"/>
              </a:rPr>
              <a:t>Additional columns </a:t>
            </a:r>
            <a:r>
              <a:rPr sz="2600" spc="-5" dirty="0">
                <a:latin typeface="Times New Roman"/>
                <a:cs typeface="Times New Roman"/>
              </a:rPr>
              <a:t>can </a:t>
            </a:r>
            <a:r>
              <a:rPr sz="2600" dirty="0">
                <a:latin typeface="Times New Roman"/>
                <a:cs typeface="Times New Roman"/>
              </a:rPr>
              <a:t>be designed to record</a:t>
            </a:r>
            <a:r>
              <a:rPr sz="2600" spc="-135" dirty="0">
                <a:latin typeface="Times New Roman"/>
                <a:cs typeface="Times New Roman"/>
              </a:rPr>
              <a:t> </a:t>
            </a:r>
            <a:r>
              <a:rPr sz="2600" dirty="0">
                <a:latin typeface="Times New Roman"/>
                <a:cs typeface="Times New Roman"/>
              </a:rPr>
              <a:t>the  </a:t>
            </a:r>
            <a:r>
              <a:rPr sz="2600" spc="-5" dirty="0">
                <a:latin typeface="Times New Roman"/>
                <a:cs typeface="Times New Roman"/>
              </a:rPr>
              <a:t>activities </a:t>
            </a:r>
            <a:r>
              <a:rPr sz="2600" dirty="0">
                <a:latin typeface="Times New Roman"/>
                <a:cs typeface="Times New Roman"/>
              </a:rPr>
              <a:t>of </a:t>
            </a:r>
            <a:r>
              <a:rPr sz="2600" spc="-5" dirty="0">
                <a:latin typeface="Times New Roman"/>
                <a:cs typeface="Times New Roman"/>
              </a:rPr>
              <a:t>the </a:t>
            </a:r>
            <a:r>
              <a:rPr sz="2600" dirty="0">
                <a:latin typeface="Times New Roman"/>
                <a:cs typeface="Times New Roman"/>
              </a:rPr>
              <a:t>other parts of the body whenever  </a:t>
            </a:r>
            <a:r>
              <a:rPr sz="2600" spc="-20" dirty="0">
                <a:latin typeface="Times New Roman"/>
                <a:cs typeface="Times New Roman"/>
              </a:rPr>
              <a:t>necessary.</a:t>
            </a:r>
            <a:endParaRPr sz="26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1000" y="304800"/>
            <a:ext cx="8704204" cy="5867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19</a:t>
            </a:fld>
            <a:endParaRPr spc="-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a:t>
            </a:fld>
            <a:endParaRPr spc="-60" dirty="0"/>
          </a:p>
        </p:txBody>
      </p:sp>
      <p:sp>
        <p:nvSpPr>
          <p:cNvPr id="2" name="object 2"/>
          <p:cNvSpPr txBox="1"/>
          <p:nvPr/>
        </p:nvSpPr>
        <p:spPr>
          <a:xfrm>
            <a:off x="452120" y="173883"/>
            <a:ext cx="8155940" cy="5589905"/>
          </a:xfrm>
          <a:prstGeom prst="rect">
            <a:avLst/>
          </a:prstGeom>
        </p:spPr>
        <p:txBody>
          <a:bodyPr vert="horz" wrap="square" lIns="0" tIns="88900" rIns="0" bIns="0" rtlCol="0">
            <a:spAutoFit/>
          </a:bodyPr>
          <a:lstStyle/>
          <a:p>
            <a:pPr marL="12700" algn="just">
              <a:lnSpc>
                <a:spcPct val="100000"/>
              </a:lnSpc>
              <a:spcBef>
                <a:spcPts val="700"/>
              </a:spcBef>
            </a:pPr>
            <a:r>
              <a:rPr sz="2500" b="1" spc="-5" dirty="0">
                <a:solidFill>
                  <a:srgbClr val="00AF50"/>
                </a:solidFill>
                <a:latin typeface="Times New Roman"/>
                <a:cs typeface="Times New Roman"/>
              </a:rPr>
              <a:t>Flow </a:t>
            </a:r>
            <a:r>
              <a:rPr sz="2500" b="1" spc="-15" dirty="0">
                <a:solidFill>
                  <a:srgbClr val="00AF50"/>
                </a:solidFill>
                <a:latin typeface="Times New Roman"/>
                <a:cs typeface="Times New Roman"/>
              </a:rPr>
              <a:t>process</a:t>
            </a:r>
            <a:r>
              <a:rPr sz="2500" b="1" spc="3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5080" algn="just">
              <a:lnSpc>
                <a:spcPct val="100000"/>
              </a:lnSpc>
              <a:spcBef>
                <a:spcPts val="605"/>
              </a:spcBef>
            </a:pPr>
            <a:r>
              <a:rPr sz="2500" spc="-5" dirty="0">
                <a:latin typeface="Times New Roman"/>
                <a:cs typeface="Times New Roman"/>
              </a:rPr>
              <a:t>Flow process </a:t>
            </a:r>
            <a:r>
              <a:rPr sz="2500" dirty="0">
                <a:latin typeface="Times New Roman"/>
                <a:cs typeface="Times New Roman"/>
              </a:rPr>
              <a:t>charts are graphic representations </a:t>
            </a:r>
            <a:r>
              <a:rPr sz="2500" spc="-5" dirty="0">
                <a:latin typeface="Times New Roman"/>
                <a:cs typeface="Times New Roman"/>
              </a:rPr>
              <a:t>of the  sequences </a:t>
            </a:r>
            <a:r>
              <a:rPr sz="2500" dirty="0">
                <a:latin typeface="Times New Roman"/>
                <a:cs typeface="Times New Roman"/>
              </a:rPr>
              <a:t>of all operations, transportation, inspections, delays,  </a:t>
            </a:r>
            <a:r>
              <a:rPr sz="2500" spc="-5" dirty="0">
                <a:latin typeface="Times New Roman"/>
                <a:cs typeface="Times New Roman"/>
              </a:rPr>
              <a:t>delays and storages </a:t>
            </a:r>
            <a:r>
              <a:rPr sz="2500" dirty="0">
                <a:latin typeface="Times New Roman"/>
                <a:cs typeface="Times New Roman"/>
              </a:rPr>
              <a:t>occurring during </a:t>
            </a:r>
            <a:r>
              <a:rPr sz="2500" spc="-5" dirty="0">
                <a:latin typeface="Times New Roman"/>
                <a:cs typeface="Times New Roman"/>
              </a:rPr>
              <a:t>a process </a:t>
            </a:r>
            <a:r>
              <a:rPr sz="2500" dirty="0">
                <a:latin typeface="Times New Roman"/>
                <a:cs typeface="Times New Roman"/>
              </a:rPr>
              <a:t>or </a:t>
            </a:r>
            <a:r>
              <a:rPr sz="2500" spc="-5" dirty="0">
                <a:latin typeface="Times New Roman"/>
                <a:cs typeface="Times New Roman"/>
              </a:rPr>
              <a:t>a </a:t>
            </a:r>
            <a:r>
              <a:rPr sz="2500" dirty="0">
                <a:latin typeface="Times New Roman"/>
                <a:cs typeface="Times New Roman"/>
              </a:rPr>
              <a:t>procedure  </a:t>
            </a:r>
            <a:r>
              <a:rPr sz="2500" spc="-5" dirty="0">
                <a:latin typeface="Times New Roman"/>
                <a:cs typeface="Times New Roman"/>
              </a:rPr>
              <a:t>and </a:t>
            </a:r>
            <a:r>
              <a:rPr sz="2500" dirty="0">
                <a:latin typeface="Times New Roman"/>
                <a:cs typeface="Times New Roman"/>
              </a:rPr>
              <a:t>include information considered </a:t>
            </a:r>
            <a:r>
              <a:rPr sz="2500" spc="-5" dirty="0">
                <a:latin typeface="Times New Roman"/>
                <a:cs typeface="Times New Roman"/>
              </a:rPr>
              <a:t>for </a:t>
            </a:r>
            <a:r>
              <a:rPr sz="2500" dirty="0">
                <a:latin typeface="Times New Roman"/>
                <a:cs typeface="Times New Roman"/>
              </a:rPr>
              <a:t>analysis such </a:t>
            </a:r>
            <a:r>
              <a:rPr sz="2500" spc="-5" dirty="0">
                <a:latin typeface="Times New Roman"/>
                <a:cs typeface="Times New Roman"/>
              </a:rPr>
              <a:t>as, time  required and distance</a:t>
            </a:r>
            <a:r>
              <a:rPr sz="2500" spc="90" dirty="0">
                <a:latin typeface="Times New Roman"/>
                <a:cs typeface="Times New Roman"/>
              </a:rPr>
              <a:t> </a:t>
            </a:r>
            <a:r>
              <a:rPr sz="2500" spc="-10" dirty="0">
                <a:latin typeface="Times New Roman"/>
                <a:cs typeface="Times New Roman"/>
              </a:rPr>
              <a:t>moved.</a:t>
            </a:r>
            <a:endParaRPr sz="2500" dirty="0">
              <a:latin typeface="Times New Roman"/>
              <a:cs typeface="Times New Roman"/>
            </a:endParaRPr>
          </a:p>
          <a:p>
            <a:pPr marL="12700" algn="just">
              <a:lnSpc>
                <a:spcPct val="100000"/>
              </a:lnSpc>
              <a:spcBef>
                <a:spcPts val="600"/>
              </a:spcBef>
            </a:pPr>
            <a:r>
              <a:rPr sz="2500" spc="-5" dirty="0">
                <a:latin typeface="Times New Roman"/>
                <a:cs typeface="Times New Roman"/>
              </a:rPr>
              <a:t>The flow process chart could be of two types</a:t>
            </a:r>
            <a:r>
              <a:rPr sz="2500" spc="165" dirty="0">
                <a:latin typeface="Times New Roman"/>
                <a:cs typeface="Times New Roman"/>
              </a:rPr>
              <a:t> </a:t>
            </a:r>
            <a:r>
              <a:rPr sz="2500" spc="-30" dirty="0">
                <a:latin typeface="Times New Roman"/>
                <a:cs typeface="Times New Roman"/>
              </a:rPr>
              <a:t>namely,</a:t>
            </a:r>
            <a:endParaRPr sz="2500" dirty="0">
              <a:latin typeface="Times New Roman"/>
              <a:cs typeface="Times New Roman"/>
            </a:endParaRPr>
          </a:p>
          <a:p>
            <a:pPr marL="527685" indent="-515620" algn="just">
              <a:lnSpc>
                <a:spcPct val="100000"/>
              </a:lnSpc>
              <a:spcBef>
                <a:spcPts val="605"/>
              </a:spcBef>
              <a:buAutoNum type="romanLcParenBoth"/>
              <a:tabLst>
                <a:tab pos="528320" algn="l"/>
              </a:tabLst>
            </a:pPr>
            <a:r>
              <a:rPr sz="2500" spc="-5" dirty="0">
                <a:latin typeface="Times New Roman"/>
                <a:cs typeface="Times New Roman"/>
              </a:rPr>
              <a:t>Flow process chart material or product</a:t>
            </a:r>
            <a:r>
              <a:rPr sz="2500" spc="165" dirty="0">
                <a:latin typeface="Times New Roman"/>
                <a:cs typeface="Times New Roman"/>
              </a:rPr>
              <a:t> </a:t>
            </a:r>
            <a:r>
              <a:rPr sz="2500" spc="-5" dirty="0">
                <a:latin typeface="Times New Roman"/>
                <a:cs typeface="Times New Roman"/>
              </a:rPr>
              <a:t>type.</a:t>
            </a:r>
            <a:endParaRPr sz="2500" dirty="0">
              <a:latin typeface="Times New Roman"/>
              <a:cs typeface="Times New Roman"/>
            </a:endParaRPr>
          </a:p>
          <a:p>
            <a:pPr marL="481965" indent="-469900" algn="just">
              <a:lnSpc>
                <a:spcPct val="100000"/>
              </a:lnSpc>
              <a:spcBef>
                <a:spcPts val="600"/>
              </a:spcBef>
              <a:buAutoNum type="romanLcParenBoth"/>
              <a:tabLst>
                <a:tab pos="482600" algn="l"/>
              </a:tabLst>
            </a:pPr>
            <a:r>
              <a:rPr sz="2500" spc="-5" dirty="0">
                <a:latin typeface="Times New Roman"/>
                <a:cs typeface="Times New Roman"/>
              </a:rPr>
              <a:t>Flow process chart </a:t>
            </a:r>
            <a:r>
              <a:rPr sz="2500" spc="-10" dirty="0">
                <a:latin typeface="Times New Roman"/>
                <a:cs typeface="Times New Roman"/>
              </a:rPr>
              <a:t>machine </a:t>
            </a:r>
            <a:r>
              <a:rPr sz="2500" spc="-5" dirty="0">
                <a:latin typeface="Times New Roman"/>
                <a:cs typeface="Times New Roman"/>
              </a:rPr>
              <a:t>type or</a:t>
            </a:r>
            <a:r>
              <a:rPr sz="2500" spc="165" dirty="0">
                <a:latin typeface="Times New Roman"/>
                <a:cs typeface="Times New Roman"/>
              </a:rPr>
              <a:t> </a:t>
            </a:r>
            <a:r>
              <a:rPr sz="2500" spc="-5" dirty="0">
                <a:latin typeface="Times New Roman"/>
                <a:cs typeface="Times New Roman"/>
              </a:rPr>
              <a:t>equipment.</a:t>
            </a:r>
            <a:endParaRPr sz="2500" dirty="0">
              <a:latin typeface="Times New Roman"/>
              <a:cs typeface="Times New Roman"/>
            </a:endParaRPr>
          </a:p>
          <a:p>
            <a:pPr>
              <a:lnSpc>
                <a:spcPct val="100000"/>
              </a:lnSpc>
              <a:spcBef>
                <a:spcPts val="5"/>
              </a:spcBef>
            </a:pPr>
            <a:endParaRPr sz="3650" dirty="0">
              <a:latin typeface="Times New Roman"/>
              <a:cs typeface="Times New Roman"/>
            </a:endParaRPr>
          </a:p>
          <a:p>
            <a:pPr marL="12700">
              <a:lnSpc>
                <a:spcPct val="100000"/>
              </a:lnSpc>
            </a:pPr>
            <a:r>
              <a:rPr sz="2500" b="1" spc="-65" dirty="0">
                <a:solidFill>
                  <a:srgbClr val="00AF50"/>
                </a:solidFill>
                <a:latin typeface="Times New Roman"/>
                <a:cs typeface="Times New Roman"/>
              </a:rPr>
              <a:t>Two </a:t>
            </a:r>
            <a:r>
              <a:rPr sz="2500" b="1" spc="-5" dirty="0">
                <a:solidFill>
                  <a:srgbClr val="00AF50"/>
                </a:solidFill>
                <a:latin typeface="Times New Roman"/>
                <a:cs typeface="Times New Roman"/>
              </a:rPr>
              <a:t>handed </a:t>
            </a:r>
            <a:r>
              <a:rPr sz="2500" b="1" spc="-10" dirty="0">
                <a:solidFill>
                  <a:srgbClr val="00AF50"/>
                </a:solidFill>
                <a:latin typeface="Times New Roman"/>
                <a:cs typeface="Times New Roman"/>
              </a:rPr>
              <a:t>process</a:t>
            </a:r>
            <a:r>
              <a:rPr sz="2500" b="1" spc="70"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a:lnSpc>
                <a:spcPct val="100000"/>
              </a:lnSpc>
              <a:spcBef>
                <a:spcPts val="600"/>
              </a:spcBef>
            </a:pPr>
            <a:r>
              <a:rPr sz="2500" spc="-5" dirty="0">
                <a:latin typeface="Times New Roman"/>
                <a:cs typeface="Times New Roman"/>
              </a:rPr>
              <a:t>In this chart, the activities of a </a:t>
            </a:r>
            <a:r>
              <a:rPr sz="2500" spc="-10" dirty="0">
                <a:latin typeface="Times New Roman"/>
                <a:cs typeface="Times New Roman"/>
              </a:rPr>
              <a:t>workers’ </a:t>
            </a:r>
            <a:r>
              <a:rPr sz="2500" spc="-5" dirty="0">
                <a:latin typeface="Times New Roman"/>
                <a:cs typeface="Times New Roman"/>
              </a:rPr>
              <a:t>or operators’</a:t>
            </a:r>
            <a:r>
              <a:rPr sz="2500" spc="-110" dirty="0">
                <a:latin typeface="Times New Roman"/>
                <a:cs typeface="Times New Roman"/>
              </a:rPr>
              <a:t> </a:t>
            </a:r>
            <a:r>
              <a:rPr sz="2500" spc="-5" dirty="0">
                <a:latin typeface="Times New Roman"/>
                <a:cs typeface="Times New Roman"/>
              </a:rPr>
              <a:t>both</a:t>
            </a:r>
            <a:endParaRPr sz="2500" dirty="0">
              <a:latin typeface="Times New Roman"/>
              <a:cs typeface="Times New Roman"/>
            </a:endParaRPr>
          </a:p>
          <a:p>
            <a:pPr marL="12700">
              <a:lnSpc>
                <a:spcPct val="100000"/>
              </a:lnSpc>
            </a:pPr>
            <a:r>
              <a:rPr sz="2500" spc="-5" dirty="0">
                <a:latin typeface="Times New Roman"/>
                <a:cs typeface="Times New Roman"/>
              </a:rPr>
              <a:t>hands or </a:t>
            </a:r>
            <a:r>
              <a:rPr sz="2500" spc="-10" dirty="0">
                <a:latin typeface="Times New Roman"/>
                <a:cs typeface="Times New Roman"/>
              </a:rPr>
              <a:t>limbs </a:t>
            </a:r>
            <a:r>
              <a:rPr sz="2500" spc="-5" dirty="0">
                <a:latin typeface="Times New Roman"/>
                <a:cs typeface="Times New Roman"/>
              </a:rPr>
              <a:t>are recorded</a:t>
            </a:r>
            <a:r>
              <a:rPr sz="2500" spc="130" dirty="0">
                <a:latin typeface="Times New Roman"/>
                <a:cs typeface="Times New Roman"/>
              </a:rPr>
              <a:t> </a:t>
            </a:r>
            <a:r>
              <a:rPr sz="2500" spc="-15" dirty="0">
                <a:latin typeface="Times New Roman"/>
                <a:cs typeface="Times New Roman"/>
              </a:rPr>
              <a:t>chronographically.</a:t>
            </a:r>
            <a:endParaRPr sz="25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20</a:t>
            </a:fld>
            <a:endParaRPr spc="-60" dirty="0"/>
          </a:p>
        </p:txBody>
      </p:sp>
      <p:sp>
        <p:nvSpPr>
          <p:cNvPr id="2" name="object 2"/>
          <p:cNvSpPr txBox="1"/>
          <p:nvPr/>
        </p:nvSpPr>
        <p:spPr>
          <a:xfrm>
            <a:off x="535940" y="937001"/>
            <a:ext cx="7615555" cy="5360670"/>
          </a:xfrm>
          <a:prstGeom prst="rect">
            <a:avLst/>
          </a:prstGeom>
        </p:spPr>
        <p:txBody>
          <a:bodyPr vert="horz" wrap="square" lIns="0" tIns="12065" rIns="0" bIns="0" rtlCol="0">
            <a:spAutoFit/>
          </a:bodyPr>
          <a:lstStyle/>
          <a:p>
            <a:pPr marL="12700" marR="5080" indent="-635" algn="just">
              <a:lnSpc>
                <a:spcPct val="100000"/>
              </a:lnSpc>
              <a:spcBef>
                <a:spcPts val="95"/>
              </a:spcBef>
              <a:buSzPct val="96000"/>
              <a:buFont typeface="Arial"/>
              <a:buChar char="•"/>
              <a:tabLst>
                <a:tab pos="124460" algn="l"/>
              </a:tabLst>
            </a:pPr>
            <a:r>
              <a:rPr sz="2500" spc="-5" dirty="0">
                <a:latin typeface="Times New Roman"/>
                <a:cs typeface="Times New Roman"/>
              </a:rPr>
              <a:t>A Chart in which </a:t>
            </a:r>
            <a:r>
              <a:rPr sz="2500" dirty="0">
                <a:latin typeface="Times New Roman"/>
                <a:cs typeface="Times New Roman"/>
              </a:rPr>
              <a:t>the activities of </a:t>
            </a:r>
            <a:r>
              <a:rPr sz="2500" spc="-5" dirty="0">
                <a:latin typeface="Times New Roman"/>
                <a:cs typeface="Times New Roman"/>
              </a:rPr>
              <a:t>more </a:t>
            </a:r>
            <a:r>
              <a:rPr sz="2500" dirty="0">
                <a:latin typeface="Times New Roman"/>
                <a:cs typeface="Times New Roman"/>
              </a:rPr>
              <a:t>than </a:t>
            </a:r>
            <a:r>
              <a:rPr sz="2500" spc="-5" dirty="0">
                <a:latin typeface="Times New Roman"/>
                <a:cs typeface="Times New Roman"/>
              </a:rPr>
              <a:t>one </a:t>
            </a:r>
            <a:r>
              <a:rPr sz="2500" dirty="0">
                <a:latin typeface="Times New Roman"/>
                <a:cs typeface="Times New Roman"/>
              </a:rPr>
              <a:t>item are  </a:t>
            </a:r>
            <a:r>
              <a:rPr sz="2500" spc="-5" dirty="0">
                <a:latin typeface="Times New Roman"/>
                <a:cs typeface="Times New Roman"/>
              </a:rPr>
              <a:t>recorded </a:t>
            </a:r>
            <a:r>
              <a:rPr sz="2500" dirty="0">
                <a:latin typeface="Times New Roman"/>
                <a:cs typeface="Times New Roman"/>
              </a:rPr>
              <a:t>on </a:t>
            </a:r>
            <a:r>
              <a:rPr sz="2500" spc="-5" dirty="0">
                <a:latin typeface="Times New Roman"/>
                <a:cs typeface="Times New Roman"/>
              </a:rPr>
              <a:t>a </a:t>
            </a:r>
            <a:r>
              <a:rPr sz="2500" dirty="0">
                <a:latin typeface="Times New Roman"/>
                <a:cs typeface="Times New Roman"/>
              </a:rPr>
              <a:t>common time scale to show their </a:t>
            </a:r>
            <a:r>
              <a:rPr sz="2500" spc="-5" dirty="0">
                <a:latin typeface="Times New Roman"/>
                <a:cs typeface="Times New Roman"/>
              </a:rPr>
              <a:t>inter-  relationship</a:t>
            </a:r>
            <a:r>
              <a:rPr sz="2500" spc="-5" dirty="0">
                <a:solidFill>
                  <a:srgbClr val="68E67F"/>
                </a:solidFill>
                <a:latin typeface="Times New Roman"/>
                <a:cs typeface="Times New Roman"/>
              </a:rPr>
              <a:t>.</a:t>
            </a:r>
            <a:endParaRPr sz="2500">
              <a:latin typeface="Times New Roman"/>
              <a:cs typeface="Times New Roman"/>
            </a:endParaRPr>
          </a:p>
          <a:p>
            <a:pPr marL="123825" indent="-111760" algn="just">
              <a:lnSpc>
                <a:spcPct val="100000"/>
              </a:lnSpc>
              <a:spcBef>
                <a:spcPts val="5"/>
              </a:spcBef>
              <a:buSzPct val="96000"/>
              <a:buFont typeface="Arial"/>
              <a:buChar char="•"/>
              <a:tabLst>
                <a:tab pos="124460" algn="l"/>
              </a:tabLst>
            </a:pPr>
            <a:r>
              <a:rPr sz="2500" spc="-5" dirty="0">
                <a:solidFill>
                  <a:srgbClr val="00AF50"/>
                </a:solidFill>
                <a:latin typeface="Times New Roman"/>
                <a:cs typeface="Times New Roman"/>
              </a:rPr>
              <a:t>Man </a:t>
            </a:r>
            <a:r>
              <a:rPr sz="2500" spc="-10" dirty="0">
                <a:solidFill>
                  <a:srgbClr val="00AF50"/>
                </a:solidFill>
                <a:latin typeface="Times New Roman"/>
                <a:cs typeface="Times New Roman"/>
              </a:rPr>
              <a:t>machine </a:t>
            </a:r>
            <a:r>
              <a:rPr sz="2500" spc="-5" dirty="0">
                <a:solidFill>
                  <a:srgbClr val="00AF50"/>
                </a:solidFill>
                <a:latin typeface="Times New Roman"/>
                <a:cs typeface="Times New Roman"/>
              </a:rPr>
              <a:t>chart is the type of multiple activity</a:t>
            </a:r>
            <a:r>
              <a:rPr sz="2500" spc="295" dirty="0">
                <a:solidFill>
                  <a:srgbClr val="00AF50"/>
                </a:solidFill>
                <a:latin typeface="Times New Roman"/>
                <a:cs typeface="Times New Roman"/>
              </a:rPr>
              <a:t> </a:t>
            </a:r>
            <a:r>
              <a:rPr sz="2500" spc="-5" dirty="0">
                <a:solidFill>
                  <a:srgbClr val="00AF50"/>
                </a:solidFill>
                <a:latin typeface="Times New Roman"/>
                <a:cs typeface="Times New Roman"/>
              </a:rPr>
              <a:t>charts</a:t>
            </a:r>
            <a:r>
              <a:rPr sz="2500" spc="-5" dirty="0">
                <a:solidFill>
                  <a:srgbClr val="001F5F"/>
                </a:solidFill>
                <a:latin typeface="Times New Roman"/>
                <a:cs typeface="Times New Roman"/>
              </a:rPr>
              <a:t>.</a:t>
            </a:r>
            <a:endParaRPr sz="2500">
              <a:latin typeface="Times New Roman"/>
              <a:cs typeface="Times New Roman"/>
            </a:endParaRPr>
          </a:p>
          <a:p>
            <a:pPr>
              <a:lnSpc>
                <a:spcPct val="100000"/>
              </a:lnSpc>
              <a:spcBef>
                <a:spcPts val="5"/>
              </a:spcBef>
              <a:buChar char="•"/>
            </a:pPr>
            <a:endParaRPr sz="2600">
              <a:latin typeface="Times New Roman"/>
              <a:cs typeface="Times New Roman"/>
            </a:endParaRPr>
          </a:p>
          <a:p>
            <a:pPr marL="123825" indent="-111760">
              <a:lnSpc>
                <a:spcPct val="100000"/>
              </a:lnSpc>
              <a:spcBef>
                <a:spcPts val="5"/>
              </a:spcBef>
              <a:buSzPct val="96000"/>
              <a:buFont typeface="Arial"/>
              <a:buChar char="•"/>
              <a:tabLst>
                <a:tab pos="124460" algn="l"/>
              </a:tabLst>
            </a:pPr>
            <a:r>
              <a:rPr sz="2500" b="1" spc="-5" dirty="0">
                <a:solidFill>
                  <a:srgbClr val="FF0000"/>
                </a:solidFill>
                <a:latin typeface="Times New Roman"/>
                <a:cs typeface="Times New Roman"/>
              </a:rPr>
              <a:t>TYPES:</a:t>
            </a:r>
            <a:endParaRPr sz="2500">
              <a:latin typeface="Times New Roman"/>
              <a:cs typeface="Times New Roman"/>
            </a:endParaRPr>
          </a:p>
          <a:p>
            <a:pPr marL="904240" marR="7620" lvl="1" indent="-544195">
              <a:lnSpc>
                <a:spcPct val="100000"/>
              </a:lnSpc>
              <a:buFont typeface="Arial"/>
              <a:buChar char="•"/>
              <a:tabLst>
                <a:tab pos="904240" algn="l"/>
                <a:tab pos="904875" algn="l"/>
              </a:tabLst>
            </a:pPr>
            <a:r>
              <a:rPr sz="2500" spc="-5" dirty="0">
                <a:latin typeface="Times New Roman"/>
                <a:cs typeface="Times New Roman"/>
              </a:rPr>
              <a:t>Man - </a:t>
            </a:r>
            <a:r>
              <a:rPr sz="2500" dirty="0">
                <a:latin typeface="Times New Roman"/>
                <a:cs typeface="Times New Roman"/>
              </a:rPr>
              <a:t>Machine chart: </a:t>
            </a:r>
            <a:r>
              <a:rPr sz="2500" spc="-5" dirty="0">
                <a:latin typeface="Times New Roman"/>
                <a:cs typeface="Times New Roman"/>
              </a:rPr>
              <a:t>One </a:t>
            </a:r>
            <a:r>
              <a:rPr sz="2500" spc="-10" dirty="0">
                <a:latin typeface="Times New Roman"/>
                <a:cs typeface="Times New Roman"/>
              </a:rPr>
              <a:t>man </a:t>
            </a:r>
            <a:r>
              <a:rPr sz="2500" dirty="0">
                <a:latin typeface="Times New Roman"/>
                <a:cs typeface="Times New Roman"/>
              </a:rPr>
              <a:t>handling one </a:t>
            </a:r>
            <a:r>
              <a:rPr sz="2500" spc="-5" dirty="0">
                <a:latin typeface="Times New Roman"/>
                <a:cs typeface="Times New Roman"/>
              </a:rPr>
              <a:t>job </a:t>
            </a:r>
            <a:r>
              <a:rPr sz="2500" spc="-10" dirty="0">
                <a:latin typeface="Times New Roman"/>
                <a:cs typeface="Times New Roman"/>
              </a:rPr>
              <a:t>or  </a:t>
            </a:r>
            <a:r>
              <a:rPr sz="2500" spc="-5" dirty="0">
                <a:latin typeface="Times New Roman"/>
                <a:cs typeface="Times New Roman"/>
              </a:rPr>
              <a:t>one</a:t>
            </a:r>
            <a:r>
              <a:rPr sz="2500" dirty="0">
                <a:latin typeface="Times New Roman"/>
                <a:cs typeface="Times New Roman"/>
              </a:rPr>
              <a:t> </a:t>
            </a:r>
            <a:r>
              <a:rPr sz="2500" spc="-5" dirty="0">
                <a:latin typeface="Times New Roman"/>
                <a:cs typeface="Times New Roman"/>
              </a:rPr>
              <a:t>machine.</a:t>
            </a:r>
            <a:endParaRPr sz="2500">
              <a:latin typeface="Times New Roman"/>
              <a:cs typeface="Times New Roman"/>
            </a:endParaRPr>
          </a:p>
          <a:p>
            <a:pPr marL="904240" marR="6350" lvl="1" indent="-544195">
              <a:lnSpc>
                <a:spcPct val="100000"/>
              </a:lnSpc>
              <a:buFont typeface="Arial"/>
              <a:buChar char="•"/>
              <a:tabLst>
                <a:tab pos="904240" algn="l"/>
                <a:tab pos="904875" algn="l"/>
                <a:tab pos="1632585" algn="l"/>
                <a:tab pos="1884045" algn="l"/>
                <a:tab pos="2739390" algn="l"/>
                <a:tab pos="3961765" algn="l"/>
                <a:tab pos="4832350" algn="l"/>
                <a:tab pos="5507355" algn="l"/>
                <a:tab pos="6199505" algn="l"/>
                <a:tab pos="7459980" algn="l"/>
              </a:tabLst>
            </a:pPr>
            <a:r>
              <a:rPr sz="2500" spc="-5" dirty="0">
                <a:latin typeface="Times New Roman"/>
                <a:cs typeface="Times New Roman"/>
              </a:rPr>
              <a:t>Man	-	Mu</a:t>
            </a:r>
            <a:r>
              <a:rPr sz="2500" spc="5" dirty="0">
                <a:latin typeface="Times New Roman"/>
                <a:cs typeface="Times New Roman"/>
              </a:rPr>
              <a:t>l</a:t>
            </a:r>
            <a:r>
              <a:rPr sz="2500" spc="-5" dirty="0">
                <a:latin typeface="Times New Roman"/>
                <a:cs typeface="Times New Roman"/>
              </a:rPr>
              <a:t>ti</a:t>
            </a:r>
            <a:r>
              <a:rPr sz="2500" dirty="0">
                <a:latin typeface="Times New Roman"/>
                <a:cs typeface="Times New Roman"/>
              </a:rPr>
              <a:t>	</a:t>
            </a:r>
            <a:r>
              <a:rPr sz="2500" spc="-15" dirty="0">
                <a:latin typeface="Times New Roman"/>
                <a:cs typeface="Times New Roman"/>
              </a:rPr>
              <a:t>m</a:t>
            </a:r>
            <a:r>
              <a:rPr sz="2500" dirty="0">
                <a:latin typeface="Times New Roman"/>
                <a:cs typeface="Times New Roman"/>
              </a:rPr>
              <a:t>a</a:t>
            </a:r>
            <a:r>
              <a:rPr sz="2500" spc="-5" dirty="0">
                <a:latin typeface="Times New Roman"/>
                <a:cs typeface="Times New Roman"/>
              </a:rPr>
              <a:t>c</a:t>
            </a:r>
            <a:r>
              <a:rPr sz="2500" dirty="0">
                <a:latin typeface="Times New Roman"/>
                <a:cs typeface="Times New Roman"/>
              </a:rPr>
              <a:t>h</a:t>
            </a:r>
            <a:r>
              <a:rPr sz="2500" spc="-5" dirty="0">
                <a:latin typeface="Times New Roman"/>
                <a:cs typeface="Times New Roman"/>
              </a:rPr>
              <a:t>i</a:t>
            </a:r>
            <a:r>
              <a:rPr sz="2500" spc="5" dirty="0">
                <a:latin typeface="Times New Roman"/>
                <a:cs typeface="Times New Roman"/>
              </a:rPr>
              <a:t>n</a:t>
            </a:r>
            <a:r>
              <a:rPr sz="2500" spc="-5" dirty="0">
                <a:latin typeface="Times New Roman"/>
                <a:cs typeface="Times New Roman"/>
              </a:rPr>
              <a:t>e</a:t>
            </a:r>
            <a:r>
              <a:rPr sz="2500" dirty="0">
                <a:latin typeface="Times New Roman"/>
                <a:cs typeface="Times New Roman"/>
              </a:rPr>
              <a:t>	</a:t>
            </a:r>
            <a:r>
              <a:rPr sz="2500" spc="-5" dirty="0">
                <a:latin typeface="Times New Roman"/>
                <a:cs typeface="Times New Roman"/>
              </a:rPr>
              <a:t>c</a:t>
            </a:r>
            <a:r>
              <a:rPr sz="2500" dirty="0">
                <a:latin typeface="Times New Roman"/>
                <a:cs typeface="Times New Roman"/>
              </a:rPr>
              <a:t>h</a:t>
            </a:r>
            <a:r>
              <a:rPr sz="2500" spc="-5" dirty="0">
                <a:latin typeface="Times New Roman"/>
                <a:cs typeface="Times New Roman"/>
              </a:rPr>
              <a:t>ar</a:t>
            </a:r>
            <a:r>
              <a:rPr sz="2500" dirty="0">
                <a:latin typeface="Times New Roman"/>
                <a:cs typeface="Times New Roman"/>
              </a:rPr>
              <a:t>t</a:t>
            </a:r>
            <a:r>
              <a:rPr sz="2500" spc="-5" dirty="0">
                <a:latin typeface="Times New Roman"/>
                <a:cs typeface="Times New Roman"/>
              </a:rPr>
              <a:t>:</a:t>
            </a:r>
            <a:r>
              <a:rPr sz="2500" dirty="0">
                <a:latin typeface="Times New Roman"/>
                <a:cs typeface="Times New Roman"/>
              </a:rPr>
              <a:t>	</a:t>
            </a:r>
            <a:r>
              <a:rPr sz="2500" spc="-5" dirty="0">
                <a:latin typeface="Times New Roman"/>
                <a:cs typeface="Times New Roman"/>
              </a:rPr>
              <a:t>One</a:t>
            </a:r>
            <a:r>
              <a:rPr sz="2500" dirty="0">
                <a:latin typeface="Times New Roman"/>
                <a:cs typeface="Times New Roman"/>
              </a:rPr>
              <a:t>	</a:t>
            </a:r>
            <a:r>
              <a:rPr sz="2500" spc="-15" dirty="0">
                <a:latin typeface="Times New Roman"/>
                <a:cs typeface="Times New Roman"/>
              </a:rPr>
              <a:t>m</a:t>
            </a:r>
            <a:r>
              <a:rPr sz="2500" dirty="0">
                <a:latin typeface="Times New Roman"/>
                <a:cs typeface="Times New Roman"/>
              </a:rPr>
              <a:t>a</a:t>
            </a:r>
            <a:r>
              <a:rPr sz="2500" spc="-5" dirty="0">
                <a:latin typeface="Times New Roman"/>
                <a:cs typeface="Times New Roman"/>
              </a:rPr>
              <a:t>n</a:t>
            </a:r>
            <a:r>
              <a:rPr sz="2500" dirty="0">
                <a:latin typeface="Times New Roman"/>
                <a:cs typeface="Times New Roman"/>
              </a:rPr>
              <a:t>	h</a:t>
            </a:r>
            <a:r>
              <a:rPr sz="2500" spc="-5" dirty="0">
                <a:latin typeface="Times New Roman"/>
                <a:cs typeface="Times New Roman"/>
              </a:rPr>
              <a:t>and</a:t>
            </a:r>
            <a:r>
              <a:rPr sz="2500" dirty="0">
                <a:latin typeface="Times New Roman"/>
                <a:cs typeface="Times New Roman"/>
              </a:rPr>
              <a:t>l</a:t>
            </a:r>
            <a:r>
              <a:rPr sz="2500" spc="5" dirty="0">
                <a:latin typeface="Times New Roman"/>
                <a:cs typeface="Times New Roman"/>
              </a:rPr>
              <a:t>i</a:t>
            </a:r>
            <a:r>
              <a:rPr sz="2500" spc="-5" dirty="0">
                <a:latin typeface="Times New Roman"/>
                <a:cs typeface="Times New Roman"/>
              </a:rPr>
              <a:t>ng</a:t>
            </a:r>
            <a:r>
              <a:rPr sz="2500" dirty="0">
                <a:latin typeface="Times New Roman"/>
                <a:cs typeface="Times New Roman"/>
              </a:rPr>
              <a:t>	</a:t>
            </a:r>
            <a:r>
              <a:rPr sz="2500" spc="-5" dirty="0">
                <a:latin typeface="Times New Roman"/>
                <a:cs typeface="Times New Roman"/>
              </a:rPr>
              <a:t>a  </a:t>
            </a:r>
            <a:r>
              <a:rPr sz="2500" spc="-10" dirty="0">
                <a:latin typeface="Times New Roman"/>
                <a:cs typeface="Times New Roman"/>
              </a:rPr>
              <a:t>numbers </a:t>
            </a:r>
            <a:r>
              <a:rPr sz="2500" spc="-5" dirty="0">
                <a:latin typeface="Times New Roman"/>
                <a:cs typeface="Times New Roman"/>
              </a:rPr>
              <a:t>of</a:t>
            </a:r>
            <a:r>
              <a:rPr sz="2500" spc="65" dirty="0">
                <a:latin typeface="Times New Roman"/>
                <a:cs typeface="Times New Roman"/>
              </a:rPr>
              <a:t> </a:t>
            </a:r>
            <a:r>
              <a:rPr sz="2500" spc="-5" dirty="0">
                <a:latin typeface="Times New Roman"/>
                <a:cs typeface="Times New Roman"/>
              </a:rPr>
              <a:t>machines.</a:t>
            </a:r>
            <a:endParaRPr sz="2500">
              <a:latin typeface="Times New Roman"/>
              <a:cs typeface="Times New Roman"/>
            </a:endParaRPr>
          </a:p>
          <a:p>
            <a:pPr marL="904240" marR="6985" lvl="1" indent="-544195">
              <a:lnSpc>
                <a:spcPct val="100000"/>
              </a:lnSpc>
              <a:spcBef>
                <a:spcPts val="5"/>
              </a:spcBef>
              <a:buFont typeface="Arial"/>
              <a:buChar char="•"/>
              <a:tabLst>
                <a:tab pos="904240" algn="l"/>
                <a:tab pos="904875" algn="l"/>
              </a:tabLst>
            </a:pPr>
            <a:r>
              <a:rPr sz="2500" spc="-5" dirty="0">
                <a:latin typeface="Times New Roman"/>
                <a:cs typeface="Times New Roman"/>
              </a:rPr>
              <a:t>Machine </a:t>
            </a:r>
            <a:r>
              <a:rPr sz="2500" dirty="0">
                <a:latin typeface="Times New Roman"/>
                <a:cs typeface="Times New Roman"/>
              </a:rPr>
              <a:t>Multi </a:t>
            </a:r>
            <a:r>
              <a:rPr sz="2500" spc="-5" dirty="0">
                <a:latin typeface="Times New Roman"/>
                <a:cs typeface="Times New Roman"/>
              </a:rPr>
              <a:t>- man </a:t>
            </a:r>
            <a:r>
              <a:rPr sz="2500" dirty="0">
                <a:latin typeface="Times New Roman"/>
                <a:cs typeface="Times New Roman"/>
              </a:rPr>
              <a:t>chart: </a:t>
            </a:r>
            <a:r>
              <a:rPr sz="2500" spc="-5" dirty="0">
                <a:latin typeface="Times New Roman"/>
                <a:cs typeface="Times New Roman"/>
              </a:rPr>
              <a:t>A </a:t>
            </a:r>
            <a:r>
              <a:rPr sz="2500" dirty="0">
                <a:latin typeface="Times New Roman"/>
                <a:cs typeface="Times New Roman"/>
              </a:rPr>
              <a:t>group or </a:t>
            </a:r>
            <a:r>
              <a:rPr sz="2500" spc="-5" dirty="0">
                <a:latin typeface="Times New Roman"/>
                <a:cs typeface="Times New Roman"/>
              </a:rPr>
              <a:t>gang doing  collectively one job as in</a:t>
            </a:r>
            <a:r>
              <a:rPr sz="2500" spc="110" dirty="0">
                <a:latin typeface="Times New Roman"/>
                <a:cs typeface="Times New Roman"/>
              </a:rPr>
              <a:t> </a:t>
            </a:r>
            <a:r>
              <a:rPr sz="2500" spc="-5" dirty="0">
                <a:latin typeface="Times New Roman"/>
                <a:cs typeface="Times New Roman"/>
              </a:rPr>
              <a:t>riveting.</a:t>
            </a:r>
            <a:endParaRPr sz="2500">
              <a:latin typeface="Times New Roman"/>
              <a:cs typeface="Times New Roman"/>
            </a:endParaRPr>
          </a:p>
          <a:p>
            <a:pPr marL="904240" marR="8255" lvl="1" indent="-544195">
              <a:lnSpc>
                <a:spcPct val="100000"/>
              </a:lnSpc>
              <a:buFont typeface="Arial"/>
              <a:buChar char="•"/>
              <a:tabLst>
                <a:tab pos="904240" algn="l"/>
                <a:tab pos="904875" algn="l"/>
              </a:tabLst>
            </a:pPr>
            <a:r>
              <a:rPr sz="2500" dirty="0">
                <a:latin typeface="Times New Roman"/>
                <a:cs typeface="Times New Roman"/>
              </a:rPr>
              <a:t>Multi </a:t>
            </a:r>
            <a:r>
              <a:rPr sz="2500" spc="-5" dirty="0">
                <a:latin typeface="Times New Roman"/>
                <a:cs typeface="Times New Roman"/>
              </a:rPr>
              <a:t>– </a:t>
            </a:r>
            <a:r>
              <a:rPr sz="2500" dirty="0">
                <a:latin typeface="Times New Roman"/>
                <a:cs typeface="Times New Roman"/>
              </a:rPr>
              <a:t>Man </a:t>
            </a:r>
            <a:r>
              <a:rPr sz="2500" spc="-5" dirty="0">
                <a:latin typeface="Times New Roman"/>
                <a:cs typeface="Times New Roman"/>
              </a:rPr>
              <a:t>- </a:t>
            </a:r>
            <a:r>
              <a:rPr sz="2500" dirty="0">
                <a:latin typeface="Times New Roman"/>
                <a:cs typeface="Times New Roman"/>
              </a:rPr>
              <a:t>Machine chart: </a:t>
            </a:r>
            <a:r>
              <a:rPr sz="2500" spc="-5" dirty="0">
                <a:latin typeface="Times New Roman"/>
                <a:cs typeface="Times New Roman"/>
              </a:rPr>
              <a:t>A number </a:t>
            </a:r>
            <a:r>
              <a:rPr sz="2500" dirty="0">
                <a:latin typeface="Times New Roman"/>
                <a:cs typeface="Times New Roman"/>
              </a:rPr>
              <a:t>of </a:t>
            </a:r>
            <a:r>
              <a:rPr sz="2500" spc="-5" dirty="0">
                <a:latin typeface="Times New Roman"/>
                <a:cs typeface="Times New Roman"/>
              </a:rPr>
              <a:t>persons  working on a computer</a:t>
            </a:r>
            <a:r>
              <a:rPr sz="2500" spc="90" dirty="0">
                <a:latin typeface="Times New Roman"/>
                <a:cs typeface="Times New Roman"/>
              </a:rPr>
              <a:t> </a:t>
            </a:r>
            <a:r>
              <a:rPr sz="2500" spc="-5" dirty="0">
                <a:latin typeface="Times New Roman"/>
                <a:cs typeface="Times New Roman"/>
              </a:rPr>
              <a:t>system.</a:t>
            </a:r>
            <a:endParaRPr sz="2500">
              <a:latin typeface="Times New Roman"/>
              <a:cs typeface="Times New Roman"/>
            </a:endParaRPr>
          </a:p>
        </p:txBody>
      </p:sp>
      <p:sp>
        <p:nvSpPr>
          <p:cNvPr id="3" name="object 3"/>
          <p:cNvSpPr txBox="1">
            <a:spLocks noGrp="1"/>
          </p:cNvSpPr>
          <p:nvPr>
            <p:ph type="title"/>
          </p:nvPr>
        </p:nvSpPr>
        <p:spPr>
          <a:xfrm>
            <a:off x="2422019" y="299968"/>
            <a:ext cx="4300220" cy="559435"/>
          </a:xfrm>
          <a:prstGeom prst="rect">
            <a:avLst/>
          </a:prstGeom>
        </p:spPr>
        <p:txBody>
          <a:bodyPr vert="horz" wrap="square" lIns="0" tIns="13335" rIns="0" bIns="0" rtlCol="0">
            <a:spAutoFit/>
          </a:bodyPr>
          <a:lstStyle/>
          <a:p>
            <a:pPr marL="12700">
              <a:lnSpc>
                <a:spcPct val="100000"/>
              </a:lnSpc>
              <a:spcBef>
                <a:spcPts val="105"/>
              </a:spcBef>
            </a:pPr>
            <a:r>
              <a:rPr sz="3500" dirty="0"/>
              <a:t>Multiple activity</a:t>
            </a:r>
            <a:r>
              <a:rPr sz="3500" spc="-75" dirty="0"/>
              <a:t> </a:t>
            </a:r>
            <a:r>
              <a:rPr sz="3500" dirty="0"/>
              <a:t>chart</a:t>
            </a:r>
            <a:endParaRPr sz="3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21</a:t>
            </a:fld>
            <a:endParaRPr spc="-60" dirty="0"/>
          </a:p>
        </p:txBody>
      </p:sp>
      <p:sp>
        <p:nvSpPr>
          <p:cNvPr id="2" name="object 2"/>
          <p:cNvSpPr txBox="1">
            <a:spLocks noGrp="1"/>
          </p:cNvSpPr>
          <p:nvPr>
            <p:ph type="title"/>
          </p:nvPr>
        </p:nvSpPr>
        <p:spPr>
          <a:xfrm>
            <a:off x="1688974" y="376498"/>
            <a:ext cx="4623435" cy="574675"/>
          </a:xfrm>
          <a:prstGeom prst="rect">
            <a:avLst/>
          </a:prstGeom>
        </p:spPr>
        <p:txBody>
          <a:bodyPr vert="horz" wrap="square" lIns="0" tIns="12700" rIns="0" bIns="0" rtlCol="0">
            <a:spAutoFit/>
          </a:bodyPr>
          <a:lstStyle/>
          <a:p>
            <a:pPr marL="12700">
              <a:lnSpc>
                <a:spcPct val="100000"/>
              </a:lnSpc>
              <a:spcBef>
                <a:spcPts val="100"/>
              </a:spcBef>
            </a:pPr>
            <a:r>
              <a:rPr sz="3600" spc="-5" dirty="0"/>
              <a:t>Multiple Activity</a:t>
            </a:r>
            <a:r>
              <a:rPr sz="3600" spc="-215" dirty="0"/>
              <a:t> </a:t>
            </a:r>
            <a:r>
              <a:rPr sz="3600" dirty="0"/>
              <a:t>Chart</a:t>
            </a:r>
            <a:endParaRPr sz="3600"/>
          </a:p>
        </p:txBody>
      </p:sp>
      <p:sp>
        <p:nvSpPr>
          <p:cNvPr id="3" name="object 3"/>
          <p:cNvSpPr txBox="1"/>
          <p:nvPr/>
        </p:nvSpPr>
        <p:spPr>
          <a:xfrm>
            <a:off x="535935" y="994024"/>
            <a:ext cx="7997825" cy="5365750"/>
          </a:xfrm>
          <a:prstGeom prst="rect">
            <a:avLst/>
          </a:prstGeom>
        </p:spPr>
        <p:txBody>
          <a:bodyPr vert="horz" wrap="square" lIns="0" tIns="13335" rIns="0" bIns="0" rtlCol="0">
            <a:spAutoFit/>
          </a:bodyPr>
          <a:lstStyle/>
          <a:p>
            <a:pPr marL="12700" marR="1071880" algn="just">
              <a:lnSpc>
                <a:spcPct val="100000"/>
              </a:lnSpc>
              <a:spcBef>
                <a:spcPts val="105"/>
              </a:spcBef>
              <a:buFont typeface="Arial"/>
              <a:buChar char="•"/>
              <a:tabLst>
                <a:tab pos="261620" algn="l"/>
              </a:tabLst>
            </a:pPr>
            <a:r>
              <a:rPr sz="2300" dirty="0">
                <a:latin typeface="Times New Roman"/>
                <a:cs typeface="Times New Roman"/>
              </a:rPr>
              <a:t>In </a:t>
            </a:r>
            <a:r>
              <a:rPr sz="2300" spc="-5" dirty="0">
                <a:latin typeface="Times New Roman"/>
                <a:cs typeface="Times New Roman"/>
              </a:rPr>
              <a:t>it, </a:t>
            </a:r>
            <a:r>
              <a:rPr sz="2300" dirty="0">
                <a:latin typeface="Times New Roman"/>
                <a:cs typeface="Times New Roman"/>
              </a:rPr>
              <a:t>the </a:t>
            </a:r>
            <a:r>
              <a:rPr sz="2300" spc="-5" dirty="0">
                <a:latin typeface="Times New Roman"/>
                <a:cs typeface="Times New Roman"/>
              </a:rPr>
              <a:t>activities </a:t>
            </a:r>
            <a:r>
              <a:rPr sz="2300" dirty="0">
                <a:latin typeface="Times New Roman"/>
                <a:cs typeface="Times New Roman"/>
              </a:rPr>
              <a:t>of </a:t>
            </a:r>
            <a:r>
              <a:rPr sz="2300" spc="-5" dirty="0">
                <a:latin typeface="Times New Roman"/>
                <a:cs typeface="Times New Roman"/>
              </a:rPr>
              <a:t>more than </a:t>
            </a:r>
            <a:r>
              <a:rPr sz="2300" dirty="0">
                <a:latin typeface="Times New Roman"/>
                <a:cs typeface="Times New Roman"/>
              </a:rPr>
              <a:t>one </a:t>
            </a:r>
            <a:r>
              <a:rPr sz="2300" spc="-5" dirty="0">
                <a:latin typeface="Times New Roman"/>
                <a:cs typeface="Times New Roman"/>
              </a:rPr>
              <a:t>item, </a:t>
            </a:r>
            <a:r>
              <a:rPr sz="2300" spc="-15" dirty="0">
                <a:latin typeface="Times New Roman"/>
                <a:cs typeface="Times New Roman"/>
              </a:rPr>
              <a:t>worker,  </a:t>
            </a:r>
            <a:r>
              <a:rPr sz="2300" spc="-5" dirty="0">
                <a:latin typeface="Times New Roman"/>
                <a:cs typeface="Times New Roman"/>
              </a:rPr>
              <a:t>machine </a:t>
            </a:r>
            <a:r>
              <a:rPr sz="2300" dirty="0">
                <a:latin typeface="Times New Roman"/>
                <a:cs typeface="Times New Roman"/>
              </a:rPr>
              <a:t>or </a:t>
            </a:r>
            <a:r>
              <a:rPr sz="2300" spc="-5" dirty="0">
                <a:latin typeface="Times New Roman"/>
                <a:cs typeface="Times New Roman"/>
              </a:rPr>
              <a:t>equipment </a:t>
            </a:r>
            <a:r>
              <a:rPr sz="2300" dirty="0">
                <a:latin typeface="Times New Roman"/>
                <a:cs typeface="Times New Roman"/>
              </a:rPr>
              <a:t>are recorded on a </a:t>
            </a:r>
            <a:r>
              <a:rPr sz="2300" spc="-5" dirty="0">
                <a:latin typeface="Times New Roman"/>
                <a:cs typeface="Times New Roman"/>
              </a:rPr>
              <a:t>common </a:t>
            </a:r>
            <a:r>
              <a:rPr sz="2300" spc="-10" dirty="0">
                <a:latin typeface="Times New Roman"/>
                <a:cs typeface="Times New Roman"/>
              </a:rPr>
              <a:t>time  </a:t>
            </a:r>
            <a:r>
              <a:rPr sz="2300" dirty="0">
                <a:latin typeface="Times New Roman"/>
                <a:cs typeface="Times New Roman"/>
              </a:rPr>
              <a:t>scale </a:t>
            </a:r>
            <a:r>
              <a:rPr sz="2300" spc="-5" dirty="0">
                <a:latin typeface="Times New Roman"/>
                <a:cs typeface="Times New Roman"/>
              </a:rPr>
              <a:t>to </a:t>
            </a:r>
            <a:r>
              <a:rPr sz="2300" dirty="0">
                <a:latin typeface="Times New Roman"/>
                <a:cs typeface="Times New Roman"/>
              </a:rPr>
              <a:t>show </a:t>
            </a:r>
            <a:r>
              <a:rPr sz="2300" spc="-5" dirty="0">
                <a:latin typeface="Times New Roman"/>
                <a:cs typeface="Times New Roman"/>
              </a:rPr>
              <a:t>their inter relation</a:t>
            </a:r>
            <a:r>
              <a:rPr sz="2300" spc="15" dirty="0">
                <a:latin typeface="Times New Roman"/>
                <a:cs typeface="Times New Roman"/>
              </a:rPr>
              <a:t> </a:t>
            </a:r>
            <a:r>
              <a:rPr sz="2300" dirty="0">
                <a:latin typeface="Times New Roman"/>
                <a:cs typeface="Times New Roman"/>
              </a:rPr>
              <a:t>ship.</a:t>
            </a:r>
            <a:endParaRPr sz="2300">
              <a:latin typeface="Times New Roman"/>
              <a:cs typeface="Times New Roman"/>
            </a:endParaRPr>
          </a:p>
          <a:p>
            <a:pPr marL="12700" marR="1073150" algn="just">
              <a:lnSpc>
                <a:spcPct val="100000"/>
              </a:lnSpc>
              <a:buFont typeface="Arial"/>
              <a:buChar char="•"/>
              <a:tabLst>
                <a:tab pos="261620" algn="l"/>
              </a:tabLst>
            </a:pPr>
            <a:r>
              <a:rPr sz="2300" dirty="0">
                <a:latin typeface="Times New Roman"/>
                <a:cs typeface="Times New Roman"/>
              </a:rPr>
              <a:t>It </a:t>
            </a:r>
            <a:r>
              <a:rPr sz="2300" spc="-5" dirty="0">
                <a:latin typeface="Times New Roman"/>
                <a:cs typeface="Times New Roman"/>
              </a:rPr>
              <a:t>is </a:t>
            </a:r>
            <a:r>
              <a:rPr sz="2300" dirty="0">
                <a:latin typeface="Times New Roman"/>
                <a:cs typeface="Times New Roman"/>
              </a:rPr>
              <a:t>used when a worker operates a </a:t>
            </a:r>
            <a:r>
              <a:rPr sz="2300" spc="-5" dirty="0">
                <a:latin typeface="Times New Roman"/>
                <a:cs typeface="Times New Roman"/>
              </a:rPr>
              <a:t>number </a:t>
            </a:r>
            <a:r>
              <a:rPr sz="2300" dirty="0">
                <a:latin typeface="Times New Roman"/>
                <a:cs typeface="Times New Roman"/>
              </a:rPr>
              <a:t>of machines  at a </a:t>
            </a:r>
            <a:r>
              <a:rPr sz="2300" spc="-5" dirty="0">
                <a:latin typeface="Times New Roman"/>
                <a:cs typeface="Times New Roman"/>
              </a:rPr>
              <a:t>time. </a:t>
            </a:r>
            <a:r>
              <a:rPr sz="2300" dirty="0">
                <a:latin typeface="Times New Roman"/>
                <a:cs typeface="Times New Roman"/>
              </a:rPr>
              <a:t>It is also used when a </a:t>
            </a:r>
            <a:r>
              <a:rPr sz="2300" spc="-5" dirty="0">
                <a:latin typeface="Times New Roman"/>
                <a:cs typeface="Times New Roman"/>
              </a:rPr>
              <a:t>number </a:t>
            </a:r>
            <a:r>
              <a:rPr sz="2300" dirty="0">
                <a:latin typeface="Times New Roman"/>
                <a:cs typeface="Times New Roman"/>
              </a:rPr>
              <a:t>of </a:t>
            </a:r>
            <a:r>
              <a:rPr sz="2300" spc="-5" dirty="0">
                <a:latin typeface="Times New Roman"/>
                <a:cs typeface="Times New Roman"/>
              </a:rPr>
              <a:t>workers jointly  </a:t>
            </a:r>
            <a:r>
              <a:rPr sz="2300" dirty="0">
                <a:latin typeface="Times New Roman"/>
                <a:cs typeface="Times New Roman"/>
              </a:rPr>
              <a:t>do a</a:t>
            </a:r>
            <a:r>
              <a:rPr sz="2300" spc="-10" dirty="0">
                <a:latin typeface="Times New Roman"/>
                <a:cs typeface="Times New Roman"/>
              </a:rPr>
              <a:t> </a:t>
            </a:r>
            <a:r>
              <a:rPr sz="2300" dirty="0">
                <a:latin typeface="Times New Roman"/>
                <a:cs typeface="Times New Roman"/>
              </a:rPr>
              <a:t>job.</a:t>
            </a:r>
            <a:endParaRPr sz="2300">
              <a:latin typeface="Times New Roman"/>
              <a:cs typeface="Times New Roman"/>
            </a:endParaRPr>
          </a:p>
          <a:p>
            <a:pPr>
              <a:lnSpc>
                <a:spcPct val="100000"/>
              </a:lnSpc>
            </a:pPr>
            <a:endParaRPr sz="2400">
              <a:latin typeface="Times New Roman"/>
              <a:cs typeface="Times New Roman"/>
            </a:endParaRPr>
          </a:p>
          <a:p>
            <a:pPr marL="12700">
              <a:lnSpc>
                <a:spcPct val="100000"/>
              </a:lnSpc>
              <a:spcBef>
                <a:spcPts val="5"/>
              </a:spcBef>
            </a:pPr>
            <a:r>
              <a:rPr sz="2300" b="1" dirty="0">
                <a:solidFill>
                  <a:srgbClr val="00AF50"/>
                </a:solidFill>
                <a:latin typeface="Times New Roman"/>
                <a:cs typeface="Times New Roman"/>
              </a:rPr>
              <a:t>Why</a:t>
            </a:r>
            <a:r>
              <a:rPr sz="2300" dirty="0">
                <a:solidFill>
                  <a:srgbClr val="00AF50"/>
                </a:solidFill>
                <a:latin typeface="Times New Roman"/>
                <a:cs typeface="Times New Roman"/>
              </a:rPr>
              <a:t>:</a:t>
            </a:r>
            <a:endParaRPr sz="2300">
              <a:latin typeface="Times New Roman"/>
              <a:cs typeface="Times New Roman"/>
            </a:endParaRPr>
          </a:p>
          <a:p>
            <a:pPr marL="12700" marR="5080" algn="just">
              <a:lnSpc>
                <a:spcPct val="100000"/>
              </a:lnSpc>
              <a:spcBef>
                <a:spcPts val="630"/>
              </a:spcBef>
              <a:buSzPct val="95652"/>
              <a:buFont typeface="Wingdings"/>
              <a:buChar char=""/>
              <a:tabLst>
                <a:tab pos="246379" algn="l"/>
              </a:tabLst>
            </a:pPr>
            <a:r>
              <a:rPr sz="2300" dirty="0">
                <a:latin typeface="Times New Roman"/>
                <a:cs typeface="Times New Roman"/>
              </a:rPr>
              <a:t>Multiple </a:t>
            </a:r>
            <a:r>
              <a:rPr sz="2300" spc="-5" dirty="0">
                <a:latin typeface="Times New Roman"/>
                <a:cs typeface="Times New Roman"/>
              </a:rPr>
              <a:t>Activity </a:t>
            </a:r>
            <a:r>
              <a:rPr sz="2300" dirty="0">
                <a:latin typeface="Times New Roman"/>
                <a:cs typeface="Times New Roman"/>
              </a:rPr>
              <a:t>Charts are </a:t>
            </a:r>
            <a:r>
              <a:rPr sz="2300" spc="-5" dirty="0">
                <a:latin typeface="Times New Roman"/>
                <a:cs typeface="Times New Roman"/>
              </a:rPr>
              <a:t>very </a:t>
            </a:r>
            <a:r>
              <a:rPr sz="2300" dirty="0">
                <a:latin typeface="Times New Roman"/>
                <a:cs typeface="Times New Roman"/>
              </a:rPr>
              <a:t>useful tool </a:t>
            </a:r>
            <a:r>
              <a:rPr sz="2300" spc="-5" dirty="0">
                <a:latin typeface="Times New Roman"/>
                <a:cs typeface="Times New Roman"/>
              </a:rPr>
              <a:t>for </a:t>
            </a:r>
            <a:r>
              <a:rPr sz="2300" dirty="0">
                <a:latin typeface="Times New Roman"/>
                <a:cs typeface="Times New Roman"/>
              </a:rPr>
              <a:t>understanding  the flow </a:t>
            </a:r>
            <a:r>
              <a:rPr sz="2300" spc="-10" dirty="0">
                <a:latin typeface="Times New Roman"/>
                <a:cs typeface="Times New Roman"/>
              </a:rPr>
              <a:t>of </a:t>
            </a:r>
            <a:r>
              <a:rPr sz="2300" dirty="0">
                <a:latin typeface="Times New Roman"/>
                <a:cs typeface="Times New Roman"/>
              </a:rPr>
              <a:t>work </a:t>
            </a:r>
            <a:r>
              <a:rPr sz="2300" spc="-5" dirty="0">
                <a:latin typeface="Times New Roman"/>
                <a:cs typeface="Times New Roman"/>
              </a:rPr>
              <a:t>in </a:t>
            </a:r>
            <a:r>
              <a:rPr sz="2300" dirty="0">
                <a:latin typeface="Times New Roman"/>
                <a:cs typeface="Times New Roman"/>
              </a:rPr>
              <a:t>a cyclic process and </a:t>
            </a:r>
            <a:r>
              <a:rPr sz="2300" spc="-5" dirty="0">
                <a:latin typeface="Times New Roman"/>
                <a:cs typeface="Times New Roman"/>
              </a:rPr>
              <a:t>as </a:t>
            </a:r>
            <a:r>
              <a:rPr sz="2300" dirty="0">
                <a:latin typeface="Times New Roman"/>
                <a:cs typeface="Times New Roman"/>
              </a:rPr>
              <a:t>a consequence  understanding which resource </a:t>
            </a:r>
            <a:r>
              <a:rPr sz="2300" spc="-5" dirty="0">
                <a:latin typeface="Times New Roman"/>
                <a:cs typeface="Times New Roman"/>
              </a:rPr>
              <a:t>is </a:t>
            </a:r>
            <a:r>
              <a:rPr sz="2300" dirty="0">
                <a:latin typeface="Times New Roman"/>
                <a:cs typeface="Times New Roman"/>
              </a:rPr>
              <a:t>controlling the overall progress </a:t>
            </a:r>
            <a:r>
              <a:rPr sz="2300" spc="-5" dirty="0">
                <a:latin typeface="Times New Roman"/>
                <a:cs typeface="Times New Roman"/>
              </a:rPr>
              <a:t>of  </a:t>
            </a:r>
            <a:r>
              <a:rPr sz="2300" dirty="0">
                <a:latin typeface="Times New Roman"/>
                <a:cs typeface="Times New Roman"/>
              </a:rPr>
              <a:t>the</a:t>
            </a:r>
            <a:r>
              <a:rPr sz="2300" spc="-10" dirty="0">
                <a:latin typeface="Times New Roman"/>
                <a:cs typeface="Times New Roman"/>
              </a:rPr>
              <a:t> </a:t>
            </a:r>
            <a:r>
              <a:rPr sz="2300" dirty="0">
                <a:latin typeface="Times New Roman"/>
                <a:cs typeface="Times New Roman"/>
              </a:rPr>
              <a:t>work.</a:t>
            </a:r>
            <a:endParaRPr sz="2300">
              <a:latin typeface="Times New Roman"/>
              <a:cs typeface="Times New Roman"/>
            </a:endParaRPr>
          </a:p>
          <a:p>
            <a:pPr>
              <a:lnSpc>
                <a:spcPct val="100000"/>
              </a:lnSpc>
              <a:buFont typeface="Wingdings"/>
              <a:buChar char=""/>
            </a:pPr>
            <a:endParaRPr sz="2400">
              <a:latin typeface="Times New Roman"/>
              <a:cs typeface="Times New Roman"/>
            </a:endParaRPr>
          </a:p>
          <a:p>
            <a:pPr marL="245745" indent="-233679" algn="just">
              <a:lnSpc>
                <a:spcPct val="100000"/>
              </a:lnSpc>
              <a:buSzPct val="95652"/>
              <a:buFont typeface="Wingdings"/>
              <a:buChar char=""/>
              <a:tabLst>
                <a:tab pos="246379" algn="l"/>
              </a:tabLst>
            </a:pPr>
            <a:r>
              <a:rPr sz="2300" dirty="0">
                <a:latin typeface="Times New Roman"/>
                <a:cs typeface="Times New Roman"/>
              </a:rPr>
              <a:t>The tool </a:t>
            </a:r>
            <a:r>
              <a:rPr sz="2300" spc="-5" dirty="0">
                <a:latin typeface="Times New Roman"/>
                <a:cs typeface="Times New Roman"/>
              </a:rPr>
              <a:t>can </a:t>
            </a:r>
            <a:r>
              <a:rPr sz="2300" dirty="0">
                <a:latin typeface="Times New Roman"/>
                <a:cs typeface="Times New Roman"/>
              </a:rPr>
              <a:t>be used </a:t>
            </a:r>
            <a:r>
              <a:rPr sz="2300" spc="-5" dirty="0">
                <a:latin typeface="Times New Roman"/>
                <a:cs typeface="Times New Roman"/>
              </a:rPr>
              <a:t>to </a:t>
            </a:r>
            <a:r>
              <a:rPr sz="2300" dirty="0">
                <a:latin typeface="Times New Roman"/>
                <a:cs typeface="Times New Roman"/>
              </a:rPr>
              <a:t>model </a:t>
            </a:r>
            <a:r>
              <a:rPr sz="2300" spc="-5" dirty="0">
                <a:latin typeface="Times New Roman"/>
                <a:cs typeface="Times New Roman"/>
              </a:rPr>
              <a:t>different </a:t>
            </a:r>
            <a:r>
              <a:rPr sz="2300" dirty="0">
                <a:latin typeface="Times New Roman"/>
                <a:cs typeface="Times New Roman"/>
              </a:rPr>
              <a:t>scenarios </a:t>
            </a:r>
            <a:r>
              <a:rPr sz="2300" spc="-5" dirty="0">
                <a:latin typeface="Times New Roman"/>
                <a:cs typeface="Times New Roman"/>
              </a:rPr>
              <a:t>to determine</a:t>
            </a:r>
            <a:r>
              <a:rPr sz="2300" spc="50" dirty="0">
                <a:latin typeface="Times New Roman"/>
                <a:cs typeface="Times New Roman"/>
              </a:rPr>
              <a:t> </a:t>
            </a:r>
            <a:r>
              <a:rPr sz="2300" dirty="0">
                <a:latin typeface="Times New Roman"/>
                <a:cs typeface="Times New Roman"/>
              </a:rPr>
              <a:t>the</a:t>
            </a:r>
            <a:endParaRPr sz="2300">
              <a:latin typeface="Times New Roman"/>
              <a:cs typeface="Times New Roman"/>
            </a:endParaRPr>
          </a:p>
          <a:p>
            <a:pPr marL="12700">
              <a:lnSpc>
                <a:spcPct val="100000"/>
              </a:lnSpc>
              <a:spcBef>
                <a:spcPts val="5"/>
              </a:spcBef>
              <a:tabLst>
                <a:tab pos="3646170" algn="l"/>
              </a:tabLst>
            </a:pPr>
            <a:r>
              <a:rPr sz="2300" spc="-5" dirty="0">
                <a:latin typeface="Times New Roman"/>
                <a:cs typeface="Times New Roman"/>
              </a:rPr>
              <a:t>optimum mix </a:t>
            </a:r>
            <a:r>
              <a:rPr sz="2300" dirty="0">
                <a:latin typeface="Times New Roman"/>
                <a:cs typeface="Times New Roman"/>
              </a:rPr>
              <a:t>of</a:t>
            </a:r>
            <a:r>
              <a:rPr sz="2300" spc="30" dirty="0">
                <a:latin typeface="Times New Roman"/>
                <a:cs typeface="Times New Roman"/>
              </a:rPr>
              <a:t> </a:t>
            </a:r>
            <a:r>
              <a:rPr sz="2300" dirty="0">
                <a:latin typeface="Times New Roman"/>
                <a:cs typeface="Times New Roman"/>
              </a:rPr>
              <a:t>resources</a:t>
            </a:r>
            <a:r>
              <a:rPr sz="2300" spc="10" dirty="0">
                <a:latin typeface="Times New Roman"/>
                <a:cs typeface="Times New Roman"/>
              </a:rPr>
              <a:t> </a:t>
            </a:r>
            <a:r>
              <a:rPr sz="2300" dirty="0">
                <a:latin typeface="Times New Roman"/>
                <a:cs typeface="Times New Roman"/>
              </a:rPr>
              <a:t>for	the</a:t>
            </a:r>
            <a:r>
              <a:rPr sz="2300" spc="-5" dirty="0">
                <a:latin typeface="Times New Roman"/>
                <a:cs typeface="Times New Roman"/>
              </a:rPr>
              <a:t> </a:t>
            </a:r>
            <a:r>
              <a:rPr sz="2300" dirty="0">
                <a:latin typeface="Times New Roman"/>
                <a:cs typeface="Times New Roman"/>
              </a:rPr>
              <a:t>work.</a:t>
            </a:r>
            <a:endParaRPr sz="23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5225" y="551809"/>
            <a:ext cx="6754495" cy="559435"/>
          </a:xfrm>
          <a:prstGeom prst="rect">
            <a:avLst/>
          </a:prstGeom>
        </p:spPr>
        <p:txBody>
          <a:bodyPr vert="horz" wrap="square" lIns="0" tIns="13335" rIns="0" bIns="0" rtlCol="0">
            <a:spAutoFit/>
          </a:bodyPr>
          <a:lstStyle/>
          <a:p>
            <a:pPr marL="12700">
              <a:lnSpc>
                <a:spcPct val="100000"/>
              </a:lnSpc>
              <a:spcBef>
                <a:spcPts val="105"/>
              </a:spcBef>
              <a:tabLst>
                <a:tab pos="3989070" algn="l"/>
              </a:tabLst>
            </a:pPr>
            <a:r>
              <a:rPr sz="3500" dirty="0"/>
              <a:t>Purpose</a:t>
            </a:r>
            <a:r>
              <a:rPr sz="3500" spc="-10" dirty="0"/>
              <a:t> </a:t>
            </a:r>
            <a:r>
              <a:rPr sz="3500" dirty="0"/>
              <a:t>of</a:t>
            </a:r>
            <a:r>
              <a:rPr sz="3500" spc="-10" dirty="0"/>
              <a:t> </a:t>
            </a:r>
            <a:r>
              <a:rPr sz="3500" dirty="0"/>
              <a:t>Multiple	Activity</a:t>
            </a:r>
            <a:r>
              <a:rPr sz="3500" spc="-95" dirty="0"/>
              <a:t> </a:t>
            </a:r>
            <a:r>
              <a:rPr sz="3500" dirty="0"/>
              <a:t>Chart</a:t>
            </a:r>
            <a:endParaRPr sz="3500"/>
          </a:p>
        </p:txBody>
      </p:sp>
      <p:sp>
        <p:nvSpPr>
          <p:cNvPr id="3" name="object 3"/>
          <p:cNvSpPr/>
          <p:nvPr/>
        </p:nvSpPr>
        <p:spPr>
          <a:xfrm>
            <a:off x="609600" y="1447800"/>
            <a:ext cx="7239000" cy="4800600"/>
          </a:xfrm>
          <a:custGeom>
            <a:avLst/>
            <a:gdLst/>
            <a:ahLst/>
            <a:cxnLst/>
            <a:rect l="l" t="t" r="r" b="b"/>
            <a:pathLst>
              <a:path w="7239000" h="4800600">
                <a:moveTo>
                  <a:pt x="0" y="4800599"/>
                </a:moveTo>
                <a:lnTo>
                  <a:pt x="7238999" y="4800599"/>
                </a:lnTo>
                <a:lnTo>
                  <a:pt x="7238999" y="0"/>
                </a:lnTo>
                <a:lnTo>
                  <a:pt x="0" y="0"/>
                </a:lnTo>
                <a:lnTo>
                  <a:pt x="0" y="4800599"/>
                </a:lnTo>
                <a:close/>
              </a:path>
            </a:pathLst>
          </a:custGeom>
          <a:ln w="9524">
            <a:solidFill>
              <a:srgbClr val="4F80BC"/>
            </a:solidFill>
          </a:ln>
        </p:spPr>
        <p:txBody>
          <a:bodyPr wrap="square" lIns="0" tIns="0" rIns="0" bIns="0" rtlCol="0"/>
          <a:lstStyle/>
          <a:p>
            <a:endParaRPr/>
          </a:p>
        </p:txBody>
      </p:sp>
      <p:sp>
        <p:nvSpPr>
          <p:cNvPr id="4" name="object 4"/>
          <p:cNvSpPr txBox="1"/>
          <p:nvPr/>
        </p:nvSpPr>
        <p:spPr>
          <a:xfrm>
            <a:off x="688340" y="1386578"/>
            <a:ext cx="7082155" cy="4305935"/>
          </a:xfrm>
          <a:prstGeom prst="rect">
            <a:avLst/>
          </a:prstGeom>
        </p:spPr>
        <p:txBody>
          <a:bodyPr vert="horz" wrap="square" lIns="0" tIns="94615" rIns="0" bIns="0" rtlCol="0">
            <a:spAutoFit/>
          </a:bodyPr>
          <a:lstStyle/>
          <a:p>
            <a:pPr marL="355600" indent="-343535">
              <a:lnSpc>
                <a:spcPct val="100000"/>
              </a:lnSpc>
              <a:spcBef>
                <a:spcPts val="74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detect the idle </a:t>
            </a:r>
            <a:r>
              <a:rPr sz="2700" spc="-5" dirty="0">
                <a:latin typeface="Times New Roman"/>
                <a:cs typeface="Times New Roman"/>
              </a:rPr>
              <a:t>time </a:t>
            </a:r>
            <a:r>
              <a:rPr sz="2700" dirty="0">
                <a:latin typeface="Times New Roman"/>
                <a:cs typeface="Times New Roman"/>
              </a:rPr>
              <a:t>on </a:t>
            </a:r>
            <a:r>
              <a:rPr sz="2700" spc="-5" dirty="0">
                <a:latin typeface="Times New Roman"/>
                <a:cs typeface="Times New Roman"/>
              </a:rPr>
              <a:t>machine </a:t>
            </a:r>
            <a:r>
              <a:rPr sz="2700" dirty="0">
                <a:latin typeface="Times New Roman"/>
                <a:cs typeface="Times New Roman"/>
              </a:rPr>
              <a:t>and</a:t>
            </a:r>
            <a:r>
              <a:rPr sz="2700" spc="65" dirty="0">
                <a:latin typeface="Times New Roman"/>
                <a:cs typeface="Times New Roman"/>
              </a:rPr>
              <a:t> </a:t>
            </a:r>
            <a:r>
              <a:rPr sz="2700" dirty="0">
                <a:latin typeface="Times New Roman"/>
                <a:cs typeface="Times New Roman"/>
              </a:rPr>
              <a:t>workers</a:t>
            </a:r>
            <a:endParaRPr sz="2700">
              <a:latin typeface="Times New Roman"/>
              <a:cs typeface="Times New Roman"/>
            </a:endParaRPr>
          </a:p>
          <a:p>
            <a:pPr marL="355600" marR="5080" indent="-343535">
              <a:lnSpc>
                <a:spcPct val="100000"/>
              </a:lnSpc>
              <a:spcBef>
                <a:spcPts val="65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optimize work distribution between workers  and</a:t>
            </a:r>
            <a:r>
              <a:rPr sz="2700" spc="-10" dirty="0">
                <a:latin typeface="Times New Roman"/>
                <a:cs typeface="Times New Roman"/>
              </a:rPr>
              <a:t> </a:t>
            </a:r>
            <a:r>
              <a:rPr sz="2700" dirty="0">
                <a:latin typeface="Times New Roman"/>
                <a:cs typeface="Times New Roman"/>
              </a:rPr>
              <a:t>machines.</a:t>
            </a:r>
            <a:endParaRPr sz="2700">
              <a:latin typeface="Times New Roman"/>
              <a:cs typeface="Times New Roman"/>
            </a:endParaRPr>
          </a:p>
          <a:p>
            <a:pPr marL="355600" indent="-343535">
              <a:lnSpc>
                <a:spcPct val="100000"/>
              </a:lnSpc>
              <a:spcBef>
                <a:spcPts val="645"/>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decide no. of workers in a</a:t>
            </a:r>
            <a:r>
              <a:rPr sz="2700" spc="35" dirty="0">
                <a:latin typeface="Times New Roman"/>
                <a:cs typeface="Times New Roman"/>
              </a:rPr>
              <a:t> </a:t>
            </a:r>
            <a:r>
              <a:rPr sz="2700" dirty="0">
                <a:latin typeface="Times New Roman"/>
                <a:cs typeface="Times New Roman"/>
              </a:rPr>
              <a:t>group.</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spc="-100" dirty="0">
                <a:latin typeface="Times New Roman"/>
                <a:cs typeface="Times New Roman"/>
              </a:rPr>
              <a:t>To </a:t>
            </a:r>
            <a:r>
              <a:rPr sz="2700" dirty="0">
                <a:latin typeface="Times New Roman"/>
                <a:cs typeface="Times New Roman"/>
              </a:rPr>
              <a:t>balance the work team</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spc="-100" dirty="0">
                <a:latin typeface="Times New Roman"/>
                <a:cs typeface="Times New Roman"/>
              </a:rPr>
              <a:t>To </a:t>
            </a:r>
            <a:r>
              <a:rPr sz="2700" spc="-5" dirty="0">
                <a:latin typeface="Times New Roman"/>
                <a:cs typeface="Times New Roman"/>
              </a:rPr>
              <a:t>examine </a:t>
            </a:r>
            <a:r>
              <a:rPr sz="2700" dirty="0">
                <a:latin typeface="Times New Roman"/>
                <a:cs typeface="Times New Roman"/>
              </a:rPr>
              <a:t>the</a:t>
            </a:r>
            <a:r>
              <a:rPr sz="2700" spc="70" dirty="0">
                <a:latin typeface="Times New Roman"/>
                <a:cs typeface="Times New Roman"/>
              </a:rPr>
              <a:t> </a:t>
            </a:r>
            <a:r>
              <a:rPr sz="2700" dirty="0">
                <a:latin typeface="Times New Roman"/>
                <a:cs typeface="Times New Roman"/>
              </a:rPr>
              <a:t>activities.</a:t>
            </a:r>
            <a:endParaRPr sz="2700">
              <a:latin typeface="Times New Roman"/>
              <a:cs typeface="Times New Roman"/>
            </a:endParaRPr>
          </a:p>
          <a:p>
            <a:pPr marL="355600" marR="5080" indent="-343535">
              <a:lnSpc>
                <a:spcPct val="100000"/>
              </a:lnSpc>
              <a:spcBef>
                <a:spcPts val="645"/>
              </a:spcBef>
              <a:buFont typeface="Arial"/>
              <a:buChar char="•"/>
              <a:tabLst>
                <a:tab pos="355600" algn="l"/>
                <a:tab pos="356235" algn="l"/>
              </a:tabLst>
            </a:pPr>
            <a:r>
              <a:rPr sz="2700" dirty="0">
                <a:latin typeface="Times New Roman"/>
                <a:cs typeface="Times New Roman"/>
              </a:rPr>
              <a:t>It is </a:t>
            </a:r>
            <a:r>
              <a:rPr sz="2700" spc="-5" dirty="0">
                <a:latin typeface="Times New Roman"/>
                <a:cs typeface="Times New Roman"/>
              </a:rPr>
              <a:t>used </a:t>
            </a:r>
            <a:r>
              <a:rPr sz="2700" dirty="0">
                <a:latin typeface="Times New Roman"/>
                <a:cs typeface="Times New Roman"/>
              </a:rPr>
              <a:t>for recording the </a:t>
            </a:r>
            <a:r>
              <a:rPr sz="2700" spc="-5" dirty="0">
                <a:latin typeface="Times New Roman"/>
                <a:cs typeface="Times New Roman"/>
              </a:rPr>
              <a:t>complex movements  </a:t>
            </a:r>
            <a:r>
              <a:rPr sz="2700" dirty="0">
                <a:latin typeface="Times New Roman"/>
                <a:cs typeface="Times New Roman"/>
              </a:rPr>
              <a:t>of </a:t>
            </a:r>
            <a:r>
              <a:rPr sz="2700" spc="-5" dirty="0">
                <a:latin typeface="Times New Roman"/>
                <a:cs typeface="Times New Roman"/>
              </a:rPr>
              <a:t>material </a:t>
            </a:r>
            <a:r>
              <a:rPr sz="2700" dirty="0">
                <a:latin typeface="Times New Roman"/>
                <a:cs typeface="Times New Roman"/>
              </a:rPr>
              <a:t>or</a:t>
            </a:r>
            <a:r>
              <a:rPr sz="2700" spc="-10" dirty="0">
                <a:latin typeface="Times New Roman"/>
                <a:cs typeface="Times New Roman"/>
              </a:rPr>
              <a:t> </a:t>
            </a:r>
            <a:r>
              <a:rPr sz="2700" spc="-5" dirty="0">
                <a:latin typeface="Times New Roman"/>
                <a:cs typeface="Times New Roman"/>
              </a:rPr>
              <a:t>men.</a:t>
            </a:r>
            <a:endParaRPr sz="2700">
              <a:latin typeface="Times New Roman"/>
              <a:cs typeface="Times New Roman"/>
            </a:endParaRPr>
          </a:p>
          <a:p>
            <a:pPr marL="355600" indent="-343535">
              <a:lnSpc>
                <a:spcPct val="100000"/>
              </a:lnSpc>
              <a:spcBef>
                <a:spcPts val="650"/>
              </a:spcBef>
              <a:buFont typeface="Arial"/>
              <a:buChar char="•"/>
              <a:tabLst>
                <a:tab pos="355600" algn="l"/>
                <a:tab pos="356235" algn="l"/>
              </a:tabLst>
            </a:pPr>
            <a:r>
              <a:rPr sz="2700" dirty="0">
                <a:latin typeface="Times New Roman"/>
                <a:cs typeface="Times New Roman"/>
              </a:rPr>
              <a:t>Used to </a:t>
            </a:r>
            <a:r>
              <a:rPr sz="2700" spc="-5" dirty="0">
                <a:latin typeface="Times New Roman"/>
                <a:cs typeface="Times New Roman"/>
              </a:rPr>
              <a:t>find </a:t>
            </a:r>
            <a:r>
              <a:rPr sz="2700" dirty="0">
                <a:latin typeface="Times New Roman"/>
                <a:cs typeface="Times New Roman"/>
              </a:rPr>
              <a:t>out the </a:t>
            </a:r>
            <a:r>
              <a:rPr sz="2700" spc="-5" dirty="0">
                <a:latin typeface="Times New Roman"/>
                <a:cs typeface="Times New Roman"/>
              </a:rPr>
              <a:t>most economical</a:t>
            </a:r>
            <a:r>
              <a:rPr sz="2700" spc="-20" dirty="0">
                <a:latin typeface="Times New Roman"/>
                <a:cs typeface="Times New Roman"/>
              </a:rPr>
              <a:t> </a:t>
            </a:r>
            <a:r>
              <a:rPr sz="2700" dirty="0">
                <a:latin typeface="Times New Roman"/>
                <a:cs typeface="Times New Roman"/>
              </a:rPr>
              <a:t>route.</a:t>
            </a:r>
            <a:endParaRPr sz="27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22</a:t>
            </a:fld>
            <a:endParaRPr spc="-6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8985" y="551809"/>
            <a:ext cx="7550784" cy="559435"/>
          </a:xfrm>
          <a:prstGeom prst="rect">
            <a:avLst/>
          </a:prstGeom>
        </p:spPr>
        <p:txBody>
          <a:bodyPr vert="horz" wrap="square" lIns="0" tIns="13335" rIns="0" bIns="0" rtlCol="0">
            <a:spAutoFit/>
          </a:bodyPr>
          <a:lstStyle/>
          <a:p>
            <a:pPr marL="12700">
              <a:lnSpc>
                <a:spcPct val="100000"/>
              </a:lnSpc>
              <a:spcBef>
                <a:spcPts val="105"/>
              </a:spcBef>
              <a:tabLst>
                <a:tab pos="4784090" algn="l"/>
              </a:tabLst>
            </a:pPr>
            <a:r>
              <a:rPr sz="3500" dirty="0"/>
              <a:t>Application</a:t>
            </a:r>
            <a:r>
              <a:rPr sz="3500" spc="10" dirty="0"/>
              <a:t> </a:t>
            </a:r>
            <a:r>
              <a:rPr sz="3500" dirty="0"/>
              <a:t>Of</a:t>
            </a:r>
            <a:r>
              <a:rPr sz="3500" spc="10" dirty="0"/>
              <a:t> </a:t>
            </a:r>
            <a:r>
              <a:rPr sz="3500" dirty="0"/>
              <a:t>Multiple	Activity</a:t>
            </a:r>
            <a:r>
              <a:rPr sz="3500" spc="-90" dirty="0"/>
              <a:t> </a:t>
            </a:r>
            <a:r>
              <a:rPr sz="3500" dirty="0"/>
              <a:t>Chart</a:t>
            </a:r>
            <a:endParaRPr sz="3500"/>
          </a:p>
        </p:txBody>
      </p:sp>
      <p:sp>
        <p:nvSpPr>
          <p:cNvPr id="3" name="object 3"/>
          <p:cNvSpPr/>
          <p:nvPr/>
        </p:nvSpPr>
        <p:spPr>
          <a:xfrm>
            <a:off x="457200" y="1762109"/>
            <a:ext cx="7239000" cy="3115310"/>
          </a:xfrm>
          <a:custGeom>
            <a:avLst/>
            <a:gdLst/>
            <a:ahLst/>
            <a:cxnLst/>
            <a:rect l="l" t="t" r="r" b="b"/>
            <a:pathLst>
              <a:path w="7239000" h="3115310">
                <a:moveTo>
                  <a:pt x="0" y="3114690"/>
                </a:moveTo>
                <a:lnTo>
                  <a:pt x="7238999" y="3114690"/>
                </a:lnTo>
                <a:lnTo>
                  <a:pt x="7238999" y="0"/>
                </a:lnTo>
                <a:lnTo>
                  <a:pt x="0" y="0"/>
                </a:lnTo>
                <a:lnTo>
                  <a:pt x="0" y="3114690"/>
                </a:lnTo>
                <a:close/>
              </a:path>
            </a:pathLst>
          </a:custGeom>
          <a:ln w="9524">
            <a:solidFill>
              <a:srgbClr val="4F80BC"/>
            </a:solidFill>
          </a:ln>
        </p:spPr>
        <p:txBody>
          <a:bodyPr wrap="square" lIns="0" tIns="0" rIns="0" bIns="0" rtlCol="0"/>
          <a:lstStyle/>
          <a:p>
            <a:endParaRPr/>
          </a:p>
        </p:txBody>
      </p:sp>
      <p:sp>
        <p:nvSpPr>
          <p:cNvPr id="4" name="object 4"/>
          <p:cNvSpPr txBox="1"/>
          <p:nvPr/>
        </p:nvSpPr>
        <p:spPr>
          <a:xfrm>
            <a:off x="535940" y="1685006"/>
            <a:ext cx="7082790" cy="2854960"/>
          </a:xfrm>
          <a:prstGeom prst="rect">
            <a:avLst/>
          </a:prstGeom>
        </p:spPr>
        <p:txBody>
          <a:bodyPr vert="horz" wrap="square" lIns="0" tIns="109855" rIns="0" bIns="0" rtlCol="0">
            <a:spAutoFit/>
          </a:bodyPr>
          <a:lstStyle/>
          <a:p>
            <a:pPr marL="355600" indent="-343535">
              <a:lnSpc>
                <a:spcPct val="100000"/>
              </a:lnSpc>
              <a:spcBef>
                <a:spcPts val="865"/>
              </a:spcBef>
              <a:buFont typeface="Arial"/>
              <a:buChar char="•"/>
              <a:tabLst>
                <a:tab pos="355600" algn="l"/>
                <a:tab pos="356235" algn="l"/>
              </a:tabLst>
            </a:pPr>
            <a:r>
              <a:rPr sz="3200" dirty="0">
                <a:latin typeface="Times New Roman"/>
                <a:cs typeface="Times New Roman"/>
              </a:rPr>
              <a:t>Plant repair &amp;</a:t>
            </a:r>
            <a:r>
              <a:rPr sz="3200" spc="-45" dirty="0">
                <a:latin typeface="Times New Roman"/>
                <a:cs typeface="Times New Roman"/>
              </a:rPr>
              <a:t> </a:t>
            </a:r>
            <a:r>
              <a:rPr sz="3200" dirty="0">
                <a:latin typeface="Times New Roman"/>
                <a:cs typeface="Times New Roman"/>
              </a:rPr>
              <a:t>maintenance.</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Job</a:t>
            </a:r>
            <a:r>
              <a:rPr sz="3200" spc="-15" dirty="0">
                <a:latin typeface="Times New Roman"/>
                <a:cs typeface="Times New Roman"/>
              </a:rPr>
              <a:t> </a:t>
            </a:r>
            <a:r>
              <a:rPr sz="3200" dirty="0">
                <a:latin typeface="Times New Roman"/>
                <a:cs typeface="Times New Roman"/>
              </a:rPr>
              <a:t>construction.</a:t>
            </a:r>
            <a:endParaRPr sz="3200">
              <a:latin typeface="Times New Roman"/>
              <a:cs typeface="Times New Roman"/>
            </a:endParaRPr>
          </a:p>
          <a:p>
            <a:pPr marL="355600" indent="-343535">
              <a:lnSpc>
                <a:spcPct val="100000"/>
              </a:lnSpc>
              <a:spcBef>
                <a:spcPts val="770"/>
              </a:spcBef>
              <a:buFont typeface="Arial"/>
              <a:buChar char="•"/>
              <a:tabLst>
                <a:tab pos="355600" algn="l"/>
                <a:tab pos="356235" algn="l"/>
              </a:tabLst>
            </a:pPr>
            <a:r>
              <a:rPr sz="3200" dirty="0">
                <a:latin typeface="Times New Roman"/>
                <a:cs typeface="Times New Roman"/>
              </a:rPr>
              <a:t>Planning team</a:t>
            </a:r>
            <a:r>
              <a:rPr sz="3200" spc="-45" dirty="0">
                <a:latin typeface="Times New Roman"/>
                <a:cs typeface="Times New Roman"/>
              </a:rPr>
              <a:t> </a:t>
            </a:r>
            <a:r>
              <a:rPr sz="3200" dirty="0">
                <a:latin typeface="Times New Roman"/>
                <a:cs typeface="Times New Roman"/>
              </a:rPr>
              <a:t>work.</a:t>
            </a:r>
            <a:endParaRPr sz="3200">
              <a:latin typeface="Times New Roman"/>
              <a:cs typeface="Times New Roman"/>
            </a:endParaRPr>
          </a:p>
          <a:p>
            <a:pPr marL="355600" marR="5080" indent="-343535">
              <a:lnSpc>
                <a:spcPct val="100000"/>
              </a:lnSpc>
              <a:spcBef>
                <a:spcPts val="770"/>
              </a:spcBef>
              <a:buFont typeface="Arial"/>
              <a:buChar char="•"/>
              <a:tabLst>
                <a:tab pos="355600" algn="l"/>
                <a:tab pos="356235" algn="l"/>
                <a:tab pos="824865" algn="l"/>
                <a:tab pos="1315720" algn="l"/>
                <a:tab pos="2283460" algn="l"/>
                <a:tab pos="2818765" algn="l"/>
                <a:tab pos="3987800" algn="l"/>
                <a:tab pos="5518150" algn="l"/>
                <a:tab pos="6233160" algn="l"/>
              </a:tabLst>
            </a:pPr>
            <a:r>
              <a:rPr sz="3200" dirty="0">
                <a:latin typeface="Times New Roman"/>
                <a:cs typeface="Times New Roman"/>
              </a:rPr>
              <a:t>It	</a:t>
            </a:r>
            <a:r>
              <a:rPr sz="3200" spc="-5" dirty="0">
                <a:latin typeface="Times New Roman"/>
                <a:cs typeface="Times New Roman"/>
              </a:rPr>
              <a:t>i</a:t>
            </a:r>
            <a:r>
              <a:rPr sz="3200" dirty="0">
                <a:latin typeface="Times New Roman"/>
                <a:cs typeface="Times New Roman"/>
              </a:rPr>
              <a:t>s	used	</a:t>
            </a:r>
            <a:r>
              <a:rPr sz="3200" spc="-15" dirty="0">
                <a:latin typeface="Times New Roman"/>
                <a:cs typeface="Times New Roman"/>
              </a:rPr>
              <a:t>t</a:t>
            </a:r>
            <a:r>
              <a:rPr sz="3200" dirty="0">
                <a:latin typeface="Times New Roman"/>
                <a:cs typeface="Times New Roman"/>
              </a:rPr>
              <a:t>o	check	whe</a:t>
            </a:r>
            <a:r>
              <a:rPr sz="3200" spc="-15" dirty="0">
                <a:latin typeface="Times New Roman"/>
                <a:cs typeface="Times New Roman"/>
              </a:rPr>
              <a:t>t</a:t>
            </a:r>
            <a:r>
              <a:rPr sz="3200" dirty="0">
                <a:latin typeface="Times New Roman"/>
                <a:cs typeface="Times New Roman"/>
              </a:rPr>
              <a:t>h</a:t>
            </a:r>
            <a:r>
              <a:rPr sz="3200" spc="5" dirty="0">
                <a:latin typeface="Times New Roman"/>
                <a:cs typeface="Times New Roman"/>
              </a:rPr>
              <a:t>e</a:t>
            </a:r>
            <a:r>
              <a:rPr sz="3200" dirty="0">
                <a:latin typeface="Times New Roman"/>
                <a:cs typeface="Times New Roman"/>
              </a:rPr>
              <a:t>r	</a:t>
            </a:r>
            <a:r>
              <a:rPr sz="3200" spc="-20" dirty="0">
                <a:latin typeface="Times New Roman"/>
                <a:cs typeface="Times New Roman"/>
              </a:rPr>
              <a:t>t</a:t>
            </a:r>
            <a:r>
              <a:rPr sz="3200" dirty="0">
                <a:latin typeface="Times New Roman"/>
                <a:cs typeface="Times New Roman"/>
              </a:rPr>
              <a:t>he	work  station </a:t>
            </a:r>
            <a:r>
              <a:rPr sz="3200" spc="-5" dirty="0">
                <a:latin typeface="Times New Roman"/>
                <a:cs typeface="Times New Roman"/>
              </a:rPr>
              <a:t>is </a:t>
            </a:r>
            <a:r>
              <a:rPr sz="3200" dirty="0">
                <a:latin typeface="Times New Roman"/>
                <a:cs typeface="Times New Roman"/>
              </a:rPr>
              <a:t>correctly</a:t>
            </a:r>
            <a:r>
              <a:rPr sz="3200" spc="-40" dirty="0">
                <a:latin typeface="Times New Roman"/>
                <a:cs typeface="Times New Roman"/>
              </a:rPr>
              <a:t> </a:t>
            </a:r>
            <a:r>
              <a:rPr sz="3200" dirty="0">
                <a:latin typeface="Times New Roman"/>
                <a:cs typeface="Times New Roman"/>
              </a:rPr>
              <a:t>located.</a:t>
            </a:r>
            <a:endParaRPr sz="32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23</a:t>
            </a:fld>
            <a:endParaRPr spc="-6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r>
              <a:rPr spc="-60" dirty="0"/>
              <a:t>1</a:t>
            </a:r>
            <a:r>
              <a:rPr spc="-55" dirty="0"/>
              <a:t>7</a:t>
            </a:r>
            <a:r>
              <a:rPr spc="130" dirty="0"/>
              <a:t>/</a:t>
            </a:r>
            <a:r>
              <a:rPr spc="-60" dirty="0"/>
              <a:t>0</a:t>
            </a:r>
            <a:r>
              <a:rPr spc="-55" dirty="0"/>
              <a:t>1</a:t>
            </a:r>
            <a:r>
              <a:rPr spc="130" dirty="0"/>
              <a:t>/</a:t>
            </a:r>
            <a:r>
              <a:rPr spc="-60" dirty="0"/>
              <a:t>2</a:t>
            </a:r>
            <a:r>
              <a:rPr spc="-55" dirty="0"/>
              <a:t>0</a:t>
            </a:r>
            <a:r>
              <a:rPr spc="-60" dirty="0"/>
              <a:t>17</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24</a:t>
            </a:fld>
            <a:endParaRPr spc="-60" dirty="0"/>
          </a:p>
        </p:txBody>
      </p:sp>
      <p:graphicFrame>
        <p:nvGraphicFramePr>
          <p:cNvPr id="2" name="object 2"/>
          <p:cNvGraphicFramePr>
            <a:graphicFrameLocks noGrp="1"/>
          </p:cNvGraphicFramePr>
          <p:nvPr/>
        </p:nvGraphicFramePr>
        <p:xfrm>
          <a:off x="450850" y="862086"/>
          <a:ext cx="8153400" cy="5151357"/>
        </p:xfrm>
        <a:graphic>
          <a:graphicData uri="http://schemas.openxmlformats.org/drawingml/2006/table">
            <a:tbl>
              <a:tblPr firstRow="1" bandRow="1">
                <a:tableStyleId>{2D5ABB26-0587-4C30-8999-92F81FD0307C}</a:tableStyleId>
              </a:tblPr>
              <a:tblGrid>
                <a:gridCol w="838200"/>
                <a:gridCol w="3238500"/>
                <a:gridCol w="2038350"/>
                <a:gridCol w="2038350"/>
              </a:tblGrid>
              <a:tr h="746881">
                <a:tc>
                  <a:txBody>
                    <a:bodyPr/>
                    <a:lstStyle/>
                    <a:p>
                      <a:pPr algn="ctr">
                        <a:lnSpc>
                          <a:spcPct val="100000"/>
                        </a:lnSpc>
                        <a:spcBef>
                          <a:spcPts val="240"/>
                        </a:spcBef>
                      </a:pPr>
                      <a:r>
                        <a:rPr sz="1800" b="1" spc="-130" dirty="0">
                          <a:solidFill>
                            <a:srgbClr val="FFFFFF"/>
                          </a:solidFill>
                          <a:latin typeface="Arial"/>
                          <a:cs typeface="Arial"/>
                        </a:rPr>
                        <a:t>Time</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C0504D"/>
                    </a:solidFill>
                  </a:tcPr>
                </a:tc>
                <a:tc>
                  <a:txBody>
                    <a:bodyPr/>
                    <a:lstStyle/>
                    <a:p>
                      <a:pPr algn="ctr">
                        <a:lnSpc>
                          <a:spcPct val="100000"/>
                        </a:lnSpc>
                        <a:spcBef>
                          <a:spcPts val="240"/>
                        </a:spcBef>
                      </a:pPr>
                      <a:r>
                        <a:rPr sz="1800" b="1" spc="-110" dirty="0">
                          <a:solidFill>
                            <a:srgbClr val="FFFFFF"/>
                          </a:solidFill>
                          <a:latin typeface="Arial"/>
                          <a:cs typeface="Arial"/>
                        </a:rPr>
                        <a:t>Operator</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C0504D"/>
                    </a:solidFill>
                  </a:tcPr>
                </a:tc>
                <a:tc>
                  <a:txBody>
                    <a:bodyPr/>
                    <a:lstStyle/>
                    <a:p>
                      <a:pPr marL="657860" marR="516255" indent="-134620">
                        <a:lnSpc>
                          <a:spcPct val="100000"/>
                        </a:lnSpc>
                        <a:spcBef>
                          <a:spcPts val="240"/>
                        </a:spcBef>
                      </a:pPr>
                      <a:r>
                        <a:rPr sz="1800" b="1" spc="-100" dirty="0">
                          <a:solidFill>
                            <a:srgbClr val="FFFFFF"/>
                          </a:solidFill>
                          <a:latin typeface="Arial"/>
                          <a:cs typeface="Arial"/>
                        </a:rPr>
                        <a:t>Machine</a:t>
                      </a:r>
                      <a:r>
                        <a:rPr sz="1800" b="1" spc="-220" dirty="0">
                          <a:solidFill>
                            <a:srgbClr val="FFFFFF"/>
                          </a:solidFill>
                          <a:latin typeface="Arial"/>
                          <a:cs typeface="Arial"/>
                        </a:rPr>
                        <a:t> </a:t>
                      </a:r>
                      <a:r>
                        <a:rPr sz="1800" b="1" spc="-90" dirty="0">
                          <a:solidFill>
                            <a:srgbClr val="FFFFFF"/>
                          </a:solidFill>
                          <a:latin typeface="Arial"/>
                          <a:cs typeface="Arial"/>
                        </a:rPr>
                        <a:t>1  </a:t>
                      </a:r>
                      <a:r>
                        <a:rPr sz="1800" b="1" spc="-140" dirty="0">
                          <a:solidFill>
                            <a:srgbClr val="FFFFFF"/>
                          </a:solidFill>
                          <a:latin typeface="Arial"/>
                          <a:cs typeface="Arial"/>
                        </a:rPr>
                        <a:t>Washer</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C0504D"/>
                    </a:solidFill>
                  </a:tcPr>
                </a:tc>
                <a:tc>
                  <a:txBody>
                    <a:bodyPr/>
                    <a:lstStyle/>
                    <a:p>
                      <a:pPr marL="756285" marR="514350" indent="-231775">
                        <a:lnSpc>
                          <a:spcPct val="100000"/>
                        </a:lnSpc>
                        <a:spcBef>
                          <a:spcPts val="240"/>
                        </a:spcBef>
                      </a:pPr>
                      <a:r>
                        <a:rPr sz="1800" b="1" spc="-100" dirty="0">
                          <a:solidFill>
                            <a:srgbClr val="FFFFFF"/>
                          </a:solidFill>
                          <a:latin typeface="Arial"/>
                          <a:cs typeface="Arial"/>
                        </a:rPr>
                        <a:t>Machine</a:t>
                      </a:r>
                      <a:r>
                        <a:rPr sz="1800" b="1" spc="-215" dirty="0">
                          <a:solidFill>
                            <a:srgbClr val="FFFFFF"/>
                          </a:solidFill>
                          <a:latin typeface="Arial"/>
                          <a:cs typeface="Arial"/>
                        </a:rPr>
                        <a:t> </a:t>
                      </a:r>
                      <a:r>
                        <a:rPr sz="1800" b="1" spc="-90" dirty="0">
                          <a:solidFill>
                            <a:srgbClr val="FFFFFF"/>
                          </a:solidFill>
                          <a:latin typeface="Arial"/>
                          <a:cs typeface="Arial"/>
                        </a:rPr>
                        <a:t>2  </a:t>
                      </a:r>
                      <a:r>
                        <a:rPr sz="1800" b="1" spc="-110" dirty="0">
                          <a:solidFill>
                            <a:srgbClr val="FFFFFF"/>
                          </a:solidFill>
                          <a:latin typeface="Arial"/>
                          <a:cs typeface="Arial"/>
                        </a:rPr>
                        <a:t>Dryer</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19050">
                      <a:solidFill>
                        <a:srgbClr val="FFFFFF"/>
                      </a:solidFill>
                      <a:prstDash val="solid"/>
                    </a:lnT>
                    <a:lnB w="38100">
                      <a:solidFill>
                        <a:srgbClr val="FFFFFF"/>
                      </a:solidFill>
                      <a:prstDash val="solid"/>
                    </a:lnB>
                    <a:solidFill>
                      <a:srgbClr val="C0504D"/>
                    </a:solidFill>
                  </a:tcPr>
                </a:tc>
              </a:tr>
              <a:tr h="746881">
                <a:tc>
                  <a:txBody>
                    <a:bodyPr/>
                    <a:lstStyle/>
                    <a:p>
                      <a:pPr algn="ctr">
                        <a:lnSpc>
                          <a:spcPct val="100000"/>
                        </a:lnSpc>
                        <a:spcBef>
                          <a:spcPts val="240"/>
                        </a:spcBef>
                      </a:pPr>
                      <a:r>
                        <a:rPr sz="1800" spc="-105" dirty="0">
                          <a:latin typeface="Arial"/>
                          <a:cs typeface="Arial"/>
                        </a:rPr>
                        <a:t>#</a:t>
                      </a:r>
                      <a:r>
                        <a:rPr sz="1800" spc="-114" dirty="0">
                          <a:latin typeface="Arial"/>
                          <a:cs typeface="Arial"/>
                        </a:rPr>
                        <a:t> </a:t>
                      </a:r>
                      <a:r>
                        <a:rPr sz="1800" spc="-210" dirty="0">
                          <a:latin typeface="Arial"/>
                          <a:cs typeface="Arial"/>
                        </a:rPr>
                        <a:t>Sec</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8D0D0"/>
                    </a:solidFill>
                  </a:tcPr>
                </a:tc>
                <a:tc>
                  <a:txBody>
                    <a:bodyPr/>
                    <a:lstStyle/>
                    <a:p>
                      <a:pPr marL="1136650" marR="330200" indent="-802005">
                        <a:lnSpc>
                          <a:spcPct val="100000"/>
                        </a:lnSpc>
                        <a:spcBef>
                          <a:spcPts val="240"/>
                        </a:spcBef>
                      </a:pPr>
                      <a:r>
                        <a:rPr sz="1800" spc="-130" dirty="0">
                          <a:latin typeface="Arial"/>
                          <a:cs typeface="Arial"/>
                        </a:rPr>
                        <a:t>Load </a:t>
                      </a:r>
                      <a:r>
                        <a:rPr sz="1800" spc="-70" dirty="0">
                          <a:latin typeface="Arial"/>
                          <a:cs typeface="Arial"/>
                        </a:rPr>
                        <a:t>clothes </a:t>
                      </a:r>
                      <a:r>
                        <a:rPr sz="1800" spc="25" dirty="0">
                          <a:latin typeface="Arial"/>
                          <a:cs typeface="Arial"/>
                        </a:rPr>
                        <a:t>&amp; </a:t>
                      </a:r>
                      <a:r>
                        <a:rPr sz="1800" spc="-50" dirty="0">
                          <a:latin typeface="Arial"/>
                          <a:cs typeface="Arial"/>
                        </a:rPr>
                        <a:t>detergent</a:t>
                      </a:r>
                      <a:r>
                        <a:rPr sz="1800" spc="-204" dirty="0">
                          <a:latin typeface="Arial"/>
                          <a:cs typeface="Arial"/>
                        </a:rPr>
                        <a:t> </a:t>
                      </a:r>
                      <a:r>
                        <a:rPr sz="1800" spc="-30" dirty="0">
                          <a:latin typeface="Arial"/>
                          <a:cs typeface="Arial"/>
                        </a:rPr>
                        <a:t>in  </a:t>
                      </a:r>
                      <a:r>
                        <a:rPr sz="1800" spc="-80" dirty="0">
                          <a:latin typeface="Arial"/>
                          <a:cs typeface="Arial"/>
                        </a:rPr>
                        <a:t>machine</a:t>
                      </a:r>
                      <a:r>
                        <a:rPr sz="1800" spc="-95" dirty="0">
                          <a:latin typeface="Arial"/>
                          <a:cs typeface="Arial"/>
                        </a:rPr>
                        <a:t> </a:t>
                      </a:r>
                      <a:r>
                        <a:rPr sz="1800" spc="-90" dirty="0">
                          <a:latin typeface="Arial"/>
                          <a:cs typeface="Arial"/>
                        </a:rPr>
                        <a:t>1</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8D0D0"/>
                    </a:solidFill>
                  </a:tcPr>
                </a:tc>
                <a:tc>
                  <a:txBody>
                    <a:bodyPr/>
                    <a:lstStyle/>
                    <a:p>
                      <a:pPr marL="1270" algn="ctr">
                        <a:lnSpc>
                          <a:spcPct val="100000"/>
                        </a:lnSpc>
                        <a:spcBef>
                          <a:spcPts val="240"/>
                        </a:spcBef>
                      </a:pPr>
                      <a:r>
                        <a:rPr sz="1800" spc="-110" dirty="0">
                          <a:latin typeface="Arial"/>
                          <a:cs typeface="Arial"/>
                        </a:rPr>
                        <a:t>Being</a:t>
                      </a:r>
                      <a:r>
                        <a:rPr sz="1800" spc="-100" dirty="0">
                          <a:latin typeface="Arial"/>
                          <a:cs typeface="Arial"/>
                        </a:rPr>
                        <a:t> </a:t>
                      </a:r>
                      <a:r>
                        <a:rPr sz="1800" spc="-70" dirty="0">
                          <a:latin typeface="Arial"/>
                          <a:cs typeface="Arial"/>
                        </a:rPr>
                        <a:t>loaded</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8D0D0"/>
                    </a:solidFill>
                  </a:tcPr>
                </a:tc>
                <a:tc>
                  <a:txBody>
                    <a:bodyPr/>
                    <a:lstStyle/>
                    <a:p>
                      <a:pPr marL="635" algn="ctr">
                        <a:lnSpc>
                          <a:spcPct val="100000"/>
                        </a:lnSpc>
                        <a:spcBef>
                          <a:spcPts val="240"/>
                        </a:spcBef>
                      </a:pPr>
                      <a:r>
                        <a:rPr sz="1800" spc="-50" dirty="0">
                          <a:latin typeface="Arial"/>
                          <a:cs typeface="Arial"/>
                        </a:rPr>
                        <a:t>Idle</a:t>
                      </a:r>
                      <a:endParaRPr sz="1800">
                        <a:latin typeface="Arial"/>
                        <a:cs typeface="Arial"/>
                      </a:endParaRPr>
                    </a:p>
                  </a:txBody>
                  <a:tcPr marL="0" marR="0" marT="30480" marB="0">
                    <a:lnL w="19050">
                      <a:solidFill>
                        <a:srgbClr val="FFFFFF"/>
                      </a:solidFill>
                      <a:prstDash val="solid"/>
                    </a:lnL>
                    <a:lnR w="19050">
                      <a:solidFill>
                        <a:srgbClr val="FFFFFF"/>
                      </a:solidFill>
                      <a:prstDash val="solid"/>
                    </a:lnR>
                    <a:lnT w="38100">
                      <a:solidFill>
                        <a:srgbClr val="FFFFFF"/>
                      </a:solidFill>
                      <a:prstDash val="solid"/>
                    </a:lnT>
                    <a:lnB w="19050">
                      <a:solidFill>
                        <a:srgbClr val="FFFFFF"/>
                      </a:solidFill>
                      <a:prstDash val="solid"/>
                    </a:lnB>
                    <a:solidFill>
                      <a:srgbClr val="E8D0D0"/>
                    </a:solidFill>
                  </a:tcPr>
                </a:tc>
              </a:tr>
              <a:tr h="432815">
                <a:tc>
                  <a:txBody>
                    <a:bodyPr/>
                    <a:lstStyle/>
                    <a:p>
                      <a:pPr>
                        <a:lnSpc>
                          <a:spcPct val="100000"/>
                        </a:lnSpc>
                      </a:pPr>
                      <a:endParaRPr sz="1800">
                        <a:latin typeface="Times New Roman"/>
                        <a:cs typeface="Times New Roman"/>
                      </a:endParaRPr>
                    </a:p>
                  </a:txBody>
                  <a:tcPr marL="0" marR="0" marT="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635" algn="ctr">
                        <a:lnSpc>
                          <a:spcPct val="100000"/>
                        </a:lnSpc>
                        <a:spcBef>
                          <a:spcPts val="244"/>
                        </a:spcBef>
                      </a:pPr>
                      <a:r>
                        <a:rPr sz="1800" spc="-40" dirty="0">
                          <a:latin typeface="Arial"/>
                          <a:cs typeface="Arial"/>
                        </a:rPr>
                        <a:t>idle</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2540" algn="ctr">
                        <a:lnSpc>
                          <a:spcPct val="100000"/>
                        </a:lnSpc>
                        <a:spcBef>
                          <a:spcPts val="244"/>
                        </a:spcBef>
                      </a:pPr>
                      <a:r>
                        <a:rPr sz="1800" spc="-145" dirty="0">
                          <a:latin typeface="Arial"/>
                          <a:cs typeface="Arial"/>
                        </a:rPr>
                        <a:t>Run</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1270" algn="ctr">
                        <a:lnSpc>
                          <a:spcPct val="100000"/>
                        </a:lnSpc>
                        <a:spcBef>
                          <a:spcPts val="244"/>
                        </a:spcBef>
                      </a:pPr>
                      <a:r>
                        <a:rPr sz="1800" spc="-50" dirty="0">
                          <a:latin typeface="Arial"/>
                          <a:cs typeface="Arial"/>
                        </a:rPr>
                        <a:t>Idle</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r>
              <a:tr h="746881">
                <a:tc>
                  <a:txBody>
                    <a:bodyPr/>
                    <a:lstStyle/>
                    <a:p>
                      <a:pPr algn="ctr">
                        <a:lnSpc>
                          <a:spcPct val="100000"/>
                        </a:lnSpc>
                        <a:spcBef>
                          <a:spcPts val="244"/>
                        </a:spcBef>
                      </a:pPr>
                      <a:r>
                        <a:rPr sz="1800" dirty="0">
                          <a:latin typeface="Arial"/>
                          <a:cs typeface="Arial"/>
                        </a:rPr>
                        <a:t>-</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algn="ctr">
                        <a:lnSpc>
                          <a:spcPct val="100000"/>
                        </a:lnSpc>
                        <a:spcBef>
                          <a:spcPts val="244"/>
                        </a:spcBef>
                      </a:pPr>
                      <a:r>
                        <a:rPr sz="1800" spc="-135" dirty="0">
                          <a:latin typeface="Arial"/>
                          <a:cs typeface="Arial"/>
                        </a:rPr>
                        <a:t>Remove </a:t>
                      </a:r>
                      <a:r>
                        <a:rPr sz="1800" spc="-70" dirty="0">
                          <a:latin typeface="Arial"/>
                          <a:cs typeface="Arial"/>
                        </a:rPr>
                        <a:t>clothes </a:t>
                      </a:r>
                      <a:r>
                        <a:rPr sz="1800" spc="-20" dirty="0">
                          <a:latin typeface="Arial"/>
                          <a:cs typeface="Arial"/>
                        </a:rPr>
                        <a:t>from </a:t>
                      </a:r>
                      <a:r>
                        <a:rPr sz="1800" spc="-85" dirty="0">
                          <a:latin typeface="Arial"/>
                          <a:cs typeface="Arial"/>
                        </a:rPr>
                        <a:t>machine</a:t>
                      </a:r>
                      <a:r>
                        <a:rPr sz="1800" spc="-125" dirty="0">
                          <a:latin typeface="Arial"/>
                          <a:cs typeface="Arial"/>
                        </a:rPr>
                        <a:t> </a:t>
                      </a:r>
                      <a:r>
                        <a:rPr sz="1800" spc="-90" dirty="0">
                          <a:latin typeface="Arial"/>
                          <a:cs typeface="Arial"/>
                        </a:rPr>
                        <a:t>1</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marL="635" algn="ctr">
                        <a:lnSpc>
                          <a:spcPct val="100000"/>
                        </a:lnSpc>
                        <a:spcBef>
                          <a:spcPts val="244"/>
                        </a:spcBef>
                      </a:pPr>
                      <a:r>
                        <a:rPr sz="1800" spc="-110" dirty="0">
                          <a:latin typeface="Arial"/>
                          <a:cs typeface="Arial"/>
                        </a:rPr>
                        <a:t>Being</a:t>
                      </a:r>
                      <a:r>
                        <a:rPr sz="1800" spc="-100" dirty="0">
                          <a:latin typeface="Arial"/>
                          <a:cs typeface="Arial"/>
                        </a:rPr>
                        <a:t> </a:t>
                      </a:r>
                      <a:r>
                        <a:rPr sz="1800" spc="-70" dirty="0">
                          <a:latin typeface="Arial"/>
                          <a:cs typeface="Arial"/>
                        </a:rPr>
                        <a:t>unloaded</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algn="ctr">
                        <a:lnSpc>
                          <a:spcPct val="100000"/>
                        </a:lnSpc>
                        <a:spcBef>
                          <a:spcPts val="244"/>
                        </a:spcBef>
                      </a:pPr>
                      <a:r>
                        <a:rPr sz="1800" spc="-50" dirty="0">
                          <a:latin typeface="Arial"/>
                          <a:cs typeface="Arial"/>
                        </a:rPr>
                        <a:t>Idle</a:t>
                      </a:r>
                      <a:endParaRPr sz="1800">
                        <a:latin typeface="Arial"/>
                        <a:cs typeface="Arial"/>
                      </a:endParaRPr>
                    </a:p>
                  </a:txBody>
                  <a:tcPr marL="0" marR="0" marT="31114"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r>
              <a:tr h="432694">
                <a:tc>
                  <a:txBody>
                    <a:bodyPr/>
                    <a:lstStyle/>
                    <a:p>
                      <a:pPr algn="ctr">
                        <a:lnSpc>
                          <a:spcPct val="100000"/>
                        </a:lnSpc>
                        <a:spcBef>
                          <a:spcPts val="245"/>
                        </a:spcBef>
                      </a:pPr>
                      <a:r>
                        <a:rPr sz="1800" dirty="0">
                          <a:latin typeface="Arial"/>
                          <a:cs typeface="Arial"/>
                        </a:rPr>
                        <a:t>-</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algn="ctr">
                        <a:lnSpc>
                          <a:spcPct val="100000"/>
                        </a:lnSpc>
                        <a:spcBef>
                          <a:spcPts val="245"/>
                        </a:spcBef>
                      </a:pPr>
                      <a:r>
                        <a:rPr sz="1800" spc="-130" dirty="0">
                          <a:latin typeface="Arial"/>
                          <a:cs typeface="Arial"/>
                        </a:rPr>
                        <a:t>Load </a:t>
                      </a:r>
                      <a:r>
                        <a:rPr sz="1800" spc="-70" dirty="0">
                          <a:latin typeface="Arial"/>
                          <a:cs typeface="Arial"/>
                        </a:rPr>
                        <a:t>clothes </a:t>
                      </a:r>
                      <a:r>
                        <a:rPr sz="1800" spc="-10" dirty="0">
                          <a:latin typeface="Arial"/>
                          <a:cs typeface="Arial"/>
                        </a:rPr>
                        <a:t>into </a:t>
                      </a:r>
                      <a:r>
                        <a:rPr sz="1800" spc="-80" dirty="0">
                          <a:latin typeface="Arial"/>
                          <a:cs typeface="Arial"/>
                        </a:rPr>
                        <a:t>machine</a:t>
                      </a:r>
                      <a:r>
                        <a:rPr sz="1800" spc="-130" dirty="0">
                          <a:latin typeface="Arial"/>
                          <a:cs typeface="Arial"/>
                        </a:rPr>
                        <a:t> </a:t>
                      </a:r>
                      <a:r>
                        <a:rPr sz="1800" spc="-90" dirty="0">
                          <a:latin typeface="Arial"/>
                          <a:cs typeface="Arial"/>
                        </a:rPr>
                        <a:t>2</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algn="ctr">
                        <a:lnSpc>
                          <a:spcPct val="100000"/>
                        </a:lnSpc>
                        <a:spcBef>
                          <a:spcPts val="245"/>
                        </a:spcBef>
                      </a:pPr>
                      <a:r>
                        <a:rPr sz="1800" spc="-50" dirty="0">
                          <a:latin typeface="Arial"/>
                          <a:cs typeface="Arial"/>
                        </a:rPr>
                        <a:t>Idle</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2540" algn="ctr">
                        <a:lnSpc>
                          <a:spcPct val="100000"/>
                        </a:lnSpc>
                        <a:spcBef>
                          <a:spcPts val="245"/>
                        </a:spcBef>
                      </a:pPr>
                      <a:r>
                        <a:rPr sz="1800" spc="-105" dirty="0">
                          <a:latin typeface="Arial"/>
                          <a:cs typeface="Arial"/>
                        </a:rPr>
                        <a:t>Being</a:t>
                      </a:r>
                      <a:r>
                        <a:rPr sz="1800" spc="-100" dirty="0">
                          <a:latin typeface="Arial"/>
                          <a:cs typeface="Arial"/>
                        </a:rPr>
                        <a:t> </a:t>
                      </a:r>
                      <a:r>
                        <a:rPr sz="1800" spc="-70" dirty="0">
                          <a:latin typeface="Arial"/>
                          <a:cs typeface="Arial"/>
                        </a:rPr>
                        <a:t>loaded</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r>
              <a:tr h="747009">
                <a:tc>
                  <a:txBody>
                    <a:bodyPr/>
                    <a:lstStyle/>
                    <a:p>
                      <a:pPr algn="ctr">
                        <a:lnSpc>
                          <a:spcPct val="100000"/>
                        </a:lnSpc>
                        <a:spcBef>
                          <a:spcPts val="245"/>
                        </a:spcBef>
                      </a:pPr>
                      <a:r>
                        <a:rPr sz="1800" dirty="0">
                          <a:latin typeface="Arial"/>
                          <a:cs typeface="Arial"/>
                        </a:rPr>
                        <a:t>-</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algn="ctr">
                        <a:lnSpc>
                          <a:spcPct val="100000"/>
                        </a:lnSpc>
                        <a:spcBef>
                          <a:spcPts val="245"/>
                        </a:spcBef>
                      </a:pPr>
                      <a:r>
                        <a:rPr sz="1800" spc="-130" dirty="0">
                          <a:latin typeface="Arial"/>
                          <a:cs typeface="Arial"/>
                        </a:rPr>
                        <a:t>Load </a:t>
                      </a:r>
                      <a:r>
                        <a:rPr sz="1800" spc="-70" dirty="0">
                          <a:latin typeface="Arial"/>
                          <a:cs typeface="Arial"/>
                        </a:rPr>
                        <a:t>clothes </a:t>
                      </a:r>
                      <a:r>
                        <a:rPr sz="1800" spc="25" dirty="0">
                          <a:latin typeface="Arial"/>
                          <a:cs typeface="Arial"/>
                        </a:rPr>
                        <a:t>&amp; </a:t>
                      </a:r>
                      <a:r>
                        <a:rPr sz="1800" spc="-50" dirty="0">
                          <a:latin typeface="Arial"/>
                          <a:cs typeface="Arial"/>
                        </a:rPr>
                        <a:t>detergent</a:t>
                      </a:r>
                      <a:r>
                        <a:rPr sz="1800" spc="-185" dirty="0">
                          <a:latin typeface="Arial"/>
                          <a:cs typeface="Arial"/>
                        </a:rPr>
                        <a:t> </a:t>
                      </a:r>
                      <a:r>
                        <a:rPr sz="1800" spc="-10" dirty="0">
                          <a:latin typeface="Arial"/>
                          <a:cs typeface="Arial"/>
                        </a:rPr>
                        <a:t>into</a:t>
                      </a:r>
                      <a:endParaRPr sz="1800">
                        <a:latin typeface="Arial"/>
                        <a:cs typeface="Arial"/>
                      </a:endParaRPr>
                    </a:p>
                    <a:p>
                      <a:pPr algn="ctr">
                        <a:lnSpc>
                          <a:spcPct val="100000"/>
                        </a:lnSpc>
                        <a:spcBef>
                          <a:spcPts val="5"/>
                        </a:spcBef>
                      </a:pPr>
                      <a:r>
                        <a:rPr sz="1800" spc="-80" dirty="0">
                          <a:latin typeface="Arial"/>
                          <a:cs typeface="Arial"/>
                        </a:rPr>
                        <a:t>machine</a:t>
                      </a:r>
                      <a:r>
                        <a:rPr sz="1800" spc="-90" dirty="0">
                          <a:latin typeface="Arial"/>
                          <a:cs typeface="Arial"/>
                        </a:rPr>
                        <a:t> 1</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marL="1270" algn="ctr">
                        <a:lnSpc>
                          <a:spcPct val="100000"/>
                        </a:lnSpc>
                        <a:spcBef>
                          <a:spcPts val="245"/>
                        </a:spcBef>
                      </a:pPr>
                      <a:r>
                        <a:rPr sz="1800" spc="-110" dirty="0">
                          <a:latin typeface="Arial"/>
                          <a:cs typeface="Arial"/>
                        </a:rPr>
                        <a:t>Being</a:t>
                      </a:r>
                      <a:r>
                        <a:rPr sz="1800" spc="-100" dirty="0">
                          <a:latin typeface="Arial"/>
                          <a:cs typeface="Arial"/>
                        </a:rPr>
                        <a:t> </a:t>
                      </a:r>
                      <a:r>
                        <a:rPr sz="1800" spc="-70" dirty="0">
                          <a:latin typeface="Arial"/>
                          <a:cs typeface="Arial"/>
                        </a:rPr>
                        <a:t>loaded</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marL="2540" algn="ctr">
                        <a:lnSpc>
                          <a:spcPct val="100000"/>
                        </a:lnSpc>
                        <a:spcBef>
                          <a:spcPts val="245"/>
                        </a:spcBef>
                      </a:pPr>
                      <a:r>
                        <a:rPr sz="1800" spc="-145" dirty="0">
                          <a:latin typeface="Arial"/>
                          <a:cs typeface="Arial"/>
                        </a:rPr>
                        <a:t>Run</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r>
              <a:tr h="432697">
                <a:tc>
                  <a:txBody>
                    <a:bodyPr/>
                    <a:lstStyle/>
                    <a:p>
                      <a:pPr algn="ctr">
                        <a:lnSpc>
                          <a:spcPct val="100000"/>
                        </a:lnSpc>
                        <a:spcBef>
                          <a:spcPts val="245"/>
                        </a:spcBef>
                      </a:pPr>
                      <a:r>
                        <a:rPr sz="1800" dirty="0">
                          <a:latin typeface="Arial"/>
                          <a:cs typeface="Arial"/>
                        </a:rPr>
                        <a:t>-</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algn="ctr">
                        <a:lnSpc>
                          <a:spcPct val="100000"/>
                        </a:lnSpc>
                        <a:spcBef>
                          <a:spcPts val="245"/>
                        </a:spcBef>
                      </a:pPr>
                      <a:r>
                        <a:rPr sz="1800" spc="-50" dirty="0">
                          <a:latin typeface="Arial"/>
                          <a:cs typeface="Arial"/>
                        </a:rPr>
                        <a:t>Idle</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2540" algn="ctr">
                        <a:lnSpc>
                          <a:spcPct val="100000"/>
                        </a:lnSpc>
                        <a:spcBef>
                          <a:spcPts val="245"/>
                        </a:spcBef>
                      </a:pPr>
                      <a:r>
                        <a:rPr sz="1800" spc="-145" dirty="0">
                          <a:latin typeface="Arial"/>
                          <a:cs typeface="Arial"/>
                        </a:rPr>
                        <a:t>Run</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3810" algn="ctr">
                        <a:lnSpc>
                          <a:spcPct val="100000"/>
                        </a:lnSpc>
                        <a:spcBef>
                          <a:spcPts val="245"/>
                        </a:spcBef>
                      </a:pPr>
                      <a:r>
                        <a:rPr sz="1800" spc="-145" dirty="0">
                          <a:latin typeface="Arial"/>
                          <a:cs typeface="Arial"/>
                        </a:rPr>
                        <a:t>Run</a:t>
                      </a:r>
                      <a:endParaRPr sz="1800">
                        <a:latin typeface="Arial"/>
                        <a:cs typeface="Arial"/>
                      </a:endParaRPr>
                    </a:p>
                  </a:txBody>
                  <a:tcPr marL="0" marR="0" marT="31115"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r>
              <a:tr h="432815">
                <a:tc>
                  <a:txBody>
                    <a:bodyPr/>
                    <a:lstStyle/>
                    <a:p>
                      <a:pPr algn="ctr">
                        <a:lnSpc>
                          <a:spcPct val="100000"/>
                        </a:lnSpc>
                        <a:spcBef>
                          <a:spcPts val="250"/>
                        </a:spcBef>
                      </a:pPr>
                      <a:r>
                        <a:rPr sz="1800" dirty="0">
                          <a:latin typeface="Arial"/>
                          <a:cs typeface="Arial"/>
                        </a:rPr>
                        <a:t>-</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algn="ctr">
                        <a:lnSpc>
                          <a:spcPct val="100000"/>
                        </a:lnSpc>
                        <a:spcBef>
                          <a:spcPts val="250"/>
                        </a:spcBef>
                      </a:pPr>
                      <a:r>
                        <a:rPr sz="1800" spc="-135" dirty="0">
                          <a:latin typeface="Arial"/>
                          <a:cs typeface="Arial"/>
                        </a:rPr>
                        <a:t>Remove </a:t>
                      </a:r>
                      <a:r>
                        <a:rPr sz="1800" spc="-70" dirty="0">
                          <a:latin typeface="Arial"/>
                          <a:cs typeface="Arial"/>
                        </a:rPr>
                        <a:t>clothes </a:t>
                      </a:r>
                      <a:r>
                        <a:rPr sz="1800" spc="-20" dirty="0">
                          <a:latin typeface="Arial"/>
                          <a:cs typeface="Arial"/>
                        </a:rPr>
                        <a:t>from </a:t>
                      </a:r>
                      <a:r>
                        <a:rPr sz="1800" spc="-80" dirty="0">
                          <a:latin typeface="Arial"/>
                          <a:cs typeface="Arial"/>
                        </a:rPr>
                        <a:t>machine</a:t>
                      </a:r>
                      <a:r>
                        <a:rPr sz="1800" spc="-150" dirty="0">
                          <a:latin typeface="Arial"/>
                          <a:cs typeface="Arial"/>
                        </a:rPr>
                        <a:t> </a:t>
                      </a:r>
                      <a:r>
                        <a:rPr sz="1800" spc="-90" dirty="0">
                          <a:latin typeface="Arial"/>
                          <a:cs typeface="Arial"/>
                        </a:rPr>
                        <a:t>2</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marL="635" algn="ctr">
                        <a:lnSpc>
                          <a:spcPct val="100000"/>
                        </a:lnSpc>
                        <a:spcBef>
                          <a:spcPts val="250"/>
                        </a:spcBef>
                      </a:pPr>
                      <a:r>
                        <a:rPr sz="1800" spc="-50" dirty="0">
                          <a:latin typeface="Arial"/>
                          <a:cs typeface="Arial"/>
                        </a:rPr>
                        <a:t>Idle</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c>
                  <a:txBody>
                    <a:bodyPr/>
                    <a:lstStyle/>
                    <a:p>
                      <a:pPr marL="4445" algn="ctr">
                        <a:lnSpc>
                          <a:spcPct val="100000"/>
                        </a:lnSpc>
                        <a:spcBef>
                          <a:spcPts val="250"/>
                        </a:spcBef>
                      </a:pPr>
                      <a:r>
                        <a:rPr sz="1800" spc="-105" dirty="0">
                          <a:latin typeface="Arial"/>
                          <a:cs typeface="Arial"/>
                        </a:rPr>
                        <a:t>Being </a:t>
                      </a:r>
                      <a:r>
                        <a:rPr sz="1800" spc="-65" dirty="0">
                          <a:latin typeface="Arial"/>
                          <a:cs typeface="Arial"/>
                        </a:rPr>
                        <a:t>unloaded</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D0D0"/>
                    </a:solidFill>
                  </a:tcPr>
                </a:tc>
              </a:tr>
              <a:tr h="432684">
                <a:tc>
                  <a:txBody>
                    <a:bodyPr/>
                    <a:lstStyle/>
                    <a:p>
                      <a:pPr algn="ctr">
                        <a:lnSpc>
                          <a:spcPct val="100000"/>
                        </a:lnSpc>
                        <a:spcBef>
                          <a:spcPts val="250"/>
                        </a:spcBef>
                      </a:pPr>
                      <a:r>
                        <a:rPr sz="1800" dirty="0">
                          <a:latin typeface="Arial"/>
                          <a:cs typeface="Arial"/>
                        </a:rPr>
                        <a:t>-</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algn="ctr">
                        <a:lnSpc>
                          <a:spcPct val="100000"/>
                        </a:lnSpc>
                        <a:spcBef>
                          <a:spcPts val="250"/>
                        </a:spcBef>
                      </a:pPr>
                      <a:r>
                        <a:rPr sz="1800" spc="-135" dirty="0">
                          <a:latin typeface="Arial"/>
                          <a:cs typeface="Arial"/>
                        </a:rPr>
                        <a:t>Hang</a:t>
                      </a:r>
                      <a:r>
                        <a:rPr sz="1800" spc="-85" dirty="0">
                          <a:latin typeface="Arial"/>
                          <a:cs typeface="Arial"/>
                        </a:rPr>
                        <a:t> </a:t>
                      </a:r>
                      <a:r>
                        <a:rPr sz="1800" spc="-70" dirty="0">
                          <a:latin typeface="Arial"/>
                          <a:cs typeface="Arial"/>
                        </a:rPr>
                        <a:t>clothes</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algn="ctr">
                        <a:lnSpc>
                          <a:spcPct val="100000"/>
                        </a:lnSpc>
                        <a:spcBef>
                          <a:spcPts val="250"/>
                        </a:spcBef>
                      </a:pPr>
                      <a:r>
                        <a:rPr sz="1800" spc="-50" dirty="0">
                          <a:latin typeface="Arial"/>
                          <a:cs typeface="Arial"/>
                        </a:rPr>
                        <a:t>Idle</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c>
                  <a:txBody>
                    <a:bodyPr/>
                    <a:lstStyle/>
                    <a:p>
                      <a:pPr marL="1905" algn="ctr">
                        <a:lnSpc>
                          <a:spcPct val="100000"/>
                        </a:lnSpc>
                        <a:spcBef>
                          <a:spcPts val="250"/>
                        </a:spcBef>
                      </a:pPr>
                      <a:r>
                        <a:rPr sz="1800" spc="-50" dirty="0">
                          <a:latin typeface="Arial"/>
                          <a:cs typeface="Arial"/>
                        </a:rPr>
                        <a:t>Idle</a:t>
                      </a:r>
                      <a:endParaRPr sz="1800">
                        <a:latin typeface="Arial"/>
                        <a:cs typeface="Arial"/>
                      </a:endParaRPr>
                    </a:p>
                  </a:txBody>
                  <a:tcPr marL="0" marR="0" marT="31750"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F4E9E9"/>
                    </a:solidFill>
                  </a:tcPr>
                </a:tc>
              </a:tr>
            </a:tbl>
          </a:graphicData>
        </a:graphic>
      </p:graphicFrame>
      <p:sp>
        <p:nvSpPr>
          <p:cNvPr id="3" name="object 3"/>
          <p:cNvSpPr txBox="1">
            <a:spLocks noGrp="1"/>
          </p:cNvSpPr>
          <p:nvPr>
            <p:ph type="title"/>
          </p:nvPr>
        </p:nvSpPr>
        <p:spPr>
          <a:xfrm>
            <a:off x="917250" y="250946"/>
            <a:ext cx="7465059" cy="406400"/>
          </a:xfrm>
          <a:prstGeom prst="rect">
            <a:avLst/>
          </a:prstGeom>
        </p:spPr>
        <p:txBody>
          <a:bodyPr vert="horz" wrap="square" lIns="0" tIns="12065" rIns="0" bIns="0" rtlCol="0">
            <a:spAutoFit/>
          </a:bodyPr>
          <a:lstStyle/>
          <a:p>
            <a:pPr marL="12700">
              <a:lnSpc>
                <a:spcPct val="100000"/>
              </a:lnSpc>
              <a:spcBef>
                <a:spcPts val="95"/>
              </a:spcBef>
            </a:pPr>
            <a:r>
              <a:rPr sz="2500" spc="-5" dirty="0"/>
              <a:t>Multiple activity chart for doing </a:t>
            </a:r>
            <a:r>
              <a:rPr sz="2500" spc="-15" dirty="0"/>
              <a:t>three </a:t>
            </a:r>
            <a:r>
              <a:rPr sz="2500" spc="-5" dirty="0"/>
              <a:t>loads of</a:t>
            </a:r>
            <a:r>
              <a:rPr sz="2500" spc="180" dirty="0"/>
              <a:t> </a:t>
            </a:r>
            <a:r>
              <a:rPr sz="2500" spc="-5" dirty="0"/>
              <a:t>laundry</a:t>
            </a:r>
            <a:endParaRPr sz="25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92370" y="5933241"/>
            <a:ext cx="155575" cy="152400"/>
          </a:xfrm>
          <a:prstGeom prst="rect">
            <a:avLst/>
          </a:prstGeom>
        </p:spPr>
        <p:txBody>
          <a:bodyPr vert="horz" wrap="square" lIns="0" tIns="0" rIns="0" bIns="0" rtlCol="0">
            <a:spAutoFit/>
          </a:bodyPr>
          <a:lstStyle/>
          <a:p>
            <a:pPr>
              <a:lnSpc>
                <a:spcPts val="1140"/>
              </a:lnSpc>
            </a:pPr>
            <a:r>
              <a:rPr sz="1200" spc="-60" dirty="0">
                <a:solidFill>
                  <a:srgbClr val="888888"/>
                </a:solidFill>
                <a:latin typeface="Arial"/>
                <a:cs typeface="Arial"/>
              </a:rPr>
              <a:t>55</a:t>
            </a:r>
            <a:endParaRPr sz="1200">
              <a:latin typeface="Arial"/>
              <a:cs typeface="Arial"/>
            </a:endParaRPr>
          </a:p>
        </p:txBody>
      </p:sp>
      <p:sp>
        <p:nvSpPr>
          <p:cNvPr id="3" name="object 3"/>
          <p:cNvSpPr/>
          <p:nvPr/>
        </p:nvSpPr>
        <p:spPr>
          <a:xfrm>
            <a:off x="304800" y="0"/>
            <a:ext cx="8458200" cy="6477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3</a:t>
            </a:fld>
            <a:endParaRPr spc="-60" dirty="0"/>
          </a:p>
        </p:txBody>
      </p:sp>
      <p:sp>
        <p:nvSpPr>
          <p:cNvPr id="2" name="object 2"/>
          <p:cNvSpPr txBox="1"/>
          <p:nvPr/>
        </p:nvSpPr>
        <p:spPr>
          <a:xfrm>
            <a:off x="604520" y="402673"/>
            <a:ext cx="7945755" cy="5437505"/>
          </a:xfrm>
          <a:prstGeom prst="rect">
            <a:avLst/>
          </a:prstGeom>
        </p:spPr>
        <p:txBody>
          <a:bodyPr vert="horz" wrap="square" lIns="0" tIns="88900" rIns="0" bIns="0" rtlCol="0">
            <a:spAutoFit/>
          </a:bodyPr>
          <a:lstStyle/>
          <a:p>
            <a:pPr marL="12700">
              <a:lnSpc>
                <a:spcPct val="100000"/>
              </a:lnSpc>
              <a:spcBef>
                <a:spcPts val="700"/>
              </a:spcBef>
            </a:pPr>
            <a:r>
              <a:rPr sz="2500" b="1" spc="-5" dirty="0">
                <a:solidFill>
                  <a:srgbClr val="00AF50"/>
                </a:solidFill>
                <a:latin typeface="Times New Roman"/>
                <a:cs typeface="Times New Roman"/>
              </a:rPr>
              <a:t>Multiple Activity</a:t>
            </a:r>
            <a:r>
              <a:rPr sz="2500" b="1" spc="-85" dirty="0">
                <a:solidFill>
                  <a:srgbClr val="00AF50"/>
                </a:solidFill>
                <a:latin typeface="Times New Roman"/>
                <a:cs typeface="Times New Roman"/>
              </a:rPr>
              <a:t> </a:t>
            </a:r>
            <a:r>
              <a:rPr sz="2500" b="1" spc="-5" dirty="0">
                <a:solidFill>
                  <a:srgbClr val="00AF50"/>
                </a:solidFill>
                <a:latin typeface="Times New Roman"/>
                <a:cs typeface="Times New Roman"/>
              </a:rPr>
              <a:t>Chart:</a:t>
            </a:r>
            <a:endParaRPr sz="2500" dirty="0">
              <a:latin typeface="Times New Roman"/>
              <a:cs typeface="Times New Roman"/>
            </a:endParaRPr>
          </a:p>
          <a:p>
            <a:pPr marL="12700" marR="253365">
              <a:lnSpc>
                <a:spcPct val="100000"/>
              </a:lnSpc>
              <a:spcBef>
                <a:spcPts val="600"/>
              </a:spcBef>
            </a:pPr>
            <a:r>
              <a:rPr sz="2500" spc="-5" dirty="0">
                <a:latin typeface="Times New Roman"/>
                <a:cs typeface="Times New Roman"/>
              </a:rPr>
              <a:t>In this chart, the activities of </a:t>
            </a:r>
            <a:r>
              <a:rPr sz="2500" spc="-10" dirty="0">
                <a:latin typeface="Times New Roman"/>
                <a:cs typeface="Times New Roman"/>
              </a:rPr>
              <a:t>more </a:t>
            </a:r>
            <a:r>
              <a:rPr sz="2500" spc="-5" dirty="0">
                <a:latin typeface="Times New Roman"/>
                <a:cs typeface="Times New Roman"/>
              </a:rPr>
              <a:t>than one subject </a:t>
            </a:r>
            <a:r>
              <a:rPr sz="2500" spc="-20" dirty="0">
                <a:latin typeface="Times New Roman"/>
                <a:cs typeface="Times New Roman"/>
              </a:rPr>
              <a:t>worker,  </a:t>
            </a:r>
            <a:r>
              <a:rPr sz="2500" spc="-10" dirty="0">
                <a:latin typeface="Times New Roman"/>
                <a:cs typeface="Times New Roman"/>
              </a:rPr>
              <a:t>machine </a:t>
            </a:r>
            <a:r>
              <a:rPr sz="2500" spc="-5" dirty="0">
                <a:latin typeface="Times New Roman"/>
                <a:cs typeface="Times New Roman"/>
              </a:rPr>
              <a:t>or equipment are recorded on a </a:t>
            </a:r>
            <a:r>
              <a:rPr sz="2500" spc="-10" dirty="0">
                <a:latin typeface="Times New Roman"/>
                <a:cs typeface="Times New Roman"/>
              </a:rPr>
              <a:t>common time </a:t>
            </a:r>
            <a:r>
              <a:rPr sz="2500" spc="-5" dirty="0">
                <a:latin typeface="Times New Roman"/>
                <a:cs typeface="Times New Roman"/>
              </a:rPr>
              <a:t>scale  to show their</a:t>
            </a:r>
            <a:r>
              <a:rPr sz="2500" spc="35" dirty="0">
                <a:latin typeface="Times New Roman"/>
                <a:cs typeface="Times New Roman"/>
              </a:rPr>
              <a:t> </a:t>
            </a:r>
            <a:r>
              <a:rPr sz="2500" spc="-5" dirty="0">
                <a:latin typeface="Times New Roman"/>
                <a:cs typeface="Times New Roman"/>
              </a:rPr>
              <a:t>inter-relationship.</a:t>
            </a:r>
            <a:endParaRPr sz="2500" dirty="0">
              <a:latin typeface="Times New Roman"/>
              <a:cs typeface="Times New Roman"/>
            </a:endParaRPr>
          </a:p>
          <a:p>
            <a:pPr marL="12700">
              <a:lnSpc>
                <a:spcPct val="100000"/>
              </a:lnSpc>
              <a:spcBef>
                <a:spcPts val="605"/>
              </a:spcBef>
            </a:pPr>
            <a:r>
              <a:rPr sz="2500" b="1" spc="-5" dirty="0">
                <a:solidFill>
                  <a:srgbClr val="00AF50"/>
                </a:solidFill>
                <a:latin typeface="Times New Roman"/>
                <a:cs typeface="Times New Roman"/>
              </a:rPr>
              <a:t>Flow</a:t>
            </a:r>
            <a:r>
              <a:rPr sz="2500" b="1" dirty="0">
                <a:solidFill>
                  <a:srgbClr val="00AF50"/>
                </a:solidFill>
                <a:latin typeface="Times New Roman"/>
                <a:cs typeface="Times New Roman"/>
              </a:rPr>
              <a:t> </a:t>
            </a:r>
            <a:r>
              <a:rPr sz="2500" b="1" spc="-5" dirty="0">
                <a:solidFill>
                  <a:srgbClr val="00AF50"/>
                </a:solidFill>
                <a:latin typeface="Times New Roman"/>
                <a:cs typeface="Times New Roman"/>
              </a:rPr>
              <a:t>diagram:</a:t>
            </a:r>
            <a:endParaRPr sz="2500" dirty="0">
              <a:latin typeface="Times New Roman"/>
              <a:cs typeface="Times New Roman"/>
            </a:endParaRPr>
          </a:p>
          <a:p>
            <a:pPr marL="12700" marR="5080">
              <a:lnSpc>
                <a:spcPct val="100000"/>
              </a:lnSpc>
              <a:spcBef>
                <a:spcPts val="600"/>
              </a:spcBef>
            </a:pPr>
            <a:r>
              <a:rPr sz="2500" spc="-5" dirty="0">
                <a:latin typeface="Times New Roman"/>
                <a:cs typeface="Times New Roman"/>
              </a:rPr>
              <a:t>The flow diagram is a drawing or diagram drawn to a scale to  show the relative position of a </a:t>
            </a:r>
            <a:r>
              <a:rPr sz="2500" spc="-10" dirty="0">
                <a:latin typeface="Times New Roman"/>
                <a:cs typeface="Times New Roman"/>
              </a:rPr>
              <a:t>machine </a:t>
            </a:r>
            <a:r>
              <a:rPr sz="2500" spc="-5" dirty="0">
                <a:latin typeface="Times New Roman"/>
                <a:cs typeface="Times New Roman"/>
              </a:rPr>
              <a:t>or equipment, jigs </a:t>
            </a:r>
            <a:r>
              <a:rPr sz="2500" spc="-5">
                <a:latin typeface="Times New Roman"/>
                <a:cs typeface="Times New Roman"/>
              </a:rPr>
              <a:t>and  </a:t>
            </a:r>
            <a:r>
              <a:rPr sz="2500" spc="-5" smtClean="0">
                <a:latin typeface="Times New Roman"/>
                <a:cs typeface="Times New Roman"/>
              </a:rPr>
              <a:t>fixtures</a:t>
            </a:r>
            <a:r>
              <a:rPr lang="en-US" sz="2500" spc="-5" smtClean="0">
                <a:latin typeface="Times New Roman"/>
                <a:cs typeface="Times New Roman"/>
              </a:rPr>
              <a:t> </a:t>
            </a:r>
            <a:r>
              <a:rPr sz="2500" spc="-5" smtClean="0">
                <a:latin typeface="Times New Roman"/>
                <a:cs typeface="Times New Roman"/>
              </a:rPr>
              <a:t>and </a:t>
            </a:r>
            <a:r>
              <a:rPr sz="2500" spc="-5" dirty="0">
                <a:latin typeface="Times New Roman"/>
                <a:cs typeface="Times New Roman"/>
              </a:rPr>
              <a:t>shows the path followed by  materials or</a:t>
            </a:r>
            <a:r>
              <a:rPr sz="2500" spc="60" dirty="0">
                <a:latin typeface="Times New Roman"/>
                <a:cs typeface="Times New Roman"/>
              </a:rPr>
              <a:t> </a:t>
            </a:r>
            <a:r>
              <a:rPr sz="2500" spc="-10" dirty="0">
                <a:latin typeface="Times New Roman"/>
                <a:cs typeface="Times New Roman"/>
              </a:rPr>
              <a:t>machines.</a:t>
            </a:r>
            <a:endParaRPr sz="2500" dirty="0">
              <a:latin typeface="Times New Roman"/>
              <a:cs typeface="Times New Roman"/>
            </a:endParaRPr>
          </a:p>
          <a:p>
            <a:pPr marL="12700">
              <a:lnSpc>
                <a:spcPct val="100000"/>
              </a:lnSpc>
              <a:spcBef>
                <a:spcPts val="600"/>
              </a:spcBef>
            </a:pPr>
            <a:r>
              <a:rPr sz="2500" b="1" spc="-5" dirty="0">
                <a:solidFill>
                  <a:srgbClr val="00AF50"/>
                </a:solidFill>
                <a:latin typeface="Times New Roman"/>
                <a:cs typeface="Times New Roman"/>
              </a:rPr>
              <a:t>String</a:t>
            </a:r>
            <a:r>
              <a:rPr sz="2500" b="1" spc="5" dirty="0">
                <a:solidFill>
                  <a:srgbClr val="00AF50"/>
                </a:solidFill>
                <a:latin typeface="Times New Roman"/>
                <a:cs typeface="Times New Roman"/>
              </a:rPr>
              <a:t> </a:t>
            </a:r>
            <a:r>
              <a:rPr sz="2500" b="1" spc="-5" dirty="0">
                <a:solidFill>
                  <a:srgbClr val="00AF50"/>
                </a:solidFill>
                <a:latin typeface="Times New Roman"/>
                <a:cs typeface="Times New Roman"/>
              </a:rPr>
              <a:t>diagram:</a:t>
            </a:r>
            <a:endParaRPr sz="2500" dirty="0">
              <a:latin typeface="Times New Roman"/>
              <a:cs typeface="Times New Roman"/>
            </a:endParaRPr>
          </a:p>
          <a:p>
            <a:pPr marL="12700" marR="208279">
              <a:lnSpc>
                <a:spcPct val="100000"/>
              </a:lnSpc>
              <a:spcBef>
                <a:spcPts val="605"/>
              </a:spcBef>
            </a:pPr>
            <a:r>
              <a:rPr sz="2500" spc="-5" dirty="0">
                <a:latin typeface="Times New Roman"/>
                <a:cs typeface="Times New Roman"/>
              </a:rPr>
              <a:t>It is scale plan or </a:t>
            </a:r>
            <a:r>
              <a:rPr sz="2500" spc="-10" dirty="0">
                <a:latin typeface="Times New Roman"/>
                <a:cs typeface="Times New Roman"/>
              </a:rPr>
              <a:t>model </a:t>
            </a:r>
            <a:r>
              <a:rPr sz="2500" spc="-5" dirty="0">
                <a:latin typeface="Times New Roman"/>
                <a:cs typeface="Times New Roman"/>
              </a:rPr>
              <a:t>on which a </a:t>
            </a:r>
            <a:r>
              <a:rPr sz="2500" dirty="0">
                <a:latin typeface="Times New Roman"/>
                <a:cs typeface="Times New Roman"/>
              </a:rPr>
              <a:t>string </a:t>
            </a:r>
            <a:r>
              <a:rPr sz="2500" spc="-5" dirty="0">
                <a:latin typeface="Times New Roman"/>
                <a:cs typeface="Times New Roman"/>
              </a:rPr>
              <a:t>or a thread is used  to trace and </a:t>
            </a:r>
            <a:r>
              <a:rPr sz="2500" spc="-10" dirty="0">
                <a:latin typeface="Times New Roman"/>
                <a:cs typeface="Times New Roman"/>
              </a:rPr>
              <a:t>measure </a:t>
            </a:r>
            <a:r>
              <a:rPr sz="2500" spc="-5" dirty="0">
                <a:latin typeface="Times New Roman"/>
                <a:cs typeface="Times New Roman"/>
              </a:rPr>
              <a:t>the path of workers, material or  equipments during a specified sequence of</a:t>
            </a:r>
            <a:r>
              <a:rPr sz="2500" spc="170" dirty="0">
                <a:latin typeface="Times New Roman"/>
                <a:cs typeface="Times New Roman"/>
              </a:rPr>
              <a:t> </a:t>
            </a:r>
            <a:r>
              <a:rPr sz="2500" spc="-5" dirty="0">
                <a:latin typeface="Times New Roman"/>
                <a:cs typeface="Times New Roman"/>
              </a:rPr>
              <a:t>events.</a:t>
            </a:r>
            <a:endParaRPr sz="25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4</a:t>
            </a:fld>
            <a:endParaRPr spc="-60" dirty="0"/>
          </a:p>
        </p:txBody>
      </p:sp>
      <p:sp>
        <p:nvSpPr>
          <p:cNvPr id="2" name="object 2"/>
          <p:cNvSpPr txBox="1"/>
          <p:nvPr/>
        </p:nvSpPr>
        <p:spPr>
          <a:xfrm>
            <a:off x="604520" y="319463"/>
            <a:ext cx="7957184" cy="4224020"/>
          </a:xfrm>
          <a:prstGeom prst="rect">
            <a:avLst/>
          </a:prstGeom>
        </p:spPr>
        <p:txBody>
          <a:bodyPr vert="horz" wrap="square" lIns="0" tIns="95250" rIns="0" bIns="0" rtlCol="0">
            <a:spAutoFit/>
          </a:bodyPr>
          <a:lstStyle/>
          <a:p>
            <a:pPr marL="12700">
              <a:lnSpc>
                <a:spcPct val="100000"/>
              </a:lnSpc>
              <a:spcBef>
                <a:spcPts val="750"/>
              </a:spcBef>
            </a:pPr>
            <a:r>
              <a:rPr sz="2700" b="1" dirty="0">
                <a:solidFill>
                  <a:srgbClr val="00AF50"/>
                </a:solidFill>
                <a:latin typeface="Times New Roman"/>
                <a:cs typeface="Times New Roman"/>
              </a:rPr>
              <a:t>SIMO</a:t>
            </a:r>
            <a:r>
              <a:rPr sz="2700" b="1" spc="-20" dirty="0">
                <a:solidFill>
                  <a:srgbClr val="00AF50"/>
                </a:solidFill>
                <a:latin typeface="Times New Roman"/>
                <a:cs typeface="Times New Roman"/>
              </a:rPr>
              <a:t> </a:t>
            </a:r>
            <a:r>
              <a:rPr sz="2700" b="1" dirty="0">
                <a:solidFill>
                  <a:srgbClr val="00AF50"/>
                </a:solidFill>
                <a:latin typeface="Times New Roman"/>
                <a:cs typeface="Times New Roman"/>
              </a:rPr>
              <a:t>chart:</a:t>
            </a:r>
            <a:endParaRPr sz="2700">
              <a:latin typeface="Times New Roman"/>
              <a:cs typeface="Times New Roman"/>
            </a:endParaRPr>
          </a:p>
          <a:p>
            <a:pPr marL="12700" marR="5080">
              <a:lnSpc>
                <a:spcPct val="100000"/>
              </a:lnSpc>
              <a:spcBef>
                <a:spcPts val="645"/>
              </a:spcBef>
            </a:pPr>
            <a:r>
              <a:rPr sz="2700" dirty="0">
                <a:latin typeface="Times New Roman"/>
                <a:cs typeface="Times New Roman"/>
              </a:rPr>
              <a:t>These indicate the basic </a:t>
            </a:r>
            <a:r>
              <a:rPr sz="2700" spc="-5" dirty="0">
                <a:latin typeface="Times New Roman"/>
                <a:cs typeface="Times New Roman"/>
              </a:rPr>
              <a:t>motions </a:t>
            </a:r>
            <a:r>
              <a:rPr sz="2700" dirty="0">
                <a:latin typeface="Times New Roman"/>
                <a:cs typeface="Times New Roman"/>
              </a:rPr>
              <a:t>consisting of three</a:t>
            </a:r>
            <a:r>
              <a:rPr sz="2700" spc="-114" dirty="0">
                <a:latin typeface="Times New Roman"/>
                <a:cs typeface="Times New Roman"/>
              </a:rPr>
              <a:t> </a:t>
            </a:r>
            <a:r>
              <a:rPr sz="2700" dirty="0">
                <a:latin typeface="Times New Roman"/>
                <a:cs typeface="Times New Roman"/>
              </a:rPr>
              <a:t>parts,  viz.,</a:t>
            </a:r>
            <a:endParaRPr sz="2700">
              <a:latin typeface="Times New Roman"/>
              <a:cs typeface="Times New Roman"/>
            </a:endParaRPr>
          </a:p>
          <a:p>
            <a:pPr marL="416559" indent="-404495">
              <a:lnSpc>
                <a:spcPct val="100000"/>
              </a:lnSpc>
              <a:spcBef>
                <a:spcPts val="655"/>
              </a:spcBef>
              <a:buAutoNum type="romanLcParenBoth"/>
              <a:tabLst>
                <a:tab pos="417195" algn="l"/>
              </a:tabLst>
            </a:pPr>
            <a:r>
              <a:rPr sz="2700" dirty="0">
                <a:latin typeface="Times New Roman"/>
                <a:cs typeface="Times New Roman"/>
              </a:rPr>
              <a:t>When the </a:t>
            </a:r>
            <a:r>
              <a:rPr sz="2700" spc="-5" dirty="0">
                <a:latin typeface="Times New Roman"/>
                <a:cs typeface="Times New Roman"/>
              </a:rPr>
              <a:t>motion</a:t>
            </a:r>
            <a:r>
              <a:rPr sz="2700" spc="-45" dirty="0">
                <a:latin typeface="Times New Roman"/>
                <a:cs typeface="Times New Roman"/>
              </a:rPr>
              <a:t> </a:t>
            </a:r>
            <a:r>
              <a:rPr sz="2700" dirty="0">
                <a:latin typeface="Times New Roman"/>
                <a:cs typeface="Times New Roman"/>
              </a:rPr>
              <a:t>begins.</a:t>
            </a:r>
            <a:endParaRPr sz="2700">
              <a:latin typeface="Times New Roman"/>
              <a:cs typeface="Times New Roman"/>
            </a:endParaRPr>
          </a:p>
          <a:p>
            <a:pPr marL="510540" indent="-498475">
              <a:lnSpc>
                <a:spcPct val="100000"/>
              </a:lnSpc>
              <a:spcBef>
                <a:spcPts val="645"/>
              </a:spcBef>
              <a:buAutoNum type="romanLcParenBoth"/>
              <a:tabLst>
                <a:tab pos="511175" algn="l"/>
              </a:tabLst>
            </a:pPr>
            <a:r>
              <a:rPr sz="2700" dirty="0">
                <a:latin typeface="Times New Roman"/>
                <a:cs typeface="Times New Roman"/>
              </a:rPr>
              <a:t>The nature of the</a:t>
            </a:r>
            <a:r>
              <a:rPr sz="2700" spc="-25" dirty="0">
                <a:latin typeface="Times New Roman"/>
                <a:cs typeface="Times New Roman"/>
              </a:rPr>
              <a:t> </a:t>
            </a:r>
            <a:r>
              <a:rPr sz="2700" spc="-5" dirty="0">
                <a:latin typeface="Times New Roman"/>
                <a:cs typeface="Times New Roman"/>
              </a:rPr>
              <a:t>motion.</a:t>
            </a:r>
            <a:endParaRPr sz="2700">
              <a:latin typeface="Times New Roman"/>
              <a:cs typeface="Times New Roman"/>
            </a:endParaRPr>
          </a:p>
          <a:p>
            <a:pPr marL="606425" indent="-594360">
              <a:lnSpc>
                <a:spcPct val="100000"/>
              </a:lnSpc>
              <a:spcBef>
                <a:spcPts val="650"/>
              </a:spcBef>
              <a:buAutoNum type="romanLcParenBoth"/>
              <a:tabLst>
                <a:tab pos="607060" algn="l"/>
              </a:tabLst>
            </a:pPr>
            <a:r>
              <a:rPr sz="2700" dirty="0">
                <a:latin typeface="Times New Roman"/>
                <a:cs typeface="Times New Roman"/>
              </a:rPr>
              <a:t>When the </a:t>
            </a:r>
            <a:r>
              <a:rPr sz="2700" spc="-5" dirty="0">
                <a:latin typeface="Times New Roman"/>
                <a:cs typeface="Times New Roman"/>
              </a:rPr>
              <a:t>motion</a:t>
            </a:r>
            <a:r>
              <a:rPr sz="2700" spc="-45" dirty="0">
                <a:latin typeface="Times New Roman"/>
                <a:cs typeface="Times New Roman"/>
              </a:rPr>
              <a:t> </a:t>
            </a:r>
            <a:r>
              <a:rPr sz="2700" dirty="0">
                <a:latin typeface="Times New Roman"/>
                <a:cs typeface="Times New Roman"/>
              </a:rPr>
              <a:t>ends.</a:t>
            </a:r>
            <a:endParaRPr sz="2700">
              <a:latin typeface="Times New Roman"/>
              <a:cs typeface="Times New Roman"/>
            </a:endParaRPr>
          </a:p>
          <a:p>
            <a:pPr marL="12700" marR="99695">
              <a:lnSpc>
                <a:spcPct val="100000"/>
              </a:lnSpc>
              <a:spcBef>
                <a:spcPts val="650"/>
              </a:spcBef>
            </a:pPr>
            <a:r>
              <a:rPr sz="2700" dirty="0">
                <a:latin typeface="Times New Roman"/>
                <a:cs typeface="Times New Roman"/>
              </a:rPr>
              <a:t>The simultaneous motion cycle chart </a:t>
            </a:r>
            <a:r>
              <a:rPr sz="2700" spc="-5" dirty="0">
                <a:latin typeface="Times New Roman"/>
                <a:cs typeface="Times New Roman"/>
              </a:rPr>
              <a:t>(SIMO) </a:t>
            </a:r>
            <a:r>
              <a:rPr sz="2700" dirty="0">
                <a:latin typeface="Times New Roman"/>
                <a:cs typeface="Times New Roman"/>
              </a:rPr>
              <a:t>is a type</a:t>
            </a:r>
            <a:r>
              <a:rPr sz="2700" spc="-125" dirty="0">
                <a:latin typeface="Times New Roman"/>
                <a:cs typeface="Times New Roman"/>
              </a:rPr>
              <a:t> </a:t>
            </a:r>
            <a:r>
              <a:rPr sz="2700" dirty="0">
                <a:latin typeface="Times New Roman"/>
                <a:cs typeface="Times New Roman"/>
              </a:rPr>
              <a:t>of  two handed process chart in which the </a:t>
            </a:r>
            <a:r>
              <a:rPr sz="2700" spc="-5" dirty="0">
                <a:latin typeface="Times New Roman"/>
                <a:cs typeface="Times New Roman"/>
              </a:rPr>
              <a:t>micro motions </a:t>
            </a:r>
            <a:r>
              <a:rPr sz="2700" dirty="0">
                <a:latin typeface="Times New Roman"/>
                <a:cs typeface="Times New Roman"/>
              </a:rPr>
              <a:t>of  both hands are</a:t>
            </a:r>
            <a:r>
              <a:rPr sz="2700" spc="-35" dirty="0">
                <a:latin typeface="Times New Roman"/>
                <a:cs typeface="Times New Roman"/>
              </a:rPr>
              <a:t> </a:t>
            </a:r>
            <a:r>
              <a:rPr sz="2700" dirty="0">
                <a:latin typeface="Times New Roman"/>
                <a:cs typeface="Times New Roman"/>
              </a:rPr>
              <a:t>recorded.</a:t>
            </a:r>
            <a:endParaRPr sz="2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5</a:t>
            </a:fld>
            <a:endParaRPr spc="-60" dirty="0"/>
          </a:p>
        </p:txBody>
      </p:sp>
      <p:sp>
        <p:nvSpPr>
          <p:cNvPr id="2" name="object 2"/>
          <p:cNvSpPr txBox="1">
            <a:spLocks noGrp="1"/>
          </p:cNvSpPr>
          <p:nvPr>
            <p:ph type="title"/>
          </p:nvPr>
        </p:nvSpPr>
        <p:spPr>
          <a:xfrm>
            <a:off x="1664590" y="207080"/>
            <a:ext cx="5813425" cy="635000"/>
          </a:xfrm>
          <a:prstGeom prst="rect">
            <a:avLst/>
          </a:prstGeom>
        </p:spPr>
        <p:txBody>
          <a:bodyPr vert="horz" wrap="square" lIns="0" tIns="12065" rIns="0" bIns="0" rtlCol="0">
            <a:spAutoFit/>
          </a:bodyPr>
          <a:lstStyle/>
          <a:p>
            <a:pPr marL="12700">
              <a:lnSpc>
                <a:spcPct val="100000"/>
              </a:lnSpc>
              <a:spcBef>
                <a:spcPts val="95"/>
              </a:spcBef>
            </a:pPr>
            <a:r>
              <a:rPr sz="4000" spc="-5" dirty="0"/>
              <a:t>1.Operation </a:t>
            </a:r>
            <a:r>
              <a:rPr sz="4000" spc="-15" dirty="0"/>
              <a:t>Process</a:t>
            </a:r>
            <a:r>
              <a:rPr sz="4000" spc="-5" dirty="0"/>
              <a:t> Chart</a:t>
            </a:r>
            <a:endParaRPr sz="4000"/>
          </a:p>
        </p:txBody>
      </p:sp>
      <p:sp>
        <p:nvSpPr>
          <p:cNvPr id="3" name="object 3"/>
          <p:cNvSpPr txBox="1"/>
          <p:nvPr/>
        </p:nvSpPr>
        <p:spPr>
          <a:xfrm>
            <a:off x="535940" y="860191"/>
            <a:ext cx="7870190" cy="5074285"/>
          </a:xfrm>
          <a:prstGeom prst="rect">
            <a:avLst/>
          </a:prstGeom>
        </p:spPr>
        <p:txBody>
          <a:bodyPr vert="horz" wrap="square" lIns="0" tIns="88900" rIns="0" bIns="0" rtlCol="0">
            <a:spAutoFit/>
          </a:bodyPr>
          <a:lstStyle/>
          <a:p>
            <a:pPr marL="355600" indent="-343535">
              <a:lnSpc>
                <a:spcPct val="100000"/>
              </a:lnSpc>
              <a:spcBef>
                <a:spcPts val="700"/>
              </a:spcBef>
              <a:buFont typeface="Arial"/>
              <a:buChar char="•"/>
              <a:tabLst>
                <a:tab pos="355600" algn="l"/>
                <a:tab pos="356235" algn="l"/>
              </a:tabLst>
            </a:pPr>
            <a:r>
              <a:rPr sz="2500" spc="-5" dirty="0">
                <a:latin typeface="Times New Roman"/>
                <a:cs typeface="Times New Roman"/>
              </a:rPr>
              <a:t>Also called Outline process</a:t>
            </a:r>
            <a:r>
              <a:rPr sz="2500" spc="60" dirty="0">
                <a:latin typeface="Times New Roman"/>
                <a:cs typeface="Times New Roman"/>
              </a:rPr>
              <a:t> </a:t>
            </a:r>
            <a:r>
              <a:rPr sz="2500" spc="-5" dirty="0">
                <a:latin typeface="Times New Roman"/>
                <a:cs typeface="Times New Roman"/>
              </a:rPr>
              <a:t>chart</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25" dirty="0">
                <a:latin typeface="Times New Roman"/>
                <a:cs typeface="Times New Roman"/>
              </a:rPr>
              <a:t>Bird’s </a:t>
            </a:r>
            <a:r>
              <a:rPr sz="2500" spc="-5" dirty="0">
                <a:latin typeface="Times New Roman"/>
                <a:cs typeface="Times New Roman"/>
              </a:rPr>
              <a:t>eye view of </a:t>
            </a:r>
            <a:r>
              <a:rPr sz="2500" spc="-10" dirty="0">
                <a:latin typeface="Times New Roman"/>
                <a:cs typeface="Times New Roman"/>
              </a:rPr>
              <a:t>whole</a:t>
            </a:r>
            <a:r>
              <a:rPr sz="2500" spc="60" dirty="0">
                <a:latin typeface="Times New Roman"/>
                <a:cs typeface="Times New Roman"/>
              </a:rPr>
              <a:t> </a:t>
            </a:r>
            <a:r>
              <a:rPr sz="2500" spc="-10" dirty="0">
                <a:latin typeface="Times New Roman"/>
                <a:cs typeface="Times New Roman"/>
              </a:rPr>
              <a:t>process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Records only </a:t>
            </a:r>
            <a:r>
              <a:rPr sz="2500" spc="-10" dirty="0">
                <a:latin typeface="Times New Roman"/>
                <a:cs typeface="Times New Roman"/>
              </a:rPr>
              <a:t>major </a:t>
            </a:r>
            <a:r>
              <a:rPr sz="2500" spc="-5" dirty="0">
                <a:latin typeface="Times New Roman"/>
                <a:cs typeface="Times New Roman"/>
              </a:rPr>
              <a:t>activities and</a:t>
            </a:r>
            <a:r>
              <a:rPr sz="2500" spc="130" dirty="0">
                <a:latin typeface="Times New Roman"/>
                <a:cs typeface="Times New Roman"/>
              </a:rPr>
              <a:t> </a:t>
            </a:r>
            <a:r>
              <a:rPr sz="2500" spc="-5" dirty="0">
                <a:latin typeface="Times New Roman"/>
                <a:cs typeface="Times New Roman"/>
              </a:rPr>
              <a:t>inspections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Uses only two symbols i.e. operations &amp;</a:t>
            </a:r>
            <a:r>
              <a:rPr sz="2500" spc="140" dirty="0">
                <a:latin typeface="Times New Roman"/>
                <a:cs typeface="Times New Roman"/>
              </a:rPr>
              <a:t> </a:t>
            </a:r>
            <a:r>
              <a:rPr sz="2500" spc="-5" dirty="0">
                <a:latin typeface="Times New Roman"/>
                <a:cs typeface="Times New Roman"/>
              </a:rPr>
              <a:t>inspection</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Constructed by placing symbols one below</a:t>
            </a:r>
            <a:r>
              <a:rPr sz="2500" spc="145" dirty="0">
                <a:latin typeface="Times New Roman"/>
                <a:cs typeface="Times New Roman"/>
              </a:rPr>
              <a:t> </a:t>
            </a:r>
            <a:r>
              <a:rPr sz="2500" spc="-5" dirty="0">
                <a:latin typeface="Times New Roman"/>
                <a:cs typeface="Times New Roman"/>
              </a:rPr>
              <a:t>another</a:t>
            </a:r>
            <a:endParaRPr sz="2500">
              <a:latin typeface="Times New Roman"/>
              <a:cs typeface="Times New Roman"/>
            </a:endParaRPr>
          </a:p>
          <a:p>
            <a:pPr marL="355600" marR="174625" indent="-343535">
              <a:lnSpc>
                <a:spcPct val="120000"/>
              </a:lnSpc>
              <a:spcBef>
                <a:spcPts val="285"/>
              </a:spcBef>
              <a:buFont typeface="Arial"/>
              <a:buChar char="•"/>
              <a:tabLst>
                <a:tab pos="355600" algn="l"/>
                <a:tab pos="356235" algn="l"/>
              </a:tabLst>
            </a:pPr>
            <a:r>
              <a:rPr sz="2400" dirty="0">
                <a:latin typeface="Times New Roman"/>
                <a:cs typeface="Times New Roman"/>
              </a:rPr>
              <a:t>An operation process chart is a </a:t>
            </a:r>
            <a:r>
              <a:rPr sz="2400" spc="-5" dirty="0">
                <a:latin typeface="Times New Roman"/>
                <a:cs typeface="Times New Roman"/>
              </a:rPr>
              <a:t>graphic representation </a:t>
            </a:r>
            <a:r>
              <a:rPr sz="2400" dirty="0">
                <a:latin typeface="Times New Roman"/>
                <a:cs typeface="Times New Roman"/>
              </a:rPr>
              <a:t>of</a:t>
            </a:r>
            <a:r>
              <a:rPr sz="2400" spc="-80" dirty="0">
                <a:latin typeface="Times New Roman"/>
                <a:cs typeface="Times New Roman"/>
              </a:rPr>
              <a:t> </a:t>
            </a:r>
            <a:r>
              <a:rPr sz="2400" dirty="0">
                <a:latin typeface="Times New Roman"/>
                <a:cs typeface="Times New Roman"/>
              </a:rPr>
              <a:t>the  sequence of all operations and inspections taking place in a  process.</a:t>
            </a:r>
            <a:endParaRPr sz="2400">
              <a:latin typeface="Times New Roman"/>
              <a:cs typeface="Times New Roman"/>
            </a:endParaRPr>
          </a:p>
          <a:p>
            <a:pPr marL="355600" indent="-343535">
              <a:lnSpc>
                <a:spcPct val="100000"/>
              </a:lnSpc>
              <a:spcBef>
                <a:spcPts val="900"/>
              </a:spcBef>
              <a:buFont typeface="Arial"/>
              <a:buChar char="•"/>
              <a:tabLst>
                <a:tab pos="355600" algn="l"/>
                <a:tab pos="356235" algn="l"/>
              </a:tabLst>
            </a:pPr>
            <a:r>
              <a:rPr sz="2500" b="1" spc="-5" dirty="0">
                <a:solidFill>
                  <a:srgbClr val="00AF50"/>
                </a:solidFill>
                <a:latin typeface="Times New Roman"/>
                <a:cs typeface="Times New Roman"/>
              </a:rPr>
              <a:t>Uses:-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20" dirty="0">
                <a:latin typeface="Times New Roman"/>
                <a:cs typeface="Times New Roman"/>
              </a:rPr>
              <a:t>Visualize </a:t>
            </a:r>
            <a:r>
              <a:rPr sz="2500" spc="-5" dirty="0">
                <a:latin typeface="Times New Roman"/>
                <a:cs typeface="Times New Roman"/>
              </a:rPr>
              <a:t>sequence of operations &amp; inspections in</a:t>
            </a:r>
            <a:r>
              <a:rPr sz="2500" spc="220" dirty="0">
                <a:latin typeface="Times New Roman"/>
                <a:cs typeface="Times New Roman"/>
              </a:rPr>
              <a:t> </a:t>
            </a:r>
            <a:r>
              <a:rPr sz="2500" spc="-5" dirty="0">
                <a:latin typeface="Times New Roman"/>
                <a:cs typeface="Times New Roman"/>
              </a:rPr>
              <a:t>process</a:t>
            </a:r>
            <a:endParaRPr sz="2500">
              <a:latin typeface="Times New Roman"/>
              <a:cs typeface="Times New Roman"/>
            </a:endParaRPr>
          </a:p>
          <a:p>
            <a:pPr marL="355600" indent="-343535">
              <a:lnSpc>
                <a:spcPct val="100000"/>
              </a:lnSpc>
              <a:spcBef>
                <a:spcPts val="600"/>
              </a:spcBef>
              <a:buFont typeface="Arial"/>
              <a:buChar char="•"/>
              <a:tabLst>
                <a:tab pos="355600" algn="l"/>
                <a:tab pos="356235" algn="l"/>
              </a:tabLst>
            </a:pPr>
            <a:r>
              <a:rPr sz="2500" spc="-5" dirty="0">
                <a:latin typeface="Times New Roman"/>
                <a:cs typeface="Times New Roman"/>
              </a:rPr>
              <a:t>Know where operations selected fits into the entire</a:t>
            </a:r>
            <a:r>
              <a:rPr sz="2500" spc="210" dirty="0">
                <a:latin typeface="Times New Roman"/>
                <a:cs typeface="Times New Roman"/>
              </a:rPr>
              <a:t> </a:t>
            </a:r>
            <a:r>
              <a:rPr sz="2500" spc="-5" dirty="0">
                <a:latin typeface="Times New Roman"/>
                <a:cs typeface="Times New Roman"/>
              </a:rPr>
              <a:t>process</a:t>
            </a:r>
            <a:endParaRPr sz="25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6</a:t>
            </a:fld>
            <a:endParaRPr spc="-60" dirty="0"/>
          </a:p>
        </p:txBody>
      </p:sp>
      <p:sp>
        <p:nvSpPr>
          <p:cNvPr id="2" name="object 2"/>
          <p:cNvSpPr txBox="1"/>
          <p:nvPr/>
        </p:nvSpPr>
        <p:spPr>
          <a:xfrm>
            <a:off x="535940" y="415792"/>
            <a:ext cx="8073390" cy="2235835"/>
          </a:xfrm>
          <a:prstGeom prst="rect">
            <a:avLst/>
          </a:prstGeom>
        </p:spPr>
        <p:txBody>
          <a:bodyPr vert="horz" wrap="square" lIns="0" tIns="12700" rIns="0" bIns="0" rtlCol="0">
            <a:spAutoFit/>
          </a:bodyPr>
          <a:lstStyle/>
          <a:p>
            <a:pPr marL="412750">
              <a:lnSpc>
                <a:spcPct val="100000"/>
              </a:lnSpc>
              <a:spcBef>
                <a:spcPts val="100"/>
              </a:spcBef>
            </a:pPr>
            <a:r>
              <a:rPr sz="3000" b="1" spc="-15" dirty="0">
                <a:solidFill>
                  <a:srgbClr val="FF0000"/>
                </a:solidFill>
                <a:latin typeface="Times New Roman"/>
                <a:cs typeface="Times New Roman"/>
              </a:rPr>
              <a:t>Procedure </a:t>
            </a:r>
            <a:r>
              <a:rPr sz="3000" b="1" spc="-5" dirty="0">
                <a:solidFill>
                  <a:srgbClr val="FF0000"/>
                </a:solidFill>
                <a:latin typeface="Times New Roman"/>
                <a:cs typeface="Times New Roman"/>
              </a:rPr>
              <a:t>Followed In </a:t>
            </a:r>
            <a:r>
              <a:rPr sz="3000" b="1" spc="-10" dirty="0">
                <a:solidFill>
                  <a:srgbClr val="FF0000"/>
                </a:solidFill>
                <a:latin typeface="Times New Roman"/>
                <a:cs typeface="Times New Roman"/>
              </a:rPr>
              <a:t>Preparing </a:t>
            </a:r>
            <a:r>
              <a:rPr sz="3000" b="1" dirty="0">
                <a:solidFill>
                  <a:srgbClr val="FF0000"/>
                </a:solidFill>
                <a:latin typeface="Times New Roman"/>
                <a:cs typeface="Times New Roman"/>
              </a:rPr>
              <a:t>The</a:t>
            </a:r>
            <a:r>
              <a:rPr sz="3000" b="1" spc="15" dirty="0">
                <a:solidFill>
                  <a:srgbClr val="FF0000"/>
                </a:solidFill>
                <a:latin typeface="Times New Roman"/>
                <a:cs typeface="Times New Roman"/>
              </a:rPr>
              <a:t> </a:t>
            </a:r>
            <a:r>
              <a:rPr sz="3000" b="1" spc="-5" dirty="0">
                <a:solidFill>
                  <a:srgbClr val="FF0000"/>
                </a:solidFill>
                <a:latin typeface="Times New Roman"/>
                <a:cs typeface="Times New Roman"/>
              </a:rPr>
              <a:t>Chart</a:t>
            </a:r>
            <a:endParaRPr sz="3000">
              <a:latin typeface="Times New Roman"/>
              <a:cs typeface="Times New Roman"/>
            </a:endParaRPr>
          </a:p>
          <a:p>
            <a:pPr marL="386080" indent="-374015">
              <a:lnSpc>
                <a:spcPct val="100000"/>
              </a:lnSpc>
              <a:spcBef>
                <a:spcPts val="2280"/>
              </a:spcBef>
              <a:buAutoNum type="arabicPeriod"/>
              <a:tabLst>
                <a:tab pos="386715" algn="l"/>
              </a:tabLst>
            </a:pPr>
            <a:r>
              <a:rPr sz="3000" spc="-30" dirty="0">
                <a:latin typeface="Times New Roman"/>
                <a:cs typeface="Times New Roman"/>
              </a:rPr>
              <a:t>Write </a:t>
            </a:r>
            <a:r>
              <a:rPr sz="3000" spc="-10" dirty="0">
                <a:latin typeface="Times New Roman"/>
                <a:cs typeface="Times New Roman"/>
              </a:rPr>
              <a:t>title </a:t>
            </a:r>
            <a:r>
              <a:rPr sz="3000" dirty="0">
                <a:latin typeface="Times New Roman"/>
                <a:cs typeface="Times New Roman"/>
              </a:rPr>
              <a:t>at the top of the</a:t>
            </a:r>
            <a:r>
              <a:rPr sz="3000" spc="130" dirty="0">
                <a:latin typeface="Times New Roman"/>
                <a:cs typeface="Times New Roman"/>
              </a:rPr>
              <a:t> </a:t>
            </a:r>
            <a:r>
              <a:rPr sz="3000" spc="-5" dirty="0">
                <a:latin typeface="Times New Roman"/>
                <a:cs typeface="Times New Roman"/>
              </a:rPr>
              <a:t>chart.</a:t>
            </a:r>
            <a:endParaRPr sz="3000">
              <a:latin typeface="Times New Roman"/>
              <a:cs typeface="Times New Roman"/>
            </a:endParaRPr>
          </a:p>
          <a:p>
            <a:pPr marL="355600" marR="5080" indent="-343535">
              <a:lnSpc>
                <a:spcPct val="100000"/>
              </a:lnSpc>
              <a:spcBef>
                <a:spcPts val="720"/>
              </a:spcBef>
              <a:buFont typeface="Times New Roman"/>
              <a:buAutoNum type="arabicPeriod"/>
              <a:tabLst>
                <a:tab pos="504825" algn="l"/>
                <a:tab pos="505459" algn="l"/>
                <a:tab pos="1620520" algn="l"/>
                <a:tab pos="2291080" algn="l"/>
                <a:tab pos="3260725" algn="l"/>
                <a:tab pos="4207510" algn="l"/>
                <a:tab pos="4879340" algn="l"/>
                <a:tab pos="5804535" algn="l"/>
                <a:tab pos="6752590" algn="l"/>
                <a:tab pos="7573009" algn="l"/>
              </a:tabLst>
            </a:pPr>
            <a:r>
              <a:rPr dirty="0"/>
              <a:t>	</a:t>
            </a:r>
            <a:r>
              <a:rPr sz="3000" dirty="0">
                <a:latin typeface="Times New Roman"/>
                <a:cs typeface="Times New Roman"/>
              </a:rPr>
              <a:t>Begin	the	cha</a:t>
            </a:r>
            <a:r>
              <a:rPr sz="3000" spc="15" dirty="0">
                <a:latin typeface="Times New Roman"/>
                <a:cs typeface="Times New Roman"/>
              </a:rPr>
              <a:t>r</a:t>
            </a:r>
            <a:r>
              <a:rPr sz="3000" dirty="0">
                <a:latin typeface="Times New Roman"/>
                <a:cs typeface="Times New Roman"/>
              </a:rPr>
              <a:t>t	from	the	r</a:t>
            </a:r>
            <a:r>
              <a:rPr sz="3000" spc="-10" dirty="0">
                <a:latin typeface="Times New Roman"/>
                <a:cs typeface="Times New Roman"/>
              </a:rPr>
              <a:t>i</a:t>
            </a:r>
            <a:r>
              <a:rPr sz="3000" dirty="0">
                <a:latin typeface="Times New Roman"/>
                <a:cs typeface="Times New Roman"/>
              </a:rPr>
              <a:t>g</a:t>
            </a:r>
            <a:r>
              <a:rPr sz="3000" spc="5" dirty="0">
                <a:latin typeface="Times New Roman"/>
                <a:cs typeface="Times New Roman"/>
              </a:rPr>
              <a:t>h</a:t>
            </a:r>
            <a:r>
              <a:rPr sz="3000" dirty="0">
                <a:latin typeface="Times New Roman"/>
                <a:cs typeface="Times New Roman"/>
              </a:rPr>
              <a:t>t	</a:t>
            </a:r>
            <a:r>
              <a:rPr sz="3000" spc="5" dirty="0">
                <a:latin typeface="Times New Roman"/>
                <a:cs typeface="Times New Roman"/>
              </a:rPr>
              <a:t>h</a:t>
            </a:r>
            <a:r>
              <a:rPr sz="3000" dirty="0">
                <a:latin typeface="Times New Roman"/>
                <a:cs typeface="Times New Roman"/>
              </a:rPr>
              <a:t>and	s</a:t>
            </a:r>
            <a:r>
              <a:rPr sz="3000" spc="-15" dirty="0">
                <a:latin typeface="Times New Roman"/>
                <a:cs typeface="Times New Roman"/>
              </a:rPr>
              <a:t>i</a:t>
            </a:r>
            <a:r>
              <a:rPr sz="3000" dirty="0">
                <a:latin typeface="Times New Roman"/>
                <a:cs typeface="Times New Roman"/>
              </a:rPr>
              <a:t>de	top  </a:t>
            </a:r>
            <a:r>
              <a:rPr sz="3000" spc="-25" dirty="0">
                <a:latin typeface="Times New Roman"/>
                <a:cs typeface="Times New Roman"/>
              </a:rPr>
              <a:t>corner.</a:t>
            </a:r>
            <a:endParaRPr sz="3000">
              <a:latin typeface="Times New Roman"/>
              <a:cs typeface="Times New Roman"/>
            </a:endParaRPr>
          </a:p>
        </p:txBody>
      </p:sp>
      <p:sp>
        <p:nvSpPr>
          <p:cNvPr id="3" name="object 3"/>
          <p:cNvSpPr txBox="1"/>
          <p:nvPr/>
        </p:nvSpPr>
        <p:spPr>
          <a:xfrm>
            <a:off x="535940" y="2717415"/>
            <a:ext cx="2154555" cy="1489075"/>
          </a:xfrm>
          <a:prstGeom prst="rect">
            <a:avLst/>
          </a:prstGeom>
        </p:spPr>
        <p:txBody>
          <a:bodyPr vert="horz" wrap="square" lIns="0" tIns="12700" rIns="0" bIns="0" rtlCol="0">
            <a:spAutoFit/>
          </a:bodyPr>
          <a:lstStyle/>
          <a:p>
            <a:pPr marL="355600" marR="59690" indent="-343535">
              <a:lnSpc>
                <a:spcPct val="100000"/>
              </a:lnSpc>
              <a:spcBef>
                <a:spcPts val="100"/>
              </a:spcBef>
              <a:buFont typeface="Times New Roman"/>
              <a:buAutoNum type="arabicPeriod" startAt="3"/>
              <a:tabLst>
                <a:tab pos="562610" algn="l"/>
                <a:tab pos="563245" algn="l"/>
              </a:tabLst>
            </a:pPr>
            <a:r>
              <a:rPr dirty="0"/>
              <a:t>	</a:t>
            </a:r>
            <a:r>
              <a:rPr sz="3000" dirty="0">
                <a:latin typeface="Times New Roman"/>
                <a:cs typeface="Times New Roman"/>
              </a:rPr>
              <a:t>Represent  </a:t>
            </a:r>
            <a:r>
              <a:rPr sz="3000" spc="-5" dirty="0">
                <a:latin typeface="Times New Roman"/>
                <a:cs typeface="Times New Roman"/>
              </a:rPr>
              <a:t>extreme.</a:t>
            </a:r>
            <a:endParaRPr sz="3000">
              <a:latin typeface="Times New Roman"/>
              <a:cs typeface="Times New Roman"/>
            </a:endParaRPr>
          </a:p>
          <a:p>
            <a:pPr marL="617855" indent="-605790">
              <a:lnSpc>
                <a:spcPct val="100000"/>
              </a:lnSpc>
              <a:spcBef>
                <a:spcPts val="720"/>
              </a:spcBef>
              <a:buAutoNum type="arabicPeriod" startAt="3"/>
              <a:tabLst>
                <a:tab pos="617855" algn="l"/>
                <a:tab pos="618490" algn="l"/>
              </a:tabLst>
            </a:pPr>
            <a:r>
              <a:rPr sz="3000" dirty="0">
                <a:latin typeface="Times New Roman"/>
                <a:cs typeface="Times New Roman"/>
              </a:rPr>
              <a:t>Represent</a:t>
            </a:r>
            <a:endParaRPr sz="3000">
              <a:latin typeface="Times New Roman"/>
              <a:cs typeface="Times New Roman"/>
            </a:endParaRPr>
          </a:p>
        </p:txBody>
      </p:sp>
      <p:sp>
        <p:nvSpPr>
          <p:cNvPr id="4" name="object 4"/>
          <p:cNvSpPr txBox="1"/>
          <p:nvPr/>
        </p:nvSpPr>
        <p:spPr>
          <a:xfrm>
            <a:off x="2874389" y="2717415"/>
            <a:ext cx="5732780" cy="482600"/>
          </a:xfrm>
          <a:prstGeom prst="rect">
            <a:avLst/>
          </a:prstGeom>
        </p:spPr>
        <p:txBody>
          <a:bodyPr vert="horz" wrap="square" lIns="0" tIns="12700" rIns="0" bIns="0" rtlCol="0">
            <a:spAutoFit/>
          </a:bodyPr>
          <a:lstStyle/>
          <a:p>
            <a:pPr marL="12700">
              <a:lnSpc>
                <a:spcPct val="100000"/>
              </a:lnSpc>
              <a:spcBef>
                <a:spcPts val="100"/>
              </a:spcBef>
              <a:tabLst>
                <a:tab pos="742315" algn="l"/>
                <a:tab pos="1768475" algn="l"/>
                <a:tab pos="3728720" algn="l"/>
                <a:tab pos="4267835" algn="l"/>
                <a:tab pos="4998085" algn="l"/>
              </a:tabLst>
            </a:pPr>
            <a:r>
              <a:rPr sz="3000" dirty="0">
                <a:latin typeface="Times New Roman"/>
                <a:cs typeface="Times New Roman"/>
              </a:rPr>
              <a:t>the	main	</a:t>
            </a:r>
            <a:r>
              <a:rPr sz="3000" spc="5" dirty="0">
                <a:latin typeface="Times New Roman"/>
                <a:cs typeface="Times New Roman"/>
              </a:rPr>
              <a:t>c</a:t>
            </a:r>
            <a:r>
              <a:rPr sz="3000" dirty="0">
                <a:latin typeface="Times New Roman"/>
                <a:cs typeface="Times New Roman"/>
              </a:rPr>
              <a:t>omponent	at	the	r</a:t>
            </a:r>
            <a:r>
              <a:rPr sz="3000" spc="-10" dirty="0">
                <a:latin typeface="Times New Roman"/>
                <a:cs typeface="Times New Roman"/>
              </a:rPr>
              <a:t>i</a:t>
            </a:r>
            <a:r>
              <a:rPr sz="3000" dirty="0">
                <a:latin typeface="Times New Roman"/>
                <a:cs typeface="Times New Roman"/>
              </a:rPr>
              <a:t>g</a:t>
            </a:r>
            <a:r>
              <a:rPr sz="3000" spc="20" dirty="0">
                <a:latin typeface="Times New Roman"/>
                <a:cs typeface="Times New Roman"/>
              </a:rPr>
              <a:t>h</a:t>
            </a:r>
            <a:r>
              <a:rPr sz="3000" dirty="0">
                <a:latin typeface="Times New Roman"/>
                <a:cs typeface="Times New Roman"/>
              </a:rPr>
              <a:t>t</a:t>
            </a:r>
            <a:endParaRPr sz="3000">
              <a:latin typeface="Times New Roman"/>
              <a:cs typeface="Times New Roman"/>
            </a:endParaRPr>
          </a:p>
        </p:txBody>
      </p:sp>
      <p:sp>
        <p:nvSpPr>
          <p:cNvPr id="5" name="object 5"/>
          <p:cNvSpPr txBox="1"/>
          <p:nvPr/>
        </p:nvSpPr>
        <p:spPr>
          <a:xfrm>
            <a:off x="2984117" y="3723518"/>
            <a:ext cx="5622925" cy="939800"/>
          </a:xfrm>
          <a:prstGeom prst="rect">
            <a:avLst/>
          </a:prstGeom>
        </p:spPr>
        <p:txBody>
          <a:bodyPr vert="horz" wrap="square" lIns="0" tIns="12700" rIns="0" bIns="0" rtlCol="0">
            <a:spAutoFit/>
          </a:bodyPr>
          <a:lstStyle/>
          <a:p>
            <a:pPr marL="12700">
              <a:lnSpc>
                <a:spcPct val="100000"/>
              </a:lnSpc>
              <a:spcBef>
                <a:spcPts val="100"/>
              </a:spcBef>
              <a:tabLst>
                <a:tab pos="798830" algn="l"/>
                <a:tab pos="2515235" algn="l"/>
                <a:tab pos="3150870" algn="l"/>
                <a:tab pos="5059045" algn="l"/>
              </a:tabLst>
            </a:pPr>
            <a:r>
              <a:rPr sz="3000" dirty="0">
                <a:latin typeface="Times New Roman"/>
                <a:cs typeface="Times New Roman"/>
              </a:rPr>
              <a:t>the	sequence	of	oper</a:t>
            </a:r>
            <a:r>
              <a:rPr sz="3000" spc="5" dirty="0">
                <a:latin typeface="Times New Roman"/>
                <a:cs typeface="Times New Roman"/>
              </a:rPr>
              <a:t>a</a:t>
            </a:r>
            <a:r>
              <a:rPr sz="3000" dirty="0">
                <a:latin typeface="Times New Roman"/>
                <a:cs typeface="Times New Roman"/>
              </a:rPr>
              <a:t>tions	and</a:t>
            </a:r>
            <a:endParaRPr sz="3000">
              <a:latin typeface="Times New Roman"/>
              <a:cs typeface="Times New Roman"/>
            </a:endParaRPr>
          </a:p>
          <a:p>
            <a:pPr marL="4881245">
              <a:lnSpc>
                <a:spcPct val="100000"/>
              </a:lnSpc>
            </a:pPr>
            <a:r>
              <a:rPr sz="3000" dirty="0">
                <a:latin typeface="Times New Roman"/>
                <a:cs typeface="Times New Roman"/>
              </a:rPr>
              <a:t>by</a:t>
            </a:r>
            <a:endParaRPr sz="3000">
              <a:latin typeface="Times New Roman"/>
              <a:cs typeface="Times New Roman"/>
            </a:endParaRPr>
          </a:p>
        </p:txBody>
      </p:sp>
      <p:sp>
        <p:nvSpPr>
          <p:cNvPr id="6" name="object 6"/>
          <p:cNvSpPr txBox="1"/>
          <p:nvPr/>
        </p:nvSpPr>
        <p:spPr>
          <a:xfrm>
            <a:off x="879150" y="4180718"/>
            <a:ext cx="6698615" cy="940435"/>
          </a:xfrm>
          <a:prstGeom prst="rect">
            <a:avLst/>
          </a:prstGeom>
        </p:spPr>
        <p:txBody>
          <a:bodyPr vert="horz" wrap="square" lIns="0" tIns="12700" rIns="0" bIns="0" rtlCol="0">
            <a:spAutoFit/>
          </a:bodyPr>
          <a:lstStyle/>
          <a:p>
            <a:pPr marL="12700" marR="5080">
              <a:lnSpc>
                <a:spcPct val="100000"/>
              </a:lnSpc>
              <a:spcBef>
                <a:spcPts val="100"/>
              </a:spcBef>
            </a:pPr>
            <a:r>
              <a:rPr sz="3000" spc="-5" dirty="0">
                <a:latin typeface="Times New Roman"/>
                <a:cs typeface="Times New Roman"/>
              </a:rPr>
              <a:t>inspections </a:t>
            </a:r>
            <a:r>
              <a:rPr sz="3000" dirty="0">
                <a:latin typeface="Times New Roman"/>
                <a:cs typeface="Times New Roman"/>
              </a:rPr>
              <a:t>by </a:t>
            </a:r>
            <a:r>
              <a:rPr sz="3000" spc="-5" dirty="0">
                <a:latin typeface="Times New Roman"/>
                <a:cs typeface="Times New Roman"/>
              </a:rPr>
              <a:t>their symbols. </a:t>
            </a:r>
            <a:r>
              <a:rPr sz="3000" dirty="0">
                <a:latin typeface="Times New Roman"/>
                <a:cs typeface="Times New Roman"/>
              </a:rPr>
              <a:t>Connect them  </a:t>
            </a:r>
            <a:r>
              <a:rPr sz="3000" spc="-5" dirty="0">
                <a:latin typeface="Times New Roman"/>
                <a:cs typeface="Times New Roman"/>
              </a:rPr>
              <a:t>vertical flow</a:t>
            </a:r>
            <a:r>
              <a:rPr sz="3000" spc="30" dirty="0">
                <a:latin typeface="Times New Roman"/>
                <a:cs typeface="Times New Roman"/>
              </a:rPr>
              <a:t> </a:t>
            </a:r>
            <a:r>
              <a:rPr sz="3000" spc="-5" dirty="0">
                <a:latin typeface="Times New Roman"/>
                <a:cs typeface="Times New Roman"/>
              </a:rPr>
              <a:t>lines.</a:t>
            </a:r>
            <a:endParaRPr sz="3000">
              <a:latin typeface="Times New Roman"/>
              <a:cs typeface="Times New Roman"/>
            </a:endParaRPr>
          </a:p>
        </p:txBody>
      </p:sp>
      <p:sp>
        <p:nvSpPr>
          <p:cNvPr id="7" name="object 7"/>
          <p:cNvSpPr txBox="1"/>
          <p:nvPr/>
        </p:nvSpPr>
        <p:spPr>
          <a:xfrm>
            <a:off x="535940" y="5186940"/>
            <a:ext cx="8071484" cy="939800"/>
          </a:xfrm>
          <a:prstGeom prst="rect">
            <a:avLst/>
          </a:prstGeom>
        </p:spPr>
        <p:txBody>
          <a:bodyPr vert="horz" wrap="square" lIns="0" tIns="12700" rIns="0" bIns="0" rtlCol="0">
            <a:spAutoFit/>
          </a:bodyPr>
          <a:lstStyle/>
          <a:p>
            <a:pPr marL="355600" marR="5080" indent="-343535">
              <a:lnSpc>
                <a:spcPct val="100000"/>
              </a:lnSpc>
              <a:spcBef>
                <a:spcPts val="100"/>
              </a:spcBef>
            </a:pPr>
            <a:r>
              <a:rPr sz="3000" dirty="0">
                <a:latin typeface="Times New Roman"/>
                <a:cs typeface="Times New Roman"/>
              </a:rPr>
              <a:t>5. Record the brief </a:t>
            </a:r>
            <a:r>
              <a:rPr sz="3000" spc="-5" dirty="0">
                <a:latin typeface="Times New Roman"/>
                <a:cs typeface="Times New Roman"/>
              </a:rPr>
              <a:t>description </a:t>
            </a:r>
            <a:r>
              <a:rPr sz="3000" dirty="0">
                <a:latin typeface="Times New Roman"/>
                <a:cs typeface="Times New Roman"/>
              </a:rPr>
              <a:t>of the activity </a:t>
            </a:r>
            <a:r>
              <a:rPr sz="3000" spc="-5" dirty="0">
                <a:latin typeface="Times New Roman"/>
                <a:cs typeface="Times New Roman"/>
              </a:rPr>
              <a:t>to </a:t>
            </a:r>
            <a:r>
              <a:rPr sz="3000" dirty="0">
                <a:latin typeface="Times New Roman"/>
                <a:cs typeface="Times New Roman"/>
              </a:rPr>
              <a:t>the  </a:t>
            </a:r>
            <a:r>
              <a:rPr sz="3000" spc="-5" dirty="0">
                <a:latin typeface="Times New Roman"/>
                <a:cs typeface="Times New Roman"/>
              </a:rPr>
              <a:t>right side </a:t>
            </a:r>
            <a:r>
              <a:rPr sz="3000" dirty="0">
                <a:latin typeface="Times New Roman"/>
                <a:cs typeface="Times New Roman"/>
              </a:rPr>
              <a:t>of the</a:t>
            </a:r>
            <a:r>
              <a:rPr sz="3000" spc="45" dirty="0">
                <a:latin typeface="Times New Roman"/>
                <a:cs typeface="Times New Roman"/>
              </a:rPr>
              <a:t> </a:t>
            </a:r>
            <a:r>
              <a:rPr sz="3000" spc="-5" dirty="0">
                <a:latin typeface="Times New Roman"/>
                <a:cs typeface="Times New Roman"/>
              </a:rPr>
              <a:t>symbols.</a:t>
            </a:r>
            <a:endParaRPr sz="30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7</a:t>
            </a:fld>
            <a:endParaRPr spc="-60" dirty="0"/>
          </a:p>
        </p:txBody>
      </p:sp>
      <p:sp>
        <p:nvSpPr>
          <p:cNvPr id="2" name="object 2"/>
          <p:cNvSpPr txBox="1"/>
          <p:nvPr/>
        </p:nvSpPr>
        <p:spPr>
          <a:xfrm>
            <a:off x="535924" y="509353"/>
            <a:ext cx="8075295" cy="5488940"/>
          </a:xfrm>
          <a:prstGeom prst="rect">
            <a:avLst/>
          </a:prstGeom>
        </p:spPr>
        <p:txBody>
          <a:bodyPr vert="horz" wrap="square" lIns="0" tIns="12700" rIns="0" bIns="0" rtlCol="0">
            <a:spAutoFit/>
          </a:bodyPr>
          <a:lstStyle/>
          <a:p>
            <a:pPr marL="355600" marR="5080" indent="-343535">
              <a:lnSpc>
                <a:spcPct val="120000"/>
              </a:lnSpc>
              <a:spcBef>
                <a:spcPts val="100"/>
              </a:spcBef>
              <a:buAutoNum type="arabicPeriod" startAt="6"/>
              <a:tabLst>
                <a:tab pos="379095" algn="l"/>
              </a:tabLst>
            </a:pPr>
            <a:r>
              <a:rPr sz="2800" spc="-5" dirty="0">
                <a:latin typeface="Times New Roman"/>
                <a:cs typeface="Times New Roman"/>
              </a:rPr>
              <a:t>Note </a:t>
            </a:r>
            <a:r>
              <a:rPr sz="2800" dirty="0">
                <a:latin typeface="Times New Roman"/>
                <a:cs typeface="Times New Roman"/>
              </a:rPr>
              <a:t>down </a:t>
            </a:r>
            <a:r>
              <a:rPr sz="2800" spc="-5" dirty="0">
                <a:latin typeface="Times New Roman"/>
                <a:cs typeface="Times New Roman"/>
              </a:rPr>
              <a:t>the time for </a:t>
            </a:r>
            <a:r>
              <a:rPr sz="2800" spc="-10" dirty="0">
                <a:latin typeface="Times New Roman"/>
                <a:cs typeface="Times New Roman"/>
              </a:rPr>
              <a:t>each </a:t>
            </a:r>
            <a:r>
              <a:rPr sz="2800" spc="-5" dirty="0">
                <a:latin typeface="Times New Roman"/>
                <a:cs typeface="Times New Roman"/>
              </a:rPr>
              <a:t>activity </a:t>
            </a:r>
            <a:r>
              <a:rPr sz="2800" spc="-10" dirty="0">
                <a:latin typeface="Times New Roman"/>
                <a:cs typeface="Times New Roman"/>
              </a:rPr>
              <a:t>to </a:t>
            </a:r>
            <a:r>
              <a:rPr sz="2800" spc="-5" dirty="0">
                <a:latin typeface="Times New Roman"/>
                <a:cs typeface="Times New Roman"/>
              </a:rPr>
              <a:t>the left of the  symbol.</a:t>
            </a:r>
            <a:endParaRPr sz="2800">
              <a:latin typeface="Times New Roman"/>
              <a:cs typeface="Times New Roman"/>
            </a:endParaRPr>
          </a:p>
          <a:p>
            <a:pPr marL="355600" marR="6350" indent="-343535">
              <a:lnSpc>
                <a:spcPct val="120000"/>
              </a:lnSpc>
              <a:spcBef>
                <a:spcPts val="675"/>
              </a:spcBef>
              <a:buFont typeface="Times New Roman"/>
              <a:buAutoNum type="arabicPeriod" startAt="6"/>
              <a:tabLst>
                <a:tab pos="394335" algn="l"/>
              </a:tabLst>
            </a:pPr>
            <a:r>
              <a:rPr dirty="0"/>
              <a:t>	</a:t>
            </a:r>
            <a:r>
              <a:rPr sz="2800" spc="-5" dirty="0">
                <a:latin typeface="Times New Roman"/>
                <a:cs typeface="Times New Roman"/>
              </a:rPr>
              <a:t>Number all operations in one serial </a:t>
            </a:r>
            <a:r>
              <a:rPr sz="2800" spc="-25" dirty="0">
                <a:latin typeface="Times New Roman"/>
                <a:cs typeface="Times New Roman"/>
              </a:rPr>
              <a:t>order. </a:t>
            </a:r>
            <a:r>
              <a:rPr sz="2800" spc="-5" dirty="0">
                <a:latin typeface="Times New Roman"/>
                <a:cs typeface="Times New Roman"/>
              </a:rPr>
              <a:t>Start </a:t>
            </a:r>
            <a:r>
              <a:rPr sz="2800" dirty="0">
                <a:latin typeface="Times New Roman"/>
                <a:cs typeface="Times New Roman"/>
              </a:rPr>
              <a:t>from  the right </a:t>
            </a:r>
            <a:r>
              <a:rPr sz="2800" spc="-5" dirty="0">
                <a:latin typeface="Times New Roman"/>
                <a:cs typeface="Times New Roman"/>
              </a:rPr>
              <a:t>hand </a:t>
            </a:r>
            <a:r>
              <a:rPr sz="2800" dirty="0">
                <a:latin typeface="Times New Roman"/>
                <a:cs typeface="Times New Roman"/>
              </a:rPr>
              <a:t>top (from </a:t>
            </a:r>
            <a:r>
              <a:rPr sz="2800" spc="-5" dirty="0">
                <a:latin typeface="Times New Roman"/>
                <a:cs typeface="Times New Roman"/>
              </a:rPr>
              <a:t>number</a:t>
            </a:r>
            <a:r>
              <a:rPr sz="2800" spc="-15" dirty="0">
                <a:latin typeface="Times New Roman"/>
                <a:cs typeface="Times New Roman"/>
              </a:rPr>
              <a:t> </a:t>
            </a:r>
            <a:r>
              <a:rPr sz="2800" dirty="0">
                <a:latin typeface="Times New Roman"/>
                <a:cs typeface="Times New Roman"/>
              </a:rPr>
              <a:t>1).</a:t>
            </a:r>
            <a:endParaRPr sz="2800">
              <a:latin typeface="Times New Roman"/>
              <a:cs typeface="Times New Roman"/>
            </a:endParaRPr>
          </a:p>
          <a:p>
            <a:pPr marL="355600" marR="8255" indent="-343535">
              <a:lnSpc>
                <a:spcPct val="120100"/>
              </a:lnSpc>
              <a:spcBef>
                <a:spcPts val="670"/>
              </a:spcBef>
              <a:buFont typeface="Times New Roman"/>
              <a:buAutoNum type="arabicPeriod" startAt="6"/>
              <a:tabLst>
                <a:tab pos="465455" algn="l"/>
                <a:tab pos="466090" algn="l"/>
                <a:tab pos="1975485" algn="l"/>
                <a:tab pos="3248660" algn="l"/>
                <a:tab pos="3789679" algn="l"/>
                <a:tab pos="5574665" algn="l"/>
                <a:tab pos="6038215" algn="l"/>
                <a:tab pos="7291070" algn="l"/>
              </a:tabLst>
            </a:pPr>
            <a:r>
              <a:rPr dirty="0"/>
              <a:t>	</a:t>
            </a:r>
            <a:r>
              <a:rPr sz="2800" spc="-5" dirty="0">
                <a:latin typeface="Times New Roman"/>
                <a:cs typeface="Times New Roman"/>
              </a:rPr>
              <a:t>S</a:t>
            </a:r>
            <a:r>
              <a:rPr sz="2800" spc="10" dirty="0">
                <a:latin typeface="Times New Roman"/>
                <a:cs typeface="Times New Roman"/>
              </a:rPr>
              <a:t>i</a:t>
            </a:r>
            <a:r>
              <a:rPr sz="2800" spc="-20" dirty="0">
                <a:latin typeface="Times New Roman"/>
                <a:cs typeface="Times New Roman"/>
              </a:rPr>
              <a:t>m</a:t>
            </a:r>
            <a:r>
              <a:rPr sz="2800" spc="-5" dirty="0">
                <a:latin typeface="Times New Roman"/>
                <a:cs typeface="Times New Roman"/>
              </a:rPr>
              <a:t>ilarly</a:t>
            </a:r>
            <a:r>
              <a:rPr sz="2800" dirty="0">
                <a:latin typeface="Times New Roman"/>
                <a:cs typeface="Times New Roman"/>
              </a:rPr>
              <a:t>	</a:t>
            </a:r>
            <a:r>
              <a:rPr sz="2800" spc="-5" dirty="0">
                <a:latin typeface="Times New Roman"/>
                <a:cs typeface="Times New Roman"/>
              </a:rPr>
              <a:t>n</a:t>
            </a:r>
            <a:r>
              <a:rPr sz="2800" dirty="0">
                <a:latin typeface="Times New Roman"/>
                <a:cs typeface="Times New Roman"/>
              </a:rPr>
              <a:t>u</a:t>
            </a:r>
            <a:r>
              <a:rPr sz="2800" spc="-20" dirty="0">
                <a:latin typeface="Times New Roman"/>
                <a:cs typeface="Times New Roman"/>
              </a:rPr>
              <a:t>m</a:t>
            </a:r>
            <a:r>
              <a:rPr sz="2800" spc="-5" dirty="0">
                <a:latin typeface="Times New Roman"/>
                <a:cs typeface="Times New Roman"/>
              </a:rPr>
              <a:t>ber</a:t>
            </a:r>
            <a:r>
              <a:rPr sz="2800" dirty="0">
                <a:latin typeface="Times New Roman"/>
                <a:cs typeface="Times New Roman"/>
              </a:rPr>
              <a:t>	</a:t>
            </a:r>
            <a:r>
              <a:rPr sz="2800" spc="-5" dirty="0">
                <a:latin typeface="Times New Roman"/>
                <a:cs typeface="Times New Roman"/>
              </a:rPr>
              <a:t>all</a:t>
            </a:r>
            <a:r>
              <a:rPr sz="2800" dirty="0">
                <a:latin typeface="Times New Roman"/>
                <a:cs typeface="Times New Roman"/>
              </a:rPr>
              <a:t>	</a:t>
            </a:r>
            <a:r>
              <a:rPr sz="2800" spc="-5" dirty="0">
                <a:latin typeface="Times New Roman"/>
                <a:cs typeface="Times New Roman"/>
              </a:rPr>
              <a:t>i</a:t>
            </a:r>
            <a:r>
              <a:rPr sz="2800" dirty="0">
                <a:latin typeface="Times New Roman"/>
                <a:cs typeface="Times New Roman"/>
              </a:rPr>
              <a:t>n</a:t>
            </a:r>
            <a:r>
              <a:rPr sz="2800" spc="-5" dirty="0">
                <a:latin typeface="Times New Roman"/>
                <a:cs typeface="Times New Roman"/>
              </a:rPr>
              <a:t>s</a:t>
            </a:r>
            <a:r>
              <a:rPr sz="2800" dirty="0">
                <a:latin typeface="Times New Roman"/>
                <a:cs typeface="Times New Roman"/>
              </a:rPr>
              <a:t>p</a:t>
            </a:r>
            <a:r>
              <a:rPr sz="2800" spc="-25" dirty="0">
                <a:latin typeface="Times New Roman"/>
                <a:cs typeface="Times New Roman"/>
              </a:rPr>
              <a:t>e</a:t>
            </a:r>
            <a:r>
              <a:rPr sz="2800" spc="-5" dirty="0">
                <a:latin typeface="Times New Roman"/>
                <a:cs typeface="Times New Roman"/>
              </a:rPr>
              <a:t>ctions</a:t>
            </a:r>
            <a:r>
              <a:rPr sz="280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ano</a:t>
            </a:r>
            <a:r>
              <a:rPr sz="2800" dirty="0">
                <a:latin typeface="Times New Roman"/>
                <a:cs typeface="Times New Roman"/>
              </a:rPr>
              <a:t>t</a:t>
            </a:r>
            <a:r>
              <a:rPr sz="2800" spc="-5" dirty="0">
                <a:latin typeface="Times New Roman"/>
                <a:cs typeface="Times New Roman"/>
              </a:rPr>
              <a:t>her</a:t>
            </a:r>
            <a:r>
              <a:rPr sz="2800" dirty="0">
                <a:latin typeface="Times New Roman"/>
                <a:cs typeface="Times New Roman"/>
              </a:rPr>
              <a:t>	</a:t>
            </a:r>
            <a:r>
              <a:rPr sz="2800" spc="-5" dirty="0">
                <a:latin typeface="Times New Roman"/>
                <a:cs typeface="Times New Roman"/>
              </a:rPr>
              <a:t>s</a:t>
            </a:r>
            <a:r>
              <a:rPr sz="2800" spc="-20" dirty="0">
                <a:latin typeface="Times New Roman"/>
                <a:cs typeface="Times New Roman"/>
              </a:rPr>
              <a:t>e</a:t>
            </a:r>
            <a:r>
              <a:rPr sz="2800" spc="-5" dirty="0">
                <a:latin typeface="Times New Roman"/>
                <a:cs typeface="Times New Roman"/>
              </a:rPr>
              <a:t>rial  </a:t>
            </a:r>
            <a:r>
              <a:rPr sz="2800" dirty="0">
                <a:latin typeface="Times New Roman"/>
                <a:cs typeface="Times New Roman"/>
              </a:rPr>
              <a:t>order (starting </a:t>
            </a:r>
            <a:r>
              <a:rPr sz="2800" spc="-5" dirty="0">
                <a:latin typeface="Times New Roman"/>
                <a:cs typeface="Times New Roman"/>
              </a:rPr>
              <a:t>from</a:t>
            </a:r>
            <a:r>
              <a:rPr sz="2800" spc="-15" dirty="0">
                <a:latin typeface="Times New Roman"/>
                <a:cs typeface="Times New Roman"/>
              </a:rPr>
              <a:t> </a:t>
            </a:r>
            <a:r>
              <a:rPr sz="2800" spc="-5" dirty="0">
                <a:latin typeface="Times New Roman"/>
                <a:cs typeface="Times New Roman"/>
              </a:rPr>
              <a:t>1).</a:t>
            </a:r>
            <a:endParaRPr sz="2800">
              <a:latin typeface="Times New Roman"/>
              <a:cs typeface="Times New Roman"/>
            </a:endParaRPr>
          </a:p>
          <a:p>
            <a:pPr marL="355600" marR="8255" indent="-343535">
              <a:lnSpc>
                <a:spcPct val="120100"/>
              </a:lnSpc>
              <a:spcBef>
                <a:spcPts val="670"/>
              </a:spcBef>
              <a:buFont typeface="Times New Roman"/>
              <a:buAutoNum type="arabicPeriod" startAt="6"/>
              <a:tabLst>
                <a:tab pos="476250" algn="l"/>
                <a:tab pos="476884" algn="l"/>
                <a:tab pos="1975485" algn="l"/>
                <a:tab pos="3801745" algn="l"/>
                <a:tab pos="4392930" algn="l"/>
                <a:tab pos="5022850" algn="l"/>
                <a:tab pos="5949315" algn="l"/>
                <a:tab pos="6443345" algn="l"/>
                <a:tab pos="7074534" algn="l"/>
              </a:tabLst>
            </a:pPr>
            <a:r>
              <a:rPr dirty="0"/>
              <a:t>	</a:t>
            </a:r>
            <a:r>
              <a:rPr sz="2800" spc="-5" dirty="0">
                <a:latin typeface="Times New Roman"/>
                <a:cs typeface="Times New Roman"/>
              </a:rPr>
              <a:t>Con</a:t>
            </a:r>
            <a:r>
              <a:rPr sz="2800" dirty="0">
                <a:latin typeface="Times New Roman"/>
                <a:cs typeface="Times New Roman"/>
              </a:rPr>
              <a:t>t</a:t>
            </a:r>
            <a:r>
              <a:rPr sz="2800" spc="-5" dirty="0">
                <a:latin typeface="Times New Roman"/>
                <a:cs typeface="Times New Roman"/>
              </a:rPr>
              <a:t>inue</a:t>
            </a:r>
            <a:r>
              <a:rPr sz="2800" dirty="0">
                <a:latin typeface="Times New Roman"/>
                <a:cs typeface="Times New Roman"/>
              </a:rPr>
              <a:t>	</a:t>
            </a:r>
            <a:r>
              <a:rPr sz="2800" spc="-5" dirty="0">
                <a:latin typeface="Times New Roman"/>
                <a:cs typeface="Times New Roman"/>
              </a:rPr>
              <a:t>n</a:t>
            </a:r>
            <a:r>
              <a:rPr sz="2800" dirty="0">
                <a:latin typeface="Times New Roman"/>
                <a:cs typeface="Times New Roman"/>
              </a:rPr>
              <a:t>u</a:t>
            </a:r>
            <a:r>
              <a:rPr sz="2800" spc="-20" dirty="0">
                <a:latin typeface="Times New Roman"/>
                <a:cs typeface="Times New Roman"/>
              </a:rPr>
              <a:t>m</a:t>
            </a:r>
            <a:r>
              <a:rPr sz="2800" spc="-5" dirty="0">
                <a:latin typeface="Times New Roman"/>
                <a:cs typeface="Times New Roman"/>
              </a:rPr>
              <a:t>beri</a:t>
            </a:r>
            <a:r>
              <a:rPr sz="2800" spc="5" dirty="0">
                <a:latin typeface="Times New Roman"/>
                <a:cs typeface="Times New Roman"/>
              </a:rPr>
              <a:t>n</a:t>
            </a:r>
            <a:r>
              <a:rPr sz="2800" spc="-5" dirty="0">
                <a:latin typeface="Times New Roman"/>
                <a:cs typeface="Times New Roman"/>
              </a:rPr>
              <a:t>g,</a:t>
            </a:r>
            <a:r>
              <a:rPr sz="2800" dirty="0">
                <a:latin typeface="Times New Roman"/>
                <a:cs typeface="Times New Roman"/>
              </a:rPr>
              <a:t>	</a:t>
            </a:r>
            <a:r>
              <a:rPr sz="2800" spc="-5" dirty="0">
                <a:latin typeface="Times New Roman"/>
                <a:cs typeface="Times New Roman"/>
              </a:rPr>
              <a:t>till</a:t>
            </a:r>
            <a:r>
              <a:rPr sz="2800" dirty="0">
                <a:latin typeface="Times New Roman"/>
                <a:cs typeface="Times New Roman"/>
              </a:rPr>
              <a:t>	</a:t>
            </a:r>
            <a:r>
              <a:rPr sz="2800" spc="-15" dirty="0">
                <a:latin typeface="Times New Roman"/>
                <a:cs typeface="Times New Roman"/>
              </a:rPr>
              <a:t>t</a:t>
            </a:r>
            <a:r>
              <a:rPr sz="2800" spc="-5" dirty="0">
                <a:latin typeface="Times New Roman"/>
                <a:cs typeface="Times New Roman"/>
              </a:rPr>
              <a:t>he</a:t>
            </a:r>
            <a:r>
              <a:rPr sz="2800" dirty="0">
                <a:latin typeface="Times New Roman"/>
                <a:cs typeface="Times New Roman"/>
              </a:rPr>
              <a:t>	</a:t>
            </a:r>
            <a:r>
              <a:rPr sz="2800" spc="-5" dirty="0">
                <a:latin typeface="Times New Roman"/>
                <a:cs typeface="Times New Roman"/>
              </a:rPr>
              <a:t>entry</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s</a:t>
            </a:r>
            <a:r>
              <a:rPr sz="2800" spc="-20" dirty="0">
                <a:latin typeface="Times New Roman"/>
                <a:cs typeface="Times New Roman"/>
              </a:rPr>
              <a:t>e</a:t>
            </a:r>
            <a:r>
              <a:rPr sz="2800" spc="-5" dirty="0">
                <a:latin typeface="Times New Roman"/>
                <a:cs typeface="Times New Roman"/>
              </a:rPr>
              <a:t>cond  component.</a:t>
            </a:r>
            <a:endParaRPr sz="2800">
              <a:latin typeface="Times New Roman"/>
              <a:cs typeface="Times New Roman"/>
            </a:endParaRPr>
          </a:p>
          <a:p>
            <a:pPr marL="355600" marR="7620" indent="-343535">
              <a:lnSpc>
                <a:spcPct val="120000"/>
              </a:lnSpc>
              <a:spcBef>
                <a:spcPts val="670"/>
              </a:spcBef>
              <a:buAutoNum type="arabicPeriod" startAt="6"/>
              <a:tabLst>
                <a:tab pos="633095" algn="l"/>
                <a:tab pos="633730" algn="l"/>
                <a:tab pos="1618615" algn="l"/>
                <a:tab pos="2228850" algn="l"/>
                <a:tab pos="3134360" algn="l"/>
                <a:tab pos="3606800" algn="l"/>
                <a:tab pos="5222240" algn="l"/>
                <a:tab pos="6088380" algn="l"/>
                <a:tab pos="6619875" algn="l"/>
              </a:tabLst>
            </a:pPr>
            <a:r>
              <a:rPr sz="2800" dirty="0">
                <a:latin typeface="Times New Roman"/>
                <a:cs typeface="Times New Roman"/>
              </a:rPr>
              <a:t>Sho</a:t>
            </a:r>
            <a:r>
              <a:rPr sz="2800" spc="-5" dirty="0">
                <a:latin typeface="Times New Roman"/>
                <a:cs typeface="Times New Roman"/>
              </a:rPr>
              <a:t>w</a:t>
            </a:r>
            <a:r>
              <a:rPr sz="280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dirty="0">
                <a:latin typeface="Times New Roman"/>
                <a:cs typeface="Times New Roman"/>
              </a:rPr>
              <a:t>	</a:t>
            </a:r>
            <a:r>
              <a:rPr sz="2800" spc="-5" dirty="0">
                <a:latin typeface="Times New Roman"/>
                <a:cs typeface="Times New Roman"/>
              </a:rPr>
              <a:t>entry</a:t>
            </a:r>
            <a:r>
              <a:rPr sz="2800" dirty="0">
                <a:latin typeface="Times New Roman"/>
                <a:cs typeface="Times New Roman"/>
              </a:rPr>
              <a:t>	o</a:t>
            </a:r>
            <a:r>
              <a:rPr sz="2800" spc="-5" dirty="0">
                <a:latin typeface="Times New Roman"/>
                <a:cs typeface="Times New Roman"/>
              </a:rPr>
              <a:t>f</a:t>
            </a:r>
            <a:r>
              <a:rPr sz="2800" dirty="0">
                <a:latin typeface="Times New Roman"/>
                <a:cs typeface="Times New Roman"/>
              </a:rPr>
              <a:t>	</a:t>
            </a:r>
            <a:r>
              <a:rPr sz="2800" spc="-5" dirty="0">
                <a:latin typeface="Times New Roman"/>
                <a:cs typeface="Times New Roman"/>
              </a:rPr>
              <a:t>p</a:t>
            </a:r>
            <a:r>
              <a:rPr sz="2800" dirty="0">
                <a:latin typeface="Times New Roman"/>
                <a:cs typeface="Times New Roman"/>
              </a:rPr>
              <a:t>u</a:t>
            </a:r>
            <a:r>
              <a:rPr sz="2800" spc="-5" dirty="0">
                <a:latin typeface="Times New Roman"/>
                <a:cs typeface="Times New Roman"/>
              </a:rPr>
              <a:t>rch</a:t>
            </a:r>
            <a:r>
              <a:rPr sz="2800" spc="-20" dirty="0">
                <a:latin typeface="Times New Roman"/>
                <a:cs typeface="Times New Roman"/>
              </a:rPr>
              <a:t>a</a:t>
            </a:r>
            <a:r>
              <a:rPr sz="2800" spc="-5" dirty="0">
                <a:latin typeface="Times New Roman"/>
                <a:cs typeface="Times New Roman"/>
              </a:rPr>
              <a:t>sed</a:t>
            </a:r>
            <a:r>
              <a:rPr sz="2800" dirty="0">
                <a:latin typeface="Times New Roman"/>
                <a:cs typeface="Times New Roman"/>
              </a:rPr>
              <a:t>	</a:t>
            </a:r>
            <a:r>
              <a:rPr sz="2800" spc="-5" dirty="0">
                <a:latin typeface="Times New Roman"/>
                <a:cs typeface="Times New Roman"/>
              </a:rPr>
              <a:t>parts</a:t>
            </a:r>
            <a:r>
              <a:rPr sz="2800" dirty="0">
                <a:latin typeface="Times New Roman"/>
                <a:cs typeface="Times New Roman"/>
              </a:rPr>
              <a:t>	b</a:t>
            </a:r>
            <a:r>
              <a:rPr sz="2800" spc="-5" dirty="0">
                <a:latin typeface="Times New Roman"/>
                <a:cs typeface="Times New Roman"/>
              </a:rPr>
              <a:t>y</a:t>
            </a:r>
            <a:r>
              <a:rPr sz="2800" dirty="0">
                <a:latin typeface="Times New Roman"/>
                <a:cs typeface="Times New Roman"/>
              </a:rPr>
              <a:t>	</a:t>
            </a:r>
            <a:r>
              <a:rPr sz="2800" spc="-5" dirty="0">
                <a:latin typeface="Times New Roman"/>
                <a:cs typeface="Times New Roman"/>
              </a:rPr>
              <a:t>h</a:t>
            </a:r>
            <a:r>
              <a:rPr sz="2800" dirty="0">
                <a:latin typeface="Times New Roman"/>
                <a:cs typeface="Times New Roman"/>
              </a:rPr>
              <a:t>o</a:t>
            </a:r>
            <a:r>
              <a:rPr sz="2800" spc="-5" dirty="0">
                <a:latin typeface="Times New Roman"/>
                <a:cs typeface="Times New Roman"/>
              </a:rPr>
              <a:t>ri</a:t>
            </a:r>
            <a:r>
              <a:rPr sz="2800" spc="-15" dirty="0">
                <a:latin typeface="Times New Roman"/>
                <a:cs typeface="Times New Roman"/>
              </a:rPr>
              <a:t>z</a:t>
            </a:r>
            <a:r>
              <a:rPr sz="2800" spc="-5" dirty="0">
                <a:latin typeface="Times New Roman"/>
                <a:cs typeface="Times New Roman"/>
              </a:rPr>
              <a:t>o</a:t>
            </a:r>
            <a:r>
              <a:rPr sz="2800" dirty="0">
                <a:latin typeface="Times New Roman"/>
                <a:cs typeface="Times New Roman"/>
              </a:rPr>
              <a:t>n</a:t>
            </a:r>
            <a:r>
              <a:rPr sz="2800" spc="-5" dirty="0">
                <a:latin typeface="Times New Roman"/>
                <a:cs typeface="Times New Roman"/>
              </a:rPr>
              <a:t>t</a:t>
            </a:r>
            <a:r>
              <a:rPr sz="2800" spc="-20" dirty="0">
                <a:latin typeface="Times New Roman"/>
                <a:cs typeface="Times New Roman"/>
              </a:rPr>
              <a:t>a</a:t>
            </a:r>
            <a:r>
              <a:rPr sz="2800" spc="-5" dirty="0">
                <a:latin typeface="Times New Roman"/>
                <a:cs typeface="Times New Roman"/>
              </a:rPr>
              <a:t>l  lines.</a:t>
            </a:r>
            <a:endParaRPr sz="28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313" rIns="0" bIns="0" rtlCol="0">
            <a:spAutoFit/>
          </a:bodyPr>
          <a:lstStyle/>
          <a:p>
            <a:pPr marL="1111250" marR="5080" indent="-167640">
              <a:lnSpc>
                <a:spcPct val="100000"/>
              </a:lnSpc>
              <a:spcBef>
                <a:spcPts val="95"/>
              </a:spcBef>
            </a:pPr>
            <a:r>
              <a:rPr sz="2500" b="0" spc="-5" dirty="0">
                <a:latin typeface="Times New Roman"/>
                <a:cs typeface="Times New Roman"/>
              </a:rPr>
              <a:t>Operation Process </a:t>
            </a:r>
            <a:r>
              <a:rPr sz="2500" b="0" dirty="0">
                <a:latin typeface="Times New Roman"/>
                <a:cs typeface="Times New Roman"/>
              </a:rPr>
              <a:t>/ </a:t>
            </a:r>
            <a:r>
              <a:rPr sz="2500" b="0" spc="-5" dirty="0">
                <a:latin typeface="Times New Roman"/>
                <a:cs typeface="Times New Roman"/>
              </a:rPr>
              <a:t>Outline Process Chart:  </a:t>
            </a:r>
            <a:r>
              <a:rPr sz="2500" b="0" spc="-10" dirty="0">
                <a:solidFill>
                  <a:srgbClr val="00AFF0"/>
                </a:solidFill>
                <a:latin typeface="Times New Roman"/>
                <a:cs typeface="Times New Roman"/>
              </a:rPr>
              <a:t>example </a:t>
            </a:r>
            <a:r>
              <a:rPr sz="2500" b="0" spc="-5" dirty="0">
                <a:solidFill>
                  <a:srgbClr val="00AFF0"/>
                </a:solidFill>
                <a:latin typeface="Times New Roman"/>
                <a:cs typeface="Times New Roman"/>
              </a:rPr>
              <a:t>: manufacture of electric</a:t>
            </a:r>
            <a:r>
              <a:rPr sz="2500" b="0" spc="175" dirty="0">
                <a:solidFill>
                  <a:srgbClr val="00AFF0"/>
                </a:solidFill>
                <a:latin typeface="Times New Roman"/>
                <a:cs typeface="Times New Roman"/>
              </a:rPr>
              <a:t> </a:t>
            </a:r>
            <a:r>
              <a:rPr sz="2500" b="0" spc="-10" dirty="0">
                <a:solidFill>
                  <a:srgbClr val="00AFF0"/>
                </a:solidFill>
                <a:latin typeface="Times New Roman"/>
                <a:cs typeface="Times New Roman"/>
              </a:rPr>
              <a:t>motor</a:t>
            </a:r>
            <a:endParaRPr sz="2500">
              <a:latin typeface="Times New Roman"/>
              <a:cs typeface="Times New Roman"/>
            </a:endParaRPr>
          </a:p>
        </p:txBody>
      </p:sp>
      <p:sp>
        <p:nvSpPr>
          <p:cNvPr id="3" name="object 3"/>
          <p:cNvSpPr/>
          <p:nvPr/>
        </p:nvSpPr>
        <p:spPr>
          <a:xfrm>
            <a:off x="1219200" y="1351435"/>
            <a:ext cx="6342993" cy="4931137"/>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8</a:t>
            </a:fld>
            <a:endParaRPr spc="-6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60" dirty="0"/>
              <a:t>9</a:t>
            </a:fld>
            <a:endParaRPr spc="-60" dirty="0"/>
          </a:p>
        </p:txBody>
      </p:sp>
      <p:sp>
        <p:nvSpPr>
          <p:cNvPr id="2" name="object 2"/>
          <p:cNvSpPr txBox="1">
            <a:spLocks noGrp="1"/>
          </p:cNvSpPr>
          <p:nvPr>
            <p:ph type="title"/>
          </p:nvPr>
        </p:nvSpPr>
        <p:spPr>
          <a:xfrm>
            <a:off x="2434591" y="511881"/>
            <a:ext cx="4274820" cy="635000"/>
          </a:xfrm>
          <a:prstGeom prst="rect">
            <a:avLst/>
          </a:prstGeom>
        </p:spPr>
        <p:txBody>
          <a:bodyPr vert="horz" wrap="square" lIns="0" tIns="12065" rIns="0" bIns="0" rtlCol="0">
            <a:spAutoFit/>
          </a:bodyPr>
          <a:lstStyle/>
          <a:p>
            <a:pPr marL="12700">
              <a:lnSpc>
                <a:spcPct val="100000"/>
              </a:lnSpc>
              <a:spcBef>
                <a:spcPts val="95"/>
              </a:spcBef>
            </a:pPr>
            <a:r>
              <a:rPr sz="4000" spc="-5" dirty="0"/>
              <a:t>Flow </a:t>
            </a:r>
            <a:r>
              <a:rPr sz="4000" spc="-15" dirty="0"/>
              <a:t>Process</a:t>
            </a:r>
            <a:r>
              <a:rPr sz="4000" spc="-45" dirty="0"/>
              <a:t> </a:t>
            </a:r>
            <a:r>
              <a:rPr sz="4000" spc="-5" dirty="0"/>
              <a:t>Chart</a:t>
            </a:r>
            <a:endParaRPr sz="4000"/>
          </a:p>
        </p:txBody>
      </p:sp>
      <p:sp>
        <p:nvSpPr>
          <p:cNvPr id="3" name="object 3"/>
          <p:cNvSpPr txBox="1"/>
          <p:nvPr/>
        </p:nvSpPr>
        <p:spPr>
          <a:xfrm>
            <a:off x="535936" y="1162553"/>
            <a:ext cx="8074659" cy="3740150"/>
          </a:xfrm>
          <a:prstGeom prst="rect">
            <a:avLst/>
          </a:prstGeom>
        </p:spPr>
        <p:txBody>
          <a:bodyPr vert="horz" wrap="square" lIns="0" tIns="13335" rIns="0" bIns="0" rtlCol="0">
            <a:spAutoFit/>
          </a:bodyPr>
          <a:lstStyle/>
          <a:p>
            <a:pPr marL="355600" marR="6350" indent="-343535" algn="just">
              <a:lnSpc>
                <a:spcPct val="100000"/>
              </a:lnSpc>
              <a:spcBef>
                <a:spcPts val="105"/>
              </a:spcBef>
              <a:buFont typeface="Arial"/>
              <a:buChar char="•"/>
              <a:tabLst>
                <a:tab pos="356235" algn="l"/>
              </a:tabLst>
            </a:pPr>
            <a:r>
              <a:rPr sz="2900" dirty="0">
                <a:latin typeface="Times New Roman"/>
                <a:cs typeface="Times New Roman"/>
              </a:rPr>
              <a:t>A </a:t>
            </a:r>
            <a:r>
              <a:rPr sz="2900" spc="-5" dirty="0">
                <a:latin typeface="Times New Roman"/>
                <a:cs typeface="Times New Roman"/>
              </a:rPr>
              <a:t>flow process chart is </a:t>
            </a:r>
            <a:r>
              <a:rPr sz="2900" dirty="0">
                <a:latin typeface="Times New Roman"/>
                <a:cs typeface="Times New Roman"/>
              </a:rPr>
              <a:t>a </a:t>
            </a:r>
            <a:r>
              <a:rPr sz="2900" spc="-5" dirty="0">
                <a:latin typeface="Times New Roman"/>
                <a:cs typeface="Times New Roman"/>
              </a:rPr>
              <a:t>graphical representation </a:t>
            </a:r>
            <a:r>
              <a:rPr sz="2900" dirty="0">
                <a:latin typeface="Times New Roman"/>
                <a:cs typeface="Times New Roman"/>
              </a:rPr>
              <a:t>of  the </a:t>
            </a:r>
            <a:r>
              <a:rPr sz="2900" spc="-5" dirty="0">
                <a:latin typeface="Times New Roman"/>
                <a:cs typeface="Times New Roman"/>
              </a:rPr>
              <a:t>sequence </a:t>
            </a:r>
            <a:r>
              <a:rPr sz="2900" dirty="0">
                <a:latin typeface="Times New Roman"/>
                <a:cs typeface="Times New Roman"/>
              </a:rPr>
              <a:t>of all the </a:t>
            </a:r>
            <a:r>
              <a:rPr sz="2900" spc="-5" dirty="0">
                <a:latin typeface="Times New Roman"/>
                <a:cs typeface="Times New Roman"/>
              </a:rPr>
              <a:t>activities (operation,  inspection, transport, delay </a:t>
            </a:r>
            <a:r>
              <a:rPr sz="2900" dirty="0">
                <a:latin typeface="Times New Roman"/>
                <a:cs typeface="Times New Roman"/>
              </a:rPr>
              <a:t>and </a:t>
            </a:r>
            <a:r>
              <a:rPr sz="2900" spc="-5" dirty="0">
                <a:latin typeface="Times New Roman"/>
                <a:cs typeface="Times New Roman"/>
              </a:rPr>
              <a:t>storage) taking  place in </a:t>
            </a:r>
            <a:r>
              <a:rPr sz="2900" dirty="0">
                <a:latin typeface="Times New Roman"/>
                <a:cs typeface="Times New Roman"/>
              </a:rPr>
              <a:t>a</a:t>
            </a:r>
            <a:r>
              <a:rPr sz="2900" spc="-15" dirty="0">
                <a:latin typeface="Times New Roman"/>
                <a:cs typeface="Times New Roman"/>
              </a:rPr>
              <a:t> </a:t>
            </a:r>
            <a:r>
              <a:rPr sz="2900" dirty="0">
                <a:latin typeface="Times New Roman"/>
                <a:cs typeface="Times New Roman"/>
              </a:rPr>
              <a:t>process.</a:t>
            </a:r>
            <a:endParaRPr sz="2900">
              <a:latin typeface="Times New Roman"/>
              <a:cs typeface="Times New Roman"/>
            </a:endParaRPr>
          </a:p>
          <a:p>
            <a:pPr marL="355600" marR="5080" indent="-343535" algn="just">
              <a:lnSpc>
                <a:spcPct val="100000"/>
              </a:lnSpc>
              <a:spcBef>
                <a:spcPts val="700"/>
              </a:spcBef>
              <a:buFont typeface="Arial"/>
              <a:buChar char="•"/>
              <a:tabLst>
                <a:tab pos="356235" algn="l"/>
              </a:tabLst>
            </a:pPr>
            <a:r>
              <a:rPr sz="2900" dirty="0">
                <a:latin typeface="Times New Roman"/>
                <a:cs typeface="Times New Roman"/>
              </a:rPr>
              <a:t>It </a:t>
            </a:r>
            <a:r>
              <a:rPr sz="2900" spc="-10" dirty="0">
                <a:latin typeface="Times New Roman"/>
                <a:cs typeface="Times New Roman"/>
              </a:rPr>
              <a:t>is </a:t>
            </a:r>
            <a:r>
              <a:rPr sz="2900" dirty="0">
                <a:latin typeface="Times New Roman"/>
                <a:cs typeface="Times New Roman"/>
              </a:rPr>
              <a:t>the </a:t>
            </a:r>
            <a:r>
              <a:rPr sz="2900" spc="-5" dirty="0">
                <a:latin typeface="Times New Roman"/>
                <a:cs typeface="Times New Roman"/>
              </a:rPr>
              <a:t>detail version </a:t>
            </a:r>
            <a:r>
              <a:rPr sz="2900" spc="-10" dirty="0">
                <a:latin typeface="Times New Roman"/>
                <a:cs typeface="Times New Roman"/>
              </a:rPr>
              <a:t>of </a:t>
            </a:r>
            <a:r>
              <a:rPr sz="2900" spc="-5" dirty="0">
                <a:latin typeface="Times New Roman"/>
                <a:cs typeface="Times New Roman"/>
              </a:rPr>
              <a:t>outline </a:t>
            </a:r>
            <a:r>
              <a:rPr sz="2900" dirty="0">
                <a:latin typeface="Times New Roman"/>
                <a:cs typeface="Times New Roman"/>
              </a:rPr>
              <a:t>process </a:t>
            </a:r>
            <a:r>
              <a:rPr sz="2900" spc="-5" dirty="0">
                <a:latin typeface="Times New Roman"/>
                <a:cs typeface="Times New Roman"/>
              </a:rPr>
              <a:t>chart  </a:t>
            </a:r>
            <a:r>
              <a:rPr sz="2900" dirty="0">
                <a:latin typeface="Times New Roman"/>
                <a:cs typeface="Times New Roman"/>
              </a:rPr>
              <a:t>recording all the</a:t>
            </a:r>
            <a:r>
              <a:rPr sz="2900" spc="-60" dirty="0">
                <a:latin typeface="Times New Roman"/>
                <a:cs typeface="Times New Roman"/>
              </a:rPr>
              <a:t> </a:t>
            </a:r>
            <a:r>
              <a:rPr sz="2900" spc="-5" dirty="0">
                <a:latin typeface="Times New Roman"/>
                <a:cs typeface="Times New Roman"/>
              </a:rPr>
              <a:t>event.</a:t>
            </a:r>
            <a:endParaRPr sz="2900">
              <a:latin typeface="Times New Roman"/>
              <a:cs typeface="Times New Roman"/>
            </a:endParaRPr>
          </a:p>
          <a:p>
            <a:pPr marL="355600" marR="5080" indent="-343535" algn="just">
              <a:lnSpc>
                <a:spcPct val="100000"/>
              </a:lnSpc>
              <a:spcBef>
                <a:spcPts val="695"/>
              </a:spcBef>
              <a:buFont typeface="Arial"/>
              <a:buChar char="•"/>
              <a:tabLst>
                <a:tab pos="356235" algn="l"/>
              </a:tabLst>
            </a:pPr>
            <a:r>
              <a:rPr sz="2900" spc="-5" dirty="0">
                <a:latin typeface="Times New Roman"/>
                <a:cs typeface="Times New Roman"/>
              </a:rPr>
              <a:t>Process chart </a:t>
            </a:r>
            <a:r>
              <a:rPr sz="2900" spc="-10" dirty="0">
                <a:latin typeface="Times New Roman"/>
                <a:cs typeface="Times New Roman"/>
              </a:rPr>
              <a:t>symbols </a:t>
            </a:r>
            <a:r>
              <a:rPr sz="2900" dirty="0">
                <a:latin typeface="Times New Roman"/>
                <a:cs typeface="Times New Roman"/>
              </a:rPr>
              <a:t>are </a:t>
            </a:r>
            <a:r>
              <a:rPr sz="2900" spc="-5" dirty="0">
                <a:latin typeface="Times New Roman"/>
                <a:cs typeface="Times New Roman"/>
              </a:rPr>
              <a:t>used </a:t>
            </a:r>
            <a:r>
              <a:rPr sz="2900" dirty="0">
                <a:latin typeface="Times New Roman"/>
                <a:cs typeface="Times New Roman"/>
              </a:rPr>
              <a:t>here </a:t>
            </a:r>
            <a:r>
              <a:rPr sz="2900" spc="-5" dirty="0">
                <a:latin typeface="Times New Roman"/>
                <a:cs typeface="Times New Roman"/>
              </a:rPr>
              <a:t>to represent the  activities.</a:t>
            </a:r>
            <a:endParaRPr sz="29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307</TotalTime>
  <Words>1161</Words>
  <Application>Microsoft Office PowerPoint</Application>
  <PresentationFormat>On-screen Show (4:3)</PresentationFormat>
  <Paragraphs>187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Times New Roman</vt:lpstr>
      <vt:lpstr>Wingdings</vt:lpstr>
      <vt:lpstr>Office Theme</vt:lpstr>
      <vt:lpstr>Process Charts Used In Method Study</vt:lpstr>
      <vt:lpstr>PowerPoint Presentation</vt:lpstr>
      <vt:lpstr>PowerPoint Presentation</vt:lpstr>
      <vt:lpstr>PowerPoint Presentation</vt:lpstr>
      <vt:lpstr>1.Operation Process Chart</vt:lpstr>
      <vt:lpstr>PowerPoint Presentation</vt:lpstr>
      <vt:lpstr>PowerPoint Presentation</vt:lpstr>
      <vt:lpstr>Operation Process / Outline Process Chart:  example : manufacture of electric motor</vt:lpstr>
      <vt:lpstr>Flow Process Chart</vt:lpstr>
      <vt:lpstr>Guidelines For Making A Flow Process Chart</vt:lpstr>
      <vt:lpstr>Type of flow process charts</vt:lpstr>
      <vt:lpstr>Standard formats used for flow process chart</vt:lpstr>
      <vt:lpstr>Example: Collection of materials from store (Man Type)</vt:lpstr>
      <vt:lpstr>PowerPoint Presentation</vt:lpstr>
      <vt:lpstr>Machine/ Equipment  Flow Process Chart:</vt:lpstr>
      <vt:lpstr>Two-Handed Process Chart (or) Right Hand,  Left Hand Chart</vt:lpstr>
      <vt:lpstr>Two-Handed Process Chart (or) Right Hand,  Left Hand Chart</vt:lpstr>
      <vt:lpstr>PowerPoint Presentation</vt:lpstr>
      <vt:lpstr>PowerPoint Presentation</vt:lpstr>
      <vt:lpstr>Multiple activity chart</vt:lpstr>
      <vt:lpstr>Multiple Activity Chart</vt:lpstr>
      <vt:lpstr>Purpose of Multiple Activity Chart</vt:lpstr>
      <vt:lpstr>Application Of Multiple Activity Chart</vt:lpstr>
      <vt:lpstr>Multiple activity chart for doing three loads of laundry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Charts Used In Method Study</dc:title>
  <cp:lastModifiedBy>Muhammad Amin</cp:lastModifiedBy>
  <cp:revision>7</cp:revision>
  <dcterms:created xsi:type="dcterms:W3CDTF">2022-03-31T04:29:38Z</dcterms:created>
  <dcterms:modified xsi:type="dcterms:W3CDTF">2023-03-20T08:45:57Z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2017-02-26T00:00:00Z</vt:filetime>
  </property>
  <property fmtid="{D5CDD505-2E9C-101B-9397-08002B2CF9AE}" pid="3" name="Creator">
    <vt:lpwstr>Online2PDF.com</vt:lpwstr>
  </property>
  <property fmtid="{D5CDD505-2E9C-101B-9397-08002B2CF9AE}" pid="4" name="LastSaved">
    <vt:filetime>2022-03-31T00:00:00Z</vt:filetime>
  </property>
</Properties>
</file>