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441" r:id="rId2"/>
    <p:sldId id="349" r:id="rId3"/>
    <p:sldId id="351" r:id="rId4"/>
    <p:sldId id="406" r:id="rId5"/>
    <p:sldId id="442" r:id="rId6"/>
    <p:sldId id="407" r:id="rId7"/>
    <p:sldId id="405"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431" r:id="rId32"/>
    <p:sldId id="433" r:id="rId33"/>
    <p:sldId id="434" r:id="rId34"/>
    <p:sldId id="432" r:id="rId35"/>
    <p:sldId id="435" r:id="rId36"/>
    <p:sldId id="436" r:id="rId37"/>
    <p:sldId id="437" r:id="rId38"/>
    <p:sldId id="438" r:id="rId39"/>
    <p:sldId id="439" r:id="rId40"/>
    <p:sldId id="395" r:id="rId41"/>
    <p:sldId id="397" r:id="rId42"/>
    <p:sldId id="399" r:id="rId43"/>
    <p:sldId id="401" r:id="rId44"/>
    <p:sldId id="403" r:id="rId45"/>
    <p:sldId id="440" r:id="rId46"/>
    <p:sldId id="4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0151" autoAdjust="0"/>
  </p:normalViewPr>
  <p:slideViewPr>
    <p:cSldViewPr>
      <p:cViewPr varScale="1">
        <p:scale>
          <a:sx n="81" d="100"/>
          <a:sy n="81" d="100"/>
        </p:scale>
        <p:origin x="1482"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1/5/2023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U.S. Equal Employment Opportunity Commission, www.eeoc.gov; U.S. Department of Labor, www.dol.gov; U.S. Occupational Safety and Health Administration, www.osha.gov.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68897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U.S. Equal Employment Opportunity Commission, www.eeoc.gov; U.S. Department of Labor, www.dol.gov; U.S. Occupational Safety and Health Administration, www.osha.gov.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3861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What about HRM laws globally? It’s important that managers in other countries be familiar with the specific laws that apply there.</a:t>
            </a:r>
          </a:p>
          <a:p>
            <a:pPr eaLnBrk="1" hangingPunct="1"/>
            <a:endParaRPr lang="en-US" dirty="0">
              <a:cs typeface="Arial" charset="0"/>
            </a:endParaRPr>
          </a:p>
          <a:p>
            <a:pPr eaLnBrk="1" hangingPunct="1"/>
            <a:r>
              <a:rPr lang="en-US" dirty="0">
                <a:cs typeface="Arial" charset="0"/>
              </a:rPr>
              <a:t>In western Europe, the two most common forms of representative participation are work councils and board representatives. </a:t>
            </a:r>
            <a:r>
              <a:rPr lang="en-US" b="1" dirty="0">
                <a:cs typeface="Arial" charset="0"/>
              </a:rPr>
              <a:t>Work councils </a:t>
            </a:r>
            <a:r>
              <a:rPr lang="en-US" dirty="0">
                <a:cs typeface="Arial" charset="0"/>
              </a:rPr>
              <a:t>link employees with management. They are groups of nominated or elected employees who must be consulted when management makes decisions involving personnel. </a:t>
            </a:r>
            <a:r>
              <a:rPr lang="en-US" b="1" dirty="0">
                <a:cs typeface="Arial" charset="0"/>
              </a:rPr>
              <a:t>Board representatives </a:t>
            </a:r>
            <a:r>
              <a:rPr lang="en-US" dirty="0">
                <a:cs typeface="Arial" charset="0"/>
              </a:rPr>
              <a:t>are employees who sit on a company’s board of directors and represent the interests of the firm’s employees.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97462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Workforce trends in the early twenty-first century will be notable for three reasons: (1) changes in racial and ethnic composition, (2) an aging baby boom generation, and (3) an expanding cohort of Gen Y workers. </a:t>
            </a:r>
          </a:p>
          <a:p>
            <a:endParaRPr lang="en-US" sz="1200" kern="1200" dirty="0">
              <a:solidFill>
                <a:schemeClr val="tx1"/>
              </a:solidFill>
              <a:effectLst/>
              <a:latin typeface="+mn-lt"/>
              <a:ea typeface="+mn-ea"/>
              <a:cs typeface="+mn-cs"/>
            </a:endParaRPr>
          </a:p>
          <a:p>
            <a:r>
              <a:rPr lang="en-US" dirty="0">
                <a:cs typeface="Arial" charset="0"/>
              </a:rPr>
              <a:t>Meanwhile, the labor force is aging. The 55-and-older age group, which currently makes up 13 percent of the workforce, will increase to 20 percent by 2014. Another group that’s having a significant impact on today’s workforce is Gen Y, a population group that includes individuals born from about 1978 to 1994. Gen Y has been the fastest-growing segment of the workforce—increasing from 14 percent to more than</a:t>
            </a:r>
            <a:r>
              <a:rPr lang="en-US" baseline="0" dirty="0">
                <a:cs typeface="Arial" charset="0"/>
              </a:rPr>
              <a:t> </a:t>
            </a:r>
            <a:r>
              <a:rPr lang="en-US" dirty="0">
                <a:cs typeface="Arial" charset="0"/>
              </a:rPr>
              <a:t>24 percent. With Gen Y now in the workforce, analysts point to the four generations that are working side-by-side in the workplace.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09500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Human resource planning </a:t>
            </a:r>
            <a:r>
              <a:rPr lang="en-US" dirty="0">
                <a:cs typeface="Arial" charset="0"/>
              </a:rPr>
              <a:t>is the process by which managers ensure that they have the right number and kinds of capable people in the right places and at the right times. Through planning, organizations avoid sudden people shortages and surpluses. HR planning entails two steps: (1) assessing current human resources and (2) meeting future HR needs.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4436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Managers begin HR planning by inventorying current employees. This inventory usually includes information on employees such as name, education, training, prior employment, languages spoken, special capabilities, and specialized skills. Sophisticated databases make getting and keeping this information quite easy.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28900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Demand for employees results from demand for the organization’s products or services. After assessing both current capabilities and future needs, managers can estimate areas in which the organization will be understaffed or overstaffed. Then they’re ready to proceed to the next step in the HRM process.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driver at Fresh Direct, an online grocer that delivers food to masses of apartment-dwelling New Yorkers, was charged with, and later pled guilty to, stalking and harassing female customers.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San Francisco and Los Angeles prosecutors have accused ride-hailing service Uber of misleading the public about the rigor of driver background checks and claim of “safety you can trust.” The prosecutors maintain that Uber’s selection process led to the employment of individuals using false names and convicted of sex offenses, murder, and kidnapping. What do these outcomes suggest? Both companies have used selection processes that do not consistently screen out unsuitable applicants.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57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employee vacancies exist, managers should use the information gathered through job analysis to guide them in </a:t>
            </a:r>
            <a:r>
              <a:rPr lang="en-US" b="1" dirty="0">
                <a:cs typeface="Arial" charset="0"/>
              </a:rPr>
              <a:t>recruitment</a:t>
            </a:r>
            <a:r>
              <a:rPr lang="en-US" dirty="0">
                <a:cs typeface="Arial" charset="0"/>
              </a:rPr>
              <a:t>—that is, locating, identifying, and attracting capable applicants. On the other hand, if HR planning shows a surplus of employees, managers may want to reduce the organization’s workforce through </a:t>
            </a:r>
            <a:r>
              <a:rPr lang="en-US" b="1" dirty="0">
                <a:cs typeface="Arial" charset="0"/>
              </a:rPr>
              <a:t>decruitment.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525180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12-4 explains different recruitment sources managers can use to find potential job candidates.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8362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approach to controlling labor supply is decruitment, which is not a pleasant task for any manager. Decruitment options are shown in Exhibit 12-5. Although employees can be fired, other choices may be better. However, no matter how you do it, it’s never easy to reduce an organization’s workforce.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427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HRM is important for three reasons. First, as various studies have concluded, it can be a significant source of competitive advantage. And that’s true for organizations around the world, not just U.S. firms.</a:t>
            </a:r>
          </a:p>
          <a:p>
            <a:pPr eaLnBrk="1" hangingPunct="1"/>
            <a:endParaRPr lang="en-US" dirty="0">
              <a:cs typeface="Arial" charset="0"/>
            </a:endParaRPr>
          </a:p>
          <a:p>
            <a:pPr eaLnBrk="1" hangingPunct="1"/>
            <a:r>
              <a:rPr lang="en-US" dirty="0">
                <a:cs typeface="Arial" charset="0"/>
              </a:rPr>
              <a:t>Second, HRM is an important part of organizational strategies. Achieving competitive success through people means managers must change how they think about their employees and how they view the work relationship.</a:t>
            </a:r>
          </a:p>
          <a:p>
            <a:pPr eaLnBrk="1" hangingPunct="1"/>
            <a:endParaRPr lang="en-US" dirty="0">
              <a:cs typeface="Arial" charset="0"/>
            </a:endParaRPr>
          </a:p>
          <a:p>
            <a:pPr eaLnBrk="1" hangingPunct="1"/>
            <a:r>
              <a:rPr lang="en-US" dirty="0">
                <a:cs typeface="Arial" charset="0"/>
              </a:rPr>
              <a:t>Finally, the way organizations treat their people has been found to significantly impact organizational performance. For instance, one study reported that improving work practices could increase market value by as much as 30 percent.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Once you have a pool of candidates, the next step in the HRM process is </a:t>
            </a:r>
            <a:r>
              <a:rPr lang="en-US" b="1" dirty="0">
                <a:cs typeface="Arial" charset="0"/>
              </a:rPr>
              <a:t>selection</a:t>
            </a:r>
            <a:r>
              <a:rPr lang="en-US" dirty="0">
                <a:cs typeface="Arial" charset="0"/>
              </a:rPr>
              <a:t>, screening job applicants to determine who is best qualified for the job. Managers need to “select” carefully since hiring errors can have significant implications.</a:t>
            </a:r>
          </a:p>
          <a:p>
            <a:pPr eaLnBrk="1" hangingPunct="1"/>
            <a:endParaRPr lang="en-US" dirty="0">
              <a:cs typeface="Arial" charset="0"/>
            </a:endParaRPr>
          </a:p>
          <a:p>
            <a:r>
              <a:rPr lang="en-US" sz="1200" kern="1200" dirty="0">
                <a:solidFill>
                  <a:schemeClr val="tx1"/>
                </a:solidFill>
                <a:effectLst/>
                <a:latin typeface="+mn-lt"/>
                <a:ea typeface="+mn-ea"/>
                <a:cs typeface="+mn-cs"/>
              </a:rPr>
              <a:t>Selection involves predicting which applicants will be successful if hired. As shown in Exhibit 12-6, any selection decision can result in four possible outcomes—two correct and two errors.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904080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Exhibit 12-6, any selection decision can result in four possible outcomes—two correct and two errors. </a:t>
            </a:r>
          </a:p>
          <a:p>
            <a:endParaRPr lang="en-US" dirty="0"/>
          </a:p>
          <a:p>
            <a:r>
              <a:rPr lang="en-US" sz="1200" kern="1200" dirty="0">
                <a:solidFill>
                  <a:schemeClr val="tx1"/>
                </a:solidFill>
                <a:effectLst/>
                <a:latin typeface="+mn-lt"/>
                <a:ea typeface="+mn-ea"/>
                <a:cs typeface="+mn-cs"/>
              </a:rPr>
              <a:t>A decision is correct when the applicant was predicted to be successful and proved to be successful on the job, or when the applicant was predicted to be unsuccessful and was not hired. In the first instance, we have successfully accepted; in the second, we have successfully rejected.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74385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Federal employment laws prohibit managers from using a test score to select employees unless clear evidence shows that, once on the job, individuals with high scores on this test outperform individuals with low test scores.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test that’s reliable, any single individual’s score should remain fairly consistent over time, assuming that the characteristics being measured are also stable. No selection device can be effective if it’s not reliable.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growing number of companies are adopting a new measure of recruitment effectiveness called “quality of ll.” This measure looks at the contributions of good hires versus those of hires who have failed to live up to their potential. Five key factors are considered in defining this quality measure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2038054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12-7 lists the strengths and weaknesses of each. Because many selection tools have limited value for making selection decisions, managers should use those that effectively predict performance for a given job.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964312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One thing managers need to carefully watch is how they portray the organization and the work an applicant will be doing. If they tell</a:t>
            </a:r>
            <a:r>
              <a:rPr lang="en-US" baseline="0" dirty="0">
                <a:cs typeface="Arial" charset="0"/>
              </a:rPr>
              <a:t> </a:t>
            </a:r>
            <a:r>
              <a:rPr lang="en-US" dirty="0">
                <a:cs typeface="Arial" charset="0"/>
              </a:rPr>
              <a:t>applicants only the good aspects, they’re likely to have a workforce that’s dissatisfied and prone to high turnover.</a:t>
            </a:r>
          </a:p>
          <a:p>
            <a:pPr eaLnBrk="1" hangingPunct="1"/>
            <a:endParaRPr lang="en-US" dirty="0">
              <a:cs typeface="Arial" charset="0"/>
            </a:endParaRPr>
          </a:p>
          <a:p>
            <a:pPr eaLnBrk="1" hangingPunct="1"/>
            <a:r>
              <a:rPr lang="en-US" dirty="0">
                <a:cs typeface="Arial" charset="0"/>
              </a:rPr>
              <a:t>To increase employee job satisfaction and reduce turnover, managers should consider a </a:t>
            </a:r>
            <a:r>
              <a:rPr lang="en-US" b="1" dirty="0">
                <a:cs typeface="Arial" charset="0"/>
              </a:rPr>
              <a:t>realistic job preview (RJP)</a:t>
            </a:r>
            <a:r>
              <a:rPr lang="en-US" dirty="0">
                <a:cs typeface="Arial" charset="0"/>
              </a:rPr>
              <a:t>, one that includes both positive and negative information about the job and the company.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608461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person starting a new job needs the same type of introduction to his or her job and the organization. This introduction is called </a:t>
            </a:r>
            <a:r>
              <a:rPr lang="en-US" b="1" dirty="0">
                <a:cs typeface="Arial" charset="0"/>
              </a:rPr>
              <a:t>orientation</a:t>
            </a:r>
            <a:r>
              <a:rPr lang="en-US" dirty="0">
                <a:cs typeface="Arial" charset="0"/>
              </a:rPr>
              <a:t>. There are two types of orientation. </a:t>
            </a:r>
            <a:r>
              <a:rPr lang="en-US" i="1" dirty="0">
                <a:cs typeface="Arial" charset="0"/>
              </a:rPr>
              <a:t>Work unit orientation </a:t>
            </a:r>
            <a:r>
              <a:rPr lang="en-US" dirty="0">
                <a:cs typeface="Arial" charset="0"/>
              </a:rPr>
              <a:t>familiarizes the employee with the goals of the work unit, clarifies how his or her job contributes to the unit’s goals, and includes an introduction to his or her new coworkers. </a:t>
            </a:r>
            <a:r>
              <a:rPr lang="en-US" i="1" dirty="0">
                <a:cs typeface="Arial" charset="0"/>
              </a:rPr>
              <a:t>Organization orientation </a:t>
            </a:r>
            <a:r>
              <a:rPr lang="en-US" dirty="0">
                <a:cs typeface="Arial" charset="0"/>
              </a:rPr>
              <a:t>informs the new employee about the company’s goals, history, philosophy, procedures, and rules. It should also include relevant HR policies and maybe even a tour of the facilities.</a:t>
            </a:r>
          </a:p>
          <a:p>
            <a:pPr eaLnBrk="1" hangingPunct="1"/>
            <a:endParaRPr lang="en-US" dirty="0">
              <a:cs typeface="Arial" charset="0"/>
            </a:endParaRPr>
          </a:p>
          <a:p>
            <a:pPr eaLnBrk="1" hangingPunct="1"/>
            <a:r>
              <a:rPr lang="en-US" dirty="0">
                <a:cs typeface="Arial" charset="0"/>
              </a:rPr>
              <a:t>Employee training is an important HRM activity. As job demands change, employee skills have to change. In 2011, U.S. business firms spent more than $59 billion on formal employee training. Managers, of course, are responsible for deciding what type of training employees need, when they need it, and what form that training should take.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510026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Employee training is an important HRM activity. As job demands change, employee skills have to change. In 2015, U.S. business firms spent more than $70.6 billion on formal employee training. Managers, of course, are responsible for deciding what type of training employees need, when they need it, and what form that training should take.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397469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“2005 Industry Report—Types of Training,” </a:t>
            </a:r>
            <a:r>
              <a:rPr lang="en-US" sz="1200" i="1" kern="1200" dirty="0">
                <a:solidFill>
                  <a:schemeClr val="tx1"/>
                </a:solidFill>
                <a:effectLst/>
                <a:latin typeface="+mn-lt"/>
                <a:ea typeface="+mn-ea"/>
                <a:cs typeface="+mn-cs"/>
              </a:rPr>
              <a:t>Training</a:t>
            </a:r>
            <a:r>
              <a:rPr lang="en-US" sz="1200" kern="1200" dirty="0">
                <a:solidFill>
                  <a:schemeClr val="tx1"/>
                </a:solidFill>
                <a:effectLst/>
                <a:latin typeface="+mn-lt"/>
                <a:ea typeface="+mn-ea"/>
                <a:cs typeface="+mn-cs"/>
              </a:rPr>
              <a:t>, December 2005, p. 22.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527690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12-9 provides a description of the various traditional and technology-based training methods that managers might use. Of all these training methods, experts believe that organizations will increasingly rely on e-learning and mobile applications to deliver important information and to develop employees’ skills.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861894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12-9 provides a description of the various traditional and technology-based training methods that managers might use. Of all these training methods, experts believe that organizations will increasingly rely on e-learning and mobile applications to deliver important information and to develop employees’ skills.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76121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common thread among these practices seems to be a commitment to involving employees; improving the knowledge, skills, and abilities of an organization’s employees; increasing their motivation; reducing loafing on the job; and enhancing the retention of quality employees while encouraging low performers to leave.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an organization doesn’t use high-performance work practices, other specific HRM activities must be completed in order to ensure that the organization has qualified people to perform the work that needs to be done—activities that compose the HRM process.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9923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Arial" charset="0"/>
              </a:rPr>
              <a:t>A </a:t>
            </a:r>
            <a:r>
              <a:rPr lang="en-US" b="1" dirty="0">
                <a:cs typeface="Arial" charset="0"/>
              </a:rPr>
              <a:t>performance management system </a:t>
            </a:r>
            <a:r>
              <a:rPr lang="en-US" dirty="0">
                <a:cs typeface="Arial" charset="0"/>
              </a:rPr>
              <a:t>establishes performance standards used to evaluate employee performance. </a:t>
            </a:r>
            <a:r>
              <a:rPr lang="en-US" sz="1200" kern="1200" dirty="0">
                <a:solidFill>
                  <a:schemeClr val="tx1"/>
                </a:solidFill>
                <a:effectLst/>
                <a:latin typeface="+mn-lt"/>
                <a:ea typeface="+mn-ea"/>
                <a:cs typeface="+mn-cs"/>
              </a:rPr>
              <a:t>How do managers evaluate employees’ performance? That’s where the different performance appraisal methods come in.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77251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appraising someone’s performance is never easy, especially with employees who aren’t doing their jobs well, managers can be better at it by using any of the seven different performance appraisal methods, along with providing frequent feedback. A description of each of these methods, including advantages and disadvantages, is shown in Exhibit 12-10.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532984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appraising someone’s performance is never easy, especially with employees who aren’t doing their jobs well, managers can be better at it by using any of the seven different performance appraisal methods, along with providing frequent feedback. A description of each of these methods, including advantages and disadvantages, is shown in Exhibit 12-10.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425713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Just in case you think that compensation and benefits decisions aren’t important, a survey showed that 71 percent of workers surveyed said their benefits package would influence their decision to leave their job.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Managers must develop a compensation system that reflects the changing nature of work and the workplace in order to keep people motivated. Organizational compensation can include many different types of rewards and benefits such as base wages and salaries, wage and salary add-ons, incentive payments, and other benefits and services. Employee benefits commonly include offerings such as retirement benefits, health care insurance, and paid time off. Many organizations are addressing the needs of their diverse workforces through offering flexible work options and family–friendly benefits to accommodate employees’ needs for work-family life balance.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69280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do managers determine who gets paid what? Several factors influence the compensation and benefit packages that different employees receive. Exhibit 12-11 summarizes these factors, which are job-based and business- or industry-based. Many organizations, however, are using alternative approaches to determining compensation: skill-based pay and variable pay.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2064590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Downsizing </a:t>
            </a:r>
            <a:r>
              <a:rPr lang="en-US" dirty="0">
                <a:cs typeface="Arial" charset="0"/>
              </a:rPr>
              <a:t>(or layoffs) is the planned elimination of jobs in an organization. When an organization has too many employees—which can happen when it’s faced with an economic recession, declining market share, too aggressive growth, or poorly managed operations—one option for improving profits is to eliminate some of those excess workers. During the most current economic recession, many well-known companies downsized—including, among others, Boeing, Nokia, Procter &amp; Gamble, </a:t>
            </a:r>
            <a:r>
              <a:rPr lang="sv-SE" dirty="0">
                <a:cs typeface="Arial" charset="0"/>
              </a:rPr>
              <a:t>Hewlett-Packard, Volkswagen, Dell, General Motors, Unisys, Siemens, Merck, </a:t>
            </a:r>
            <a:r>
              <a:rPr lang="en-US" dirty="0">
                <a:cs typeface="Arial" charset="0"/>
              </a:rPr>
              <a:t>Honeywell, and eBay.</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Years since the recession ended, layoffs continue, although not as frequently. Some HR experts suggest that a “cost” associated with mass layoffs is the damage they can cause to long-term growth prospects.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915182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 can managers best manage a downsized workplace? Disruptions in the workplace and in employees’ personal lives should be expected. Stress, frustration, anxiety, and anger are typical reactions of both individuals being laid off and the job survivors. Exhibit 12-12 lists some ways that managers can lessen the trauma both for the employees being laid off and for the survivors.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664814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Arial" charset="0"/>
              </a:rPr>
              <a:t>Sexual harassment is a serious issue in both public and private sector organizations. </a:t>
            </a:r>
            <a:r>
              <a:rPr lang="en-US" sz="1200" kern="1200" dirty="0">
                <a:solidFill>
                  <a:schemeClr val="tx1"/>
                </a:solidFill>
                <a:effectLst/>
                <a:latin typeface="+mn-lt"/>
                <a:ea typeface="+mn-ea"/>
                <a:cs typeface="+mn-cs"/>
              </a:rPr>
              <a:t>During 2015 (the latest data available), more than 6,800 complaints were led with the EEOC, a drop from 7,944 in 2010. Although most complaints are led by women, the percentage of charges led by males was 17.6 percent. The costs of sexual harassment are high. Almost all </a:t>
            </a:r>
            <a:r>
              <a:rPr lang="en-US" sz="1200" i="1" kern="1200" dirty="0">
                <a:solidFill>
                  <a:schemeClr val="tx1"/>
                </a:solidFill>
                <a:effectLst/>
                <a:latin typeface="+mn-lt"/>
                <a:ea typeface="+mn-ea"/>
                <a:cs typeface="+mn-cs"/>
              </a:rPr>
              <a:t>Fortune </a:t>
            </a:r>
            <a:r>
              <a:rPr lang="en-US" sz="1200" kern="1200" dirty="0">
                <a:solidFill>
                  <a:schemeClr val="tx1"/>
                </a:solidFill>
                <a:effectLst/>
                <a:latin typeface="+mn-lt"/>
                <a:ea typeface="+mn-ea"/>
                <a:cs typeface="+mn-cs"/>
              </a:rPr>
              <a:t>500 companies in the United States have had complaints lodged by employees, and at least a third have been sued. Settlements can range from low thousands to millions.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144781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Is it any wonder that organizations are looking for ways to control their health care costs? How? First, many organizations are providing opportunities for employees to lead healthy lifestyles. From financial incentives to company-sponsored health and wellness programs, the goal is to limit rising health care costs. About 41 percent of companies use some type of positive incentives aimed at encouraging healthy behavior, up from 34 percent in 1996.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Obviously, the pension issue is one that directly affects HR decisions. On the one hand, organizations want to attract talented, capable employees by offering them desirable benefits such as pensions. But on the other hand, organizations have to balance offering benefits with the costs of providing such benefits.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1392822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HRM is important for three reasons. First, it can be a significant source of competitive advantage. Second, it’s an important part of organizational strategies. Finally, the way organizations treat their people has been found to significantly impact organizational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C. H. Chuang and H. Liao, “Strategic Human Resource Management in Service Context: Taking Care of Business by Taking Care of Employees and Customers,” </a:t>
            </a:r>
            <a:r>
              <a:rPr lang="en-US" sz="1200" i="1" kern="1200" dirty="0">
                <a:solidFill>
                  <a:schemeClr val="tx1"/>
                </a:solidFill>
                <a:effectLst/>
                <a:latin typeface="+mn-lt"/>
                <a:ea typeface="+mn-ea"/>
                <a:cs typeface="+mn-cs"/>
              </a:rPr>
              <a:t>Personnel Psychology, </a:t>
            </a:r>
            <a:r>
              <a:rPr lang="en-US" sz="1200" kern="1200" dirty="0">
                <a:solidFill>
                  <a:schemeClr val="tx1"/>
                </a:solidFill>
                <a:effectLst/>
                <a:latin typeface="+mn-lt"/>
                <a:ea typeface="+mn-ea"/>
                <a:cs typeface="+mn-cs"/>
              </a:rPr>
              <a:t>Spring 2010, pp. 153–196;</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 </a:t>
            </a:r>
            <a:r>
              <a:rPr lang="en-US" sz="1200" kern="1200" dirty="0" err="1">
                <a:solidFill>
                  <a:schemeClr val="tx1"/>
                </a:solidFill>
                <a:effectLst/>
                <a:latin typeface="+mn-lt"/>
                <a:ea typeface="+mn-ea"/>
                <a:cs typeface="+mn-cs"/>
              </a:rPr>
              <a:t>Subramony</a:t>
            </a:r>
            <a:r>
              <a:rPr lang="en-US" sz="1200" kern="1200" dirty="0">
                <a:solidFill>
                  <a:schemeClr val="tx1"/>
                </a:solidFill>
                <a:effectLst/>
                <a:latin typeface="+mn-lt"/>
                <a:ea typeface="+mn-ea"/>
                <a:cs typeface="+mn-cs"/>
              </a:rPr>
              <a:t>, “A Meta-Analytic Investigation of the Relationship Between HRM Bundles and Firm Performance,” </a:t>
            </a:r>
            <a:r>
              <a:rPr lang="en-US" sz="1200" i="1" kern="1200" dirty="0">
                <a:solidFill>
                  <a:schemeClr val="tx1"/>
                </a:solidFill>
                <a:effectLst/>
                <a:latin typeface="+mn-lt"/>
                <a:ea typeface="+mn-ea"/>
                <a:cs typeface="+mn-cs"/>
              </a:rPr>
              <a:t>Human Resource Management, </a:t>
            </a:r>
            <a:r>
              <a:rPr lang="en-US" sz="1200" kern="1200" dirty="0">
                <a:solidFill>
                  <a:schemeClr val="tx1"/>
                </a:solidFill>
                <a:effectLst/>
                <a:latin typeface="+mn-lt"/>
                <a:ea typeface="+mn-ea"/>
                <a:cs typeface="+mn-cs"/>
              </a:rPr>
              <a:t>September–October 2009, pp. 745–768; M. M. Butts et al., “Individual Reactions to High Involvement Work Practices: Investigating the Role of Empowerment and Perceived Organizational Support,” </a:t>
            </a:r>
            <a:r>
              <a:rPr lang="en-US" sz="1200" i="1" kern="1200" dirty="0">
                <a:solidFill>
                  <a:schemeClr val="tx1"/>
                </a:solidFill>
                <a:effectLst/>
                <a:latin typeface="+mn-lt"/>
                <a:ea typeface="+mn-ea"/>
                <a:cs typeface="+mn-cs"/>
              </a:rPr>
              <a:t>Journal of Occupational Health Psychology, </a:t>
            </a:r>
            <a:r>
              <a:rPr lang="en-US" sz="1200" kern="1200" dirty="0">
                <a:solidFill>
                  <a:schemeClr val="tx1"/>
                </a:solidFill>
                <a:effectLst/>
                <a:latin typeface="+mn-lt"/>
                <a:ea typeface="+mn-ea"/>
                <a:cs typeface="+mn-cs"/>
              </a:rPr>
              <a:t>April 2009, pp. 122–136; and </a:t>
            </a:r>
            <a:endParaRPr lang="en-US" dirty="0"/>
          </a:p>
          <a:p>
            <a:r>
              <a:rPr lang="en-US" sz="1200" kern="1200" dirty="0">
                <a:solidFill>
                  <a:schemeClr val="tx1"/>
                </a:solidFill>
                <a:effectLst/>
                <a:latin typeface="+mn-lt"/>
                <a:ea typeface="+mn-ea"/>
                <a:cs typeface="+mn-cs"/>
              </a:rPr>
              <a:t>W. R. Evans and W. D. Davis, “High-Performance Work Systems and Organizational Performance: The Mediating Role of Internal Social Structure,” </a:t>
            </a:r>
            <a:r>
              <a:rPr lang="en-US" sz="1200" i="1" kern="1200" dirty="0">
                <a:solidFill>
                  <a:schemeClr val="tx1"/>
                </a:solidFill>
                <a:effectLst/>
                <a:latin typeface="+mn-lt"/>
                <a:ea typeface="+mn-ea"/>
                <a:cs typeface="+mn-cs"/>
              </a:rPr>
              <a:t>Journal of Management, </a:t>
            </a:r>
            <a:r>
              <a:rPr lang="en-US" sz="1200" kern="1200" dirty="0">
                <a:solidFill>
                  <a:schemeClr val="tx1"/>
                </a:solidFill>
                <a:effectLst/>
                <a:latin typeface="+mn-lt"/>
                <a:ea typeface="+mn-ea"/>
                <a:cs typeface="+mn-cs"/>
              </a:rPr>
              <a:t>October 2005, p. 760.</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953469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economy affects how employees view their work and has implications for how an organization manages its human resources. A labor union is an organization that represents workers and seeks to protect their interests through collective bargaining. In unionized organizations, HRM practices are dictated by collective bargaining agreements. HRM practices are governed by a country’s laws and not following those laws can be costly. Demographic trends such as changes in the racial and ethnic composition of the workforce, retiring Baby Boomers, and an expanding cohort of Gen Y workers will also have implications for HRM practices.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Human resource planning is the process by which managers ensure they have the right number and kinds of capable people in the right places at the right times.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Employers must cautiously screen potential job applicants. </a:t>
            </a:r>
            <a:endParaRPr lang="en-US" dirty="0"/>
          </a:p>
          <a:p>
            <a:endParaRPr lang="en-US" dirty="0"/>
          </a:p>
          <a:p>
            <a:r>
              <a:rPr lang="en-US" sz="1200" kern="1200" dirty="0">
                <a:solidFill>
                  <a:schemeClr val="tx1"/>
                </a:solidFill>
                <a:effectLst/>
                <a:latin typeface="+mn-lt"/>
                <a:ea typeface="+mn-ea"/>
                <a:cs typeface="+mn-cs"/>
              </a:rPr>
              <a:t>A valid selection device is characterized by a proven relationship between the selection device and some relevant criterion. A reliable selection device indicates that it measures the same thing consistently. The different selection devices include application forms</a:t>
            </a:r>
            <a:r>
              <a:rPr lang="en-US" sz="1200" kern="1200">
                <a:solidFill>
                  <a:schemeClr val="tx1"/>
                </a:solidFill>
                <a:effectLst/>
                <a:latin typeface="+mn-lt"/>
                <a:ea typeface="+mn-ea"/>
                <a:cs typeface="+mn-cs"/>
              </a:rPr>
              <a:t>, written </a:t>
            </a:r>
            <a:r>
              <a:rPr lang="en-US" sz="1200" kern="1200" dirty="0">
                <a:solidFill>
                  <a:schemeClr val="tx1"/>
                </a:solidFill>
                <a:effectLst/>
                <a:latin typeface="+mn-lt"/>
                <a:ea typeface="+mn-ea"/>
                <a:cs typeface="+mn-cs"/>
              </a:rPr>
              <a:t>and performance-simulation tests, interviews, background investigations, and in some cases physical exams. </a:t>
            </a:r>
          </a:p>
          <a:p>
            <a:endParaRPr lang="en-US" dirty="0"/>
          </a:p>
          <a:p>
            <a:r>
              <a:rPr lang="en-US" sz="1200" kern="1200" dirty="0">
                <a:solidFill>
                  <a:schemeClr val="tx1"/>
                </a:solidFill>
                <a:effectLst/>
                <a:latin typeface="+mn-lt"/>
                <a:ea typeface="+mn-ea"/>
                <a:cs typeface="+mn-cs"/>
              </a:rPr>
              <a:t>A realistic job preview is important because it gives an applicant more realistic expectations about the job, which in turn should increase employee job satisfaction and reduce turnover.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Orientation is important because it results in an outsider-insider transition that makes the new employee feel comfortable and fairly well adjusted, lowers the likelihood of poor work performance, and reduces the probability of an early surprise resignation. </a:t>
            </a:r>
          </a:p>
          <a:p>
            <a:endParaRPr lang="en-US" dirty="0"/>
          </a:p>
          <a:p>
            <a:r>
              <a:rPr lang="en-US" sz="1200" kern="1200" dirty="0">
                <a:solidFill>
                  <a:schemeClr val="tx1"/>
                </a:solidFill>
                <a:effectLst/>
                <a:latin typeface="+mn-lt"/>
                <a:ea typeface="+mn-ea"/>
                <a:cs typeface="+mn-cs"/>
              </a:rPr>
              <a:t>The most popular types of training include profession/industry-specific training, management/supervisory skills, mandatory/compliance information, and customer service training. This training can be provided using traditional training methods (on the job, job rotation, mentoring and coaching, experiential exercises, workbooks/manuals, and classroom lectures) or by technology-based methods (CD/DVD/videotapes/ audiotapes, videoconferencing or teleconferencing, or e-learning).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performance management system establishes performance standards used to evaluate employee performance. The different performance appraisal methods are writ- ten essays, critical incidents, graphic rating scales, BARS, multiperson comparisons, MBO, and 360-degree appraisals. </a:t>
            </a:r>
          </a:p>
          <a:p>
            <a:endParaRPr lang="en-US" dirty="0"/>
          </a:p>
          <a:p>
            <a:r>
              <a:rPr lang="en-US" sz="1200" kern="1200" dirty="0">
                <a:solidFill>
                  <a:schemeClr val="tx1"/>
                </a:solidFill>
                <a:effectLst/>
                <a:latin typeface="+mn-lt"/>
                <a:ea typeface="+mn-ea"/>
                <a:cs typeface="+mn-cs"/>
              </a:rPr>
              <a:t>The factors that influence employee compensation and benefits include the employee’s tenure and performance, kind of job performed, kind of business/industry, unionization, whether it is labor or capital intensive, management philosophy, geo- graphical location, company profitability, and size of company. </a:t>
            </a:r>
          </a:p>
          <a:p>
            <a:endParaRPr lang="en-US" dirty="0"/>
          </a:p>
          <a:p>
            <a:r>
              <a:rPr lang="en-US" sz="1200" kern="1200" dirty="0">
                <a:solidFill>
                  <a:schemeClr val="tx1"/>
                </a:solidFill>
                <a:effectLst/>
                <a:latin typeface="+mn-lt"/>
                <a:ea typeface="+mn-ea"/>
                <a:cs typeface="+mn-cs"/>
              </a:rPr>
              <a:t>Skill-based pay systems reward employees for the job skills and competencies they can demonstrate. In a variable pay system, an employee’s compensation is contingent on performance.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can manage downsizing by communicating openly and honestly, following appropriate laws regarding severance pay or benefits, providing support/counseling for surviving employees, reassigning roles according to individuals’ talents and backgrounds, focusing on boosting morale, and having a plan for empty office spaces. </a:t>
            </a:r>
          </a:p>
          <a:p>
            <a:pPr eaLnBrk="1" hangingPunct="1"/>
            <a:endParaRPr lang="en-US" dirty="0">
              <a:cs typeface="Arial" charset="0"/>
            </a:endParaRPr>
          </a:p>
          <a:p>
            <a:pPr eaLnBrk="1" hangingPunct="1"/>
            <a:r>
              <a:rPr lang="en-US" dirty="0">
                <a:cs typeface="Arial" charset="0"/>
              </a:rPr>
              <a:t>Sexual harassment is any unwanted action or activity of a sexual nature that</a:t>
            </a:r>
            <a:r>
              <a:rPr lang="en-US" baseline="0" dirty="0">
                <a:cs typeface="Arial" charset="0"/>
              </a:rPr>
              <a:t> </a:t>
            </a:r>
            <a:r>
              <a:rPr lang="en-US" dirty="0">
                <a:cs typeface="Arial" charset="0"/>
              </a:rPr>
              <a:t>explicitly or implicitly affects an individual’s employment, performance, or work environment. Managers need to be aware of what constitutes an offensive or hostile work environment, educate employees on sexual harassment, and ensure that no retaliatory actions are taken against any person who files harassment charges. Also, they may need to have a policy in place for workplace romances.</a:t>
            </a:r>
          </a:p>
          <a:p>
            <a:pPr eaLnBrk="1" hangingPunct="1"/>
            <a:endParaRPr lang="en-US" dirty="0">
              <a:cs typeface="Arial" charset="0"/>
            </a:endParaRPr>
          </a:p>
          <a:p>
            <a:pPr eaLnBrk="1" hangingPunct="1"/>
            <a:r>
              <a:rPr lang="en-US" dirty="0">
                <a:cs typeface="Arial" charset="0"/>
              </a:rPr>
              <a:t>Organizations are dealing with work–family life balance issues by offering family-friendly benefits such as on-site child care, flextime, telecommuting, and so on. Managers need to understand that people may prefer programs that segment work and personal lives, while others prefer programs that integrate their work and personal lives.</a:t>
            </a:r>
          </a:p>
          <a:p>
            <a:pPr eaLnBrk="1" hangingPunct="1"/>
            <a:endParaRPr lang="en-US" dirty="0">
              <a:cs typeface="Arial" charset="0"/>
            </a:endParaRPr>
          </a:p>
          <a:p>
            <a:pPr eaLnBrk="1" hangingPunct="1"/>
            <a:r>
              <a:rPr lang="en-US" dirty="0">
                <a:cs typeface="Arial" charset="0"/>
              </a:rPr>
              <a:t>Organizations are controlling HR costs by controlling employee health care costs through employee health initiatives (encouraging healthy behavior and penalizing unhealthy behaviors) and controlling employee pension plans by eliminating or severely limiting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965563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Exhibit 12-2 shows the eight activities in this process. The first three activities ensure that competent employees are identified and selected; the next two involve providing employees with up-to-date knowledge and skills; and the final three ensure that the organization retains competent and high-performing employees. Before we discuss those specific activities, we need to look at external factors that affect the HRM process.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230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entire HRM process is influenced by the external environment. Those factors most directly influencing it include the economy, employee labor unions, governmental laws and regulations, and demographic trends.</a:t>
            </a:r>
          </a:p>
          <a:p>
            <a:pPr eaLnBrk="1" hangingPunct="1"/>
            <a:endParaRPr lang="en-US" dirty="0">
              <a:cs typeface="Arial" charset="0"/>
            </a:endParaRPr>
          </a:p>
          <a:p>
            <a:pPr eaLnBrk="1" hangingPunct="1"/>
            <a:r>
              <a:rPr lang="en-US" dirty="0">
                <a:cs typeface="Arial" charset="0"/>
              </a:rPr>
              <a:t>The global economic downturn has left what many experts believe to be an enduring mark on HRM practices worldwide. In the United States, labor economists say that although jobs may be coming back slowly, they aren’t the same ones that employees were used to. Many of these jobs are temporary or contract positions, rather than full-time jobs with benefits.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a:t>
            </a:r>
            <a:r>
              <a:rPr lang="en-US" b="1" dirty="0">
                <a:cs typeface="Arial" charset="0"/>
              </a:rPr>
              <a:t>labor union </a:t>
            </a:r>
            <a:r>
              <a:rPr lang="en-US" dirty="0">
                <a:cs typeface="Arial" charset="0"/>
              </a:rPr>
              <a:t>is an organization that represents workers and seeks to protect their interests through collective bargaining. In unionized organizations, many HRM decisions are dictated by collective bargaining agreements, which usually define things such as recruitment sources; criteria for hiring, promotions, and layoffs; training eligibility; and disciplinary practices. Work stops, labor disputes, and negotiations between management and labor are just a few of the challenges organizations and managers face when their workforce is unionized.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04962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An organization’s HRM practices are governed by a country’s laws. A number of important laws and regulations affect what you can</a:t>
            </a:r>
            <a:r>
              <a:rPr lang="en-US" baseline="0" dirty="0">
                <a:cs typeface="Arial" charset="0"/>
              </a:rPr>
              <a:t> </a:t>
            </a:r>
            <a:r>
              <a:rPr lang="en-US" dirty="0">
                <a:cs typeface="Arial" charset="0"/>
              </a:rPr>
              <a:t>and cannot do legally as a manager. Because workplace lawsuits are increasingly targeting supervisors, as well as their organizations, managers must know what they can and cannot do by law. </a:t>
            </a:r>
            <a:r>
              <a:rPr lang="en-US" sz="1200" kern="1200" dirty="0">
                <a:solidFill>
                  <a:schemeClr val="tx1"/>
                </a:solidFill>
                <a:effectLst/>
                <a:latin typeface="+mn-lt"/>
                <a:ea typeface="+mn-ea"/>
                <a:cs typeface="+mn-cs"/>
              </a:rPr>
              <a:t>(See Exhibit 12-3 for some of the important U.S. laws that affect the HRM process.) </a:t>
            </a:r>
            <a:endParaRPr lang="en-US" dirty="0"/>
          </a:p>
          <a:p>
            <a:pPr eaLnBrk="1" hangingPunct="1"/>
            <a:endParaRPr lang="en-US" dirty="0">
              <a:cs typeface="Arial" charset="0"/>
            </a:endParaRPr>
          </a:p>
          <a:p>
            <a:pPr eaLnBrk="1" hangingPunct="1"/>
            <a:r>
              <a:rPr lang="en-US" dirty="0">
                <a:cs typeface="Arial" charset="0"/>
              </a:rPr>
              <a:t>Many U.S. organizations have affirmative action programs to ensure that decisions and practices enhance the employment, upgrading, and retention of members from protected groups such as minorities and females. That is, an organization refrains from discrimination and actively seeks to enhance the status of members from protected groups.</a:t>
            </a:r>
          </a:p>
          <a:p>
            <a:pPr eaLnBrk="1" hangingPunct="1"/>
            <a:r>
              <a:rPr lang="en-US" dirty="0">
                <a:cs typeface="Arial" charset="0"/>
              </a:rPr>
              <a:t> </a:t>
            </a:r>
          </a:p>
          <a:p>
            <a:pPr eaLnBrk="1" hangingPunct="1"/>
            <a:r>
              <a:rPr lang="en-US" dirty="0">
                <a:cs typeface="Arial" charset="0"/>
              </a:rPr>
              <a:t>We do want to mention two current U.S. laws that each have the potential to affect future HRM practices. The first of these, the Patient Protection and Affordable Care Act (PPACA;</a:t>
            </a:r>
            <a:r>
              <a:rPr lang="en-US" baseline="0" dirty="0">
                <a:cs typeface="Arial" charset="0"/>
              </a:rPr>
              <a:t> </a:t>
            </a:r>
            <a:r>
              <a:rPr lang="en-US" dirty="0">
                <a:cs typeface="Arial" charset="0"/>
              </a:rPr>
              <a:t>commonly called the Health Care Reform Act), was signed into law in March 2010 and upheld by the Supreme Court of the United States in 2012.</a:t>
            </a:r>
          </a:p>
          <a:p>
            <a:pPr eaLnBrk="1" hangingPunct="1"/>
            <a:endParaRPr lang="en-US" dirty="0">
              <a:cs typeface="Arial" charset="0"/>
            </a:endParaRPr>
          </a:p>
          <a:p>
            <a:pPr eaLnBrk="1" hangingPunct="1"/>
            <a:r>
              <a:rPr lang="en-US" dirty="0">
                <a:cs typeface="Arial" charset="0"/>
              </a:rPr>
              <a:t>The Social Networking Online Protection Act (SNOPA) has been introduced and would prohibit employers from requiring</a:t>
            </a:r>
          </a:p>
          <a:p>
            <a:pPr eaLnBrk="1" hangingPunct="1"/>
            <a:r>
              <a:rPr lang="en-US" dirty="0">
                <a:cs typeface="Arial" charset="0"/>
              </a:rPr>
              <a:t>a username, password, or other access to online content.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3867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U.S. Equal Employment Opportunity Commission, www.eeoc.gov; U.S. Department of Labor, www.dol.gov; U.S. Occupational Safety and Health Administration, www.osha.gov.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93241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1/5/2023</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1/5/2023</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1/5/2023</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87329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1/5/2023</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1/5/2023</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1/5/2023</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1/5/2023</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1/5/2023</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1/5/2023</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1/5/2023</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1/5/2023</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12</a:t>
            </a:r>
          </a:p>
        </p:txBody>
      </p:sp>
      <p:sp>
        <p:nvSpPr>
          <p:cNvPr id="4" name="Text Placeholder 3"/>
          <p:cNvSpPr>
            <a:spLocks noGrp="1"/>
          </p:cNvSpPr>
          <p:nvPr>
            <p:ph type="body" sz="quarter" idx="15"/>
          </p:nvPr>
        </p:nvSpPr>
        <p:spPr/>
        <p:txBody>
          <a:bodyPr/>
          <a:lstStyle/>
          <a:p>
            <a:r>
              <a:rPr lang="en-US" dirty="0"/>
              <a:t>Managing Human Resources</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74545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sz="3200" dirty="0"/>
              <a:t>Exhibit 12-3: Major HRM Laws—Equal Employment Opportunity and Discrimination</a:t>
            </a:r>
          </a:p>
        </p:txBody>
      </p:sp>
      <p:graphicFrame>
        <p:nvGraphicFramePr>
          <p:cNvPr id="5" name="Table 4"/>
          <p:cNvGraphicFramePr>
            <a:graphicFrameLocks noGrp="1"/>
          </p:cNvGraphicFramePr>
          <p:nvPr>
            <p:extLst>
              <p:ext uri="{D42A27DB-BD31-4B8C-83A1-F6EECF244321}">
                <p14:modId xmlns:p14="http://schemas.microsoft.com/office/powerpoint/2010/main" val="293679503"/>
              </p:ext>
            </p:extLst>
          </p:nvPr>
        </p:nvGraphicFramePr>
        <p:xfrm>
          <a:off x="174189" y="1553210"/>
          <a:ext cx="8795623" cy="3751580"/>
        </p:xfrm>
        <a:graphic>
          <a:graphicData uri="http://schemas.openxmlformats.org/drawingml/2006/table">
            <a:tbl>
              <a:tblPr firstRow="1" bandRow="1">
                <a:tableStyleId>{3B4B98B0-60AC-42C2-AFA5-B58CD77FA1E5}</a:tableStyleId>
              </a:tblPr>
              <a:tblGrid>
                <a:gridCol w="2971800">
                  <a:extLst>
                    <a:ext uri="{9D8B030D-6E8A-4147-A177-3AD203B41FA5}">
                      <a16:colId xmlns:a16="http://schemas.microsoft.com/office/drawing/2014/main" val="20000"/>
                    </a:ext>
                  </a:extLst>
                </a:gridCol>
                <a:gridCol w="1730693">
                  <a:extLst>
                    <a:ext uri="{9D8B030D-6E8A-4147-A177-3AD203B41FA5}">
                      <a16:colId xmlns:a16="http://schemas.microsoft.com/office/drawing/2014/main" val="20001"/>
                    </a:ext>
                  </a:extLst>
                </a:gridCol>
                <a:gridCol w="4093130">
                  <a:extLst>
                    <a:ext uri="{9D8B030D-6E8A-4147-A177-3AD203B41FA5}">
                      <a16:colId xmlns:a16="http://schemas.microsoft.com/office/drawing/2014/main" val="20002"/>
                    </a:ext>
                  </a:extLst>
                </a:gridCol>
              </a:tblGrid>
              <a:tr h="368300">
                <a:tc>
                  <a:txBody>
                    <a:bodyPr/>
                    <a:lstStyle/>
                    <a:p>
                      <a:r>
                        <a:rPr lang="en-US" sz="1600" dirty="0"/>
                        <a:t>Law</a:t>
                      </a:r>
                      <a:r>
                        <a:rPr lang="en-US" sz="1600" baseline="0" dirty="0"/>
                        <a:t> or Ruling</a:t>
                      </a:r>
                      <a:endParaRPr lang="en-US" sz="1600" dirty="0"/>
                    </a:p>
                  </a:txBody>
                  <a:tcPr/>
                </a:tc>
                <a:tc>
                  <a:txBody>
                    <a:bodyPr/>
                    <a:lstStyle/>
                    <a:p>
                      <a:r>
                        <a:rPr lang="en-US" sz="1600" dirty="0"/>
                        <a:t>Year</a:t>
                      </a:r>
                    </a:p>
                  </a:txBody>
                  <a:tcPr/>
                </a:tc>
                <a:tc>
                  <a:txBody>
                    <a:bodyPr/>
                    <a:lstStyle/>
                    <a:p>
                      <a:r>
                        <a:rPr lang="en-US" sz="1600" dirty="0"/>
                        <a:t>Description</a:t>
                      </a:r>
                    </a:p>
                  </a:txBody>
                  <a:tcPr/>
                </a:tc>
                <a:extLst>
                  <a:ext uri="{0D108BD9-81ED-4DB2-BD59-A6C34878D82A}">
                    <a16:rowId xmlns:a16="http://schemas.microsoft.com/office/drawing/2014/main" val="10000"/>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Equal Pay Act</a:t>
                      </a:r>
                      <a:endParaRPr lang="en-US" sz="1600" b="0" dirty="0"/>
                    </a:p>
                  </a:txBody>
                  <a:tcPr/>
                </a:tc>
                <a:tc>
                  <a:txBody>
                    <a:bodyPr/>
                    <a:lstStyle/>
                    <a:p>
                      <a:r>
                        <a:rPr lang="en-US" sz="1600" dirty="0"/>
                        <a:t>1963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Prohibits pay differences for equal work based on gender</a:t>
                      </a:r>
                      <a:endParaRPr lang="en-US" sz="1600" dirty="0"/>
                    </a:p>
                  </a:txBody>
                  <a:tcPr/>
                </a:tc>
                <a:extLst>
                  <a:ext uri="{0D108BD9-81ED-4DB2-BD59-A6C34878D82A}">
                    <a16:rowId xmlns:a16="http://schemas.microsoft.com/office/drawing/2014/main" val="10001"/>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Civil Rights Act, Title VII</a:t>
                      </a:r>
                      <a:endParaRPr lang="en-US" sz="1600" b="0" dirty="0"/>
                    </a:p>
                  </a:txBody>
                  <a:tcPr/>
                </a:tc>
                <a:tc>
                  <a:txBody>
                    <a:bodyPr/>
                    <a:lstStyle/>
                    <a:p>
                      <a:r>
                        <a:rPr lang="en-US" sz="1600" dirty="0"/>
                        <a:t>1964 </a:t>
                      </a:r>
                    </a:p>
                    <a:p>
                      <a:r>
                        <a:rPr lang="en-US" sz="1600" dirty="0"/>
                        <a:t>(amended 1972)</a:t>
                      </a:r>
                    </a:p>
                  </a:txBody>
                  <a:tcPr/>
                </a:tc>
                <a:tc>
                  <a:txBody>
                    <a:bodyPr/>
                    <a:lstStyle/>
                    <a:p>
                      <a:r>
                        <a:rPr lang="en-US" sz="1600" kern="1200" dirty="0">
                          <a:solidFill>
                            <a:schemeClr val="tx1"/>
                          </a:solidFill>
                          <a:effectLst/>
                          <a:latin typeface="+mn-lt"/>
                          <a:ea typeface="+mn-ea"/>
                          <a:cs typeface="+mn-cs"/>
                        </a:rPr>
                        <a:t>Prohibits discrimination based on race, color, religion, national origin, or gender</a:t>
                      </a:r>
                      <a:endParaRPr lang="en-US" sz="1600" dirty="0"/>
                    </a:p>
                  </a:txBody>
                  <a:tcPr/>
                </a:tc>
                <a:extLst>
                  <a:ext uri="{0D108BD9-81ED-4DB2-BD59-A6C34878D82A}">
                    <a16:rowId xmlns:a16="http://schemas.microsoft.com/office/drawing/2014/main" val="10002"/>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Age Discrimination in Employment Act</a:t>
                      </a:r>
                      <a:endParaRPr lang="en-US" sz="1600" b="0" dirty="0"/>
                    </a:p>
                  </a:txBody>
                  <a:tcPr/>
                </a:tc>
                <a:tc>
                  <a:txBody>
                    <a:bodyPr/>
                    <a:lstStyle/>
                    <a:p>
                      <a:r>
                        <a:rPr lang="en-US" sz="1600" dirty="0"/>
                        <a:t>1967 </a:t>
                      </a:r>
                    </a:p>
                    <a:p>
                      <a:r>
                        <a:rPr lang="en-US" sz="1600" dirty="0"/>
                        <a:t>(amended</a:t>
                      </a:r>
                      <a:r>
                        <a:rPr lang="en-US" sz="1600" baseline="0" dirty="0"/>
                        <a:t> 1978)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Prohibits discrimination against employees 40 years and older</a:t>
                      </a:r>
                      <a:endParaRPr lang="en-US" sz="1600" dirty="0"/>
                    </a:p>
                  </a:txBody>
                  <a:tcPr/>
                </a:tc>
                <a:extLst>
                  <a:ext uri="{0D108BD9-81ED-4DB2-BD59-A6C34878D82A}">
                    <a16:rowId xmlns:a16="http://schemas.microsoft.com/office/drawing/2014/main" val="10003"/>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Vocational Rehabilitation Act</a:t>
                      </a:r>
                      <a:endParaRPr lang="en-US" sz="1600" b="0" dirty="0"/>
                    </a:p>
                  </a:txBody>
                  <a:tcPr/>
                </a:tc>
                <a:tc>
                  <a:txBody>
                    <a:bodyPr/>
                    <a:lstStyle/>
                    <a:p>
                      <a:r>
                        <a:rPr lang="en-US" sz="1600" dirty="0"/>
                        <a:t>1973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Prohibits discrimination on the basis of physical or mental disabilities</a:t>
                      </a:r>
                      <a:endParaRPr lang="en-US" sz="1600" dirty="0"/>
                    </a:p>
                  </a:txBody>
                  <a:tcPr/>
                </a:tc>
                <a:extLst>
                  <a:ext uri="{0D108BD9-81ED-4DB2-BD59-A6C34878D82A}">
                    <a16:rowId xmlns:a16="http://schemas.microsoft.com/office/drawing/2014/main" val="10004"/>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Americans with Disabilities Act</a:t>
                      </a:r>
                      <a:endParaRPr lang="en-US" sz="1600" b="0" dirty="0"/>
                    </a:p>
                  </a:txBody>
                  <a:tcPr/>
                </a:tc>
                <a:tc>
                  <a:txBody>
                    <a:bodyPr/>
                    <a:lstStyle/>
                    <a:p>
                      <a:r>
                        <a:rPr lang="en-US" sz="1600" dirty="0"/>
                        <a:t>1990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Prohibits discrimination against individuals who have disabilities or chronic illnesses; also requires reasonable accommodations for these individuals</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120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a:t>Exhibit 12-3: Major HRM Laws—Compensation/Benefits</a:t>
            </a:r>
          </a:p>
        </p:txBody>
      </p:sp>
      <p:graphicFrame>
        <p:nvGraphicFramePr>
          <p:cNvPr id="5" name="Table 4"/>
          <p:cNvGraphicFramePr>
            <a:graphicFrameLocks noGrp="1"/>
          </p:cNvGraphicFramePr>
          <p:nvPr>
            <p:extLst>
              <p:ext uri="{D42A27DB-BD31-4B8C-83A1-F6EECF244321}">
                <p14:modId xmlns:p14="http://schemas.microsoft.com/office/powerpoint/2010/main" val="443228665"/>
              </p:ext>
            </p:extLst>
          </p:nvPr>
        </p:nvGraphicFramePr>
        <p:xfrm>
          <a:off x="152400" y="1553210"/>
          <a:ext cx="8839200" cy="37515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690880">
                  <a:extLst>
                    <a:ext uri="{9D8B030D-6E8A-4147-A177-3AD203B41FA5}">
                      <a16:colId xmlns:a16="http://schemas.microsoft.com/office/drawing/2014/main" val="20001"/>
                    </a:ext>
                  </a:extLst>
                </a:gridCol>
                <a:gridCol w="5024120">
                  <a:extLst>
                    <a:ext uri="{9D8B030D-6E8A-4147-A177-3AD203B41FA5}">
                      <a16:colId xmlns:a16="http://schemas.microsoft.com/office/drawing/2014/main" val="20002"/>
                    </a:ext>
                  </a:extLst>
                </a:gridCol>
              </a:tblGrid>
              <a:tr h="368300">
                <a:tc>
                  <a:txBody>
                    <a:bodyPr/>
                    <a:lstStyle/>
                    <a:p>
                      <a:r>
                        <a:rPr lang="en-US" sz="1600" dirty="0"/>
                        <a:t>Law</a:t>
                      </a:r>
                      <a:r>
                        <a:rPr lang="en-US" sz="1600" baseline="0" dirty="0"/>
                        <a:t> or Ruling</a:t>
                      </a:r>
                      <a:endParaRPr lang="en-US" sz="1600" dirty="0"/>
                    </a:p>
                  </a:txBody>
                  <a:tcPr/>
                </a:tc>
                <a:tc>
                  <a:txBody>
                    <a:bodyPr/>
                    <a:lstStyle/>
                    <a:p>
                      <a:r>
                        <a:rPr lang="en-US" sz="1600" dirty="0"/>
                        <a:t>Year</a:t>
                      </a:r>
                    </a:p>
                  </a:txBody>
                  <a:tcPr/>
                </a:tc>
                <a:tc>
                  <a:txBody>
                    <a:bodyPr/>
                    <a:lstStyle/>
                    <a:p>
                      <a:r>
                        <a:rPr lang="en-US" sz="1600" dirty="0"/>
                        <a:t>Description</a:t>
                      </a:r>
                    </a:p>
                  </a:txBody>
                  <a:tcPr/>
                </a:tc>
                <a:extLst>
                  <a:ext uri="{0D108BD9-81ED-4DB2-BD59-A6C34878D82A}">
                    <a16:rowId xmlns:a16="http://schemas.microsoft.com/office/drawing/2014/main" val="10000"/>
                  </a:ext>
                </a:extLst>
              </a:tr>
              <a:tr h="368300">
                <a:tc>
                  <a:txBody>
                    <a:bodyPr/>
                    <a:lstStyle/>
                    <a:p>
                      <a:r>
                        <a:rPr lang="en-US" sz="1600" b="0" kern="1200" dirty="0">
                          <a:solidFill>
                            <a:schemeClr val="tx1"/>
                          </a:solidFill>
                          <a:effectLst/>
                          <a:latin typeface="+mn-lt"/>
                          <a:ea typeface="+mn-ea"/>
                          <a:cs typeface="+mn-cs"/>
                        </a:rPr>
                        <a:t>Worker Adjustment and Retraining Notification Act</a:t>
                      </a:r>
                      <a:endParaRPr lang="en-US" sz="1600" b="0" dirty="0"/>
                    </a:p>
                  </a:txBody>
                  <a:tcPr/>
                </a:tc>
                <a:tc>
                  <a:txBody>
                    <a:bodyPr/>
                    <a:lstStyle/>
                    <a:p>
                      <a:r>
                        <a:rPr lang="en-US" sz="1600" dirty="0"/>
                        <a:t>1990</a:t>
                      </a:r>
                    </a:p>
                  </a:txBody>
                  <a:tcPr/>
                </a:tc>
                <a:tc>
                  <a:txBody>
                    <a:bodyPr/>
                    <a:lstStyle/>
                    <a:p>
                      <a:r>
                        <a:rPr lang="en-US" sz="1600" kern="1200" dirty="0">
                          <a:solidFill>
                            <a:schemeClr val="tx1"/>
                          </a:solidFill>
                          <a:effectLst/>
                          <a:latin typeface="+mn-lt"/>
                          <a:ea typeface="+mn-ea"/>
                          <a:cs typeface="+mn-cs"/>
                        </a:rPr>
                        <a:t>Requires employers with more than 100 employees to provide 60 days’ notice before a mass layoff or facility closing</a:t>
                      </a:r>
                      <a:endParaRPr lang="en-US" sz="1600" dirty="0"/>
                    </a:p>
                  </a:txBody>
                  <a:tcPr/>
                </a:tc>
                <a:extLst>
                  <a:ext uri="{0D108BD9-81ED-4DB2-BD59-A6C34878D82A}">
                    <a16:rowId xmlns:a16="http://schemas.microsoft.com/office/drawing/2014/main" val="10001"/>
                  </a:ext>
                </a:extLst>
              </a:tr>
              <a:tr h="368300">
                <a:tc>
                  <a:txBody>
                    <a:bodyPr/>
                    <a:lstStyle/>
                    <a:p>
                      <a:r>
                        <a:rPr lang="en-US" sz="1600" b="0" kern="1200" dirty="0">
                          <a:solidFill>
                            <a:schemeClr val="tx1"/>
                          </a:solidFill>
                          <a:effectLst/>
                          <a:latin typeface="+mn-lt"/>
                          <a:ea typeface="+mn-ea"/>
                          <a:cs typeface="+mn-cs"/>
                        </a:rPr>
                        <a:t>Family and Medical Leave Act</a:t>
                      </a:r>
                      <a:endParaRPr lang="en-US" sz="1600" b="0" dirty="0"/>
                    </a:p>
                  </a:txBody>
                  <a:tcPr/>
                </a:tc>
                <a:tc>
                  <a:txBody>
                    <a:bodyPr/>
                    <a:lstStyle/>
                    <a:p>
                      <a:r>
                        <a:rPr lang="en-US" sz="1600" dirty="0"/>
                        <a:t>1993</a:t>
                      </a:r>
                    </a:p>
                  </a:txBody>
                  <a:tcPr/>
                </a:tc>
                <a:tc>
                  <a:txBody>
                    <a:bodyPr/>
                    <a:lstStyle/>
                    <a:p>
                      <a:r>
                        <a:rPr lang="en-US" sz="1600" kern="1200" dirty="0">
                          <a:solidFill>
                            <a:schemeClr val="tx1"/>
                          </a:solidFill>
                          <a:effectLst/>
                          <a:latin typeface="+mn-lt"/>
                          <a:ea typeface="+mn-ea"/>
                          <a:cs typeface="+mn-cs"/>
                        </a:rPr>
                        <a:t>Gives employees in organizations with 50 or more employees up to 12 weeks of unpaid leave each year for family or medical reasons</a:t>
                      </a:r>
                      <a:endParaRPr lang="en-US" sz="1600" dirty="0"/>
                    </a:p>
                  </a:txBody>
                  <a:tcPr/>
                </a:tc>
                <a:extLst>
                  <a:ext uri="{0D108BD9-81ED-4DB2-BD59-A6C34878D82A}">
                    <a16:rowId xmlns:a16="http://schemas.microsoft.com/office/drawing/2014/main" val="10002"/>
                  </a:ext>
                </a:extLst>
              </a:tr>
              <a:tr h="368300">
                <a:tc>
                  <a:txBody>
                    <a:bodyPr/>
                    <a:lstStyle/>
                    <a:p>
                      <a:r>
                        <a:rPr lang="en-US" sz="1600" b="0" kern="1200" dirty="0">
                          <a:solidFill>
                            <a:schemeClr val="tx1"/>
                          </a:solidFill>
                          <a:effectLst/>
                          <a:latin typeface="+mn-lt"/>
                          <a:ea typeface="+mn-ea"/>
                          <a:cs typeface="+mn-cs"/>
                        </a:rPr>
                        <a:t>Health Insurance Portability and Accountability Act</a:t>
                      </a:r>
                      <a:endParaRPr lang="en-US" sz="1600" b="0" dirty="0"/>
                    </a:p>
                  </a:txBody>
                  <a:tcPr/>
                </a:tc>
                <a:tc>
                  <a:txBody>
                    <a:bodyPr/>
                    <a:lstStyle/>
                    <a:p>
                      <a:r>
                        <a:rPr lang="en-US" sz="1600" dirty="0"/>
                        <a:t>1996</a:t>
                      </a:r>
                    </a:p>
                  </a:txBody>
                  <a:tcPr/>
                </a:tc>
                <a:tc>
                  <a:txBody>
                    <a:bodyPr/>
                    <a:lstStyle/>
                    <a:p>
                      <a:r>
                        <a:rPr lang="en-US" sz="1600" kern="1200" dirty="0">
                          <a:solidFill>
                            <a:schemeClr val="tx1"/>
                          </a:solidFill>
                          <a:effectLst/>
                          <a:latin typeface="+mn-lt"/>
                          <a:ea typeface="+mn-ea"/>
                          <a:cs typeface="+mn-cs"/>
                        </a:rPr>
                        <a:t>Permits portability of employees’ insurance from one employer to another</a:t>
                      </a:r>
                      <a:endParaRPr lang="en-US" sz="1600" dirty="0"/>
                    </a:p>
                  </a:txBody>
                  <a:tcPr/>
                </a:tc>
                <a:extLst>
                  <a:ext uri="{0D108BD9-81ED-4DB2-BD59-A6C34878D82A}">
                    <a16:rowId xmlns:a16="http://schemas.microsoft.com/office/drawing/2014/main" val="10003"/>
                  </a:ext>
                </a:extLst>
              </a:tr>
              <a:tr h="368300">
                <a:tc>
                  <a:txBody>
                    <a:bodyPr/>
                    <a:lstStyle/>
                    <a:p>
                      <a:r>
                        <a:rPr lang="en-US" sz="1600" b="0" kern="1200" dirty="0">
                          <a:solidFill>
                            <a:schemeClr val="tx1"/>
                          </a:solidFill>
                          <a:effectLst/>
                          <a:latin typeface="+mn-lt"/>
                          <a:ea typeface="+mn-ea"/>
                          <a:cs typeface="+mn-cs"/>
                        </a:rPr>
                        <a:t>Lilly Ledbetter Fair Pay Act</a:t>
                      </a:r>
                      <a:endParaRPr lang="en-US" sz="1600" b="0" dirty="0"/>
                    </a:p>
                  </a:txBody>
                  <a:tcPr/>
                </a:tc>
                <a:tc>
                  <a:txBody>
                    <a:bodyPr/>
                    <a:lstStyle/>
                    <a:p>
                      <a:r>
                        <a:rPr lang="en-US" sz="1600" dirty="0"/>
                        <a:t>2009</a:t>
                      </a:r>
                    </a:p>
                  </a:txBody>
                  <a:tcPr/>
                </a:tc>
                <a:tc>
                  <a:txBody>
                    <a:bodyPr/>
                    <a:lstStyle/>
                    <a:p>
                      <a:r>
                        <a:rPr lang="en-US" sz="1600" kern="1200" dirty="0">
                          <a:solidFill>
                            <a:schemeClr val="tx1"/>
                          </a:solidFill>
                          <a:effectLst/>
                          <a:latin typeface="+mn-lt"/>
                          <a:ea typeface="+mn-ea"/>
                          <a:cs typeface="+mn-cs"/>
                        </a:rPr>
                        <a:t>Changes the statute of limitations on pay discrimination to 180 days from each paycheck</a:t>
                      </a:r>
                      <a:endParaRPr lang="en-US" sz="1600" dirty="0"/>
                    </a:p>
                  </a:txBody>
                  <a:tcPr/>
                </a:tc>
                <a:extLst>
                  <a:ext uri="{0D108BD9-81ED-4DB2-BD59-A6C34878D82A}">
                    <a16:rowId xmlns:a16="http://schemas.microsoft.com/office/drawing/2014/main" val="10004"/>
                  </a:ext>
                </a:extLst>
              </a:tr>
              <a:tr h="368300">
                <a:tc>
                  <a:txBody>
                    <a:bodyPr/>
                    <a:lstStyle/>
                    <a:p>
                      <a:r>
                        <a:rPr lang="en-US" sz="1600" b="0" kern="1200" dirty="0">
                          <a:solidFill>
                            <a:schemeClr val="tx1"/>
                          </a:solidFill>
                          <a:effectLst/>
                          <a:latin typeface="+mn-lt"/>
                          <a:ea typeface="+mn-ea"/>
                          <a:cs typeface="+mn-cs"/>
                        </a:rPr>
                        <a:t>Patient Protection and Affordable Care Act</a:t>
                      </a:r>
                      <a:endParaRPr lang="en-US" sz="1600" b="0" dirty="0"/>
                    </a:p>
                  </a:txBody>
                  <a:tcPr/>
                </a:tc>
                <a:tc>
                  <a:txBody>
                    <a:bodyPr/>
                    <a:lstStyle/>
                    <a:p>
                      <a:r>
                        <a:rPr lang="en-US" sz="1600" dirty="0"/>
                        <a:t>2010</a:t>
                      </a:r>
                    </a:p>
                  </a:txBody>
                  <a:tcPr/>
                </a:tc>
                <a:tc>
                  <a:txBody>
                    <a:bodyPr/>
                    <a:lstStyle/>
                    <a:p>
                      <a:r>
                        <a:rPr lang="en-US" sz="1600" kern="1200" dirty="0">
                          <a:solidFill>
                            <a:schemeClr val="tx1"/>
                          </a:solidFill>
                          <a:effectLst/>
                          <a:latin typeface="+mn-lt"/>
                          <a:ea typeface="+mn-ea"/>
                          <a:cs typeface="+mn-cs"/>
                        </a:rPr>
                        <a:t>Health care legislation that puts in place comprehensive health insurance reforms</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7088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a:xfrm>
            <a:off x="457200" y="228600"/>
            <a:ext cx="8229600" cy="963509"/>
          </a:xfrm>
        </p:spPr>
        <p:txBody>
          <a:bodyPr/>
          <a:lstStyle/>
          <a:p>
            <a:r>
              <a:rPr lang="en-US" dirty="0"/>
              <a:t>Exhibit 12-3: Major HRM Laws—Health/Safety</a:t>
            </a:r>
          </a:p>
        </p:txBody>
      </p:sp>
      <p:graphicFrame>
        <p:nvGraphicFramePr>
          <p:cNvPr id="5" name="Table 4"/>
          <p:cNvGraphicFramePr>
            <a:graphicFrameLocks noGrp="1"/>
          </p:cNvGraphicFramePr>
          <p:nvPr>
            <p:extLst>
              <p:ext uri="{D42A27DB-BD31-4B8C-83A1-F6EECF244321}">
                <p14:modId xmlns:p14="http://schemas.microsoft.com/office/powerpoint/2010/main" val="436097245"/>
              </p:ext>
            </p:extLst>
          </p:nvPr>
        </p:nvGraphicFramePr>
        <p:xfrm>
          <a:off x="304800" y="1600200"/>
          <a:ext cx="8534400" cy="21056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690880">
                  <a:extLst>
                    <a:ext uri="{9D8B030D-6E8A-4147-A177-3AD203B41FA5}">
                      <a16:colId xmlns:a16="http://schemas.microsoft.com/office/drawing/2014/main" val="20001"/>
                    </a:ext>
                  </a:extLst>
                </a:gridCol>
                <a:gridCol w="4643120">
                  <a:extLst>
                    <a:ext uri="{9D8B030D-6E8A-4147-A177-3AD203B41FA5}">
                      <a16:colId xmlns:a16="http://schemas.microsoft.com/office/drawing/2014/main" val="20002"/>
                    </a:ext>
                  </a:extLst>
                </a:gridCol>
              </a:tblGrid>
              <a:tr h="368300">
                <a:tc>
                  <a:txBody>
                    <a:bodyPr/>
                    <a:lstStyle/>
                    <a:p>
                      <a:r>
                        <a:rPr lang="en-US" sz="1600" dirty="0"/>
                        <a:t>Law</a:t>
                      </a:r>
                      <a:r>
                        <a:rPr lang="en-US" sz="1600" baseline="0" dirty="0"/>
                        <a:t> or Ruling</a:t>
                      </a:r>
                      <a:endParaRPr lang="en-US" sz="1600" dirty="0"/>
                    </a:p>
                  </a:txBody>
                  <a:tcPr/>
                </a:tc>
                <a:tc>
                  <a:txBody>
                    <a:bodyPr/>
                    <a:lstStyle/>
                    <a:p>
                      <a:r>
                        <a:rPr lang="en-US" sz="1600" dirty="0"/>
                        <a:t>Year</a:t>
                      </a:r>
                    </a:p>
                  </a:txBody>
                  <a:tcPr/>
                </a:tc>
                <a:tc>
                  <a:txBody>
                    <a:bodyPr/>
                    <a:lstStyle/>
                    <a:p>
                      <a:r>
                        <a:rPr lang="en-US" sz="1600" dirty="0"/>
                        <a:t>Description</a:t>
                      </a:r>
                    </a:p>
                  </a:txBody>
                  <a:tcPr/>
                </a:tc>
                <a:extLst>
                  <a:ext uri="{0D108BD9-81ED-4DB2-BD59-A6C34878D82A}">
                    <a16:rowId xmlns:a16="http://schemas.microsoft.com/office/drawing/2014/main" val="10000"/>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Occupational Safety and Health Act (OSHA)</a:t>
                      </a:r>
                      <a:endParaRPr lang="en-US" sz="1600" b="0" dirty="0"/>
                    </a:p>
                  </a:txBody>
                  <a:tcPr/>
                </a:tc>
                <a:tc>
                  <a:txBody>
                    <a:bodyPr/>
                    <a:lstStyle/>
                    <a:p>
                      <a:r>
                        <a:rPr lang="en-US" sz="1600" dirty="0"/>
                        <a:t>1970</a:t>
                      </a:r>
                    </a:p>
                  </a:txBody>
                  <a:tcPr/>
                </a:tc>
                <a:tc>
                  <a:txBody>
                    <a:bodyPr/>
                    <a:lstStyle/>
                    <a:p>
                      <a:r>
                        <a:rPr lang="en-US" sz="1600" kern="1200" dirty="0">
                          <a:solidFill>
                            <a:schemeClr val="tx1"/>
                          </a:solidFill>
                          <a:effectLst/>
                          <a:latin typeface="+mn-lt"/>
                          <a:ea typeface="+mn-ea"/>
                          <a:cs typeface="+mn-cs"/>
                        </a:rPr>
                        <a:t>Establishes mandatory safety and health standards in organizations</a:t>
                      </a:r>
                      <a:endParaRPr lang="en-US" sz="1600" dirty="0"/>
                    </a:p>
                  </a:txBody>
                  <a:tcPr/>
                </a:tc>
                <a:extLst>
                  <a:ext uri="{0D108BD9-81ED-4DB2-BD59-A6C34878D82A}">
                    <a16:rowId xmlns:a16="http://schemas.microsoft.com/office/drawing/2014/main" val="10001"/>
                  </a:ext>
                </a:extLst>
              </a:tr>
              <a:tr h="368300">
                <a:tc>
                  <a:txBody>
                    <a:bodyPr/>
                    <a:lstStyle/>
                    <a:p>
                      <a:r>
                        <a:rPr lang="en-US" sz="1600" b="0" kern="1200" dirty="0">
                          <a:solidFill>
                            <a:schemeClr val="tx1"/>
                          </a:solidFill>
                          <a:effectLst/>
                          <a:latin typeface="+mn-lt"/>
                          <a:ea typeface="+mn-ea"/>
                          <a:cs typeface="+mn-cs"/>
                        </a:rPr>
                        <a:t>Privacy Act</a:t>
                      </a:r>
                      <a:endParaRPr lang="en-US" sz="1600" b="0" dirty="0"/>
                    </a:p>
                  </a:txBody>
                  <a:tcPr/>
                </a:tc>
                <a:tc>
                  <a:txBody>
                    <a:bodyPr/>
                    <a:lstStyle/>
                    <a:p>
                      <a:r>
                        <a:rPr lang="en-US" sz="1600" dirty="0"/>
                        <a:t>1974</a:t>
                      </a:r>
                    </a:p>
                  </a:txBody>
                  <a:tcPr/>
                </a:tc>
                <a:tc>
                  <a:txBody>
                    <a:bodyPr/>
                    <a:lstStyle/>
                    <a:p>
                      <a:r>
                        <a:rPr lang="en-US" sz="1600" kern="1200" dirty="0">
                          <a:solidFill>
                            <a:schemeClr val="tx1"/>
                          </a:solidFill>
                          <a:effectLst/>
                          <a:latin typeface="+mn-lt"/>
                          <a:ea typeface="+mn-ea"/>
                          <a:cs typeface="+mn-cs"/>
                        </a:rPr>
                        <a:t>Gives employees the legal right to examine personnel files and letters of reference</a:t>
                      </a:r>
                      <a:endParaRPr lang="en-US" sz="1600" dirty="0"/>
                    </a:p>
                  </a:txBody>
                  <a:tcPr/>
                </a:tc>
                <a:extLst>
                  <a:ext uri="{0D108BD9-81ED-4DB2-BD59-A6C34878D82A}">
                    <a16:rowId xmlns:a16="http://schemas.microsoft.com/office/drawing/2014/main" val="10002"/>
                  </a:ext>
                </a:extLst>
              </a:tr>
              <a:tr h="368300">
                <a:tc>
                  <a:txBody>
                    <a:bodyPr/>
                    <a:lstStyle/>
                    <a:p>
                      <a:r>
                        <a:rPr lang="en-US" sz="1600" b="0" kern="1200" dirty="0">
                          <a:solidFill>
                            <a:schemeClr val="tx1"/>
                          </a:solidFill>
                          <a:effectLst/>
                          <a:latin typeface="+mn-lt"/>
                          <a:ea typeface="+mn-ea"/>
                          <a:cs typeface="+mn-cs"/>
                        </a:rPr>
                        <a:t>Consolidated Omnibus Reconciliation Act (COBRA)</a:t>
                      </a:r>
                      <a:endParaRPr lang="en-US" sz="1600" b="0" dirty="0"/>
                    </a:p>
                  </a:txBody>
                  <a:tcPr/>
                </a:tc>
                <a:tc>
                  <a:txBody>
                    <a:bodyPr/>
                    <a:lstStyle/>
                    <a:p>
                      <a:r>
                        <a:rPr lang="en-US" sz="1600" dirty="0"/>
                        <a:t>1985</a:t>
                      </a:r>
                    </a:p>
                  </a:txBody>
                  <a:tcPr/>
                </a:tc>
                <a:tc>
                  <a:txBody>
                    <a:bodyPr/>
                    <a:lstStyle/>
                    <a:p>
                      <a:r>
                        <a:rPr lang="en-US" sz="1600" kern="1200" dirty="0">
                          <a:solidFill>
                            <a:schemeClr val="tx1"/>
                          </a:solidFill>
                          <a:effectLst/>
                          <a:latin typeface="+mn-lt"/>
                          <a:ea typeface="+mn-ea"/>
                          <a:cs typeface="+mn-cs"/>
                        </a:rPr>
                        <a:t>Requires continued health coverage following termination (paid by employee)</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161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HRM</a:t>
            </a:r>
          </a:p>
        </p:txBody>
      </p:sp>
      <p:sp>
        <p:nvSpPr>
          <p:cNvPr id="3" name="Content Placeholder 2"/>
          <p:cNvSpPr>
            <a:spLocks noGrp="1"/>
          </p:cNvSpPr>
          <p:nvPr>
            <p:ph idx="1"/>
          </p:nvPr>
        </p:nvSpPr>
        <p:spPr/>
        <p:txBody>
          <a:bodyPr/>
          <a:lstStyle/>
          <a:p>
            <a:r>
              <a:rPr lang="en-US" sz="2800" b="1" dirty="0"/>
              <a:t>Work councils</a:t>
            </a:r>
            <a:r>
              <a:rPr lang="en-US" sz="2800" dirty="0"/>
              <a:t>: groups of nominated or elected employees who must be consulted when management makes decisions involving personnel</a:t>
            </a:r>
          </a:p>
          <a:p>
            <a:r>
              <a:rPr lang="en-US" sz="2800" b="1" dirty="0"/>
              <a:t>Board representatives</a:t>
            </a:r>
            <a:r>
              <a:rPr lang="en-US" sz="2800" dirty="0"/>
              <a:t>: employees who sit on a company’s board of directors and represent the interests of the firm’s employees</a:t>
            </a:r>
          </a:p>
        </p:txBody>
      </p:sp>
    </p:spTree>
    <p:extLst>
      <p:ext uri="{BB962C8B-B14F-4D97-AF65-F5344CB8AC3E}">
        <p14:creationId xmlns:p14="http://schemas.microsoft.com/office/powerpoint/2010/main" val="210966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Demography</a:t>
            </a:r>
          </a:p>
        </p:txBody>
      </p:sp>
      <p:sp>
        <p:nvSpPr>
          <p:cNvPr id="3" name="Content Placeholder 2"/>
          <p:cNvSpPr>
            <a:spLocks noGrp="1"/>
          </p:cNvSpPr>
          <p:nvPr>
            <p:ph idx="1"/>
          </p:nvPr>
        </p:nvSpPr>
        <p:spPr/>
        <p:txBody>
          <a:bodyPr/>
          <a:lstStyle/>
          <a:p>
            <a:r>
              <a:rPr lang="en-US" sz="2800" dirty="0"/>
              <a:t>The oldest, most experienced workers (those born before 1946) make up 6% of the workforce</a:t>
            </a:r>
          </a:p>
          <a:p>
            <a:r>
              <a:rPr lang="en-US" sz="2800" dirty="0"/>
              <a:t>Baby boomers make up 41.5% of the workforce</a:t>
            </a:r>
          </a:p>
          <a:p>
            <a:r>
              <a:rPr lang="en-US" sz="2800" dirty="0"/>
              <a:t>Gen Xers make up almost 29% of the workforce</a:t>
            </a:r>
          </a:p>
          <a:p>
            <a:r>
              <a:rPr lang="en-US" sz="2800" dirty="0"/>
              <a:t>Gen Yers make up almost 24% of the workforce</a:t>
            </a:r>
          </a:p>
        </p:txBody>
      </p:sp>
    </p:spTree>
    <p:extLst>
      <p:ext uri="{BB962C8B-B14F-4D97-AF65-F5344CB8AC3E}">
        <p14:creationId xmlns:p14="http://schemas.microsoft.com/office/powerpoint/2010/main" val="85250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 Planning</a:t>
            </a:r>
          </a:p>
        </p:txBody>
      </p:sp>
      <p:sp>
        <p:nvSpPr>
          <p:cNvPr id="3" name="Content Placeholder 2"/>
          <p:cNvSpPr>
            <a:spLocks noGrp="1"/>
          </p:cNvSpPr>
          <p:nvPr>
            <p:ph idx="1"/>
          </p:nvPr>
        </p:nvSpPr>
        <p:spPr/>
        <p:txBody>
          <a:bodyPr/>
          <a:lstStyle/>
          <a:p>
            <a:r>
              <a:rPr lang="en-US" sz="2800" b="1" dirty="0"/>
              <a:t>Human resource planning</a:t>
            </a:r>
            <a:r>
              <a:rPr lang="en-US" sz="2800" dirty="0"/>
              <a:t>: ensuring that the organization has the right number and kinds of capable people in the right places and at the right times</a:t>
            </a:r>
          </a:p>
          <a:p>
            <a:r>
              <a:rPr lang="en-US" sz="2800" dirty="0"/>
              <a:t>Two steps:</a:t>
            </a:r>
          </a:p>
          <a:p>
            <a:pPr lvl="1"/>
            <a:r>
              <a:rPr lang="en-US" sz="2800" dirty="0"/>
              <a:t>Assessing current human resources</a:t>
            </a:r>
          </a:p>
          <a:p>
            <a:pPr lvl="1"/>
            <a:r>
              <a:rPr lang="en-US" sz="2800" dirty="0"/>
              <a:t>Meeting future HR needs</a:t>
            </a:r>
          </a:p>
        </p:txBody>
      </p:sp>
    </p:spTree>
    <p:extLst>
      <p:ext uri="{BB962C8B-B14F-4D97-AF65-F5344CB8AC3E}">
        <p14:creationId xmlns:p14="http://schemas.microsoft.com/office/powerpoint/2010/main" val="193118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Assessment</a:t>
            </a:r>
          </a:p>
        </p:txBody>
      </p:sp>
      <p:sp>
        <p:nvSpPr>
          <p:cNvPr id="3" name="Content Placeholder 2"/>
          <p:cNvSpPr>
            <a:spLocks noGrp="1"/>
          </p:cNvSpPr>
          <p:nvPr>
            <p:ph idx="1"/>
          </p:nvPr>
        </p:nvSpPr>
        <p:spPr/>
        <p:txBody>
          <a:bodyPr/>
          <a:lstStyle/>
          <a:p>
            <a:r>
              <a:rPr lang="en-US" sz="2800" b="1" dirty="0"/>
              <a:t>Job analysis</a:t>
            </a:r>
            <a:r>
              <a:rPr lang="en-US" sz="2800" dirty="0"/>
              <a:t>: an assessment that defines jobs and the behaviors necessary to perform them</a:t>
            </a:r>
          </a:p>
          <a:p>
            <a:r>
              <a:rPr lang="en-US" sz="2800" b="1" dirty="0"/>
              <a:t>Job description (position description)</a:t>
            </a:r>
            <a:r>
              <a:rPr lang="en-US" sz="2800" dirty="0"/>
              <a:t>: a written statement that describes a job</a:t>
            </a:r>
          </a:p>
          <a:p>
            <a:r>
              <a:rPr lang="en-US" sz="2800" b="1" dirty="0"/>
              <a:t>Job specifications</a:t>
            </a:r>
            <a:r>
              <a:rPr lang="en-US" sz="2800" dirty="0"/>
              <a:t>: a written statement of the minimum qualifications a person must possess to perform a given job successfully</a:t>
            </a:r>
          </a:p>
        </p:txBody>
      </p:sp>
    </p:spTree>
    <p:extLst>
      <p:ext uri="{BB962C8B-B14F-4D97-AF65-F5344CB8AC3E}">
        <p14:creationId xmlns:p14="http://schemas.microsoft.com/office/powerpoint/2010/main" val="195786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 Future HR Needs/Increased Scrutiny in Selection Process</a:t>
            </a:r>
          </a:p>
        </p:txBody>
      </p:sp>
      <p:sp>
        <p:nvSpPr>
          <p:cNvPr id="3" name="Content Placeholder 2"/>
          <p:cNvSpPr>
            <a:spLocks noGrp="1"/>
          </p:cNvSpPr>
          <p:nvPr>
            <p:ph idx="1"/>
          </p:nvPr>
        </p:nvSpPr>
        <p:spPr/>
        <p:txBody>
          <a:bodyPr/>
          <a:lstStyle/>
          <a:p>
            <a:r>
              <a:rPr lang="en-US" sz="2800" dirty="0"/>
              <a:t>Future HR needs are determined by the organization’s mission, goals, and strategies.</a:t>
            </a:r>
          </a:p>
          <a:p>
            <a:r>
              <a:rPr lang="en-US" sz="2800" dirty="0"/>
              <a:t>Companies that do not carefully scrutinize the qualifications or backgrounds of employees surely pose risks of increased liability, poor reputation, and lower performance.</a:t>
            </a:r>
          </a:p>
        </p:txBody>
      </p:sp>
    </p:spTree>
    <p:extLst>
      <p:ext uri="{BB962C8B-B14F-4D97-AF65-F5344CB8AC3E}">
        <p14:creationId xmlns:p14="http://schemas.microsoft.com/office/powerpoint/2010/main" val="888300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Recruitment and Decruitment</a:t>
            </a:r>
          </a:p>
        </p:txBody>
      </p:sp>
      <p:sp>
        <p:nvSpPr>
          <p:cNvPr id="3" name="Content Placeholder 2"/>
          <p:cNvSpPr>
            <a:spLocks noGrp="1"/>
          </p:cNvSpPr>
          <p:nvPr>
            <p:ph idx="1"/>
          </p:nvPr>
        </p:nvSpPr>
        <p:spPr/>
        <p:txBody>
          <a:bodyPr/>
          <a:lstStyle/>
          <a:p>
            <a:r>
              <a:rPr lang="en-US" sz="2800" b="1" dirty="0"/>
              <a:t>Recruitment</a:t>
            </a:r>
            <a:r>
              <a:rPr lang="en-US" sz="2800" dirty="0"/>
              <a:t>: locating, identifying, and attracting capable applicants</a:t>
            </a:r>
          </a:p>
          <a:p>
            <a:r>
              <a:rPr lang="en-US" sz="2800" b="1" dirty="0"/>
              <a:t>Decruitment</a:t>
            </a:r>
            <a:r>
              <a:rPr lang="en-US" sz="2800" dirty="0"/>
              <a:t>: reducing an organization’s workforce</a:t>
            </a:r>
          </a:p>
        </p:txBody>
      </p:sp>
    </p:spTree>
    <p:extLst>
      <p:ext uri="{BB962C8B-B14F-4D97-AF65-F5344CB8AC3E}">
        <p14:creationId xmlns:p14="http://schemas.microsoft.com/office/powerpoint/2010/main" val="28573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a:t>Exhibit 12-4: Recruiting Sources</a:t>
            </a:r>
          </a:p>
        </p:txBody>
      </p:sp>
      <p:graphicFrame>
        <p:nvGraphicFramePr>
          <p:cNvPr id="5" name="Table 4" descr="Headers: Source, Advantages, Disadvantages"/>
          <p:cNvGraphicFramePr>
            <a:graphicFrameLocks noGrp="1"/>
          </p:cNvGraphicFramePr>
          <p:nvPr>
            <p:extLst>
              <p:ext uri="{D42A27DB-BD31-4B8C-83A1-F6EECF244321}">
                <p14:modId xmlns:p14="http://schemas.microsoft.com/office/powerpoint/2010/main" val="783171615"/>
              </p:ext>
            </p:extLst>
          </p:nvPr>
        </p:nvGraphicFramePr>
        <p:xfrm>
          <a:off x="190500" y="1431290"/>
          <a:ext cx="8763000" cy="399542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68300">
                <a:tc>
                  <a:txBody>
                    <a:bodyPr/>
                    <a:lstStyle/>
                    <a:p>
                      <a:r>
                        <a:rPr lang="en-US" sz="1600" dirty="0"/>
                        <a:t>Source</a:t>
                      </a:r>
                    </a:p>
                  </a:txBody>
                  <a:tcPr/>
                </a:tc>
                <a:tc>
                  <a:txBody>
                    <a:bodyPr/>
                    <a:lstStyle/>
                    <a:p>
                      <a:r>
                        <a:rPr lang="en-US" sz="1600" dirty="0"/>
                        <a:t>Advantages</a:t>
                      </a:r>
                    </a:p>
                  </a:txBody>
                  <a:tcPr/>
                </a:tc>
                <a:tc>
                  <a:txBody>
                    <a:bodyPr/>
                    <a:lstStyle/>
                    <a:p>
                      <a:r>
                        <a:rPr lang="en-US" sz="1600" dirty="0"/>
                        <a:t>Disadvantages</a:t>
                      </a:r>
                    </a:p>
                  </a:txBody>
                  <a:tcPr/>
                </a:tc>
                <a:extLst>
                  <a:ext uri="{0D108BD9-81ED-4DB2-BD59-A6C34878D82A}">
                    <a16:rowId xmlns:a16="http://schemas.microsoft.com/office/drawing/2014/main" val="10000"/>
                  </a:ext>
                </a:extLst>
              </a:tr>
              <a:tr h="368300">
                <a:tc>
                  <a:txBody>
                    <a:bodyPr/>
                    <a:lstStyle/>
                    <a:p>
                      <a:r>
                        <a:rPr lang="en-US" sz="1600" b="0" kern="1200" dirty="0">
                          <a:solidFill>
                            <a:schemeClr val="tx1"/>
                          </a:solidFill>
                          <a:effectLst/>
                          <a:latin typeface="+mn-lt"/>
                          <a:ea typeface="+mn-ea"/>
                          <a:cs typeface="+mn-cs"/>
                        </a:rPr>
                        <a:t>Internet </a:t>
                      </a:r>
                      <a:endParaRPr lang="en-US" sz="1600" b="0" dirty="0"/>
                    </a:p>
                  </a:txBody>
                  <a:tcPr/>
                </a:tc>
                <a:tc>
                  <a:txBody>
                    <a:bodyPr/>
                    <a:lstStyle/>
                    <a:p>
                      <a:r>
                        <a:rPr lang="en-US" sz="1600" kern="1200" dirty="0">
                          <a:solidFill>
                            <a:schemeClr val="tx1"/>
                          </a:solidFill>
                          <a:effectLst/>
                          <a:latin typeface="+mn-lt"/>
                          <a:ea typeface="+mn-ea"/>
                          <a:cs typeface="+mn-cs"/>
                        </a:rPr>
                        <a:t>Reaches large numbers of people; can get immediate feedback</a:t>
                      </a:r>
                      <a:endParaRPr lang="en-US" sz="1600" dirty="0"/>
                    </a:p>
                  </a:txBody>
                  <a:tcPr/>
                </a:tc>
                <a:tc>
                  <a:txBody>
                    <a:bodyPr/>
                    <a:lstStyle/>
                    <a:p>
                      <a:r>
                        <a:rPr lang="en-US" sz="1600" kern="1200" dirty="0">
                          <a:solidFill>
                            <a:schemeClr val="tx1"/>
                          </a:solidFill>
                          <a:effectLst/>
                          <a:latin typeface="+mn-lt"/>
                          <a:ea typeface="+mn-ea"/>
                          <a:cs typeface="+mn-cs"/>
                        </a:rPr>
                        <a:t>Generates many unqualified candidates</a:t>
                      </a:r>
                      <a:endParaRPr lang="en-US" sz="1600" dirty="0"/>
                    </a:p>
                  </a:txBody>
                  <a:tcPr/>
                </a:tc>
                <a:extLst>
                  <a:ext uri="{0D108BD9-81ED-4DB2-BD59-A6C34878D82A}">
                    <a16:rowId xmlns:a16="http://schemas.microsoft.com/office/drawing/2014/main" val="10001"/>
                  </a:ext>
                </a:extLst>
              </a:tr>
              <a:tr h="368300">
                <a:tc>
                  <a:txBody>
                    <a:bodyPr/>
                    <a:lstStyle/>
                    <a:p>
                      <a:r>
                        <a:rPr lang="en-US" sz="1600" b="0" kern="1200" dirty="0">
                          <a:solidFill>
                            <a:schemeClr val="tx1"/>
                          </a:solidFill>
                          <a:effectLst/>
                          <a:latin typeface="+mn-lt"/>
                          <a:ea typeface="+mn-ea"/>
                          <a:cs typeface="+mn-cs"/>
                        </a:rPr>
                        <a:t>Employee referrals</a:t>
                      </a:r>
                      <a:endParaRPr lang="en-US" sz="1600" b="0" dirty="0"/>
                    </a:p>
                  </a:txBody>
                  <a:tcPr/>
                </a:tc>
                <a:tc>
                  <a:txBody>
                    <a:bodyPr/>
                    <a:lstStyle/>
                    <a:p>
                      <a:r>
                        <a:rPr lang="en-US" sz="1600" kern="1200" dirty="0">
                          <a:solidFill>
                            <a:schemeClr val="tx1"/>
                          </a:solidFill>
                          <a:effectLst/>
                          <a:latin typeface="+mn-lt"/>
                          <a:ea typeface="+mn-ea"/>
                          <a:cs typeface="+mn-cs"/>
                        </a:rPr>
                        <a:t>Knowledge about the organization provided by current employee; can generate strong candidates because a good referral reflects on the recommender</a:t>
                      </a:r>
                      <a:endParaRPr lang="en-US" sz="1600" dirty="0"/>
                    </a:p>
                  </a:txBody>
                  <a:tcPr/>
                </a:tc>
                <a:tc>
                  <a:txBody>
                    <a:bodyPr/>
                    <a:lstStyle/>
                    <a:p>
                      <a:r>
                        <a:rPr lang="en-US" sz="1600" kern="1200" dirty="0">
                          <a:solidFill>
                            <a:schemeClr val="tx1"/>
                          </a:solidFill>
                          <a:effectLst/>
                          <a:latin typeface="+mn-lt"/>
                          <a:ea typeface="+mn-ea"/>
                          <a:cs typeface="+mn-cs"/>
                        </a:rPr>
                        <a:t>May not increase the diversity and mix of employees</a:t>
                      </a:r>
                      <a:endParaRPr lang="en-US" sz="1600" dirty="0"/>
                    </a:p>
                  </a:txBody>
                  <a:tcPr/>
                </a:tc>
                <a:extLst>
                  <a:ext uri="{0D108BD9-81ED-4DB2-BD59-A6C34878D82A}">
                    <a16:rowId xmlns:a16="http://schemas.microsoft.com/office/drawing/2014/main" val="10002"/>
                  </a:ext>
                </a:extLst>
              </a:tr>
              <a:tr h="368300">
                <a:tc>
                  <a:txBody>
                    <a:bodyPr/>
                    <a:lstStyle/>
                    <a:p>
                      <a:r>
                        <a:rPr lang="en-US" sz="1600" b="0" kern="1200" dirty="0">
                          <a:solidFill>
                            <a:schemeClr val="tx1"/>
                          </a:solidFill>
                          <a:effectLst/>
                          <a:latin typeface="+mn-lt"/>
                          <a:ea typeface="+mn-ea"/>
                          <a:cs typeface="+mn-cs"/>
                        </a:rPr>
                        <a:t>Company website</a:t>
                      </a:r>
                      <a:endParaRPr lang="en-US" sz="1600" b="0" dirty="0"/>
                    </a:p>
                  </a:txBody>
                  <a:tcPr/>
                </a:tc>
                <a:tc>
                  <a:txBody>
                    <a:bodyPr/>
                    <a:lstStyle/>
                    <a:p>
                      <a:r>
                        <a:rPr lang="en-US" sz="1600" kern="1200" dirty="0">
                          <a:solidFill>
                            <a:schemeClr val="tx1"/>
                          </a:solidFill>
                          <a:effectLst/>
                          <a:latin typeface="+mn-lt"/>
                          <a:ea typeface="+mn-ea"/>
                          <a:cs typeface="+mn-cs"/>
                        </a:rPr>
                        <a:t>Wide distribution; can be targeted to specific groups</a:t>
                      </a:r>
                      <a:endParaRPr lang="en-US" sz="1600" dirty="0"/>
                    </a:p>
                  </a:txBody>
                  <a:tcPr/>
                </a:tc>
                <a:tc>
                  <a:txBody>
                    <a:bodyPr/>
                    <a:lstStyle/>
                    <a:p>
                      <a:r>
                        <a:rPr lang="en-US" sz="1600" kern="1200" dirty="0">
                          <a:solidFill>
                            <a:schemeClr val="tx1"/>
                          </a:solidFill>
                          <a:effectLst/>
                          <a:latin typeface="+mn-lt"/>
                          <a:ea typeface="+mn-ea"/>
                          <a:cs typeface="+mn-cs"/>
                        </a:rPr>
                        <a:t>Generates many unqualified candidates</a:t>
                      </a:r>
                      <a:endParaRPr lang="en-US" sz="1600" dirty="0"/>
                    </a:p>
                  </a:txBody>
                  <a:tcPr/>
                </a:tc>
                <a:extLst>
                  <a:ext uri="{0D108BD9-81ED-4DB2-BD59-A6C34878D82A}">
                    <a16:rowId xmlns:a16="http://schemas.microsoft.com/office/drawing/2014/main" val="10003"/>
                  </a:ext>
                </a:extLst>
              </a:tr>
              <a:tr h="368300">
                <a:tc>
                  <a:txBody>
                    <a:bodyPr/>
                    <a:lstStyle/>
                    <a:p>
                      <a:r>
                        <a:rPr lang="en-US" sz="1600" b="0" kern="1200" dirty="0">
                          <a:solidFill>
                            <a:schemeClr val="tx1"/>
                          </a:solidFill>
                          <a:effectLst/>
                          <a:latin typeface="+mn-lt"/>
                          <a:ea typeface="+mn-ea"/>
                          <a:cs typeface="+mn-cs"/>
                        </a:rPr>
                        <a:t>College recruiting</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Large centralized body of candidates</a:t>
                      </a:r>
                      <a:endParaRPr lang="en-US" sz="1600" dirty="0"/>
                    </a:p>
                  </a:txBody>
                  <a:tcPr/>
                </a:tc>
                <a:tc>
                  <a:txBody>
                    <a:bodyPr/>
                    <a:lstStyle/>
                    <a:p>
                      <a:r>
                        <a:rPr lang="en-US" sz="1600" kern="1200" dirty="0">
                          <a:solidFill>
                            <a:schemeClr val="tx1"/>
                          </a:solidFill>
                          <a:effectLst/>
                          <a:latin typeface="+mn-lt"/>
                          <a:ea typeface="+mn-ea"/>
                          <a:cs typeface="+mn-cs"/>
                        </a:rPr>
                        <a:t>Limited to entry-level positions</a:t>
                      </a:r>
                      <a:endParaRPr lang="en-US" sz="1600" dirty="0"/>
                    </a:p>
                  </a:txBody>
                  <a:tcPr/>
                </a:tc>
                <a:extLst>
                  <a:ext uri="{0D108BD9-81ED-4DB2-BD59-A6C34878D82A}">
                    <a16:rowId xmlns:a16="http://schemas.microsoft.com/office/drawing/2014/main" val="10004"/>
                  </a:ext>
                </a:extLst>
              </a:tr>
              <a:tr h="368300">
                <a:tc>
                  <a:txBody>
                    <a:bodyPr/>
                    <a:lstStyle/>
                    <a:p>
                      <a:r>
                        <a:rPr lang="en-US" sz="1600" b="0" kern="1200" dirty="0">
                          <a:solidFill>
                            <a:schemeClr val="tx1"/>
                          </a:solidFill>
                          <a:effectLst/>
                          <a:latin typeface="+mn-lt"/>
                          <a:ea typeface="+mn-ea"/>
                          <a:cs typeface="+mn-cs"/>
                        </a:rPr>
                        <a:t>Professional recruiting organizations</a:t>
                      </a:r>
                      <a:endParaRPr lang="en-US" sz="1600" b="0" dirty="0"/>
                    </a:p>
                  </a:txBody>
                  <a:tcPr/>
                </a:tc>
                <a:tc>
                  <a:txBody>
                    <a:bodyPr/>
                    <a:lstStyle/>
                    <a:p>
                      <a:r>
                        <a:rPr lang="en-US" sz="1600" kern="1200" dirty="0">
                          <a:solidFill>
                            <a:schemeClr val="tx1"/>
                          </a:solidFill>
                          <a:effectLst/>
                          <a:latin typeface="+mn-lt"/>
                          <a:ea typeface="+mn-ea"/>
                          <a:cs typeface="+mn-cs"/>
                        </a:rPr>
                        <a:t>Good knowledge of industry challenges and requirements</a:t>
                      </a:r>
                      <a:endParaRPr lang="en-US" sz="1600" dirty="0"/>
                    </a:p>
                  </a:txBody>
                  <a:tcPr/>
                </a:tc>
                <a:tc>
                  <a:txBody>
                    <a:bodyPr/>
                    <a:lstStyle/>
                    <a:p>
                      <a:r>
                        <a:rPr lang="en-US" sz="1600" kern="1200" dirty="0">
                          <a:solidFill>
                            <a:schemeClr val="tx1"/>
                          </a:solidFill>
                          <a:effectLst/>
                          <a:latin typeface="+mn-lt"/>
                          <a:ea typeface="+mn-ea"/>
                          <a:cs typeface="+mn-cs"/>
                        </a:rPr>
                        <a:t>Little commitment to specific organization</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223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57784" indent="-557784">
              <a:spcBef>
                <a:spcPts val="600"/>
              </a:spcBef>
              <a:buNone/>
            </a:pPr>
            <a:r>
              <a:rPr lang="en-US" sz="2000" b="1" dirty="0">
                <a:solidFill>
                  <a:srgbClr val="007FA3"/>
                </a:solidFill>
              </a:rPr>
              <a:t>12.1 </a:t>
            </a:r>
            <a:r>
              <a:rPr lang="en-US" sz="2000" b="1" dirty="0"/>
              <a:t>Explain </a:t>
            </a:r>
            <a:r>
              <a:rPr lang="en-US" sz="2000" dirty="0"/>
              <a:t>the importance of human resource management and the human resource management process.</a:t>
            </a:r>
          </a:p>
          <a:p>
            <a:pPr marL="557784" indent="-557784">
              <a:spcBef>
                <a:spcPts val="600"/>
              </a:spcBef>
              <a:buNone/>
            </a:pPr>
            <a:r>
              <a:rPr lang="en-US" sz="2000" b="1" dirty="0">
                <a:solidFill>
                  <a:srgbClr val="007FA3"/>
                </a:solidFill>
              </a:rPr>
              <a:t>12.2</a:t>
            </a:r>
            <a:r>
              <a:rPr lang="en-US" sz="2000" dirty="0"/>
              <a:t> </a:t>
            </a:r>
            <a:r>
              <a:rPr lang="en-US" sz="2000" b="1" dirty="0"/>
              <a:t>Describe </a:t>
            </a:r>
            <a:r>
              <a:rPr lang="en-US" sz="2000" dirty="0"/>
              <a:t>the external influences that affect the human resource management process.</a:t>
            </a:r>
          </a:p>
          <a:p>
            <a:pPr marL="557784" indent="-557784">
              <a:spcBef>
                <a:spcPts val="600"/>
              </a:spcBef>
              <a:buNone/>
            </a:pPr>
            <a:r>
              <a:rPr lang="en-US" sz="2000" b="1" dirty="0">
                <a:solidFill>
                  <a:srgbClr val="007FA3"/>
                </a:solidFill>
              </a:rPr>
              <a:t>12.3 </a:t>
            </a:r>
            <a:r>
              <a:rPr lang="en-US" sz="2000" b="1" dirty="0"/>
              <a:t>Discuss </a:t>
            </a:r>
            <a:r>
              <a:rPr lang="en-US" sz="2000" dirty="0"/>
              <a:t>the tasks associated with identifying and selecting competent employees.</a:t>
            </a:r>
          </a:p>
          <a:p>
            <a:pPr marL="557784" lvl="1" indent="0">
              <a:buNone/>
            </a:pPr>
            <a:r>
              <a:rPr lang="en-US" sz="2000" b="1" dirty="0"/>
              <a:t>Know how </a:t>
            </a:r>
            <a:r>
              <a:rPr lang="en-US" sz="2000" dirty="0"/>
              <a:t>to write effective job descriptions.</a:t>
            </a:r>
          </a:p>
          <a:p>
            <a:pPr marL="557784" lvl="1" indent="0">
              <a:buNone/>
            </a:pPr>
            <a:r>
              <a:rPr lang="en-US" sz="2000" b="1" dirty="0"/>
              <a:t>Develop your skill </a:t>
            </a:r>
            <a:r>
              <a:rPr lang="en-US" sz="2000" dirty="0"/>
              <a:t>at being a good interviewer.</a:t>
            </a:r>
          </a:p>
          <a:p>
            <a:pPr marL="557784" indent="-557784">
              <a:spcBef>
                <a:spcPts val="600"/>
              </a:spcBef>
              <a:buNone/>
            </a:pPr>
            <a:r>
              <a:rPr lang="en-US" sz="2000" b="1" dirty="0">
                <a:solidFill>
                  <a:srgbClr val="007FA3"/>
                </a:solidFill>
              </a:rPr>
              <a:t>12.4 </a:t>
            </a:r>
            <a:r>
              <a:rPr lang="en-US" sz="2000" b="1" dirty="0"/>
              <a:t>Explain </a:t>
            </a:r>
            <a:r>
              <a:rPr lang="en-US" sz="2000" dirty="0"/>
              <a:t>how companies provide employees with skills and knowledge.</a:t>
            </a:r>
          </a:p>
          <a:p>
            <a:pPr marL="557784" indent="-557784">
              <a:spcBef>
                <a:spcPts val="600"/>
              </a:spcBef>
              <a:buNone/>
            </a:pPr>
            <a:r>
              <a:rPr lang="en-US" sz="2000" b="1" dirty="0">
                <a:solidFill>
                  <a:srgbClr val="007FA3"/>
                </a:solidFill>
              </a:rPr>
              <a:t>12.5 </a:t>
            </a:r>
            <a:r>
              <a:rPr lang="en-US" sz="2000" b="1" dirty="0"/>
              <a:t>Describe </a:t>
            </a:r>
            <a:r>
              <a:rPr lang="en-US" sz="2000" dirty="0"/>
              <a:t>strategies for retaining competent, high-performing employees.</a:t>
            </a:r>
          </a:p>
          <a:p>
            <a:pPr marL="0" indent="0">
              <a:spcBef>
                <a:spcPts val="600"/>
              </a:spcBef>
              <a:buNone/>
            </a:pPr>
            <a:r>
              <a:rPr lang="en-US" sz="2000" b="1" dirty="0">
                <a:solidFill>
                  <a:srgbClr val="007FA3"/>
                </a:solidFill>
              </a:rPr>
              <a:t>12.6 </a:t>
            </a:r>
            <a:r>
              <a:rPr lang="en-US" sz="2000" b="1" dirty="0"/>
              <a:t>Discuss </a:t>
            </a:r>
            <a:r>
              <a:rPr lang="en-US" sz="2000" dirty="0"/>
              <a:t>contemporary issues in managing human resources.</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a:t>Exhibit 12-5: Decruitment Options</a:t>
            </a:r>
          </a:p>
        </p:txBody>
      </p:sp>
      <p:graphicFrame>
        <p:nvGraphicFramePr>
          <p:cNvPr id="5" name="Table 4" descr="Headers: Option, Description "/>
          <p:cNvGraphicFramePr>
            <a:graphicFrameLocks noGrp="1"/>
          </p:cNvGraphicFramePr>
          <p:nvPr>
            <p:extLst>
              <p:ext uri="{D42A27DB-BD31-4B8C-83A1-F6EECF244321}">
                <p14:modId xmlns:p14="http://schemas.microsoft.com/office/powerpoint/2010/main" val="988762822"/>
              </p:ext>
            </p:extLst>
          </p:nvPr>
        </p:nvGraphicFramePr>
        <p:xfrm>
          <a:off x="187722" y="1120140"/>
          <a:ext cx="8768556" cy="4617720"/>
        </p:xfrm>
        <a:graphic>
          <a:graphicData uri="http://schemas.openxmlformats.org/drawingml/2006/table">
            <a:tbl>
              <a:tblPr firstRow="1" bandRow="1">
                <a:tableStyleId>{3B4B98B0-60AC-42C2-AFA5-B58CD77FA1E5}</a:tableStyleId>
              </a:tblPr>
              <a:tblGrid>
                <a:gridCol w="2111693">
                  <a:extLst>
                    <a:ext uri="{9D8B030D-6E8A-4147-A177-3AD203B41FA5}">
                      <a16:colId xmlns:a16="http://schemas.microsoft.com/office/drawing/2014/main" val="20000"/>
                    </a:ext>
                  </a:extLst>
                </a:gridCol>
                <a:gridCol w="6656863">
                  <a:extLst>
                    <a:ext uri="{9D8B030D-6E8A-4147-A177-3AD203B41FA5}">
                      <a16:colId xmlns:a16="http://schemas.microsoft.com/office/drawing/2014/main" val="20001"/>
                    </a:ext>
                  </a:extLst>
                </a:gridCol>
              </a:tblGrid>
              <a:tr h="358232">
                <a:tc>
                  <a:txBody>
                    <a:bodyPr/>
                    <a:lstStyle/>
                    <a:p>
                      <a:r>
                        <a:rPr lang="en-US" sz="1600" dirty="0"/>
                        <a:t>Option</a:t>
                      </a:r>
                    </a:p>
                  </a:txBody>
                  <a:tcPr/>
                </a:tc>
                <a:tc>
                  <a:txBody>
                    <a:bodyPr/>
                    <a:lstStyle/>
                    <a:p>
                      <a:r>
                        <a:rPr lang="en-US" sz="1600" dirty="0"/>
                        <a:t>Description</a:t>
                      </a:r>
                    </a:p>
                  </a:txBody>
                  <a:tcPr/>
                </a:tc>
                <a:extLst>
                  <a:ext uri="{0D108BD9-81ED-4DB2-BD59-A6C34878D82A}">
                    <a16:rowId xmlns:a16="http://schemas.microsoft.com/office/drawing/2014/main" val="10000"/>
                  </a:ext>
                </a:extLst>
              </a:tr>
              <a:tr h="403768">
                <a:tc>
                  <a:txBody>
                    <a:bodyPr/>
                    <a:lstStyle/>
                    <a:p>
                      <a:r>
                        <a:rPr lang="en-US" sz="1600" b="0" kern="1200" dirty="0">
                          <a:solidFill>
                            <a:schemeClr val="tx1"/>
                          </a:solidFill>
                          <a:effectLst/>
                          <a:latin typeface="+mn-lt"/>
                          <a:ea typeface="+mn-ea"/>
                          <a:cs typeface="+mn-cs"/>
                        </a:rPr>
                        <a:t>Firing</a:t>
                      </a:r>
                      <a:endParaRPr lang="en-US" sz="1600" b="0" dirty="0"/>
                    </a:p>
                  </a:txBody>
                  <a:tcPr/>
                </a:tc>
                <a:tc>
                  <a:txBody>
                    <a:bodyPr/>
                    <a:lstStyle/>
                    <a:p>
                      <a:r>
                        <a:rPr lang="en-US" sz="1600" kern="1200" dirty="0">
                          <a:solidFill>
                            <a:schemeClr val="tx1"/>
                          </a:solidFill>
                          <a:effectLst/>
                          <a:latin typeface="+mn-lt"/>
                          <a:ea typeface="+mn-ea"/>
                          <a:cs typeface="+mn-cs"/>
                        </a:rPr>
                        <a:t>Permanent involuntary termination</a:t>
                      </a:r>
                      <a:endParaRPr lang="en-US" sz="1600" dirty="0"/>
                    </a:p>
                  </a:txBody>
                  <a:tcPr/>
                </a:tc>
                <a:extLst>
                  <a:ext uri="{0D108BD9-81ED-4DB2-BD59-A6C34878D82A}">
                    <a16:rowId xmlns:a16="http://schemas.microsoft.com/office/drawing/2014/main" val="10001"/>
                  </a:ext>
                </a:extLst>
              </a:tr>
              <a:tr h="609600">
                <a:tc>
                  <a:txBody>
                    <a:bodyPr/>
                    <a:lstStyle/>
                    <a:p>
                      <a:r>
                        <a:rPr lang="en-US" sz="1600" b="0" kern="1200" dirty="0">
                          <a:solidFill>
                            <a:schemeClr val="tx1"/>
                          </a:solidFill>
                          <a:effectLst/>
                          <a:latin typeface="+mn-lt"/>
                          <a:ea typeface="+mn-ea"/>
                          <a:cs typeface="+mn-cs"/>
                        </a:rPr>
                        <a:t>Layoffs</a:t>
                      </a:r>
                      <a:endParaRPr lang="en-US" sz="1600" b="0" dirty="0"/>
                    </a:p>
                  </a:txBody>
                  <a:tcPr/>
                </a:tc>
                <a:tc>
                  <a:txBody>
                    <a:bodyPr/>
                    <a:lstStyle/>
                    <a:p>
                      <a:r>
                        <a:rPr lang="en-US" sz="1600" kern="1200" dirty="0">
                          <a:solidFill>
                            <a:schemeClr val="tx1"/>
                          </a:solidFill>
                          <a:effectLst/>
                          <a:latin typeface="+mn-lt"/>
                          <a:ea typeface="+mn-ea"/>
                          <a:cs typeface="+mn-cs"/>
                        </a:rPr>
                        <a:t>Temporary involuntary termination; may last only a few days or extend to years</a:t>
                      </a:r>
                      <a:endParaRPr lang="en-US" sz="1600" dirty="0"/>
                    </a:p>
                  </a:txBody>
                  <a:tcPr/>
                </a:tc>
                <a:extLst>
                  <a:ext uri="{0D108BD9-81ED-4DB2-BD59-A6C34878D82A}">
                    <a16:rowId xmlns:a16="http://schemas.microsoft.com/office/drawing/2014/main" val="10002"/>
                  </a:ext>
                </a:extLst>
              </a:tr>
              <a:tr h="563289">
                <a:tc>
                  <a:txBody>
                    <a:bodyPr/>
                    <a:lstStyle/>
                    <a:p>
                      <a:r>
                        <a:rPr lang="en-US" sz="1600" b="0" kern="1200" dirty="0">
                          <a:solidFill>
                            <a:schemeClr val="tx1"/>
                          </a:solidFill>
                          <a:effectLst/>
                          <a:latin typeface="+mn-lt"/>
                          <a:ea typeface="+mn-ea"/>
                          <a:cs typeface="+mn-cs"/>
                        </a:rPr>
                        <a:t>Attrition</a:t>
                      </a:r>
                      <a:endParaRPr lang="en-US" sz="1600" b="0" dirty="0"/>
                    </a:p>
                  </a:txBody>
                  <a:tcPr/>
                </a:tc>
                <a:tc>
                  <a:txBody>
                    <a:bodyPr/>
                    <a:lstStyle/>
                    <a:p>
                      <a:r>
                        <a:rPr lang="en-US" sz="1600" kern="1200" dirty="0">
                          <a:solidFill>
                            <a:schemeClr val="tx1"/>
                          </a:solidFill>
                          <a:effectLst/>
                          <a:latin typeface="+mn-lt"/>
                          <a:ea typeface="+mn-ea"/>
                          <a:cs typeface="+mn-cs"/>
                        </a:rPr>
                        <a:t>Not filling openings created by voluntary resignations or normal retirements</a:t>
                      </a:r>
                      <a:endParaRPr lang="en-US" sz="1600" dirty="0"/>
                    </a:p>
                  </a:txBody>
                  <a:tcPr/>
                </a:tc>
                <a:extLst>
                  <a:ext uri="{0D108BD9-81ED-4DB2-BD59-A6C34878D82A}">
                    <a16:rowId xmlns:a16="http://schemas.microsoft.com/office/drawing/2014/main" val="10003"/>
                  </a:ext>
                </a:extLst>
              </a:tr>
              <a:tr h="563289">
                <a:tc>
                  <a:txBody>
                    <a:bodyPr/>
                    <a:lstStyle/>
                    <a:p>
                      <a:r>
                        <a:rPr lang="en-US" sz="1600" b="0" kern="1200" dirty="0">
                          <a:solidFill>
                            <a:schemeClr val="tx1"/>
                          </a:solidFill>
                          <a:effectLst/>
                          <a:latin typeface="+mn-lt"/>
                          <a:ea typeface="+mn-ea"/>
                          <a:cs typeface="+mn-cs"/>
                        </a:rPr>
                        <a:t>Transfers</a:t>
                      </a:r>
                      <a:endParaRPr lang="en-US" sz="1600" b="0" dirty="0"/>
                    </a:p>
                  </a:txBody>
                  <a:tcPr/>
                </a:tc>
                <a:tc>
                  <a:txBody>
                    <a:bodyPr/>
                    <a:lstStyle/>
                    <a:p>
                      <a:r>
                        <a:rPr lang="en-US" sz="1600" kern="1200" dirty="0">
                          <a:solidFill>
                            <a:schemeClr val="tx1"/>
                          </a:solidFill>
                          <a:effectLst/>
                          <a:latin typeface="+mn-lt"/>
                          <a:ea typeface="+mn-ea"/>
                          <a:cs typeface="+mn-cs"/>
                        </a:rPr>
                        <a:t>Moving employees either laterally or downward; usually does not reduce costs but can reduce intraorganizational supply–demand imbalances</a:t>
                      </a:r>
                      <a:endParaRPr lang="en-US" sz="1600" dirty="0"/>
                    </a:p>
                  </a:txBody>
                  <a:tcPr/>
                </a:tc>
                <a:extLst>
                  <a:ext uri="{0D108BD9-81ED-4DB2-BD59-A6C34878D82A}">
                    <a16:rowId xmlns:a16="http://schemas.microsoft.com/office/drawing/2014/main" val="10004"/>
                  </a:ext>
                </a:extLst>
              </a:tr>
              <a:tr h="655320">
                <a:tc>
                  <a:txBody>
                    <a:bodyPr/>
                    <a:lstStyle/>
                    <a:p>
                      <a:r>
                        <a:rPr lang="en-US" sz="1600" b="0" kern="1200" dirty="0">
                          <a:solidFill>
                            <a:schemeClr val="tx1"/>
                          </a:solidFill>
                          <a:effectLst/>
                          <a:latin typeface="+mn-lt"/>
                          <a:ea typeface="+mn-ea"/>
                          <a:cs typeface="+mn-cs"/>
                        </a:rPr>
                        <a:t>Reduced workweeks</a:t>
                      </a:r>
                      <a:endParaRPr lang="en-US" sz="1600" b="0" dirty="0"/>
                    </a:p>
                  </a:txBody>
                  <a:tcPr/>
                </a:tc>
                <a:tc>
                  <a:txBody>
                    <a:bodyPr/>
                    <a:lstStyle/>
                    <a:p>
                      <a:r>
                        <a:rPr lang="en-US" sz="1600" kern="1200" dirty="0">
                          <a:solidFill>
                            <a:schemeClr val="tx1"/>
                          </a:solidFill>
                          <a:effectLst/>
                          <a:latin typeface="+mn-lt"/>
                          <a:ea typeface="+mn-ea"/>
                          <a:cs typeface="+mn-cs"/>
                        </a:rPr>
                        <a:t>Having employees work fewer hours per week, share jobs, or perform their jobs on a part-time basis</a:t>
                      </a:r>
                      <a:endParaRPr lang="en-US" sz="1600" dirty="0"/>
                    </a:p>
                  </a:txBody>
                  <a:tcPr/>
                </a:tc>
                <a:extLst>
                  <a:ext uri="{0D108BD9-81ED-4DB2-BD59-A6C34878D82A}">
                    <a16:rowId xmlns:a16="http://schemas.microsoft.com/office/drawing/2014/main" val="10005"/>
                  </a:ext>
                </a:extLst>
              </a:tr>
              <a:tr h="594360">
                <a:tc>
                  <a:txBody>
                    <a:bodyPr/>
                    <a:lstStyle/>
                    <a:p>
                      <a:r>
                        <a:rPr lang="en-US" sz="1600" b="0" dirty="0"/>
                        <a:t>Early retirements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Providing incentives to older and more senior employees for retiring before their normal retirement date</a:t>
                      </a:r>
                      <a:endParaRPr lang="en-US" sz="1600" dirty="0"/>
                    </a:p>
                  </a:txBody>
                  <a:tcPr/>
                </a:tc>
                <a:extLst>
                  <a:ext uri="{0D108BD9-81ED-4DB2-BD59-A6C34878D82A}">
                    <a16:rowId xmlns:a16="http://schemas.microsoft.com/office/drawing/2014/main" val="10006"/>
                  </a:ext>
                </a:extLst>
              </a:tr>
              <a:tr h="594360">
                <a:tc>
                  <a:txBody>
                    <a:bodyPr/>
                    <a:lstStyle/>
                    <a:p>
                      <a:r>
                        <a:rPr lang="en-US" sz="1600" b="0" dirty="0"/>
                        <a:t>Job sharing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Having employees share one full-time position</a:t>
                      </a:r>
                      <a:endParaRPr lang="en-US" sz="16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06551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p>
        </p:txBody>
      </p:sp>
      <p:sp>
        <p:nvSpPr>
          <p:cNvPr id="3" name="Content Placeholder 2"/>
          <p:cNvSpPr>
            <a:spLocks noGrp="1"/>
          </p:cNvSpPr>
          <p:nvPr>
            <p:ph idx="1"/>
          </p:nvPr>
        </p:nvSpPr>
        <p:spPr>
          <a:xfrm>
            <a:off x="457200" y="1646237"/>
            <a:ext cx="8229600" cy="4525963"/>
          </a:xfrm>
        </p:spPr>
        <p:txBody>
          <a:bodyPr/>
          <a:lstStyle/>
          <a:p>
            <a:r>
              <a:rPr lang="en-US" sz="2800" b="1" dirty="0"/>
              <a:t>Selection</a:t>
            </a:r>
            <a:r>
              <a:rPr lang="en-US" sz="2800" dirty="0"/>
              <a:t>: screening job applicants to ensure that the most appropriate candidates are hired</a:t>
            </a:r>
          </a:p>
        </p:txBody>
      </p:sp>
    </p:spTree>
    <p:extLst>
      <p:ext uri="{BB962C8B-B14F-4D97-AF65-F5344CB8AC3E}">
        <p14:creationId xmlns:p14="http://schemas.microsoft.com/office/powerpoint/2010/main" val="142299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is a rectangle with a two-by two grid. The horizonal axis is labeled Selection Decision. The first column is labeled Accept and the second is labeled Reject. The vertical axis is labeled Later Job Perfromance. The top row is labeled Successful and the bottom row is labeled Unsuccessful. The top left field in the grid is labeled Correct Decision. The top right field in the grid is labeled Reject Error. The bottom left field in the grid is labeled Accept Error. The bottom right field is labeled Correct Decision."/>
          <p:cNvSpPr>
            <a:spLocks noGrp="1"/>
          </p:cNvSpPr>
          <p:nvPr>
            <p:ph type="title"/>
          </p:nvPr>
        </p:nvSpPr>
        <p:spPr/>
        <p:txBody>
          <a:bodyPr/>
          <a:lstStyle/>
          <a:p>
            <a:r>
              <a:rPr lang="en-US" dirty="0"/>
              <a:t>Exhibit 12-6</a:t>
            </a:r>
            <a:br>
              <a:rPr lang="en-US" dirty="0"/>
            </a:br>
            <a:r>
              <a:rPr lang="en-US" dirty="0"/>
              <a:t>Selection Decision Outcomes</a:t>
            </a:r>
          </a:p>
        </p:txBody>
      </p:sp>
      <p:pic>
        <p:nvPicPr>
          <p:cNvPr id="7" name="Picture 6" descr="Figure is a two-by-two grid. The horizontal axis is labeled Selection Decision. The headers of the two columns are Accept and Reject. The vertical axis is labeled Later Job Performance. The headers of the two rows are Successful and Unsuccessful. The top left field in the grid is labeled Correct Decision. The top right field in the grid is labeled Reject Error. The bottom left field in the grid is labeled Accept Error. The bottom right field in the grid is labeled Correct Decision."/>
          <p:cNvPicPr>
            <a:picLocks noChangeAspect="1"/>
          </p:cNvPicPr>
          <p:nvPr/>
        </p:nvPicPr>
        <p:blipFill>
          <a:blip r:embed="rId3" cstate="print"/>
          <a:stretch>
            <a:fillRect/>
          </a:stretch>
        </p:blipFill>
        <p:spPr>
          <a:xfrm>
            <a:off x="134462" y="1314450"/>
            <a:ext cx="8875076" cy="4328109"/>
          </a:xfrm>
          <a:prstGeom prst="rect">
            <a:avLst/>
          </a:prstGeom>
        </p:spPr>
      </p:pic>
      <p:sp>
        <p:nvSpPr>
          <p:cNvPr id="3" name="Text Placeholder 2"/>
          <p:cNvSpPr>
            <a:spLocks noGrp="1"/>
          </p:cNvSpPr>
          <p:nvPr>
            <p:ph type="body" sz="quarter" idx="13"/>
          </p:nvPr>
        </p:nvSpPr>
        <p:spPr/>
        <p:txBody>
          <a:bodyPr/>
          <a:lstStyle/>
          <a:p>
            <a:r>
              <a:rPr lang="en-US" sz="1600" dirty="0"/>
              <a:t>As shown in Exhibit 12-6, any selection decision can result in four possible outcomes—two correct and two errors.</a:t>
            </a:r>
          </a:p>
        </p:txBody>
      </p:sp>
    </p:spTree>
    <p:extLst>
      <p:ext uri="{BB962C8B-B14F-4D97-AF65-F5344CB8AC3E}">
        <p14:creationId xmlns:p14="http://schemas.microsoft.com/office/powerpoint/2010/main" val="76268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and Reliability</a:t>
            </a:r>
          </a:p>
        </p:txBody>
      </p:sp>
      <p:sp>
        <p:nvSpPr>
          <p:cNvPr id="3" name="Content Placeholder 2"/>
          <p:cNvSpPr>
            <a:spLocks noGrp="1"/>
          </p:cNvSpPr>
          <p:nvPr>
            <p:ph idx="1"/>
          </p:nvPr>
        </p:nvSpPr>
        <p:spPr/>
        <p:txBody>
          <a:bodyPr/>
          <a:lstStyle/>
          <a:p>
            <a:r>
              <a:rPr lang="en-US" sz="2800" dirty="0"/>
              <a:t>A valid selection device is characterized by a proven relationship between the selection device and some relevant criterion.</a:t>
            </a:r>
          </a:p>
          <a:p>
            <a:r>
              <a:rPr lang="en-US" sz="2800" dirty="0"/>
              <a:t>A reliable selection device indicates that it measures the same thing consistently.</a:t>
            </a:r>
          </a:p>
        </p:txBody>
      </p:sp>
    </p:spTree>
    <p:extLst>
      <p:ext uri="{BB962C8B-B14F-4D97-AF65-F5344CB8AC3E}">
        <p14:creationId xmlns:p14="http://schemas.microsoft.com/office/powerpoint/2010/main" val="1259964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sz="3200" dirty="0"/>
              <a:t>Exhibit 12-7: Selection Tools</a:t>
            </a:r>
          </a:p>
        </p:txBody>
      </p:sp>
      <p:graphicFrame>
        <p:nvGraphicFramePr>
          <p:cNvPr id="5" name="Table 4" descr="Headers: Tool, Characteristics"/>
          <p:cNvGraphicFramePr>
            <a:graphicFrameLocks noGrp="1"/>
          </p:cNvGraphicFramePr>
          <p:nvPr>
            <p:extLst>
              <p:ext uri="{D42A27DB-BD31-4B8C-83A1-F6EECF244321}">
                <p14:modId xmlns:p14="http://schemas.microsoft.com/office/powerpoint/2010/main" val="2877938472"/>
              </p:ext>
            </p:extLst>
          </p:nvPr>
        </p:nvGraphicFramePr>
        <p:xfrm>
          <a:off x="106998" y="1127760"/>
          <a:ext cx="8930005" cy="4968240"/>
        </p:xfrm>
        <a:graphic>
          <a:graphicData uri="http://schemas.openxmlformats.org/drawingml/2006/table">
            <a:tbl>
              <a:tblPr firstRow="1" bandRow="1">
                <a:tableStyleId>{3B4B98B0-60AC-42C2-AFA5-B58CD77FA1E5}</a:tableStyleId>
              </a:tblPr>
              <a:tblGrid>
                <a:gridCol w="1569402">
                  <a:extLst>
                    <a:ext uri="{9D8B030D-6E8A-4147-A177-3AD203B41FA5}">
                      <a16:colId xmlns:a16="http://schemas.microsoft.com/office/drawing/2014/main" val="20000"/>
                    </a:ext>
                  </a:extLst>
                </a:gridCol>
                <a:gridCol w="7360603">
                  <a:extLst>
                    <a:ext uri="{9D8B030D-6E8A-4147-A177-3AD203B41FA5}">
                      <a16:colId xmlns:a16="http://schemas.microsoft.com/office/drawing/2014/main" val="20001"/>
                    </a:ext>
                  </a:extLst>
                </a:gridCol>
              </a:tblGrid>
              <a:tr h="365760">
                <a:tc>
                  <a:txBody>
                    <a:bodyPr/>
                    <a:lstStyle/>
                    <a:p>
                      <a:r>
                        <a:rPr lang="en-US" sz="1400" dirty="0"/>
                        <a:t>Tool</a:t>
                      </a:r>
                    </a:p>
                  </a:txBody>
                  <a:tcPr/>
                </a:tc>
                <a:tc>
                  <a:txBody>
                    <a:bodyPr/>
                    <a:lstStyle/>
                    <a:p>
                      <a:r>
                        <a:rPr lang="en-US" sz="1400" dirty="0"/>
                        <a:t>Characteristics</a:t>
                      </a:r>
                    </a:p>
                  </a:txBody>
                  <a:tcPr/>
                </a:tc>
                <a:extLst>
                  <a:ext uri="{0D108BD9-81ED-4DB2-BD59-A6C34878D82A}">
                    <a16:rowId xmlns:a16="http://schemas.microsoft.com/office/drawing/2014/main" val="10000"/>
                  </a:ext>
                </a:extLst>
              </a:tr>
              <a:tr h="403768">
                <a:tc>
                  <a:txBody>
                    <a:bodyPr/>
                    <a:lstStyle/>
                    <a:p>
                      <a:r>
                        <a:rPr lang="en-US" sz="1400" b="0" kern="1200" dirty="0">
                          <a:solidFill>
                            <a:schemeClr val="tx1"/>
                          </a:solidFill>
                          <a:effectLst/>
                          <a:latin typeface="+mn-lt"/>
                          <a:ea typeface="+mn-ea"/>
                          <a:cs typeface="+mn-cs"/>
                        </a:rPr>
                        <a:t>Application forms</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Almost universally used</a:t>
                      </a:r>
                      <a:r>
                        <a:rPr lang="en-US" sz="1400" kern="1200" baseline="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Most useful for gathering information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Can predict job performance but not easy to create one that does </a:t>
                      </a:r>
                    </a:p>
                  </a:txBody>
                  <a:tcPr/>
                </a:tc>
                <a:extLst>
                  <a:ext uri="{0D108BD9-81ED-4DB2-BD59-A6C34878D82A}">
                    <a16:rowId xmlns:a16="http://schemas.microsoft.com/office/drawing/2014/main" val="10001"/>
                  </a:ext>
                </a:extLst>
              </a:tr>
              <a:tr h="609600">
                <a:tc>
                  <a:txBody>
                    <a:bodyPr/>
                    <a:lstStyle/>
                    <a:p>
                      <a:r>
                        <a:rPr lang="en-US" sz="1400" b="0" kern="1200" dirty="0">
                          <a:solidFill>
                            <a:schemeClr val="tx1"/>
                          </a:solidFill>
                          <a:effectLst/>
                          <a:latin typeface="+mn-lt"/>
                          <a:ea typeface="+mn-ea"/>
                          <a:cs typeface="+mn-cs"/>
                        </a:rPr>
                        <a:t>Written tests</a:t>
                      </a:r>
                      <a:endParaRPr lang="en-US" sz="1400" b="0" dirty="0"/>
                    </a:p>
                  </a:txBody>
                  <a:tcPr/>
                </a:tc>
                <a:tc>
                  <a:txBody>
                    <a:bodyPr/>
                    <a:lstStyle/>
                    <a:p>
                      <a:r>
                        <a:rPr lang="en-US" sz="1400" kern="1200" dirty="0">
                          <a:solidFill>
                            <a:schemeClr val="tx1"/>
                          </a:solidFill>
                          <a:effectLst/>
                          <a:latin typeface="+mn-lt"/>
                          <a:ea typeface="+mn-ea"/>
                          <a:cs typeface="+mn-cs"/>
                        </a:rPr>
                        <a:t>Must be job-related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Include intelligence, aptitude, ability, personality, and interest tests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Are popular (e.g., personality tests; aptitude tests)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Relatively good predictor for supervisory positions </a:t>
                      </a:r>
                    </a:p>
                  </a:txBody>
                  <a:tcPr/>
                </a:tc>
                <a:extLst>
                  <a:ext uri="{0D108BD9-81ED-4DB2-BD59-A6C34878D82A}">
                    <a16:rowId xmlns:a16="http://schemas.microsoft.com/office/drawing/2014/main" val="10002"/>
                  </a:ext>
                </a:extLst>
              </a:tr>
              <a:tr h="563289">
                <a:tc>
                  <a:txBody>
                    <a:bodyPr/>
                    <a:lstStyle/>
                    <a:p>
                      <a:r>
                        <a:rPr lang="en-US" sz="1400" b="0" kern="1200" dirty="0">
                          <a:solidFill>
                            <a:schemeClr val="tx1"/>
                          </a:solidFill>
                          <a:effectLst/>
                          <a:latin typeface="+mn-lt"/>
                          <a:ea typeface="+mn-ea"/>
                          <a:cs typeface="+mn-cs"/>
                        </a:rPr>
                        <a:t>Performance simulation tests</a:t>
                      </a:r>
                      <a:endParaRPr lang="en-US" sz="1400" b="0" dirty="0"/>
                    </a:p>
                  </a:txBody>
                  <a:tcPr/>
                </a:tc>
                <a:tc>
                  <a:txBody>
                    <a:bodyPr/>
                    <a:lstStyle/>
                    <a:p>
                      <a:r>
                        <a:rPr lang="en-US" sz="1400" kern="1200" dirty="0">
                          <a:solidFill>
                            <a:schemeClr val="tx1"/>
                          </a:solidFill>
                          <a:effectLst/>
                          <a:latin typeface="+mn-lt"/>
                          <a:ea typeface="+mn-ea"/>
                          <a:cs typeface="+mn-cs"/>
                        </a:rPr>
                        <a:t>Use actual job behaviors </a:t>
                      </a:r>
                    </a:p>
                    <a:p>
                      <a:r>
                        <a:rPr lang="en-US" sz="1400" kern="1200" dirty="0">
                          <a:solidFill>
                            <a:schemeClr val="tx1"/>
                          </a:solidFill>
                          <a:effectLst/>
                          <a:latin typeface="+mn-lt"/>
                          <a:ea typeface="+mn-ea"/>
                          <a:cs typeface="+mn-cs"/>
                        </a:rPr>
                        <a:t>Work sampling—test applicants on tasks associated with that job; appropriate for routine or standardized work </a:t>
                      </a:r>
                    </a:p>
                    <a:p>
                      <a:r>
                        <a:rPr lang="en-US" sz="1400" kern="1200" dirty="0">
                          <a:solidFill>
                            <a:schemeClr val="tx1"/>
                          </a:solidFill>
                          <a:effectLst/>
                          <a:latin typeface="+mn-lt"/>
                          <a:ea typeface="+mn-ea"/>
                          <a:cs typeface="+mn-cs"/>
                        </a:rPr>
                        <a:t>Assessment center—simulate jobs; appropriate for evaluating managerial potential </a:t>
                      </a:r>
                    </a:p>
                  </a:txBody>
                  <a:tcPr/>
                </a:tc>
                <a:extLst>
                  <a:ext uri="{0D108BD9-81ED-4DB2-BD59-A6C34878D82A}">
                    <a16:rowId xmlns:a16="http://schemas.microsoft.com/office/drawing/2014/main" val="10003"/>
                  </a:ext>
                </a:extLst>
              </a:tr>
              <a:tr h="563289">
                <a:tc>
                  <a:txBody>
                    <a:bodyPr/>
                    <a:lstStyle/>
                    <a:p>
                      <a:r>
                        <a:rPr lang="en-US" sz="1400" b="0" kern="1200" dirty="0">
                          <a:solidFill>
                            <a:schemeClr val="tx1"/>
                          </a:solidFill>
                          <a:effectLst/>
                          <a:latin typeface="+mn-lt"/>
                          <a:ea typeface="+mn-ea"/>
                          <a:cs typeface="+mn-cs"/>
                        </a:rPr>
                        <a:t>Interviews</a:t>
                      </a:r>
                      <a:endParaRPr lang="en-US" sz="1400" b="0" dirty="0"/>
                    </a:p>
                  </a:txBody>
                  <a:tcPr/>
                </a:tc>
                <a:tc>
                  <a:txBody>
                    <a:bodyPr/>
                    <a:lstStyle/>
                    <a:p>
                      <a:r>
                        <a:rPr lang="en-US" sz="1400" kern="1200" dirty="0">
                          <a:solidFill>
                            <a:schemeClr val="tx1"/>
                          </a:solidFill>
                          <a:effectLst/>
                          <a:latin typeface="+mn-lt"/>
                          <a:ea typeface="+mn-ea"/>
                          <a:cs typeface="+mn-cs"/>
                        </a:rPr>
                        <a:t>Almost universally used </a:t>
                      </a:r>
                    </a:p>
                    <a:p>
                      <a:r>
                        <a:rPr lang="en-US" sz="1400" kern="1200" dirty="0">
                          <a:solidFill>
                            <a:schemeClr val="tx1"/>
                          </a:solidFill>
                          <a:effectLst/>
                          <a:latin typeface="+mn-lt"/>
                          <a:ea typeface="+mn-ea"/>
                          <a:cs typeface="+mn-cs"/>
                        </a:rPr>
                        <a:t>Must know what can and cannot be asked </a:t>
                      </a:r>
                    </a:p>
                    <a:p>
                      <a:r>
                        <a:rPr lang="en-US" sz="1400" kern="1200" dirty="0">
                          <a:solidFill>
                            <a:schemeClr val="tx1"/>
                          </a:solidFill>
                          <a:effectLst/>
                          <a:latin typeface="+mn-lt"/>
                          <a:ea typeface="+mn-ea"/>
                          <a:cs typeface="+mn-cs"/>
                        </a:rPr>
                        <a:t>Can be useful for managerial positions </a:t>
                      </a:r>
                    </a:p>
                  </a:txBody>
                  <a:tcPr/>
                </a:tc>
                <a:extLst>
                  <a:ext uri="{0D108BD9-81ED-4DB2-BD59-A6C34878D82A}">
                    <a16:rowId xmlns:a16="http://schemas.microsoft.com/office/drawing/2014/main" val="10004"/>
                  </a:ext>
                </a:extLst>
              </a:tr>
              <a:tr h="655320">
                <a:tc>
                  <a:txBody>
                    <a:bodyPr/>
                    <a:lstStyle/>
                    <a:p>
                      <a:r>
                        <a:rPr lang="en-US" sz="1400" b="0" kern="1200" dirty="0">
                          <a:solidFill>
                            <a:schemeClr val="tx1"/>
                          </a:solidFill>
                          <a:effectLst/>
                          <a:latin typeface="+mn-lt"/>
                          <a:ea typeface="+mn-ea"/>
                          <a:cs typeface="+mn-cs"/>
                        </a:rPr>
                        <a:t>Background</a:t>
                      </a:r>
                      <a:r>
                        <a:rPr lang="en-US" sz="1400" b="0" kern="1200" baseline="0" dirty="0">
                          <a:solidFill>
                            <a:schemeClr val="tx1"/>
                          </a:solidFill>
                          <a:effectLst/>
                          <a:latin typeface="+mn-lt"/>
                          <a:ea typeface="+mn-ea"/>
                          <a:cs typeface="+mn-cs"/>
                        </a:rPr>
                        <a:t> investigations</a:t>
                      </a:r>
                      <a:endParaRPr lang="en-US" sz="1400" b="0" dirty="0"/>
                    </a:p>
                  </a:txBody>
                  <a:tcPr/>
                </a:tc>
                <a:tc>
                  <a:txBody>
                    <a:bodyPr/>
                    <a:lstStyle/>
                    <a:p>
                      <a:r>
                        <a:rPr lang="en-US" sz="1400" kern="1200" dirty="0">
                          <a:solidFill>
                            <a:schemeClr val="tx1"/>
                          </a:solidFill>
                          <a:effectLst/>
                          <a:latin typeface="+mn-lt"/>
                          <a:ea typeface="+mn-ea"/>
                          <a:cs typeface="+mn-cs"/>
                        </a:rPr>
                        <a:t>Used for verifying application data—valuable source of information </a:t>
                      </a:r>
                    </a:p>
                    <a:p>
                      <a:r>
                        <a:rPr lang="en-US" sz="1400" kern="1200" dirty="0">
                          <a:solidFill>
                            <a:schemeClr val="tx1"/>
                          </a:solidFill>
                          <a:effectLst/>
                          <a:latin typeface="+mn-lt"/>
                          <a:ea typeface="+mn-ea"/>
                          <a:cs typeface="+mn-cs"/>
                        </a:rPr>
                        <a:t>Used for verifying reference checks—not a valuable source of information </a:t>
                      </a:r>
                    </a:p>
                  </a:txBody>
                  <a:tcPr/>
                </a:tc>
                <a:extLst>
                  <a:ext uri="{0D108BD9-81ED-4DB2-BD59-A6C34878D82A}">
                    <a16:rowId xmlns:a16="http://schemas.microsoft.com/office/drawing/2014/main" val="10005"/>
                  </a:ext>
                </a:extLst>
              </a:tr>
              <a:tr h="594360">
                <a:tc>
                  <a:txBody>
                    <a:bodyPr/>
                    <a:lstStyle/>
                    <a:p>
                      <a:r>
                        <a:rPr lang="en-US" sz="1400" b="0" dirty="0"/>
                        <a:t>Physical examinations</a:t>
                      </a:r>
                    </a:p>
                  </a:txBody>
                  <a:tcPr/>
                </a:tc>
                <a:tc>
                  <a:txBody>
                    <a:bodyPr/>
                    <a:lstStyle/>
                    <a:p>
                      <a:r>
                        <a:rPr lang="en-US" sz="1400" kern="1200" dirty="0">
                          <a:solidFill>
                            <a:schemeClr val="tx1"/>
                          </a:solidFill>
                          <a:effectLst/>
                          <a:latin typeface="+mn-lt"/>
                          <a:ea typeface="+mn-ea"/>
                          <a:cs typeface="+mn-cs"/>
                        </a:rPr>
                        <a:t>Are for jobs that have certain physical requirements </a:t>
                      </a:r>
                    </a:p>
                    <a:p>
                      <a:r>
                        <a:rPr lang="en-US" sz="1400" kern="1200" dirty="0">
                          <a:solidFill>
                            <a:schemeClr val="tx1"/>
                          </a:solidFill>
                          <a:effectLst/>
                          <a:latin typeface="+mn-lt"/>
                          <a:ea typeface="+mn-ea"/>
                          <a:cs typeface="+mn-cs"/>
                        </a:rPr>
                        <a:t>Mostly used for insurance purposes </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29259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Realistic Job Preview</a:t>
            </a:r>
          </a:p>
        </p:txBody>
      </p:sp>
      <p:sp>
        <p:nvSpPr>
          <p:cNvPr id="3" name="Content Placeholder 2"/>
          <p:cNvSpPr>
            <a:spLocks noGrp="1"/>
          </p:cNvSpPr>
          <p:nvPr>
            <p:ph idx="1"/>
          </p:nvPr>
        </p:nvSpPr>
        <p:spPr/>
        <p:txBody>
          <a:bodyPr/>
          <a:lstStyle/>
          <a:p>
            <a:r>
              <a:rPr lang="en-US" sz="2800" b="1" dirty="0"/>
              <a:t>Realistic job preview (RJP)</a:t>
            </a:r>
            <a:r>
              <a:rPr lang="en-US" sz="2800" dirty="0"/>
              <a:t>: a preview of a job that provides both positive and negative information about the job and the company</a:t>
            </a:r>
          </a:p>
        </p:txBody>
      </p:sp>
    </p:spTree>
    <p:extLst>
      <p:ext uri="{BB962C8B-B14F-4D97-AF65-F5344CB8AC3E}">
        <p14:creationId xmlns:p14="http://schemas.microsoft.com/office/powerpoint/2010/main" val="61347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Orientation</a:t>
            </a:r>
          </a:p>
        </p:txBody>
      </p:sp>
      <p:sp>
        <p:nvSpPr>
          <p:cNvPr id="3" name="Content Placeholder 2"/>
          <p:cNvSpPr>
            <a:spLocks noGrp="1"/>
          </p:cNvSpPr>
          <p:nvPr>
            <p:ph idx="1"/>
          </p:nvPr>
        </p:nvSpPr>
        <p:spPr/>
        <p:txBody>
          <a:bodyPr/>
          <a:lstStyle/>
          <a:p>
            <a:r>
              <a:rPr lang="en-US" sz="2800" b="1" dirty="0"/>
              <a:t>Orientation</a:t>
            </a:r>
            <a:r>
              <a:rPr lang="en-US" sz="2800" dirty="0"/>
              <a:t>: introducing a new employee to his or her job and the organization</a:t>
            </a:r>
          </a:p>
        </p:txBody>
      </p:sp>
    </p:spTree>
    <p:extLst>
      <p:ext uri="{BB962C8B-B14F-4D97-AF65-F5344CB8AC3E}">
        <p14:creationId xmlns:p14="http://schemas.microsoft.com/office/powerpoint/2010/main" val="1585627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Training</a:t>
            </a:r>
          </a:p>
        </p:txBody>
      </p:sp>
      <p:sp>
        <p:nvSpPr>
          <p:cNvPr id="3" name="Content Placeholder 2"/>
          <p:cNvSpPr>
            <a:spLocks noGrp="1"/>
          </p:cNvSpPr>
          <p:nvPr>
            <p:ph idx="1"/>
          </p:nvPr>
        </p:nvSpPr>
        <p:spPr/>
        <p:txBody>
          <a:bodyPr/>
          <a:lstStyle/>
          <a:p>
            <a:r>
              <a:rPr lang="en-US" sz="2800" dirty="0"/>
              <a:t>On average, U.S. companies spent $702 per employee for training.</a:t>
            </a:r>
          </a:p>
        </p:txBody>
      </p:sp>
    </p:spTree>
    <p:extLst>
      <p:ext uri="{BB962C8B-B14F-4D97-AF65-F5344CB8AC3E}">
        <p14:creationId xmlns:p14="http://schemas.microsoft.com/office/powerpoint/2010/main" val="1250215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is a rectangle with a two-by two grid. The horizonal axis is labeled Selection Decision. The first column is labeled Accept and the second is labeled Reject. The vertical axis is labeled Later Job Perfromance. The top row is labeled Successful and the bottom row is labeled Unsuccessful. The top left field in the grid is labeled Correct Decision. The top right field in the grid is labeled Reject Error. The bottom left field in the grid is labeled Accept Error. The bottom right field is labeled Correct Decision."/>
          <p:cNvSpPr>
            <a:spLocks noGrp="1"/>
          </p:cNvSpPr>
          <p:nvPr>
            <p:ph type="title"/>
          </p:nvPr>
        </p:nvSpPr>
        <p:spPr/>
        <p:txBody>
          <a:bodyPr/>
          <a:lstStyle/>
          <a:p>
            <a:r>
              <a:rPr lang="en-US" dirty="0"/>
              <a:t>Exhibit 12-8</a:t>
            </a:r>
            <a:br>
              <a:rPr lang="en-US" dirty="0"/>
            </a:br>
            <a:r>
              <a:rPr lang="en-US" dirty="0"/>
              <a:t>Types of Training</a:t>
            </a:r>
          </a:p>
        </p:txBody>
      </p:sp>
      <p:pic>
        <p:nvPicPr>
          <p:cNvPr id="5" name="Picture 4" descr="Left column of figure is labeled Type. The top row is labeled General. The bottom row iis labeled Specific. The right column is labeled Includes. Each row contains examples of that type of training."/>
          <p:cNvPicPr>
            <a:picLocks noChangeAspect="1"/>
          </p:cNvPicPr>
          <p:nvPr/>
        </p:nvPicPr>
        <p:blipFill>
          <a:blip r:embed="rId3" cstate="print"/>
          <a:stretch>
            <a:fillRect/>
          </a:stretch>
        </p:blipFill>
        <p:spPr>
          <a:xfrm>
            <a:off x="134462" y="1819513"/>
            <a:ext cx="8875076" cy="3218975"/>
          </a:xfrm>
          <a:prstGeom prst="rect">
            <a:avLst/>
          </a:prstGeom>
        </p:spPr>
      </p:pic>
      <p:sp>
        <p:nvSpPr>
          <p:cNvPr id="3" name="Text Placeholder 2"/>
          <p:cNvSpPr>
            <a:spLocks noGrp="1"/>
          </p:cNvSpPr>
          <p:nvPr>
            <p:ph type="body" sz="quarter" idx="13"/>
          </p:nvPr>
        </p:nvSpPr>
        <p:spPr/>
        <p:txBody>
          <a:bodyPr/>
          <a:lstStyle/>
          <a:p>
            <a:r>
              <a:rPr lang="en-US" sz="1600" dirty="0"/>
              <a:t>Exhibit 12-8 describes the major types of training that organizations provide.</a:t>
            </a:r>
          </a:p>
        </p:txBody>
      </p:sp>
    </p:spTree>
    <p:extLst>
      <p:ext uri="{BB962C8B-B14F-4D97-AF65-F5344CB8AC3E}">
        <p14:creationId xmlns:p14="http://schemas.microsoft.com/office/powerpoint/2010/main" val="1435690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a:t>Exhibit 12-9: Traditional Training Methods</a:t>
            </a:r>
          </a:p>
        </p:txBody>
      </p:sp>
      <p:graphicFrame>
        <p:nvGraphicFramePr>
          <p:cNvPr id="5" name="Table 4" descr="Headers: Method, Characteristics"/>
          <p:cNvGraphicFramePr>
            <a:graphicFrameLocks noGrp="1"/>
          </p:cNvGraphicFramePr>
          <p:nvPr>
            <p:extLst>
              <p:ext uri="{D42A27DB-BD31-4B8C-83A1-F6EECF244321}">
                <p14:modId xmlns:p14="http://schemas.microsoft.com/office/powerpoint/2010/main" val="3490379690"/>
              </p:ext>
            </p:extLst>
          </p:nvPr>
        </p:nvGraphicFramePr>
        <p:xfrm>
          <a:off x="114300" y="1181100"/>
          <a:ext cx="8915400" cy="449580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365760">
                <a:tc>
                  <a:txBody>
                    <a:bodyPr/>
                    <a:lstStyle/>
                    <a:p>
                      <a:r>
                        <a:rPr lang="en-US" sz="1800" dirty="0"/>
                        <a:t>Method</a:t>
                      </a:r>
                    </a:p>
                  </a:txBody>
                  <a:tcPr/>
                </a:tc>
                <a:tc>
                  <a:txBody>
                    <a:bodyPr/>
                    <a:lstStyle/>
                    <a:p>
                      <a:r>
                        <a:rPr lang="en-US" sz="1800" dirty="0"/>
                        <a:t>Characteristics</a:t>
                      </a:r>
                    </a:p>
                  </a:txBody>
                  <a:tcPr/>
                </a:tc>
                <a:extLst>
                  <a:ext uri="{0D108BD9-81ED-4DB2-BD59-A6C34878D82A}">
                    <a16:rowId xmlns:a16="http://schemas.microsoft.com/office/drawing/2014/main" val="10000"/>
                  </a:ext>
                </a:extLst>
              </a:tr>
              <a:tr h="403768">
                <a:tc>
                  <a:txBody>
                    <a:bodyPr/>
                    <a:lstStyle/>
                    <a:p>
                      <a:r>
                        <a:rPr lang="en-US" sz="1800" b="0" kern="1200" dirty="0">
                          <a:solidFill>
                            <a:schemeClr val="tx1"/>
                          </a:solidFill>
                          <a:effectLst/>
                          <a:latin typeface="+mn-lt"/>
                          <a:ea typeface="+mn-ea"/>
                          <a:cs typeface="+mn-cs"/>
                        </a:rPr>
                        <a:t>On-the-job</a:t>
                      </a:r>
                      <a:endParaRPr lang="en-US" sz="1800" b="0" dirty="0"/>
                    </a:p>
                  </a:txBody>
                  <a:tcPr/>
                </a:tc>
                <a:tc>
                  <a:txBody>
                    <a:bodyPr/>
                    <a:lstStyle/>
                    <a:p>
                      <a:r>
                        <a:rPr lang="en-US" sz="1800" kern="1200" dirty="0">
                          <a:solidFill>
                            <a:schemeClr val="tx1"/>
                          </a:solidFill>
                          <a:effectLst/>
                          <a:latin typeface="+mn-lt"/>
                          <a:ea typeface="+mn-ea"/>
                          <a:cs typeface="+mn-cs"/>
                        </a:rPr>
                        <a:t>Employees learn how to do tasks simply by performing them, usually after an initial introduction to the task.</a:t>
                      </a:r>
                      <a:endParaRPr lang="en-US" sz="1800" dirty="0"/>
                    </a:p>
                  </a:txBody>
                  <a:tcPr/>
                </a:tc>
                <a:extLst>
                  <a:ext uri="{0D108BD9-81ED-4DB2-BD59-A6C34878D82A}">
                    <a16:rowId xmlns:a16="http://schemas.microsoft.com/office/drawing/2014/main" val="10001"/>
                  </a:ext>
                </a:extLst>
              </a:tr>
              <a:tr h="609600">
                <a:tc>
                  <a:txBody>
                    <a:bodyPr/>
                    <a:lstStyle/>
                    <a:p>
                      <a:r>
                        <a:rPr lang="en-US" sz="1800" b="0" kern="1200" dirty="0">
                          <a:solidFill>
                            <a:schemeClr val="tx1"/>
                          </a:solidFill>
                          <a:effectLst/>
                          <a:latin typeface="+mn-lt"/>
                          <a:ea typeface="+mn-ea"/>
                          <a:cs typeface="+mn-cs"/>
                        </a:rPr>
                        <a:t>Job rotation</a:t>
                      </a:r>
                      <a:endParaRPr lang="en-US" sz="1800" b="0" dirty="0"/>
                    </a:p>
                  </a:txBody>
                  <a:tcPr/>
                </a:tc>
                <a:tc>
                  <a:txBody>
                    <a:bodyPr/>
                    <a:lstStyle/>
                    <a:p>
                      <a:r>
                        <a:rPr lang="en-US" sz="1800" kern="1200" dirty="0">
                          <a:solidFill>
                            <a:schemeClr val="tx1"/>
                          </a:solidFill>
                          <a:effectLst/>
                          <a:latin typeface="+mn-lt"/>
                          <a:ea typeface="+mn-ea"/>
                          <a:cs typeface="+mn-cs"/>
                        </a:rPr>
                        <a:t>Employees work at different jobs in a particular area, getting exposure to a variety of tasks.</a:t>
                      </a:r>
                      <a:endParaRPr lang="en-US" sz="1800" dirty="0"/>
                    </a:p>
                  </a:txBody>
                  <a:tcPr/>
                </a:tc>
                <a:extLst>
                  <a:ext uri="{0D108BD9-81ED-4DB2-BD59-A6C34878D82A}">
                    <a16:rowId xmlns:a16="http://schemas.microsoft.com/office/drawing/2014/main" val="10002"/>
                  </a:ext>
                </a:extLst>
              </a:tr>
              <a:tr h="563289">
                <a:tc>
                  <a:txBody>
                    <a:bodyPr/>
                    <a:lstStyle/>
                    <a:p>
                      <a:r>
                        <a:rPr lang="en-US" sz="1800" b="0" kern="1200" dirty="0">
                          <a:solidFill>
                            <a:schemeClr val="tx1"/>
                          </a:solidFill>
                          <a:effectLst/>
                          <a:latin typeface="+mn-lt"/>
                          <a:ea typeface="+mn-ea"/>
                          <a:cs typeface="+mn-cs"/>
                        </a:rPr>
                        <a:t>Mentoring and coaching</a:t>
                      </a:r>
                      <a:endParaRPr lang="en-US" sz="1800" b="0" dirty="0"/>
                    </a:p>
                  </a:txBody>
                  <a:tcPr/>
                </a:tc>
                <a:tc>
                  <a:txBody>
                    <a:bodyPr/>
                    <a:lstStyle/>
                    <a:p>
                      <a:r>
                        <a:rPr lang="en-US" sz="1800" kern="1200" dirty="0">
                          <a:solidFill>
                            <a:schemeClr val="tx1"/>
                          </a:solidFill>
                          <a:effectLst/>
                          <a:latin typeface="+mn-lt"/>
                          <a:ea typeface="+mn-ea"/>
                          <a:cs typeface="+mn-cs"/>
                        </a:rPr>
                        <a:t>Employees work with an experienced worker who provides information, support, and encouragement; also called apprenticeships in certain industries.</a:t>
                      </a:r>
                      <a:endParaRPr lang="en-US" sz="1800" dirty="0"/>
                    </a:p>
                  </a:txBody>
                  <a:tcPr/>
                </a:tc>
                <a:extLst>
                  <a:ext uri="{0D108BD9-81ED-4DB2-BD59-A6C34878D82A}">
                    <a16:rowId xmlns:a16="http://schemas.microsoft.com/office/drawing/2014/main" val="10003"/>
                  </a:ext>
                </a:extLst>
              </a:tr>
              <a:tr h="563289">
                <a:tc>
                  <a:txBody>
                    <a:bodyPr/>
                    <a:lstStyle/>
                    <a:p>
                      <a:r>
                        <a:rPr lang="en-US" sz="1800" b="0" kern="1200" dirty="0">
                          <a:solidFill>
                            <a:schemeClr val="tx1"/>
                          </a:solidFill>
                          <a:effectLst/>
                          <a:latin typeface="+mn-lt"/>
                          <a:ea typeface="+mn-ea"/>
                          <a:cs typeface="+mn-cs"/>
                        </a:rPr>
                        <a:t>Experiential exercises</a:t>
                      </a:r>
                      <a:endParaRPr lang="en-US" sz="1800" b="0" dirty="0"/>
                    </a:p>
                  </a:txBody>
                  <a:tcPr/>
                </a:tc>
                <a:tc>
                  <a:txBody>
                    <a:bodyPr/>
                    <a:lstStyle/>
                    <a:p>
                      <a:r>
                        <a:rPr lang="en-US" sz="1800" kern="1200" dirty="0">
                          <a:solidFill>
                            <a:schemeClr val="tx1"/>
                          </a:solidFill>
                          <a:effectLst/>
                          <a:latin typeface="+mn-lt"/>
                          <a:ea typeface="+mn-ea"/>
                          <a:cs typeface="+mn-cs"/>
                        </a:rPr>
                        <a:t>Employees participate in role-playing, simulations, or other face-to-face types of training.</a:t>
                      </a:r>
                      <a:endParaRPr lang="en-US" sz="1800" dirty="0"/>
                    </a:p>
                  </a:txBody>
                  <a:tcPr/>
                </a:tc>
                <a:extLst>
                  <a:ext uri="{0D108BD9-81ED-4DB2-BD59-A6C34878D82A}">
                    <a16:rowId xmlns:a16="http://schemas.microsoft.com/office/drawing/2014/main" val="10004"/>
                  </a:ext>
                </a:extLst>
              </a:tr>
              <a:tr h="655320">
                <a:tc>
                  <a:txBody>
                    <a:bodyPr/>
                    <a:lstStyle/>
                    <a:p>
                      <a:r>
                        <a:rPr lang="en-US" sz="1800" b="0" kern="1200" dirty="0">
                          <a:solidFill>
                            <a:schemeClr val="tx1"/>
                          </a:solidFill>
                          <a:effectLst/>
                          <a:latin typeface="+mn-lt"/>
                          <a:ea typeface="+mn-ea"/>
                          <a:cs typeface="+mn-cs"/>
                        </a:rPr>
                        <a:t>Workbooks/ manuals</a:t>
                      </a:r>
                      <a:endParaRPr lang="en-US" sz="1800" b="0" dirty="0"/>
                    </a:p>
                  </a:txBody>
                  <a:tcPr/>
                </a:tc>
                <a:tc>
                  <a:txBody>
                    <a:bodyPr/>
                    <a:lstStyle/>
                    <a:p>
                      <a:r>
                        <a:rPr lang="en-US" sz="1800" kern="1200" dirty="0">
                          <a:solidFill>
                            <a:schemeClr val="tx1"/>
                          </a:solidFill>
                          <a:effectLst/>
                          <a:latin typeface="+mn-lt"/>
                          <a:ea typeface="+mn-ea"/>
                          <a:cs typeface="+mn-cs"/>
                        </a:rPr>
                        <a:t>Employees refer to training workbooks and manuals for information.</a:t>
                      </a:r>
                      <a:endParaRPr lang="en-US" sz="1800" dirty="0"/>
                    </a:p>
                  </a:txBody>
                  <a:tcPr/>
                </a:tc>
                <a:extLst>
                  <a:ext uri="{0D108BD9-81ED-4DB2-BD59-A6C34878D82A}">
                    <a16:rowId xmlns:a16="http://schemas.microsoft.com/office/drawing/2014/main" val="10005"/>
                  </a:ext>
                </a:extLst>
              </a:tr>
              <a:tr h="594360">
                <a:tc>
                  <a:txBody>
                    <a:bodyPr/>
                    <a:lstStyle/>
                    <a:p>
                      <a:r>
                        <a:rPr lang="en-US" sz="1800" b="0" dirty="0"/>
                        <a:t>Classroom lectures</a:t>
                      </a:r>
                    </a:p>
                  </a:txBody>
                  <a:tcPr/>
                </a:tc>
                <a:tc>
                  <a:txBody>
                    <a:bodyPr/>
                    <a:lstStyle/>
                    <a:p>
                      <a:r>
                        <a:rPr lang="en-US" sz="1800" kern="1200" dirty="0">
                          <a:solidFill>
                            <a:schemeClr val="tx1"/>
                          </a:solidFill>
                          <a:effectLst/>
                          <a:latin typeface="+mn-lt"/>
                          <a:ea typeface="+mn-ea"/>
                          <a:cs typeface="+mn-cs"/>
                        </a:rPr>
                        <a:t>Employees attend lectures designed to convey specific information.</a:t>
                      </a:r>
                      <a:endParaRPr lang="en-US"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0015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Why Human Resource Management is Important and the Human Resource Management Process</a:t>
            </a:r>
          </a:p>
        </p:txBody>
      </p:sp>
      <p:sp>
        <p:nvSpPr>
          <p:cNvPr id="3" name="Content Placeholder 2"/>
          <p:cNvSpPr>
            <a:spLocks noGrp="1"/>
          </p:cNvSpPr>
          <p:nvPr>
            <p:ph idx="1"/>
          </p:nvPr>
        </p:nvSpPr>
        <p:spPr/>
        <p:txBody>
          <a:bodyPr/>
          <a:lstStyle/>
          <a:p>
            <a:r>
              <a:rPr lang="en-US" sz="2800" dirty="0"/>
              <a:t>Human resource management (HRM) can be a significant source of competitive advantage</a:t>
            </a:r>
          </a:p>
          <a:p>
            <a:r>
              <a:rPr lang="en-US" sz="2800" dirty="0"/>
              <a:t>HRM is an important part of organizational strategies</a:t>
            </a:r>
          </a:p>
          <a:p>
            <a:r>
              <a:rPr lang="en-US" sz="2800" dirty="0"/>
              <a:t>The way organizations treat their people can significantly impact performance</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a:t>Exhibit 12-9: Technology-Based Training Methods</a:t>
            </a:r>
          </a:p>
        </p:txBody>
      </p:sp>
      <p:graphicFrame>
        <p:nvGraphicFramePr>
          <p:cNvPr id="5" name="Table 4" descr="Headers: Method, Characteristics"/>
          <p:cNvGraphicFramePr>
            <a:graphicFrameLocks noGrp="1"/>
          </p:cNvGraphicFramePr>
          <p:nvPr>
            <p:extLst>
              <p:ext uri="{D42A27DB-BD31-4B8C-83A1-F6EECF244321}">
                <p14:modId xmlns:p14="http://schemas.microsoft.com/office/powerpoint/2010/main" val="209890648"/>
              </p:ext>
            </p:extLst>
          </p:nvPr>
        </p:nvGraphicFramePr>
        <p:xfrm>
          <a:off x="342900" y="1585551"/>
          <a:ext cx="8458200" cy="3397929"/>
        </p:xfrm>
        <a:graphic>
          <a:graphicData uri="http://schemas.openxmlformats.org/drawingml/2006/table">
            <a:tbl>
              <a:tblPr firstRow="1" bandRow="1">
                <a:tableStyleId>{3B4B98B0-60AC-42C2-AFA5-B58CD77FA1E5}</a:tableStyleId>
              </a:tblPr>
              <a:tblGrid>
                <a:gridCol w="3238500">
                  <a:extLst>
                    <a:ext uri="{9D8B030D-6E8A-4147-A177-3AD203B41FA5}">
                      <a16:colId xmlns:a16="http://schemas.microsoft.com/office/drawing/2014/main" val="20000"/>
                    </a:ext>
                  </a:extLst>
                </a:gridCol>
                <a:gridCol w="5219700">
                  <a:extLst>
                    <a:ext uri="{9D8B030D-6E8A-4147-A177-3AD203B41FA5}">
                      <a16:colId xmlns:a16="http://schemas.microsoft.com/office/drawing/2014/main" val="20001"/>
                    </a:ext>
                  </a:extLst>
                </a:gridCol>
              </a:tblGrid>
              <a:tr h="365760">
                <a:tc>
                  <a:txBody>
                    <a:bodyPr/>
                    <a:lstStyle/>
                    <a:p>
                      <a:r>
                        <a:rPr lang="en-US" sz="1800" dirty="0"/>
                        <a:t>Method</a:t>
                      </a:r>
                    </a:p>
                  </a:txBody>
                  <a:tcPr/>
                </a:tc>
                <a:tc>
                  <a:txBody>
                    <a:bodyPr/>
                    <a:lstStyle/>
                    <a:p>
                      <a:r>
                        <a:rPr lang="en-US" sz="1800" dirty="0"/>
                        <a:t>Characteristics</a:t>
                      </a:r>
                    </a:p>
                  </a:txBody>
                  <a:tcPr/>
                </a:tc>
                <a:extLst>
                  <a:ext uri="{0D108BD9-81ED-4DB2-BD59-A6C34878D82A}">
                    <a16:rowId xmlns:a16="http://schemas.microsoft.com/office/drawing/2014/main" val="10000"/>
                  </a:ext>
                </a:extLst>
              </a:tr>
              <a:tr h="403768">
                <a:tc>
                  <a:txBody>
                    <a:bodyPr/>
                    <a:lstStyle/>
                    <a:p>
                      <a:r>
                        <a:rPr lang="en-US" sz="1800" i="0" kern="1200" dirty="0">
                          <a:solidFill>
                            <a:schemeClr val="tx1"/>
                          </a:solidFill>
                          <a:effectLst/>
                          <a:latin typeface="+mn-lt"/>
                          <a:ea typeface="+mn-ea"/>
                          <a:cs typeface="+mn-cs"/>
                        </a:rPr>
                        <a:t>CD-ROM/DVD/</a:t>
                      </a:r>
                    </a:p>
                    <a:p>
                      <a:r>
                        <a:rPr lang="en-US" sz="1800" i="0" kern="1200" dirty="0">
                          <a:solidFill>
                            <a:schemeClr val="tx1"/>
                          </a:solidFill>
                          <a:effectLst/>
                          <a:latin typeface="+mn-lt"/>
                          <a:ea typeface="+mn-ea"/>
                          <a:cs typeface="+mn-cs"/>
                        </a:rPr>
                        <a:t>videotapes/audiotapes/</a:t>
                      </a:r>
                    </a:p>
                    <a:p>
                      <a:r>
                        <a:rPr lang="en-US" sz="1800" i="0" kern="1200" dirty="0">
                          <a:solidFill>
                            <a:schemeClr val="tx1"/>
                          </a:solidFill>
                          <a:effectLst/>
                          <a:latin typeface="+mn-lt"/>
                          <a:ea typeface="+mn-ea"/>
                          <a:cs typeface="+mn-cs"/>
                        </a:rPr>
                        <a:t>podcasts</a:t>
                      </a:r>
                      <a:endParaRPr lang="en-US" sz="1800" i="0" dirty="0"/>
                    </a:p>
                  </a:txBody>
                  <a:tcPr/>
                </a:tc>
                <a:tc>
                  <a:txBody>
                    <a:bodyPr/>
                    <a:lstStyle/>
                    <a:p>
                      <a:r>
                        <a:rPr lang="en-US" sz="1800" kern="1200" dirty="0">
                          <a:solidFill>
                            <a:schemeClr val="tx1"/>
                          </a:solidFill>
                          <a:effectLst/>
                          <a:latin typeface="+mn-lt"/>
                          <a:ea typeface="+mn-ea"/>
                          <a:cs typeface="+mn-cs"/>
                        </a:rPr>
                        <a:t>Employees listen to or watch selected media that convey information or demonstrate certain techniques.</a:t>
                      </a:r>
                      <a:endParaRPr lang="en-US" sz="1800" dirty="0"/>
                    </a:p>
                  </a:txBody>
                  <a:tcPr/>
                </a:tc>
                <a:extLst>
                  <a:ext uri="{0D108BD9-81ED-4DB2-BD59-A6C34878D82A}">
                    <a16:rowId xmlns:a16="http://schemas.microsoft.com/office/drawing/2014/main" val="10001"/>
                  </a:ext>
                </a:extLst>
              </a:tr>
              <a:tr h="609600">
                <a:tc>
                  <a:txBody>
                    <a:bodyPr/>
                    <a:lstStyle/>
                    <a:p>
                      <a:r>
                        <a:rPr lang="en-US" sz="1800" i="0" kern="1200" dirty="0">
                          <a:solidFill>
                            <a:schemeClr val="tx1"/>
                          </a:solidFill>
                          <a:effectLst/>
                          <a:latin typeface="+mn-lt"/>
                          <a:ea typeface="+mn-ea"/>
                          <a:cs typeface="+mn-cs"/>
                        </a:rPr>
                        <a:t>Videoconferencing/</a:t>
                      </a:r>
                    </a:p>
                    <a:p>
                      <a:r>
                        <a:rPr lang="en-US" sz="1800" i="0" kern="1200" dirty="0">
                          <a:solidFill>
                            <a:schemeClr val="tx1"/>
                          </a:solidFill>
                          <a:effectLst/>
                          <a:latin typeface="+mn-lt"/>
                          <a:ea typeface="+mn-ea"/>
                          <a:cs typeface="+mn-cs"/>
                        </a:rPr>
                        <a:t>teleconferencing/satellite TV</a:t>
                      </a:r>
                      <a:endParaRPr lang="en-US" sz="1800" i="0" dirty="0"/>
                    </a:p>
                  </a:txBody>
                  <a:tcPr/>
                </a:tc>
                <a:tc>
                  <a:txBody>
                    <a:bodyPr/>
                    <a:lstStyle/>
                    <a:p>
                      <a:r>
                        <a:rPr lang="en-US" sz="1800" kern="1200" dirty="0">
                          <a:solidFill>
                            <a:schemeClr val="tx1"/>
                          </a:solidFill>
                          <a:effectLst/>
                          <a:latin typeface="+mn-lt"/>
                          <a:ea typeface="+mn-ea"/>
                          <a:cs typeface="+mn-cs"/>
                        </a:rPr>
                        <a:t>Employees listen to or participate as information is conveyed or techniques demonstrated.</a:t>
                      </a:r>
                      <a:endParaRPr lang="en-US" sz="1800" dirty="0"/>
                    </a:p>
                  </a:txBody>
                  <a:tcPr/>
                </a:tc>
                <a:extLst>
                  <a:ext uri="{0D108BD9-81ED-4DB2-BD59-A6C34878D82A}">
                    <a16:rowId xmlns:a16="http://schemas.microsoft.com/office/drawing/2014/main" val="10002"/>
                  </a:ext>
                </a:extLst>
              </a:tr>
              <a:tr h="563289">
                <a:tc>
                  <a:txBody>
                    <a:bodyPr/>
                    <a:lstStyle/>
                    <a:p>
                      <a:r>
                        <a:rPr lang="en-US" sz="1800" i="0" kern="1200" dirty="0">
                          <a:solidFill>
                            <a:schemeClr val="tx1"/>
                          </a:solidFill>
                          <a:effectLst/>
                          <a:latin typeface="+mn-lt"/>
                          <a:ea typeface="+mn-ea"/>
                          <a:cs typeface="+mn-cs"/>
                        </a:rPr>
                        <a:t>E-learning</a:t>
                      </a:r>
                      <a:endParaRPr lang="en-US" sz="1800" i="0" dirty="0"/>
                    </a:p>
                  </a:txBody>
                  <a:tcPr/>
                </a:tc>
                <a:tc>
                  <a:txBody>
                    <a:bodyPr/>
                    <a:lstStyle/>
                    <a:p>
                      <a:r>
                        <a:rPr lang="en-US" sz="1800" kern="1200" dirty="0">
                          <a:solidFill>
                            <a:schemeClr val="tx1"/>
                          </a:solidFill>
                          <a:effectLst/>
                          <a:latin typeface="+mn-lt"/>
                          <a:ea typeface="+mn-ea"/>
                          <a:cs typeface="+mn-cs"/>
                        </a:rPr>
                        <a:t>Internet-based learning where employees participate in multimedia simulations or other interactive modules.</a:t>
                      </a:r>
                      <a:endParaRPr lang="en-US" sz="1800" dirty="0"/>
                    </a:p>
                  </a:txBody>
                  <a:tcPr/>
                </a:tc>
                <a:extLst>
                  <a:ext uri="{0D108BD9-81ED-4DB2-BD59-A6C34878D82A}">
                    <a16:rowId xmlns:a16="http://schemas.microsoft.com/office/drawing/2014/main" val="10003"/>
                  </a:ext>
                </a:extLst>
              </a:tr>
              <a:tr h="563289">
                <a:tc>
                  <a:txBody>
                    <a:bodyPr/>
                    <a:lstStyle/>
                    <a:p>
                      <a:r>
                        <a:rPr lang="en-US" sz="1800" b="0" kern="1200" dirty="0">
                          <a:solidFill>
                            <a:schemeClr val="tx1"/>
                          </a:solidFill>
                          <a:effectLst/>
                          <a:latin typeface="+mn-lt"/>
                          <a:ea typeface="+mn-ea"/>
                          <a:cs typeface="+mn-cs"/>
                        </a:rPr>
                        <a:t>Mobile learning</a:t>
                      </a:r>
                      <a:endParaRPr lang="en-US" sz="1800" b="0" dirty="0"/>
                    </a:p>
                  </a:txBody>
                  <a:tcPr/>
                </a:tc>
                <a:tc>
                  <a:txBody>
                    <a:bodyPr/>
                    <a:lstStyle/>
                    <a:p>
                      <a:r>
                        <a:rPr lang="en-US" sz="1800" kern="1200" dirty="0">
                          <a:solidFill>
                            <a:schemeClr val="tx1"/>
                          </a:solidFill>
                          <a:effectLst/>
                          <a:latin typeface="+mn-lt"/>
                          <a:ea typeface="+mn-ea"/>
                          <a:cs typeface="+mn-cs"/>
                        </a:rPr>
                        <a:t>Learning delivered via mobile devices.</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218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Performance Management</a:t>
            </a:r>
          </a:p>
        </p:txBody>
      </p:sp>
      <p:sp>
        <p:nvSpPr>
          <p:cNvPr id="3" name="Content Placeholder 2"/>
          <p:cNvSpPr>
            <a:spLocks noGrp="1"/>
          </p:cNvSpPr>
          <p:nvPr>
            <p:ph idx="1"/>
          </p:nvPr>
        </p:nvSpPr>
        <p:spPr/>
        <p:txBody>
          <a:bodyPr/>
          <a:lstStyle/>
          <a:p>
            <a:r>
              <a:rPr lang="en-US" sz="2800" b="1" dirty="0"/>
              <a:t>Performance management system</a:t>
            </a:r>
            <a:r>
              <a:rPr lang="en-US" sz="2800" dirty="0"/>
              <a:t>: establishes performance standards used to evaluate employee performance</a:t>
            </a:r>
          </a:p>
        </p:txBody>
      </p:sp>
    </p:spTree>
    <p:extLst>
      <p:ext uri="{BB962C8B-B14F-4D97-AF65-F5344CB8AC3E}">
        <p14:creationId xmlns:p14="http://schemas.microsoft.com/office/powerpoint/2010/main" val="121590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Method, Characteristics"/>
          <p:cNvSpPr>
            <a:spLocks noGrp="1"/>
          </p:cNvSpPr>
          <p:nvPr>
            <p:ph type="title"/>
          </p:nvPr>
        </p:nvSpPr>
        <p:spPr/>
        <p:txBody>
          <a:bodyPr/>
          <a:lstStyle/>
          <a:p>
            <a:r>
              <a:rPr lang="en-US" dirty="0"/>
              <a:t>Exhibit 12-10: Performance Appraisal Methods</a:t>
            </a:r>
            <a:r>
              <a:rPr lang="en-US" sz="2800" dirty="0"/>
              <a:t> </a:t>
            </a:r>
            <a:r>
              <a:rPr lang="en-US" sz="1800" b="0" dirty="0"/>
              <a:t>(1 of 2)</a:t>
            </a:r>
          </a:p>
        </p:txBody>
      </p:sp>
      <p:graphicFrame>
        <p:nvGraphicFramePr>
          <p:cNvPr id="5" name="Table 4" descr="Headers: Method, Description, Advantages/Disadvantages"/>
          <p:cNvGraphicFramePr>
            <a:graphicFrameLocks noGrp="1"/>
          </p:cNvGraphicFramePr>
          <p:nvPr>
            <p:extLst>
              <p:ext uri="{D42A27DB-BD31-4B8C-83A1-F6EECF244321}">
                <p14:modId xmlns:p14="http://schemas.microsoft.com/office/powerpoint/2010/main" val="3985956629"/>
              </p:ext>
            </p:extLst>
          </p:nvPr>
        </p:nvGraphicFramePr>
        <p:xfrm>
          <a:off x="114300" y="1584960"/>
          <a:ext cx="8915400" cy="356616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65760">
                <a:tc>
                  <a:txBody>
                    <a:bodyPr/>
                    <a:lstStyle/>
                    <a:p>
                      <a:r>
                        <a:rPr lang="en-US" sz="1600" dirty="0"/>
                        <a:t>Method</a:t>
                      </a:r>
                    </a:p>
                  </a:txBody>
                  <a:tcPr/>
                </a:tc>
                <a:tc>
                  <a:txBody>
                    <a:bodyPr/>
                    <a:lstStyle/>
                    <a:p>
                      <a:r>
                        <a:rPr lang="en-US" sz="1600" dirty="0"/>
                        <a:t>Description</a:t>
                      </a:r>
                    </a:p>
                  </a:txBody>
                  <a:tcPr/>
                </a:tc>
                <a:tc>
                  <a:txBody>
                    <a:bodyPr/>
                    <a:lstStyle/>
                    <a:p>
                      <a:r>
                        <a:rPr lang="en-US" sz="1600" dirty="0"/>
                        <a:t>Advantages/Disadvantages</a:t>
                      </a:r>
                    </a:p>
                  </a:txBody>
                  <a:tcPr/>
                </a:tc>
                <a:extLst>
                  <a:ext uri="{0D108BD9-81ED-4DB2-BD59-A6C34878D82A}">
                    <a16:rowId xmlns:a16="http://schemas.microsoft.com/office/drawing/2014/main" val="10000"/>
                  </a:ext>
                </a:extLst>
              </a:tr>
              <a:tr h="403768">
                <a:tc>
                  <a:txBody>
                    <a:bodyPr/>
                    <a:lstStyle/>
                    <a:p>
                      <a:r>
                        <a:rPr lang="en-US" sz="1600" i="0" kern="1200" dirty="0">
                          <a:solidFill>
                            <a:schemeClr val="tx1"/>
                          </a:solidFill>
                          <a:effectLst/>
                          <a:latin typeface="+mn-lt"/>
                          <a:ea typeface="+mn-ea"/>
                          <a:cs typeface="+mn-cs"/>
                        </a:rPr>
                        <a:t>Written Essay</a:t>
                      </a:r>
                      <a:endParaRPr lang="en-US" sz="1600" i="0" dirty="0"/>
                    </a:p>
                  </a:txBody>
                  <a:tcPr/>
                </a:tc>
                <a:tc>
                  <a:txBody>
                    <a:bodyPr/>
                    <a:lstStyle/>
                    <a:p>
                      <a:r>
                        <a:rPr lang="en-US" sz="1600" kern="1200" dirty="0">
                          <a:solidFill>
                            <a:schemeClr val="tx1"/>
                          </a:solidFill>
                          <a:effectLst/>
                          <a:latin typeface="+mn-lt"/>
                          <a:ea typeface="+mn-ea"/>
                          <a:cs typeface="+mn-cs"/>
                        </a:rPr>
                        <a:t>Evaluator writes a description of employee’s strengths and weaknesses, past performance, and potential; provides suggestions for improvement.</a:t>
                      </a:r>
                      <a:endParaRPr lang="en-US" sz="1600" dirty="0"/>
                    </a:p>
                  </a:txBody>
                  <a:tcPr/>
                </a:tc>
                <a:tc>
                  <a:txBody>
                    <a:bodyPr/>
                    <a:lstStyle/>
                    <a:p>
                      <a:r>
                        <a:rPr lang="en-US" sz="1600" kern="1200" dirty="0">
                          <a:solidFill>
                            <a:schemeClr val="tx1"/>
                          </a:solidFill>
                          <a:effectLst/>
                          <a:latin typeface="+mn-lt"/>
                          <a:ea typeface="+mn-ea"/>
                          <a:cs typeface="+mn-cs"/>
                        </a:rPr>
                        <a:t>+ Simple to use </a:t>
                      </a:r>
                      <a:endParaRPr lang="en-US" sz="1600" dirty="0"/>
                    </a:p>
                    <a:p>
                      <a:r>
                        <a:rPr lang="en-US" sz="1600" kern="1200" dirty="0">
                          <a:solidFill>
                            <a:schemeClr val="tx1"/>
                          </a:solidFill>
                          <a:effectLst/>
                          <a:latin typeface="+mn-lt"/>
                          <a:ea typeface="+mn-ea"/>
                          <a:cs typeface="+mn-cs"/>
                        </a:rPr>
                        <a:t>− May be better measure of evaluator’s writing ability than of employee’s actual performance</a:t>
                      </a:r>
                      <a:endParaRPr lang="en-US" sz="1600" dirty="0"/>
                    </a:p>
                  </a:txBody>
                  <a:tcPr/>
                </a:tc>
                <a:extLst>
                  <a:ext uri="{0D108BD9-81ED-4DB2-BD59-A6C34878D82A}">
                    <a16:rowId xmlns:a16="http://schemas.microsoft.com/office/drawing/2014/main" val="10001"/>
                  </a:ext>
                </a:extLst>
              </a:tr>
              <a:tr h="609600">
                <a:tc>
                  <a:txBody>
                    <a:bodyPr/>
                    <a:lstStyle/>
                    <a:p>
                      <a:r>
                        <a:rPr lang="en-US" sz="1600" i="0" kern="1200" dirty="0">
                          <a:solidFill>
                            <a:schemeClr val="tx1"/>
                          </a:solidFill>
                          <a:effectLst/>
                          <a:latin typeface="+mn-lt"/>
                          <a:ea typeface="+mn-ea"/>
                          <a:cs typeface="+mn-cs"/>
                        </a:rPr>
                        <a:t>Critical Incident</a:t>
                      </a:r>
                      <a:endParaRPr lang="en-US" sz="1600" i="0" dirty="0"/>
                    </a:p>
                  </a:txBody>
                  <a:tcPr/>
                </a:tc>
                <a:tc>
                  <a:txBody>
                    <a:bodyPr/>
                    <a:lstStyle/>
                    <a:p>
                      <a:r>
                        <a:rPr lang="en-US" sz="1600" kern="1200" dirty="0">
                          <a:solidFill>
                            <a:schemeClr val="tx1"/>
                          </a:solidFill>
                          <a:effectLst/>
                          <a:latin typeface="+mn-lt"/>
                          <a:ea typeface="+mn-ea"/>
                          <a:cs typeface="+mn-cs"/>
                        </a:rPr>
                        <a:t>Evaluator focuses on critical behaviors that separate effective and ineffective performance.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 Rich examples, behaviorally based</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 Time-consuming, lacks quantification</a:t>
                      </a:r>
                      <a:endParaRPr lang="en-US" sz="1600" dirty="0"/>
                    </a:p>
                  </a:txBody>
                  <a:tcPr/>
                </a:tc>
                <a:extLst>
                  <a:ext uri="{0D108BD9-81ED-4DB2-BD59-A6C34878D82A}">
                    <a16:rowId xmlns:a16="http://schemas.microsoft.com/office/drawing/2014/main" val="10002"/>
                  </a:ext>
                </a:extLst>
              </a:tr>
              <a:tr h="563289">
                <a:tc>
                  <a:txBody>
                    <a:bodyPr/>
                    <a:lstStyle/>
                    <a:p>
                      <a:r>
                        <a:rPr lang="en-US" sz="1600" i="0" kern="1200" dirty="0">
                          <a:solidFill>
                            <a:schemeClr val="tx1"/>
                          </a:solidFill>
                          <a:effectLst/>
                          <a:latin typeface="+mn-lt"/>
                          <a:ea typeface="+mn-ea"/>
                          <a:cs typeface="+mn-cs"/>
                        </a:rPr>
                        <a:t>Graphic Rating Scale</a:t>
                      </a:r>
                      <a:endParaRPr lang="en-US" sz="1600" i="0" dirty="0"/>
                    </a:p>
                  </a:txBody>
                  <a:tcPr/>
                </a:tc>
                <a:tc>
                  <a:txBody>
                    <a:bodyPr/>
                    <a:lstStyle/>
                    <a:p>
                      <a:r>
                        <a:rPr lang="en-US" sz="1600" kern="1200" dirty="0">
                          <a:solidFill>
                            <a:schemeClr val="tx1"/>
                          </a:solidFill>
                          <a:effectLst/>
                          <a:latin typeface="+mn-lt"/>
                          <a:ea typeface="+mn-ea"/>
                          <a:cs typeface="+mn-cs"/>
                        </a:rPr>
                        <a:t>Popular method that lists a set of performance factors and an incremental scale; evaluator goes down the list and rates employee on each factor.</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 Provides quantitative data; not time-consuming</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 Doesn’t provide in-depth information on job behavior</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4019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Method, Description, Advantages/Disadvantages"/>
          <p:cNvSpPr>
            <a:spLocks noGrp="1"/>
          </p:cNvSpPr>
          <p:nvPr>
            <p:ph type="title"/>
          </p:nvPr>
        </p:nvSpPr>
        <p:spPr/>
        <p:txBody>
          <a:bodyPr/>
          <a:lstStyle/>
          <a:p>
            <a:r>
              <a:rPr lang="en-US" dirty="0"/>
              <a:t>Exhibit 12-10: Performance Appraisal Methods</a:t>
            </a:r>
            <a:r>
              <a:rPr lang="en-US" sz="2800" dirty="0"/>
              <a:t> </a:t>
            </a:r>
            <a:r>
              <a:rPr lang="en-US" sz="1800" b="0" dirty="0"/>
              <a:t>(2 of 2)</a:t>
            </a:r>
          </a:p>
        </p:txBody>
      </p:sp>
      <p:graphicFrame>
        <p:nvGraphicFramePr>
          <p:cNvPr id="5" name="Table 4" descr="Headers: Method, Description, Advantages/Disadvantages"/>
          <p:cNvGraphicFramePr>
            <a:graphicFrameLocks noGrp="1"/>
          </p:cNvGraphicFramePr>
          <p:nvPr>
            <p:extLst>
              <p:ext uri="{D42A27DB-BD31-4B8C-83A1-F6EECF244321}">
                <p14:modId xmlns:p14="http://schemas.microsoft.com/office/powerpoint/2010/main" val="3660868737"/>
              </p:ext>
            </p:extLst>
          </p:nvPr>
        </p:nvGraphicFramePr>
        <p:xfrm>
          <a:off x="190500" y="1554480"/>
          <a:ext cx="8763000" cy="393192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5760">
                <a:tc>
                  <a:txBody>
                    <a:bodyPr/>
                    <a:lstStyle/>
                    <a:p>
                      <a:r>
                        <a:rPr lang="en-US" sz="1600" dirty="0"/>
                        <a:t>Method</a:t>
                      </a:r>
                    </a:p>
                  </a:txBody>
                  <a:tcPr/>
                </a:tc>
                <a:tc>
                  <a:txBody>
                    <a:bodyPr/>
                    <a:lstStyle/>
                    <a:p>
                      <a:r>
                        <a:rPr lang="en-US" sz="1600" dirty="0"/>
                        <a:t>Description</a:t>
                      </a:r>
                    </a:p>
                  </a:txBody>
                  <a:tcPr/>
                </a:tc>
                <a:tc>
                  <a:txBody>
                    <a:bodyPr/>
                    <a:lstStyle/>
                    <a:p>
                      <a:r>
                        <a:rPr lang="en-US" sz="1600" dirty="0"/>
                        <a:t>Advantages/Disadvantages</a:t>
                      </a:r>
                    </a:p>
                  </a:txBody>
                  <a:tcPr/>
                </a:tc>
                <a:extLst>
                  <a:ext uri="{0D108BD9-81ED-4DB2-BD59-A6C34878D82A}">
                    <a16:rowId xmlns:a16="http://schemas.microsoft.com/office/drawing/2014/main" val="10000"/>
                  </a:ext>
                </a:extLst>
              </a:tr>
              <a:tr h="403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BARS</a:t>
                      </a:r>
                      <a:r>
                        <a:rPr lang="en-US" sz="1600" b="0" kern="1200" baseline="0" dirty="0">
                          <a:solidFill>
                            <a:schemeClr val="tx1"/>
                          </a:solidFill>
                          <a:effectLst/>
                          <a:latin typeface="+mn-lt"/>
                          <a:ea typeface="+mn-ea"/>
                          <a:cs typeface="+mn-cs"/>
                        </a:rPr>
                        <a:t> (Behaviorally Anchored Rating Scale</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Popular approach that combines elements from critical incident and graphic rating scale; evaluator uses a rating scale, but items are examples of actual job behaviors.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 Focuses on specific and measurable job behaviors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 Time-consuming; difficult to develop</a:t>
                      </a:r>
                      <a:endParaRPr lang="en-US" sz="1600" dirty="0"/>
                    </a:p>
                  </a:txBody>
                  <a:tcPr/>
                </a:tc>
                <a:extLst>
                  <a:ext uri="{0D108BD9-81ED-4DB2-BD59-A6C34878D82A}">
                    <a16:rowId xmlns:a16="http://schemas.microsoft.com/office/drawing/2014/main" val="10001"/>
                  </a:ext>
                </a:extLst>
              </a:tr>
              <a:tr h="403768">
                <a:tc>
                  <a:txBody>
                    <a:bodyPr/>
                    <a:lstStyle/>
                    <a:p>
                      <a:r>
                        <a:rPr lang="en-US" sz="1600" i="0" kern="1200" dirty="0">
                          <a:solidFill>
                            <a:schemeClr val="tx1"/>
                          </a:solidFill>
                          <a:effectLst/>
                          <a:latin typeface="+mn-lt"/>
                          <a:ea typeface="+mn-ea"/>
                          <a:cs typeface="+mn-cs"/>
                        </a:rPr>
                        <a:t>Multiperson Comparison</a:t>
                      </a:r>
                      <a:endParaRPr lang="en-US" sz="1600" i="0" dirty="0"/>
                    </a:p>
                  </a:txBody>
                  <a:tcPr/>
                </a:tc>
                <a:tc>
                  <a:txBody>
                    <a:bodyPr/>
                    <a:lstStyle/>
                    <a:p>
                      <a:r>
                        <a:rPr lang="en-US" sz="1600" kern="1200" dirty="0">
                          <a:solidFill>
                            <a:schemeClr val="tx1"/>
                          </a:solidFill>
                          <a:effectLst/>
                          <a:latin typeface="+mn-lt"/>
                          <a:ea typeface="+mn-ea"/>
                          <a:cs typeface="+mn-cs"/>
                        </a:rPr>
                        <a:t>Employees are rated in comparison to others in work group.</a:t>
                      </a:r>
                      <a:endParaRPr lang="en-US" sz="1600" dirty="0"/>
                    </a:p>
                  </a:txBody>
                  <a:tcPr/>
                </a:tc>
                <a:tc>
                  <a:txBody>
                    <a:bodyPr/>
                    <a:lstStyle/>
                    <a:p>
                      <a:r>
                        <a:rPr lang="en-US" sz="1600" kern="1200" dirty="0">
                          <a:solidFill>
                            <a:schemeClr val="tx1"/>
                          </a:solidFill>
                          <a:effectLst/>
                          <a:latin typeface="+mn-lt"/>
                          <a:ea typeface="+mn-ea"/>
                          <a:cs typeface="+mn-cs"/>
                        </a:rPr>
                        <a:t>+ Compares employees with one another</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 Difficult with large number of employees; legal concerns</a:t>
                      </a:r>
                      <a:endParaRPr lang="en-US" sz="1600" dirty="0"/>
                    </a:p>
                  </a:txBody>
                  <a:tcPr/>
                </a:tc>
                <a:extLst>
                  <a:ext uri="{0D108BD9-81ED-4DB2-BD59-A6C34878D82A}">
                    <a16:rowId xmlns:a16="http://schemas.microsoft.com/office/drawing/2014/main" val="10002"/>
                  </a:ext>
                </a:extLst>
              </a:tr>
              <a:tr h="609600">
                <a:tc>
                  <a:txBody>
                    <a:bodyPr/>
                    <a:lstStyle/>
                    <a:p>
                      <a:r>
                        <a:rPr lang="en-US" sz="1600" i="0" kern="1200" dirty="0">
                          <a:solidFill>
                            <a:schemeClr val="tx1"/>
                          </a:solidFill>
                          <a:effectLst/>
                          <a:latin typeface="+mn-lt"/>
                          <a:ea typeface="+mn-ea"/>
                          <a:cs typeface="+mn-cs"/>
                        </a:rPr>
                        <a:t>MBO</a:t>
                      </a:r>
                      <a:endParaRPr lang="en-US" sz="1600" i="0" dirty="0"/>
                    </a:p>
                  </a:txBody>
                  <a:tcPr/>
                </a:tc>
                <a:tc>
                  <a:txBody>
                    <a:bodyPr/>
                    <a:lstStyle/>
                    <a:p>
                      <a:r>
                        <a:rPr lang="en-US" sz="1600" kern="1200" dirty="0">
                          <a:solidFill>
                            <a:schemeClr val="tx1"/>
                          </a:solidFill>
                          <a:effectLst/>
                          <a:latin typeface="+mn-lt"/>
                          <a:ea typeface="+mn-ea"/>
                          <a:cs typeface="+mn-cs"/>
                        </a:rPr>
                        <a:t>Employees are evaluated on how well they accomplish specific goals.</a:t>
                      </a:r>
                      <a:endParaRPr lang="en-US" sz="1600" dirty="0"/>
                    </a:p>
                  </a:txBody>
                  <a:tcPr/>
                </a:tc>
                <a:tc>
                  <a:txBody>
                    <a:bodyPr/>
                    <a:lstStyle/>
                    <a:p>
                      <a:r>
                        <a:rPr lang="en-US" sz="1600" kern="1200" dirty="0">
                          <a:solidFill>
                            <a:schemeClr val="tx1"/>
                          </a:solidFill>
                          <a:effectLst/>
                          <a:latin typeface="+mn-lt"/>
                          <a:ea typeface="+mn-ea"/>
                          <a:cs typeface="+mn-cs"/>
                        </a:rPr>
                        <a:t>+ Focuses on goals; results oriented</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 Time-consuming</a:t>
                      </a:r>
                      <a:endParaRPr lang="en-US" sz="1600" dirty="0"/>
                    </a:p>
                  </a:txBody>
                  <a:tcPr/>
                </a:tc>
                <a:extLst>
                  <a:ext uri="{0D108BD9-81ED-4DB2-BD59-A6C34878D82A}">
                    <a16:rowId xmlns:a16="http://schemas.microsoft.com/office/drawing/2014/main" val="10003"/>
                  </a:ext>
                </a:extLst>
              </a:tr>
              <a:tr h="563289">
                <a:tc>
                  <a:txBody>
                    <a:bodyPr/>
                    <a:lstStyle/>
                    <a:p>
                      <a:r>
                        <a:rPr lang="en-US" sz="1600" i="0" kern="1200" dirty="0">
                          <a:solidFill>
                            <a:schemeClr val="tx1"/>
                          </a:solidFill>
                          <a:effectLst/>
                          <a:latin typeface="+mn-lt"/>
                          <a:ea typeface="+mn-ea"/>
                          <a:cs typeface="+mn-cs"/>
                        </a:rPr>
                        <a:t>360-Degree Appraisal</a:t>
                      </a:r>
                      <a:endParaRPr lang="en-US" sz="1600" i="0" dirty="0"/>
                    </a:p>
                  </a:txBody>
                  <a:tcPr/>
                </a:tc>
                <a:tc>
                  <a:txBody>
                    <a:bodyPr/>
                    <a:lstStyle/>
                    <a:p>
                      <a:r>
                        <a:rPr lang="en-US" sz="1600" kern="1200" dirty="0">
                          <a:solidFill>
                            <a:schemeClr val="tx1"/>
                          </a:solidFill>
                          <a:effectLst/>
                          <a:latin typeface="+mn-lt"/>
                          <a:ea typeface="+mn-ea"/>
                          <a:cs typeface="+mn-cs"/>
                        </a:rPr>
                        <a:t>Utilizes feedback from supervisors, employees, and coworkers.</a:t>
                      </a:r>
                      <a:endParaRPr lang="en-US" sz="1600" dirty="0"/>
                    </a:p>
                  </a:txBody>
                  <a:tcPr/>
                </a:tc>
                <a:tc>
                  <a:txBody>
                    <a:bodyPr/>
                    <a:lstStyle/>
                    <a:p>
                      <a:r>
                        <a:rPr lang="en-US" sz="1600" kern="1200" dirty="0">
                          <a:solidFill>
                            <a:schemeClr val="tx1"/>
                          </a:solidFill>
                          <a:effectLst/>
                          <a:latin typeface="+mn-lt"/>
                          <a:ea typeface="+mn-ea"/>
                          <a:cs typeface="+mn-cs"/>
                        </a:rPr>
                        <a:t>+ Thorough</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 Time-consuming</a:t>
                      </a: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9460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Compensation and Benefits</a:t>
            </a:r>
          </a:p>
        </p:txBody>
      </p:sp>
      <p:sp>
        <p:nvSpPr>
          <p:cNvPr id="3" name="Content Placeholder 2"/>
          <p:cNvSpPr>
            <a:spLocks noGrp="1"/>
          </p:cNvSpPr>
          <p:nvPr>
            <p:ph idx="1"/>
          </p:nvPr>
        </p:nvSpPr>
        <p:spPr/>
        <p:txBody>
          <a:bodyPr/>
          <a:lstStyle/>
          <a:p>
            <a:r>
              <a:rPr lang="en-US" sz="2800" b="1" dirty="0"/>
              <a:t>Skill-based pay</a:t>
            </a:r>
            <a:r>
              <a:rPr lang="en-US" sz="2800" dirty="0"/>
              <a:t>: a pay system that rewards employees for the job skills they can demonstrate</a:t>
            </a:r>
          </a:p>
          <a:p>
            <a:r>
              <a:rPr lang="en-US" sz="2800" b="1" dirty="0"/>
              <a:t>Variable pay</a:t>
            </a:r>
            <a:r>
              <a:rPr lang="en-US" sz="2800" dirty="0"/>
              <a:t>: a pay system in which an individual’s compensation is contingent on performance</a:t>
            </a:r>
          </a:p>
        </p:txBody>
      </p:sp>
    </p:spTree>
    <p:extLst>
      <p:ext uri="{BB962C8B-B14F-4D97-AF65-F5344CB8AC3E}">
        <p14:creationId xmlns:p14="http://schemas.microsoft.com/office/powerpoint/2010/main" val="6418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t center of figure is a box labeled Level of Compensation and Benefits. Nine rectangles encirlce this box, each connected to the center by a line. They are labeled, clockwise from top: Employee's Tenure and Performance; Kind of Job Performed; Kind of Business; Unionization; Labor or Capital Intensive; Management Philosophy; Geographical Location; Company Profitability; and Size of Company. From each rectangle is a thought bubble containing a question related to that factor."/>
          <p:cNvSpPr>
            <a:spLocks noGrp="1"/>
          </p:cNvSpPr>
          <p:nvPr>
            <p:ph type="title"/>
          </p:nvPr>
        </p:nvSpPr>
        <p:spPr/>
        <p:txBody>
          <a:bodyPr/>
          <a:lstStyle/>
          <a:p>
            <a:r>
              <a:rPr lang="en-US" dirty="0"/>
              <a:t>Exhibit 12-11</a:t>
            </a:r>
            <a:br>
              <a:rPr lang="en-US" dirty="0"/>
            </a:br>
            <a:r>
              <a:rPr lang="en-US" dirty="0"/>
              <a:t>What Determines Pay and Benefits</a:t>
            </a:r>
          </a:p>
        </p:txBody>
      </p:sp>
      <p:pic>
        <p:nvPicPr>
          <p:cNvPr id="6" name="Picture 5" descr="The box at the center of the figure is labeled Level of Compensation and Benefits. The box is encircled by nine rectangles, each of which is connected to the center by a line. The boxes are labeled, clockwise from the top: Employee's Tenure and Performance; Kind of Job Performed; Kind of Business; Unionization, Labor or Capital Intensive; Management Philosophy; Geographical Location; Company Profitability; and Size of Company. From each rectangle a thought bubble emerges, with a question relating to that factor."/>
          <p:cNvPicPr>
            <a:picLocks noChangeAspect="1"/>
          </p:cNvPicPr>
          <p:nvPr/>
        </p:nvPicPr>
        <p:blipFill>
          <a:blip r:embed="rId3" cstate="print"/>
          <a:stretch>
            <a:fillRect/>
          </a:stretch>
        </p:blipFill>
        <p:spPr>
          <a:xfrm>
            <a:off x="349835" y="1371600"/>
            <a:ext cx="8444330" cy="4341449"/>
          </a:xfrm>
          <a:prstGeom prst="rect">
            <a:avLst/>
          </a:prstGeom>
        </p:spPr>
      </p:pic>
      <p:sp>
        <p:nvSpPr>
          <p:cNvPr id="3" name="Text Placeholder 2"/>
          <p:cNvSpPr>
            <a:spLocks noGrp="1"/>
          </p:cNvSpPr>
          <p:nvPr>
            <p:ph type="body" sz="quarter" idx="13"/>
          </p:nvPr>
        </p:nvSpPr>
        <p:spPr/>
        <p:txBody>
          <a:bodyPr/>
          <a:lstStyle/>
          <a:p>
            <a:r>
              <a:rPr lang="en-US" sz="1600" dirty="0"/>
              <a:t>Exhibit 12-11 summarizes the factors that influence the compensation and benefit packages that different employees receive.</a:t>
            </a:r>
          </a:p>
        </p:txBody>
      </p:sp>
    </p:spTree>
    <p:extLst>
      <p:ext uri="{BB962C8B-B14F-4D97-AF65-F5344CB8AC3E}">
        <p14:creationId xmlns:p14="http://schemas.microsoft.com/office/powerpoint/2010/main" val="1103316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Downsizing</a:t>
            </a:r>
          </a:p>
        </p:txBody>
      </p:sp>
      <p:sp>
        <p:nvSpPr>
          <p:cNvPr id="3" name="Content Placeholder 2"/>
          <p:cNvSpPr>
            <a:spLocks noGrp="1"/>
          </p:cNvSpPr>
          <p:nvPr>
            <p:ph idx="1"/>
          </p:nvPr>
        </p:nvSpPr>
        <p:spPr/>
        <p:txBody>
          <a:bodyPr/>
          <a:lstStyle/>
          <a:p>
            <a:r>
              <a:rPr lang="en-US" sz="2800" b="1" dirty="0"/>
              <a:t>Downsizing</a:t>
            </a:r>
            <a:r>
              <a:rPr lang="en-US" sz="2800" dirty="0"/>
              <a:t>: the planned elimination of jobs in an organization</a:t>
            </a:r>
          </a:p>
        </p:txBody>
      </p:sp>
    </p:spTree>
    <p:extLst>
      <p:ext uri="{BB962C8B-B14F-4D97-AF65-F5344CB8AC3E}">
        <p14:creationId xmlns:p14="http://schemas.microsoft.com/office/powerpoint/2010/main" val="1390737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sz="3200" dirty="0"/>
              <a:t>Exhibit 12-12: Tips for Managing Downsizing</a:t>
            </a:r>
          </a:p>
        </p:txBody>
      </p:sp>
      <p:graphicFrame>
        <p:nvGraphicFramePr>
          <p:cNvPr id="6" name="Table 5" descr="Headers: Tip"/>
          <p:cNvGraphicFramePr>
            <a:graphicFrameLocks noGrp="1"/>
          </p:cNvGraphicFramePr>
          <p:nvPr>
            <p:extLst>
              <p:ext uri="{D42A27DB-BD31-4B8C-83A1-F6EECF244321}">
                <p14:modId xmlns:p14="http://schemas.microsoft.com/office/powerpoint/2010/main" val="1836498274"/>
              </p:ext>
            </p:extLst>
          </p:nvPr>
        </p:nvGraphicFramePr>
        <p:xfrm>
          <a:off x="190500" y="1295400"/>
          <a:ext cx="8763000" cy="4495800"/>
        </p:xfrm>
        <a:graphic>
          <a:graphicData uri="http://schemas.openxmlformats.org/drawingml/2006/table">
            <a:tbl>
              <a:tblPr firstRow="1" bandRow="1">
                <a:tableStyleId>{3B4B98B0-60AC-42C2-AFA5-B58CD77FA1E5}</a:tableStyleId>
              </a:tblPr>
              <a:tblGrid>
                <a:gridCol w="8763000">
                  <a:extLst>
                    <a:ext uri="{9D8B030D-6E8A-4147-A177-3AD203B41FA5}">
                      <a16:colId xmlns:a16="http://schemas.microsoft.com/office/drawing/2014/main" val="20000"/>
                    </a:ext>
                  </a:extLst>
                </a:gridCol>
              </a:tblGrid>
              <a:tr h="304800">
                <a:tc>
                  <a:txBody>
                    <a:bodyPr/>
                    <a:lstStyle/>
                    <a:p>
                      <a:r>
                        <a:rPr lang="en-US" sz="1600" dirty="0"/>
                        <a:t>Tip</a:t>
                      </a:r>
                    </a:p>
                  </a:txBody>
                  <a:tcPr/>
                </a:tc>
                <a:extLst>
                  <a:ext uri="{0D108BD9-81ED-4DB2-BD59-A6C34878D82A}">
                    <a16:rowId xmlns:a16="http://schemas.microsoft.com/office/drawing/2014/main" val="10000"/>
                  </a:ext>
                </a:extLst>
              </a:tr>
              <a:tr h="350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Treat everyone with respect.</a:t>
                      </a:r>
                      <a:endParaRPr lang="en-US" sz="1600" dirty="0"/>
                    </a:p>
                  </a:txBody>
                  <a:tcPr/>
                </a:tc>
                <a:extLst>
                  <a:ext uri="{0D108BD9-81ED-4DB2-BD59-A6C34878D82A}">
                    <a16:rowId xmlns:a16="http://schemas.microsoft.com/office/drawing/2014/main" val="10001"/>
                  </a:ext>
                </a:extLst>
              </a:tr>
              <a:tr h="563456">
                <a:tc>
                  <a:txBody>
                    <a:bodyPr/>
                    <a:lstStyle/>
                    <a:p>
                      <a:r>
                        <a:rPr lang="en-US" sz="1600" kern="1200" dirty="0">
                          <a:solidFill>
                            <a:schemeClr val="tx1"/>
                          </a:solidFill>
                          <a:effectLst/>
                          <a:latin typeface="+mn-lt"/>
                          <a:ea typeface="+mn-ea"/>
                          <a:cs typeface="+mn-cs"/>
                        </a:rPr>
                        <a:t>Communicate openly and honestly:</a:t>
                      </a:r>
                      <a:endParaRPr lang="en-US" sz="1600" dirty="0"/>
                    </a:p>
                    <a:p>
                      <a:r>
                        <a:rPr lang="en-US" sz="1600" kern="1200" dirty="0">
                          <a:solidFill>
                            <a:schemeClr val="tx1"/>
                          </a:solidFill>
                          <a:effectLst/>
                          <a:latin typeface="+mn-lt"/>
                          <a:ea typeface="+mn-ea"/>
                          <a:cs typeface="+mn-cs"/>
                        </a:rPr>
                        <a:t>*Inform those being let go as soon as possible.</a:t>
                      </a:r>
                    </a:p>
                    <a:p>
                      <a:r>
                        <a:rPr lang="en-US" sz="1600" kern="1200" dirty="0">
                          <a:solidFill>
                            <a:schemeClr val="tx1"/>
                          </a:solidFill>
                          <a:effectLst/>
                          <a:latin typeface="+mn-lt"/>
                          <a:ea typeface="+mn-ea"/>
                          <a:cs typeface="+mn-cs"/>
                        </a:rPr>
                        <a:t>*Tell surviving employees the new goals and expectations.</a:t>
                      </a:r>
                    </a:p>
                    <a:p>
                      <a:r>
                        <a:rPr lang="en-US" sz="1600" kern="1200" dirty="0">
                          <a:solidFill>
                            <a:schemeClr val="tx1"/>
                          </a:solidFill>
                          <a:effectLst/>
                          <a:latin typeface="+mn-lt"/>
                          <a:ea typeface="+mn-ea"/>
                          <a:cs typeface="+mn-cs"/>
                        </a:rPr>
                        <a:t>*Explain impact of layoffs.</a:t>
                      </a:r>
                    </a:p>
                  </a:txBody>
                  <a:tcPr/>
                </a:tc>
                <a:extLst>
                  <a:ext uri="{0D108BD9-81ED-4DB2-BD59-A6C34878D82A}">
                    <a16:rowId xmlns:a16="http://schemas.microsoft.com/office/drawing/2014/main" val="10002"/>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Follow any laws regulating severance pay or benefits.</a:t>
                      </a:r>
                    </a:p>
                  </a:txBody>
                  <a:tcPr/>
                </a:tc>
                <a:extLst>
                  <a:ext uri="{0D108BD9-81ED-4DB2-BD59-A6C34878D82A}">
                    <a16:rowId xmlns:a16="http://schemas.microsoft.com/office/drawing/2014/main" val="10003"/>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Provide support/counseling for surviving (remaining) employees.</a:t>
                      </a:r>
                    </a:p>
                  </a:txBody>
                  <a:tcPr/>
                </a:tc>
                <a:extLst>
                  <a:ext uri="{0D108BD9-81ED-4DB2-BD59-A6C34878D82A}">
                    <a16:rowId xmlns:a16="http://schemas.microsoft.com/office/drawing/2014/main" val="10004"/>
                  </a:ext>
                </a:extLst>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Reassign roles according to individuals’ talents and backgrounds.</a:t>
                      </a:r>
                    </a:p>
                  </a:txBody>
                  <a:tcPr/>
                </a:tc>
                <a:extLst>
                  <a:ext uri="{0D108BD9-81ED-4DB2-BD59-A6C34878D82A}">
                    <a16:rowId xmlns:a16="http://schemas.microsoft.com/office/drawing/2014/main" val="10005"/>
                  </a:ext>
                </a:extLst>
              </a:tr>
              <a:tr h="563456">
                <a:tc>
                  <a:txBody>
                    <a:bodyPr/>
                    <a:lstStyle/>
                    <a:p>
                      <a:r>
                        <a:rPr lang="en-US" sz="1600" kern="1200" dirty="0">
                          <a:solidFill>
                            <a:schemeClr val="tx1"/>
                          </a:solidFill>
                          <a:effectLst/>
                          <a:latin typeface="+mn-lt"/>
                          <a:ea typeface="+mn-ea"/>
                          <a:cs typeface="+mn-cs"/>
                        </a:rPr>
                        <a:t>Focus on boosting morale:</a:t>
                      </a:r>
                    </a:p>
                    <a:p>
                      <a:r>
                        <a:rPr lang="en-US" sz="1600" kern="1200" dirty="0">
                          <a:solidFill>
                            <a:schemeClr val="tx1"/>
                          </a:solidFill>
                          <a:effectLst/>
                          <a:latin typeface="+mn-lt"/>
                          <a:ea typeface="+mn-ea"/>
                          <a:cs typeface="+mn-cs"/>
                        </a:rPr>
                        <a:t>*Offer individualized reassurance.</a:t>
                      </a:r>
                    </a:p>
                    <a:p>
                      <a:r>
                        <a:rPr lang="en-US" sz="1600" kern="1200" dirty="0">
                          <a:solidFill>
                            <a:schemeClr val="tx1"/>
                          </a:solidFill>
                          <a:effectLst/>
                          <a:latin typeface="+mn-lt"/>
                          <a:ea typeface="+mn-ea"/>
                          <a:cs typeface="+mn-cs"/>
                        </a:rPr>
                        <a:t>*Continue to communicate, especially one-on-one.</a:t>
                      </a:r>
                    </a:p>
                    <a:p>
                      <a:r>
                        <a:rPr lang="en-US" sz="1600" kern="1200" dirty="0">
                          <a:solidFill>
                            <a:schemeClr val="tx1"/>
                          </a:solidFill>
                          <a:effectLst/>
                          <a:latin typeface="+mn-lt"/>
                          <a:ea typeface="+mn-ea"/>
                          <a:cs typeface="+mn-cs"/>
                        </a:rPr>
                        <a:t>*Remain involved and available.</a:t>
                      </a:r>
                    </a:p>
                  </a:txBody>
                  <a:tcPr/>
                </a:tc>
                <a:extLst>
                  <a:ext uri="{0D108BD9-81ED-4DB2-BD59-A6C34878D82A}">
                    <a16:rowId xmlns:a16="http://schemas.microsoft.com/office/drawing/2014/main" val="10006"/>
                  </a:ext>
                </a:extLst>
              </a:tr>
              <a:tr h="563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Have a plan for the empty office spaces/cubicles so it isn’t so depressing for surviving employees.</a:t>
                      </a:r>
                      <a:endParaRPr lang="en-US" sz="1600" dirty="0">
                        <a:effectLst/>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14559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Sexual Harassment</a:t>
            </a:r>
          </a:p>
        </p:txBody>
      </p:sp>
      <p:sp>
        <p:nvSpPr>
          <p:cNvPr id="3" name="Content Placeholder 2"/>
          <p:cNvSpPr>
            <a:spLocks noGrp="1"/>
          </p:cNvSpPr>
          <p:nvPr>
            <p:ph idx="1"/>
          </p:nvPr>
        </p:nvSpPr>
        <p:spPr/>
        <p:txBody>
          <a:bodyPr/>
          <a:lstStyle/>
          <a:p>
            <a:r>
              <a:rPr lang="en-US" sz="2800" b="1" dirty="0"/>
              <a:t>Sexual harassment</a:t>
            </a:r>
            <a:r>
              <a:rPr lang="en-US" sz="2800" dirty="0"/>
              <a:t>: any unwanted action or activity of a sexual nature that explicitly or implicitly affects an individual’s employment, performance, or work environment</a:t>
            </a:r>
          </a:p>
        </p:txBody>
      </p:sp>
    </p:spTree>
    <p:extLst>
      <p:ext uri="{BB962C8B-B14F-4D97-AF65-F5344CB8AC3E}">
        <p14:creationId xmlns:p14="http://schemas.microsoft.com/office/powerpoint/2010/main" val="786571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HR Costs</a:t>
            </a:r>
          </a:p>
        </p:txBody>
      </p:sp>
      <p:sp>
        <p:nvSpPr>
          <p:cNvPr id="3" name="Content Placeholder 2"/>
          <p:cNvSpPr>
            <a:spLocks noGrp="1"/>
          </p:cNvSpPr>
          <p:nvPr>
            <p:ph idx="1"/>
          </p:nvPr>
        </p:nvSpPr>
        <p:spPr/>
        <p:txBody>
          <a:bodyPr/>
          <a:lstStyle/>
          <a:p>
            <a:r>
              <a:rPr lang="en-US" sz="2800" dirty="0"/>
              <a:t>Employee health-care costs</a:t>
            </a:r>
          </a:p>
          <a:p>
            <a:r>
              <a:rPr lang="en-US" sz="2800" dirty="0"/>
              <a:t>Employee pension plan costs</a:t>
            </a:r>
          </a:p>
        </p:txBody>
      </p:sp>
    </p:spTree>
    <p:extLst>
      <p:ext uri="{BB962C8B-B14F-4D97-AF65-F5344CB8AC3E}">
        <p14:creationId xmlns:p14="http://schemas.microsoft.com/office/powerpoint/2010/main" val="70539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High-Performance Work Practices</a:t>
            </a:r>
          </a:p>
        </p:txBody>
      </p:sp>
      <p:sp>
        <p:nvSpPr>
          <p:cNvPr id="3" name="Content Placeholder 2"/>
          <p:cNvSpPr>
            <a:spLocks noGrp="1"/>
          </p:cNvSpPr>
          <p:nvPr>
            <p:ph idx="1"/>
          </p:nvPr>
        </p:nvSpPr>
        <p:spPr/>
        <p:txBody>
          <a:bodyPr/>
          <a:lstStyle/>
          <a:p>
            <a:r>
              <a:rPr lang="en-US" sz="2800" b="1" dirty="0"/>
              <a:t>High-performance work practices</a:t>
            </a:r>
            <a:r>
              <a:rPr lang="en-US" sz="2800" dirty="0"/>
              <a:t>: work practices that lead to both high individual and high organizational performance</a:t>
            </a:r>
          </a:p>
        </p:txBody>
      </p:sp>
    </p:spTree>
    <p:extLst>
      <p:ext uri="{BB962C8B-B14F-4D97-AF65-F5344CB8AC3E}">
        <p14:creationId xmlns:p14="http://schemas.microsoft.com/office/powerpoint/2010/main" val="800605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12.1</a:t>
            </a:r>
          </a:p>
        </p:txBody>
      </p:sp>
      <p:sp>
        <p:nvSpPr>
          <p:cNvPr id="3" name="Content Placeholder 2"/>
          <p:cNvSpPr>
            <a:spLocks noGrp="1"/>
          </p:cNvSpPr>
          <p:nvPr>
            <p:ph idx="1"/>
          </p:nvPr>
        </p:nvSpPr>
        <p:spPr/>
        <p:txBody>
          <a:bodyPr/>
          <a:lstStyle/>
          <a:p>
            <a:r>
              <a:rPr lang="en-US" sz="2800" b="1" dirty="0">
                <a:cs typeface="Arial"/>
              </a:rPr>
              <a:t>Explain the importance of human resource management and the Human Resource Management Process</a:t>
            </a:r>
            <a:r>
              <a:rPr lang="en-US" sz="2800" b="1" dirty="0"/>
              <a:t>.</a:t>
            </a:r>
          </a:p>
          <a:p>
            <a:pPr marL="457200" lvl="1" indent="0">
              <a:buNone/>
            </a:pPr>
            <a:r>
              <a:rPr lang="en-US" sz="2400" dirty="0">
                <a:solidFill>
                  <a:srgbClr val="007FA3"/>
                </a:solidFill>
              </a:rPr>
              <a:t>1.</a:t>
            </a:r>
            <a:r>
              <a:rPr lang="en-US" sz="2400" b="1" dirty="0">
                <a:solidFill>
                  <a:srgbClr val="007FA3"/>
                </a:solidFill>
              </a:rPr>
              <a:t> </a:t>
            </a:r>
            <a:r>
              <a:rPr lang="en-US" sz="2400" dirty="0"/>
              <a:t>Competitive advantage</a:t>
            </a:r>
          </a:p>
          <a:p>
            <a:pPr marL="457200" lvl="1" indent="0">
              <a:buNone/>
            </a:pPr>
            <a:r>
              <a:rPr lang="en-US" sz="2400" dirty="0">
                <a:solidFill>
                  <a:srgbClr val="007FA3"/>
                </a:solidFill>
              </a:rPr>
              <a:t>2. </a:t>
            </a:r>
            <a:r>
              <a:rPr lang="en-US" sz="2400" dirty="0"/>
              <a:t>Organizational strategies</a:t>
            </a:r>
          </a:p>
          <a:p>
            <a:pPr marL="786384" lvl="1" indent="-329184">
              <a:buNone/>
            </a:pPr>
            <a:r>
              <a:rPr lang="en-US" sz="2400" dirty="0">
                <a:solidFill>
                  <a:srgbClr val="007FA3"/>
                </a:solidFill>
              </a:rPr>
              <a:t>3. </a:t>
            </a:r>
            <a:r>
              <a:rPr lang="en-US" sz="2400" dirty="0"/>
              <a:t>Impact of employee treatment on organizational performance</a:t>
            </a:r>
            <a:endParaRPr lang="en-US" sz="2800" dirty="0"/>
          </a:p>
        </p:txBody>
      </p:sp>
    </p:spTree>
    <p:extLst>
      <p:ext uri="{BB962C8B-B14F-4D97-AF65-F5344CB8AC3E}">
        <p14:creationId xmlns:p14="http://schemas.microsoft.com/office/powerpoint/2010/main" val="184606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12.2</a:t>
            </a:r>
          </a:p>
        </p:txBody>
      </p:sp>
      <p:sp>
        <p:nvSpPr>
          <p:cNvPr id="3" name="Content Placeholder 2"/>
          <p:cNvSpPr>
            <a:spLocks noGrp="1"/>
          </p:cNvSpPr>
          <p:nvPr>
            <p:ph idx="1"/>
          </p:nvPr>
        </p:nvSpPr>
        <p:spPr/>
        <p:txBody>
          <a:bodyPr/>
          <a:lstStyle/>
          <a:p>
            <a:r>
              <a:rPr lang="en-US" sz="2800" b="1" dirty="0"/>
              <a:t>Describe the </a:t>
            </a:r>
            <a:r>
              <a:rPr lang="en-US" sz="2800" b="1" dirty="0">
                <a:cs typeface="Arial"/>
              </a:rPr>
              <a:t>the external influences that affect the human resources management process.</a:t>
            </a:r>
            <a:endParaRPr lang="en-US" sz="2800" b="1" dirty="0"/>
          </a:p>
          <a:p>
            <a:pPr lvl="1"/>
            <a:r>
              <a:rPr lang="en-US" sz="2400" dirty="0"/>
              <a:t>Economy</a:t>
            </a:r>
          </a:p>
          <a:p>
            <a:pPr lvl="1"/>
            <a:r>
              <a:rPr lang="en-US" sz="2400" dirty="0"/>
              <a:t>Labor unions</a:t>
            </a:r>
          </a:p>
          <a:p>
            <a:pPr lvl="1"/>
            <a:r>
              <a:rPr lang="en-US" sz="2400" dirty="0"/>
              <a:t>Legal environment</a:t>
            </a:r>
          </a:p>
          <a:p>
            <a:pPr lvl="1"/>
            <a:r>
              <a:rPr lang="en-US" sz="2400" dirty="0"/>
              <a:t>Demographic trends</a:t>
            </a:r>
          </a:p>
        </p:txBody>
      </p:sp>
    </p:spTree>
    <p:extLst>
      <p:ext uri="{BB962C8B-B14F-4D97-AF65-F5344CB8AC3E}">
        <p14:creationId xmlns:p14="http://schemas.microsoft.com/office/powerpoint/2010/main" val="801051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12.3</a:t>
            </a:r>
          </a:p>
        </p:txBody>
      </p:sp>
      <p:sp>
        <p:nvSpPr>
          <p:cNvPr id="3" name="Content Placeholder 2"/>
          <p:cNvSpPr>
            <a:spLocks noGrp="1"/>
          </p:cNvSpPr>
          <p:nvPr>
            <p:ph idx="1"/>
          </p:nvPr>
        </p:nvSpPr>
        <p:spPr/>
        <p:txBody>
          <a:bodyPr/>
          <a:lstStyle/>
          <a:p>
            <a:r>
              <a:rPr lang="en-US" sz="2800" b="1" dirty="0">
                <a:cs typeface="Arial"/>
              </a:rPr>
              <a:t>Discuss the tasks associated with identifying and selecting competent employees</a:t>
            </a:r>
            <a:r>
              <a:rPr lang="en-US" sz="2800" b="1" dirty="0"/>
              <a:t>.</a:t>
            </a:r>
          </a:p>
          <a:p>
            <a:pPr lvl="1"/>
            <a:r>
              <a:rPr lang="en-US" sz="2400" dirty="0"/>
              <a:t>Planning:</a:t>
            </a:r>
          </a:p>
          <a:p>
            <a:pPr lvl="2"/>
            <a:r>
              <a:rPr lang="en-US" sz="2400" dirty="0"/>
              <a:t>Job analysis</a:t>
            </a:r>
          </a:p>
          <a:p>
            <a:pPr lvl="2"/>
            <a:r>
              <a:rPr lang="en-US" sz="2400" dirty="0"/>
              <a:t>Job description</a:t>
            </a:r>
          </a:p>
          <a:p>
            <a:pPr lvl="2"/>
            <a:r>
              <a:rPr lang="en-US" sz="2400" dirty="0"/>
              <a:t>Job specification</a:t>
            </a:r>
          </a:p>
          <a:p>
            <a:pPr lvl="1"/>
            <a:r>
              <a:rPr lang="en-US" sz="2400" dirty="0"/>
              <a:t>Recruitment/decruitment</a:t>
            </a:r>
          </a:p>
          <a:p>
            <a:pPr lvl="1"/>
            <a:r>
              <a:rPr lang="en-US" sz="2400" dirty="0"/>
              <a:t>Selection</a:t>
            </a:r>
          </a:p>
          <a:p>
            <a:pPr lvl="1"/>
            <a:r>
              <a:rPr lang="en-US" sz="2400" dirty="0"/>
              <a:t>Realistic job preview</a:t>
            </a:r>
          </a:p>
        </p:txBody>
      </p:sp>
    </p:spTree>
    <p:extLst>
      <p:ext uri="{BB962C8B-B14F-4D97-AF65-F5344CB8AC3E}">
        <p14:creationId xmlns:p14="http://schemas.microsoft.com/office/powerpoint/2010/main" val="469394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12.4</a:t>
            </a:r>
          </a:p>
        </p:txBody>
      </p:sp>
      <p:sp>
        <p:nvSpPr>
          <p:cNvPr id="3" name="Content Placeholder 2"/>
          <p:cNvSpPr>
            <a:spLocks noGrp="1"/>
          </p:cNvSpPr>
          <p:nvPr>
            <p:ph idx="1"/>
          </p:nvPr>
        </p:nvSpPr>
        <p:spPr/>
        <p:txBody>
          <a:bodyPr/>
          <a:lstStyle/>
          <a:p>
            <a:r>
              <a:rPr lang="en-US" sz="2800" b="1" dirty="0"/>
              <a:t>Explain how companies provide employees with skills and knowledge.</a:t>
            </a:r>
          </a:p>
          <a:p>
            <a:pPr lvl="1"/>
            <a:r>
              <a:rPr lang="en-US" sz="2400" dirty="0"/>
              <a:t>Orientation</a:t>
            </a:r>
          </a:p>
          <a:p>
            <a:pPr lvl="1"/>
            <a:r>
              <a:rPr lang="en-US" sz="2400" dirty="0"/>
              <a:t>Training:</a:t>
            </a:r>
          </a:p>
          <a:p>
            <a:pPr lvl="2"/>
            <a:r>
              <a:rPr lang="en-US" sz="2400" dirty="0"/>
              <a:t>Profession/industry-specific training</a:t>
            </a:r>
          </a:p>
          <a:p>
            <a:pPr lvl="2"/>
            <a:r>
              <a:rPr lang="en-US" sz="2400" dirty="0"/>
              <a:t>Management/supervisory skills</a:t>
            </a:r>
          </a:p>
          <a:p>
            <a:pPr lvl="2"/>
            <a:r>
              <a:rPr lang="en-US" sz="2400" dirty="0"/>
              <a:t>Mandatory/compliance information</a:t>
            </a:r>
          </a:p>
          <a:p>
            <a:pPr lvl="2"/>
            <a:r>
              <a:rPr lang="en-US" sz="2400" dirty="0"/>
              <a:t>Customer service training</a:t>
            </a:r>
          </a:p>
          <a:p>
            <a:pPr lvl="1"/>
            <a:r>
              <a:rPr lang="en-US" sz="2400" dirty="0"/>
              <a:t>Traditional training versus technology-based methods</a:t>
            </a:r>
          </a:p>
        </p:txBody>
      </p:sp>
    </p:spTree>
    <p:extLst>
      <p:ext uri="{BB962C8B-B14F-4D97-AF65-F5344CB8AC3E}">
        <p14:creationId xmlns:p14="http://schemas.microsoft.com/office/powerpoint/2010/main" val="861770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12.5</a:t>
            </a:r>
          </a:p>
        </p:txBody>
      </p:sp>
      <p:sp>
        <p:nvSpPr>
          <p:cNvPr id="3" name="Content Placeholder 2"/>
          <p:cNvSpPr>
            <a:spLocks noGrp="1"/>
          </p:cNvSpPr>
          <p:nvPr>
            <p:ph idx="1"/>
          </p:nvPr>
        </p:nvSpPr>
        <p:spPr/>
        <p:txBody>
          <a:bodyPr/>
          <a:lstStyle/>
          <a:p>
            <a:r>
              <a:rPr lang="en-US" sz="2800" b="1" dirty="0"/>
              <a:t>Describe strategies for retaining competent, high-performing employees.</a:t>
            </a:r>
            <a:endParaRPr lang="en-US" sz="2800" dirty="0"/>
          </a:p>
          <a:p>
            <a:pPr lvl="1"/>
            <a:r>
              <a:rPr lang="en-US" sz="2400" dirty="0"/>
              <a:t>Performance management system</a:t>
            </a:r>
          </a:p>
          <a:p>
            <a:pPr lvl="1"/>
            <a:r>
              <a:rPr lang="en-US" sz="2400" dirty="0"/>
              <a:t>Performance appraisal methods</a:t>
            </a:r>
          </a:p>
          <a:p>
            <a:pPr lvl="1"/>
            <a:r>
              <a:rPr lang="en-US" sz="2400" dirty="0"/>
              <a:t>Factors influencing compensation and benefits</a:t>
            </a:r>
          </a:p>
          <a:p>
            <a:pPr lvl="1"/>
            <a:r>
              <a:rPr lang="en-US" sz="2400" dirty="0"/>
              <a:t>Skill-based pay systems versus variable pay system</a:t>
            </a:r>
          </a:p>
        </p:txBody>
      </p:sp>
    </p:spTree>
    <p:extLst>
      <p:ext uri="{BB962C8B-B14F-4D97-AF65-F5344CB8AC3E}">
        <p14:creationId xmlns:p14="http://schemas.microsoft.com/office/powerpoint/2010/main" val="552227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12.6</a:t>
            </a:r>
          </a:p>
        </p:txBody>
      </p:sp>
      <p:sp>
        <p:nvSpPr>
          <p:cNvPr id="3" name="Content Placeholder 2"/>
          <p:cNvSpPr>
            <a:spLocks noGrp="1"/>
          </p:cNvSpPr>
          <p:nvPr>
            <p:ph idx="1"/>
          </p:nvPr>
        </p:nvSpPr>
        <p:spPr/>
        <p:txBody>
          <a:bodyPr/>
          <a:lstStyle/>
          <a:p>
            <a:r>
              <a:rPr lang="en-US" sz="2800" b="1" dirty="0"/>
              <a:t>Discuss contemporary issues in managing human resources.</a:t>
            </a:r>
            <a:endParaRPr lang="en-US" sz="2800" dirty="0"/>
          </a:p>
          <a:p>
            <a:pPr lvl="1"/>
            <a:r>
              <a:rPr lang="en-US" sz="2400" dirty="0"/>
              <a:t>Downsizing</a:t>
            </a:r>
          </a:p>
          <a:p>
            <a:pPr lvl="1"/>
            <a:r>
              <a:rPr lang="en-US" sz="2400" dirty="0"/>
              <a:t>Sexual harassment</a:t>
            </a:r>
          </a:p>
          <a:p>
            <a:pPr lvl="1"/>
            <a:r>
              <a:rPr lang="en-US" sz="2400" dirty="0"/>
              <a:t>Controlling HR costs</a:t>
            </a:r>
          </a:p>
        </p:txBody>
      </p:sp>
    </p:spTree>
    <p:extLst>
      <p:ext uri="{BB962C8B-B14F-4D97-AF65-F5344CB8AC3E}">
        <p14:creationId xmlns:p14="http://schemas.microsoft.com/office/powerpoint/2010/main" val="271064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12-1</a:t>
            </a:r>
            <a:br>
              <a:rPr lang="en-US" dirty="0"/>
            </a:br>
            <a:r>
              <a:rPr lang="en-US" dirty="0"/>
              <a:t>High-Performance Work Practices</a:t>
            </a:r>
          </a:p>
        </p:txBody>
      </p:sp>
      <p:graphicFrame>
        <p:nvGraphicFramePr>
          <p:cNvPr id="6" name="Table 5"/>
          <p:cNvGraphicFramePr>
            <a:graphicFrameLocks noGrp="1"/>
          </p:cNvGraphicFramePr>
          <p:nvPr>
            <p:extLst>
              <p:ext uri="{D42A27DB-BD31-4B8C-83A1-F6EECF244321}">
                <p14:modId xmlns:p14="http://schemas.microsoft.com/office/powerpoint/2010/main" val="795087063"/>
              </p:ext>
            </p:extLst>
          </p:nvPr>
        </p:nvGraphicFramePr>
        <p:xfrm>
          <a:off x="1295400" y="1524001"/>
          <a:ext cx="6553200" cy="4137958"/>
        </p:xfrm>
        <a:graphic>
          <a:graphicData uri="http://schemas.openxmlformats.org/drawingml/2006/table">
            <a:tbl>
              <a:tblPr firstRow="1" bandRow="1">
                <a:tableStyleId>{3B4B98B0-60AC-42C2-AFA5-B58CD77FA1E5}</a:tableStyleId>
              </a:tblPr>
              <a:tblGrid>
                <a:gridCol w="6553200">
                  <a:extLst>
                    <a:ext uri="{9D8B030D-6E8A-4147-A177-3AD203B41FA5}">
                      <a16:colId xmlns:a16="http://schemas.microsoft.com/office/drawing/2014/main" val="20000"/>
                    </a:ext>
                  </a:extLst>
                </a:gridCol>
              </a:tblGrid>
              <a:tr h="3634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Practices</a:t>
                      </a:r>
                    </a:p>
                  </a:txBody>
                  <a:tcPr/>
                </a:tc>
                <a:extLst>
                  <a:ext uri="{0D108BD9-81ED-4DB2-BD59-A6C34878D82A}">
                    <a16:rowId xmlns:a16="http://schemas.microsoft.com/office/drawing/2014/main" val="10000"/>
                  </a:ext>
                </a:extLst>
              </a:tr>
              <a:tr h="363444">
                <a:tc>
                  <a:txBody>
                    <a:bodyPr/>
                    <a:lstStyle/>
                    <a:p>
                      <a:r>
                        <a:rPr lang="en-US" sz="1800" kern="1200" dirty="0">
                          <a:solidFill>
                            <a:schemeClr val="tx1"/>
                          </a:solidFill>
                          <a:effectLst/>
                          <a:latin typeface="+mn-lt"/>
                          <a:ea typeface="+mn-ea"/>
                          <a:cs typeface="+mn-cs"/>
                        </a:rPr>
                        <a:t>Self-managed teams</a:t>
                      </a:r>
                      <a:endParaRPr lang="en-US" dirty="0"/>
                    </a:p>
                  </a:txBody>
                  <a:tcPr/>
                </a:tc>
                <a:extLst>
                  <a:ext uri="{0D108BD9-81ED-4DB2-BD59-A6C34878D82A}">
                    <a16:rowId xmlns:a16="http://schemas.microsoft.com/office/drawing/2014/main" val="10001"/>
                  </a:ext>
                </a:extLst>
              </a:tr>
              <a:tr h="363444">
                <a:tc>
                  <a:txBody>
                    <a:bodyPr/>
                    <a:lstStyle/>
                    <a:p>
                      <a:r>
                        <a:rPr lang="en-US" sz="1800" kern="1200" dirty="0">
                          <a:solidFill>
                            <a:schemeClr val="tx1"/>
                          </a:solidFill>
                          <a:effectLst/>
                          <a:latin typeface="+mn-lt"/>
                          <a:ea typeface="+mn-ea"/>
                          <a:cs typeface="+mn-cs"/>
                        </a:rPr>
                        <a:t>Decentralized decision making</a:t>
                      </a:r>
                      <a:endParaRPr lang="en-US" dirty="0"/>
                    </a:p>
                  </a:txBody>
                  <a:tcPr/>
                </a:tc>
                <a:extLst>
                  <a:ext uri="{0D108BD9-81ED-4DB2-BD59-A6C34878D82A}">
                    <a16:rowId xmlns:a16="http://schemas.microsoft.com/office/drawing/2014/main" val="10002"/>
                  </a:ext>
                </a:extLst>
              </a:tr>
              <a:tr h="363444">
                <a:tc>
                  <a:txBody>
                    <a:bodyPr/>
                    <a:lstStyle/>
                    <a:p>
                      <a:r>
                        <a:rPr lang="en-US" sz="1800" kern="1200" dirty="0">
                          <a:solidFill>
                            <a:schemeClr val="tx1"/>
                          </a:solidFill>
                          <a:effectLst/>
                          <a:latin typeface="+mn-lt"/>
                          <a:ea typeface="+mn-ea"/>
                          <a:cs typeface="+mn-cs"/>
                        </a:rPr>
                        <a:t>Training programs to develop knowledge, skills, and abilities</a:t>
                      </a:r>
                      <a:endParaRPr lang="en-US" dirty="0"/>
                    </a:p>
                  </a:txBody>
                  <a:tcPr/>
                </a:tc>
                <a:extLst>
                  <a:ext uri="{0D108BD9-81ED-4DB2-BD59-A6C34878D82A}">
                    <a16:rowId xmlns:a16="http://schemas.microsoft.com/office/drawing/2014/main" val="10003"/>
                  </a:ext>
                </a:extLst>
              </a:tr>
              <a:tr h="363444">
                <a:tc>
                  <a:txBody>
                    <a:bodyPr/>
                    <a:lstStyle/>
                    <a:p>
                      <a:r>
                        <a:rPr lang="en-US" sz="1800" kern="1200" dirty="0">
                          <a:solidFill>
                            <a:schemeClr val="tx1"/>
                          </a:solidFill>
                          <a:effectLst/>
                          <a:latin typeface="+mn-lt"/>
                          <a:ea typeface="+mn-ea"/>
                          <a:cs typeface="+mn-cs"/>
                        </a:rPr>
                        <a:t>Flexible job assignments</a:t>
                      </a:r>
                      <a:endParaRPr lang="en-US" dirty="0"/>
                    </a:p>
                  </a:txBody>
                  <a:tcPr/>
                </a:tc>
                <a:extLst>
                  <a:ext uri="{0D108BD9-81ED-4DB2-BD59-A6C34878D82A}">
                    <a16:rowId xmlns:a16="http://schemas.microsoft.com/office/drawing/2014/main" val="10004"/>
                  </a:ext>
                </a:extLst>
              </a:tr>
              <a:tr h="363444">
                <a:tc>
                  <a:txBody>
                    <a:bodyPr/>
                    <a:lstStyle/>
                    <a:p>
                      <a:r>
                        <a:rPr lang="en-US" sz="1800" kern="1200" dirty="0">
                          <a:solidFill>
                            <a:schemeClr val="tx1"/>
                          </a:solidFill>
                          <a:effectLst/>
                          <a:latin typeface="+mn-lt"/>
                          <a:ea typeface="+mn-ea"/>
                          <a:cs typeface="+mn-cs"/>
                        </a:rPr>
                        <a:t>Open communication</a:t>
                      </a:r>
                      <a:endParaRPr lang="en-US" dirty="0"/>
                    </a:p>
                  </a:txBody>
                  <a:tcPr/>
                </a:tc>
                <a:extLst>
                  <a:ext uri="{0D108BD9-81ED-4DB2-BD59-A6C34878D82A}">
                    <a16:rowId xmlns:a16="http://schemas.microsoft.com/office/drawing/2014/main" val="10005"/>
                  </a:ext>
                </a:extLst>
              </a:tr>
              <a:tr h="363444">
                <a:tc>
                  <a:txBody>
                    <a:bodyPr/>
                    <a:lstStyle/>
                    <a:p>
                      <a:r>
                        <a:rPr lang="en-US" sz="1800" kern="1200" dirty="0">
                          <a:solidFill>
                            <a:schemeClr val="tx1"/>
                          </a:solidFill>
                          <a:effectLst/>
                          <a:latin typeface="+mn-lt"/>
                          <a:ea typeface="+mn-ea"/>
                          <a:cs typeface="+mn-cs"/>
                        </a:rPr>
                        <a:t>Performance-based compensation</a:t>
                      </a:r>
                      <a:endParaRPr lang="en-US" dirty="0"/>
                    </a:p>
                  </a:txBody>
                  <a:tcPr/>
                </a:tc>
                <a:extLst>
                  <a:ext uri="{0D108BD9-81ED-4DB2-BD59-A6C34878D82A}">
                    <a16:rowId xmlns:a16="http://schemas.microsoft.com/office/drawing/2014/main" val="10006"/>
                  </a:ext>
                </a:extLst>
              </a:tr>
              <a:tr h="363444">
                <a:tc>
                  <a:txBody>
                    <a:bodyPr/>
                    <a:lstStyle/>
                    <a:p>
                      <a:r>
                        <a:rPr lang="en-US" sz="1800" kern="1200" dirty="0">
                          <a:solidFill>
                            <a:schemeClr val="tx1"/>
                          </a:solidFill>
                          <a:effectLst/>
                          <a:latin typeface="+mn-lt"/>
                          <a:ea typeface="+mn-ea"/>
                          <a:cs typeface="+mn-cs"/>
                        </a:rPr>
                        <a:t>Staffing based on person-job and person-organization fit</a:t>
                      </a:r>
                      <a:endParaRPr lang="en-US" dirty="0"/>
                    </a:p>
                  </a:txBody>
                  <a:tcPr/>
                </a:tc>
                <a:extLst>
                  <a:ext uri="{0D108BD9-81ED-4DB2-BD59-A6C34878D82A}">
                    <a16:rowId xmlns:a16="http://schemas.microsoft.com/office/drawing/2014/main" val="10007"/>
                  </a:ext>
                </a:extLst>
              </a:tr>
              <a:tr h="363444">
                <a:tc>
                  <a:txBody>
                    <a:bodyPr/>
                    <a:lstStyle/>
                    <a:p>
                      <a:r>
                        <a:rPr lang="en-US" sz="1800" kern="1200" dirty="0">
                          <a:solidFill>
                            <a:schemeClr val="tx1"/>
                          </a:solidFill>
                          <a:effectLst/>
                          <a:latin typeface="+mn-lt"/>
                          <a:ea typeface="+mn-ea"/>
                          <a:cs typeface="+mn-cs"/>
                        </a:rPr>
                        <a:t>Extensive employee involvement</a:t>
                      </a:r>
                      <a:endParaRPr lang="en-US" dirty="0"/>
                    </a:p>
                  </a:txBody>
                  <a:tcPr/>
                </a:tc>
                <a:extLst>
                  <a:ext uri="{0D108BD9-81ED-4DB2-BD59-A6C34878D82A}">
                    <a16:rowId xmlns:a16="http://schemas.microsoft.com/office/drawing/2014/main" val="10008"/>
                  </a:ext>
                </a:extLst>
              </a:tr>
              <a:tr h="363444">
                <a:tc>
                  <a:txBody>
                    <a:bodyPr/>
                    <a:lstStyle/>
                    <a:p>
                      <a:r>
                        <a:rPr lang="en-US" sz="1800" kern="1200" dirty="0">
                          <a:solidFill>
                            <a:schemeClr val="tx1"/>
                          </a:solidFill>
                          <a:effectLst/>
                          <a:latin typeface="+mn-lt"/>
                          <a:ea typeface="+mn-ea"/>
                          <a:cs typeface="+mn-cs"/>
                        </a:rPr>
                        <a:t>Giving employees more control over decision making</a:t>
                      </a:r>
                      <a:endParaRPr lang="en-US" dirty="0"/>
                    </a:p>
                  </a:txBody>
                  <a:tcPr/>
                </a:tc>
                <a:extLst>
                  <a:ext uri="{0D108BD9-81ED-4DB2-BD59-A6C34878D82A}">
                    <a16:rowId xmlns:a16="http://schemas.microsoft.com/office/drawing/2014/main" val="10009"/>
                  </a:ext>
                </a:extLst>
              </a:tr>
              <a:tr h="480358">
                <a:tc>
                  <a:txBody>
                    <a:bodyPr/>
                    <a:lstStyle/>
                    <a:p>
                      <a:r>
                        <a:rPr lang="en-US" sz="1800" kern="1200" dirty="0">
                          <a:solidFill>
                            <a:schemeClr val="tx1"/>
                          </a:solidFill>
                          <a:effectLst/>
                          <a:latin typeface="+mn-lt"/>
                          <a:ea typeface="+mn-ea"/>
                          <a:cs typeface="+mn-cs"/>
                        </a:rPr>
                        <a:t>Increasing employee access to information</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2934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12-2</a:t>
            </a:r>
            <a:br>
              <a:rPr lang="en-US" dirty="0"/>
            </a:br>
            <a:r>
              <a:rPr lang="en-US" dirty="0"/>
              <a:t>HRM Process</a:t>
            </a:r>
          </a:p>
        </p:txBody>
      </p:sp>
      <p:pic>
        <p:nvPicPr>
          <p:cNvPr id="6" name="Picture 5" descr="Figure is contained in a large rectangle with a border. The border is labeled External Environment. There is a row of three boxes at the top of the figure. An arrow points right from each box to the next in the row. The first box is labeled Human Resource Planning. An arrow points down and right from this box to text that reads Decruitment. The second box is labeled Recruitment. The third box ix labeled Selection. Text in brackets follows this row of boxes and points with an arrow down to the next row of boxes. The text reads Identify and select competent employees. The next row contains two boxes. An arrow points right from each box to the next in the row. The first box is labeled Orientation. The second box is labeled training. Text in brackets follows this row of boxes and points with an arrow down to the final row of boxes. The text reads Provides employees with up-to-date skills and knowledge. The final row contains three boxes. An arrow points right from each box to the next in the row. The first box is labeled Performance Management. The second box is labeled Compensation and Benefits. The third box is labeled Career Development. Text in brackets follows this row. It reads Retain competent and high-performing employees."/>
          <p:cNvPicPr>
            <a:picLocks noChangeAspect="1"/>
          </p:cNvPicPr>
          <p:nvPr/>
        </p:nvPicPr>
        <p:blipFill>
          <a:blip r:embed="rId3" cstate="print"/>
          <a:stretch>
            <a:fillRect/>
          </a:stretch>
        </p:blipFill>
        <p:spPr>
          <a:xfrm>
            <a:off x="178398" y="1304925"/>
            <a:ext cx="8787204" cy="4582898"/>
          </a:xfrm>
          <a:prstGeom prst="rect">
            <a:avLst/>
          </a:prstGeom>
        </p:spPr>
      </p:pic>
      <p:sp>
        <p:nvSpPr>
          <p:cNvPr id="3" name="Text Placeholder 2"/>
          <p:cNvSpPr>
            <a:spLocks noGrp="1"/>
          </p:cNvSpPr>
          <p:nvPr>
            <p:ph type="body" sz="quarter" idx="13"/>
          </p:nvPr>
        </p:nvSpPr>
        <p:spPr/>
        <p:txBody>
          <a:bodyPr/>
          <a:lstStyle/>
          <a:p>
            <a:r>
              <a:rPr lang="en-US" sz="1600" dirty="0"/>
              <a:t>Exhibit 12-2 shows the eight steps in the HRM process.</a:t>
            </a:r>
          </a:p>
        </p:txBody>
      </p:sp>
    </p:spTree>
    <p:extLst>
      <p:ext uri="{BB962C8B-B14F-4D97-AF65-F5344CB8AC3E}">
        <p14:creationId xmlns:p14="http://schemas.microsoft.com/office/powerpoint/2010/main" val="77993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Factors that Affect the Human Resource Management Process</a:t>
            </a:r>
          </a:p>
        </p:txBody>
      </p:sp>
      <p:sp>
        <p:nvSpPr>
          <p:cNvPr id="3" name="Content Placeholder 2"/>
          <p:cNvSpPr>
            <a:spLocks noGrp="1"/>
          </p:cNvSpPr>
          <p:nvPr>
            <p:ph idx="1"/>
          </p:nvPr>
        </p:nvSpPr>
        <p:spPr/>
        <p:txBody>
          <a:bodyPr/>
          <a:lstStyle/>
          <a:p>
            <a:r>
              <a:rPr lang="en-US" sz="2800" dirty="0"/>
              <a:t>The economy: lasting impact of the Great Recession</a:t>
            </a:r>
          </a:p>
        </p:txBody>
      </p:sp>
    </p:spTree>
    <p:extLst>
      <p:ext uri="{BB962C8B-B14F-4D97-AF65-F5344CB8AC3E}">
        <p14:creationId xmlns:p14="http://schemas.microsoft.com/office/powerpoint/2010/main" val="21329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Unions</a:t>
            </a:r>
          </a:p>
        </p:txBody>
      </p:sp>
      <p:sp>
        <p:nvSpPr>
          <p:cNvPr id="3" name="Content Placeholder 2"/>
          <p:cNvSpPr>
            <a:spLocks noGrp="1"/>
          </p:cNvSpPr>
          <p:nvPr>
            <p:ph idx="1"/>
          </p:nvPr>
        </p:nvSpPr>
        <p:spPr/>
        <p:txBody>
          <a:bodyPr/>
          <a:lstStyle/>
          <a:p>
            <a:r>
              <a:rPr lang="en-US" sz="2800" b="1" dirty="0"/>
              <a:t>Labor union</a:t>
            </a:r>
            <a:r>
              <a:rPr lang="en-US" sz="2800" dirty="0"/>
              <a:t>: an organization that represents workers and seeks to protect their interests through collective bargaining</a:t>
            </a:r>
          </a:p>
        </p:txBody>
      </p:sp>
    </p:spTree>
    <p:extLst>
      <p:ext uri="{BB962C8B-B14F-4D97-AF65-F5344CB8AC3E}">
        <p14:creationId xmlns:p14="http://schemas.microsoft.com/office/powerpoint/2010/main" val="6744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Laws and Rulings</a:t>
            </a:r>
          </a:p>
        </p:txBody>
      </p:sp>
      <p:sp>
        <p:nvSpPr>
          <p:cNvPr id="3" name="Content Placeholder 2"/>
          <p:cNvSpPr>
            <a:spLocks noGrp="1"/>
          </p:cNvSpPr>
          <p:nvPr>
            <p:ph idx="1"/>
          </p:nvPr>
        </p:nvSpPr>
        <p:spPr/>
        <p:txBody>
          <a:bodyPr/>
          <a:lstStyle/>
          <a:p>
            <a:r>
              <a:rPr lang="en-US" sz="2800" b="1" dirty="0"/>
              <a:t>Affirmative action</a:t>
            </a:r>
            <a:r>
              <a:rPr lang="en-US" sz="2800" dirty="0"/>
              <a:t>: Organizational programs that enhance the status of members of protected groups</a:t>
            </a:r>
          </a:p>
        </p:txBody>
      </p:sp>
    </p:spTree>
    <p:extLst>
      <p:ext uri="{BB962C8B-B14F-4D97-AF65-F5344CB8AC3E}">
        <p14:creationId xmlns:p14="http://schemas.microsoft.com/office/powerpoint/2010/main" val="58456723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17410</TotalTime>
  <Words>6189</Words>
  <Application>Microsoft Office PowerPoint</Application>
  <PresentationFormat>On-screen Show (4:3)</PresentationFormat>
  <Paragraphs>470</Paragraphs>
  <Slides>46</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Times New Roman</vt:lpstr>
      <vt:lpstr>Verdana</vt:lpstr>
      <vt:lpstr>Wingdings</vt:lpstr>
      <vt:lpstr>508 Lecture</vt:lpstr>
      <vt:lpstr>Management</vt:lpstr>
      <vt:lpstr>Learning Objectives</vt:lpstr>
      <vt:lpstr>Why Human Resource Management is Important and the Human Resource Management Process</vt:lpstr>
      <vt:lpstr>High-Performance Work Practices</vt:lpstr>
      <vt:lpstr>Exhibit 12-1 High-Performance Work Practices</vt:lpstr>
      <vt:lpstr>Exhibit 12-2 HRM Process</vt:lpstr>
      <vt:lpstr>External Factors that Affect the Human Resource Management Process</vt:lpstr>
      <vt:lpstr>Labor Unions</vt:lpstr>
      <vt:lpstr>Laws and Rulings</vt:lpstr>
      <vt:lpstr>Exhibit 12-3: Major HRM Laws—Equal Employment Opportunity and Discrimination</vt:lpstr>
      <vt:lpstr>Exhibit 12-3: Major HRM Laws—Compensation/Benefits</vt:lpstr>
      <vt:lpstr>Exhibit 12-3: Major HRM Laws—Health/Safety</vt:lpstr>
      <vt:lpstr>Global HRM</vt:lpstr>
      <vt:lpstr>Demography</vt:lpstr>
      <vt:lpstr>Human Resource Planning</vt:lpstr>
      <vt:lpstr>Current Assessment</vt:lpstr>
      <vt:lpstr>Meeting Future HR Needs/Increased Scrutiny in Selection Process</vt:lpstr>
      <vt:lpstr>Recruitment and Decruitment</vt:lpstr>
      <vt:lpstr>Exhibit 12-4: Recruiting Sources</vt:lpstr>
      <vt:lpstr>Exhibit 12-5: Decruitment Options</vt:lpstr>
      <vt:lpstr>Selection</vt:lpstr>
      <vt:lpstr>Exhibit 12-6 Selection Decision Outcomes</vt:lpstr>
      <vt:lpstr>Validity and Reliability</vt:lpstr>
      <vt:lpstr>Exhibit 12-7: Selection Tools</vt:lpstr>
      <vt:lpstr>Realistic Job Preview</vt:lpstr>
      <vt:lpstr>Orientation</vt:lpstr>
      <vt:lpstr>Employee Training</vt:lpstr>
      <vt:lpstr>Exhibit 12-8 Types of Training</vt:lpstr>
      <vt:lpstr>Exhibit 12-9: Traditional Training Methods</vt:lpstr>
      <vt:lpstr>Exhibit 12-9: Technology-Based Training Methods</vt:lpstr>
      <vt:lpstr>Employee Performance Management</vt:lpstr>
      <vt:lpstr>Exhibit 12-10: Performance Appraisal Methods (1 of 2)</vt:lpstr>
      <vt:lpstr>Exhibit 12-10: Performance Appraisal Methods (2 of 2)</vt:lpstr>
      <vt:lpstr>Compensation and Benefits</vt:lpstr>
      <vt:lpstr>Exhibit 12-11 What Determines Pay and Benefits</vt:lpstr>
      <vt:lpstr>Managing Downsizing</vt:lpstr>
      <vt:lpstr>Exhibit 12-12: Tips for Managing Downsizing</vt:lpstr>
      <vt:lpstr>Managing Sexual Harassment</vt:lpstr>
      <vt:lpstr>Controlling HR Costs</vt:lpstr>
      <vt:lpstr>Review Learning Objective 12.1</vt:lpstr>
      <vt:lpstr>Review Learning Objective 12.2</vt:lpstr>
      <vt:lpstr>Review Learning Objective 12.3</vt:lpstr>
      <vt:lpstr>Review Learning Objective 12.4</vt:lpstr>
      <vt:lpstr>Review Learning Objective 12.5</vt:lpstr>
      <vt:lpstr>Review Learning Objective 12.6</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12: Managing Human Resources</dc:subject>
  <dc:creator>Stephen P. Robbins and Mary Coulter</dc:creator>
  <cp:keywords>Management</cp:keywords>
  <dc:description/>
  <cp:lastModifiedBy>Dr. Mohammad Pervez Mughal</cp:lastModifiedBy>
  <cp:revision>650</cp:revision>
  <dcterms:created xsi:type="dcterms:W3CDTF">2014-07-14T20:04:21Z</dcterms:created>
  <dcterms:modified xsi:type="dcterms:W3CDTF">2023-01-05T05:19:34Z</dcterms:modified>
  <cp:category/>
</cp:coreProperties>
</file>