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2"/>
  </p:notesMasterIdLst>
  <p:sldIdLst>
    <p:sldId id="287" r:id="rId2"/>
    <p:sldId id="288" r:id="rId3"/>
    <p:sldId id="289" r:id="rId4"/>
    <p:sldId id="290" r:id="rId5"/>
    <p:sldId id="291" r:id="rId6"/>
    <p:sldId id="292" r:id="rId7"/>
    <p:sldId id="259" r:id="rId8"/>
    <p:sldId id="294" r:id="rId9"/>
    <p:sldId id="274" r:id="rId10"/>
    <p:sldId id="296" r:id="rId11"/>
    <p:sldId id="275" r:id="rId12"/>
    <p:sldId id="298" r:id="rId13"/>
    <p:sldId id="320" r:id="rId14"/>
    <p:sldId id="299" r:id="rId15"/>
    <p:sldId id="276" r:id="rId16"/>
    <p:sldId id="277" r:id="rId17"/>
    <p:sldId id="278" r:id="rId18"/>
    <p:sldId id="279" r:id="rId19"/>
    <p:sldId id="316" r:id="rId20"/>
    <p:sldId id="317" r:id="rId21"/>
    <p:sldId id="280" r:id="rId22"/>
    <p:sldId id="307" r:id="rId23"/>
    <p:sldId id="318" r:id="rId24"/>
    <p:sldId id="309" r:id="rId25"/>
    <p:sldId id="281" r:id="rId26"/>
    <p:sldId id="282" r:id="rId27"/>
    <p:sldId id="312" r:id="rId28"/>
    <p:sldId id="283" r:id="rId29"/>
    <p:sldId id="284" r:id="rId30"/>
    <p:sldId id="31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CC3300"/>
    <a:srgbClr val="CC0000"/>
    <a:srgbClr val="3366CC"/>
    <a:srgbClr val="336600"/>
    <a:srgbClr val="996633"/>
    <a:srgbClr val="9933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6" autoAdjust="0"/>
    <p:restoredTop sz="94660"/>
  </p:normalViewPr>
  <p:slideViewPr>
    <p:cSldViewPr>
      <p:cViewPr varScale="1">
        <p:scale>
          <a:sx n="90" d="100"/>
          <a:sy n="90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5FE1C06-0132-CC5A-81E0-587A6C128C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E3DB598-933E-DF6E-80C1-AD61E80A5B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704C2741-CC56-9DFE-AC36-C7AE28CF20A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7DA5654-17BE-6F39-74A4-7FB3D2726A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E19C1DB-49F7-27E3-D208-1310283C92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B71285E-4084-5D68-5357-34BDA4074C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954C8735-5199-4B6A-AF3B-E0F7E13767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B080D7A-26AD-B8B5-9EE3-FFAE0B0594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1A90D2-D315-4891-AC25-95E58C654E8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928FF16A-676F-86FB-28F4-9A4F34DC90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C6834100-4022-3353-0648-964109D5B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710643D-9AE9-0918-40B9-57A5C3FFA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9CCC2-DFFC-4C1A-A741-6C2141EBA22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406A7B76-BD83-8408-436F-7CB684A6B0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9E7ED66-D64B-0AB6-5D7F-32EC14EEA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0F772EF-1B2D-EB30-E4F7-31A29DDB3E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BDDAC-A77C-42B6-83F9-6FB9E33CF9B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87C9C38F-E03E-BDD5-29B1-068F559B6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24C741AB-1FA3-E526-63D4-C73C7B938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A5F5122-CFF4-BDA3-2758-82B9F29B78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FBDC4C-4D93-4B1F-9D61-08A27348147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75C2FE21-8453-F810-C1AF-A9D801CBC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FBBD443-CA3D-873C-8606-61F09C90E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7895217-B388-FFCE-09D2-0011FF15C5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884B3-C849-4468-9EA3-9C679EF9511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C21772E5-799E-884D-42F8-CED07A2E2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D4E4D7BE-EDBC-E64C-9DC8-8783BA8A1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8A660E8-EDD8-D165-BD19-EBE107949C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4979E3-3CED-41D0-92A5-8ABFB5D0500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89D33CC9-8AEA-6AFB-070B-4BC404F560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B020D087-65E8-8756-AFAA-9B135FC62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724F81F-3761-1781-6B24-BBE96A201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34FAFB-CAEB-41EF-BEE5-7CCD2509A4A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364519C6-B344-4A67-4675-255CCE9960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0F867872-FE35-31DE-9C45-94A501A04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C7A6C3B-74A4-C87D-B790-138E58A06E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4337D-55D5-4E1E-B688-372A288DB63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E9895BCD-500A-0F17-6EAA-356B70867F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0425EA1-691B-3D3E-BEE4-1BC73322F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2932B1E-858F-4591-75DB-D51D352261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497D6-7016-41CC-B60B-CC9DA5828E8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D3F5AAE6-602D-03B4-6672-0989926EB5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A5B3330A-F791-97A7-CBA0-76DE959AE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B61DE3A-083E-2326-02EA-33AFCE1C68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4B9309-CA87-458D-98EE-A50CABF8994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A5A67EE7-EAE2-059C-3305-DF5959AB3E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0B90E2B0-B6D8-35BB-D784-F70B89D70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8E64155-A375-C565-B229-08DA163EE3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771079-202F-4175-A372-B24B6C9DD30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DE71C442-F4CC-D50C-48EC-C2C5A4593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F85C9966-0970-7BD8-B12A-5FC7F418B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E7F9BE7-C839-8AEA-C5D6-88AC46A9D1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CB4AE-26D8-45D0-9767-D96C0C8C5B2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8CE1528F-6998-F475-2D22-1CEA62CA9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BB4182AC-1933-2C98-3E5B-20F405034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56873DA-0404-3326-BC0F-0633A93AE0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5A53A-2995-4488-9FC7-6417D4E564E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B8AD21D2-A694-6E7C-D128-8892D6F87B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43D721F4-6188-1F61-85DC-139A55520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CDC4C33-703F-1C6A-7CCF-EDAC887A01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62DE7-C7AC-4370-A4A3-F157792BB4C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16028B3A-A18A-B685-CE94-79C3384CBD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46886B08-9278-626F-F9DA-7DD741412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679FDEF-5AAC-2B49-7A88-58054BF35E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19E91D-C256-4462-A472-15C38D44DCF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9CA25F0F-4E24-6444-1EB5-DD09CDEF04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FA01B95-FF02-FBC1-1E30-FBF80DAE9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D5DD58B-7B63-C105-4098-90AEC62D9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ECC53-8A63-4C01-A840-81297DA15BE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525A2F2D-4E49-E89E-3FB1-F01C02E363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CBB13420-3C9B-36CE-D675-2A7612161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2C32358-8163-5E30-C9D8-5C3E1A60AB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A46AA-DC8B-4B1B-B6C2-1CA19646167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86CA6A85-E791-B6E7-CC4F-C06F3BB734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102FF86D-483E-2B0A-C3B6-045CCE601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C628238-6FEB-412D-3175-88E9B2236B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844984-A7EA-445B-8617-0A8D397C9A6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4ED7FA34-8E74-6963-5662-EF9343DCBE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A904D58D-7B22-C7DD-5653-71C555260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DC8E8BE-7727-6E11-D5E0-E0CB891E0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9AA6F-5B99-4605-B603-041B8F6B8C6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E55DE109-93B6-7480-EC15-686062D67A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9BFE766D-3A70-C9C9-F669-43D342897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D7CA728-B181-C7A6-CA76-6FD3B99473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B7882-6A2A-42C2-BA43-643FB54B94B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6A9B991D-F64D-A014-475F-275D79B065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B9773799-0727-66AF-4B2A-23020BBA6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3A4EE6D-0C65-6C15-9FB8-167F15D07B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2A8004-4C24-47F7-9FF1-8D9ED398822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97550FF3-C865-88CC-7527-C77606AC71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969E06E9-7C61-FCB6-C13A-BFE6C7C0C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6AAE134-D5D4-78AB-A6D5-3ADF2A7631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B4D50-DCEC-475C-84D1-CE35B0425D5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A0991FDD-4ABD-B051-B4A2-BA64ED1E9C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6209F941-E9A4-6C2E-1CA8-70248DDDF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32A62E-C7F4-3DBC-9E04-A188DB408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200112-159F-4DA5-AFD6-0D8776DE989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C283CF3F-A0F5-051F-E85B-CB7BAFBE48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2C96E54F-0AB1-35DF-C029-66DADE44F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46423A6-7E64-C892-FD20-821B6F66D7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34B96-AA03-472F-8532-E41E2E913C7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4A565D17-7B78-854E-7CF1-70E51D7CD1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A27B2FFE-506A-08F6-1A8A-E94884791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365883A-DF12-5285-12A4-7779718218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1D5C2-DA69-456B-9153-14E0A710A98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6A1D485E-5CDE-FBCC-5C4B-B5BB22A1FE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708888EA-F6A5-ECDC-1BBB-D286FB5F5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6D72911-94A2-852A-9F12-12CE701F9E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75C480-5092-4942-B3C7-FD013B8C7EF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D059F7C9-A548-23C7-5826-2567603CD7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52C2D5C8-4A3C-BE59-866C-564C86C37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86D6D7E-5B06-667D-14B3-FD18A30A7D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C3DC33-5EF2-4AC7-A008-B168F171331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D4EB25DD-598F-FC8C-E97C-00451A11F6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532CA52E-2EB0-424D-C140-2E4BFD303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C2A34AB-8503-EE31-3D20-FE23F276CA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709CF5-76F9-4072-A18B-0C7A362C81A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2EAF41B7-FFB6-8323-5E40-552F9195C6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95005CC-A641-03EB-8FC3-00A2B0972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A55E410-B75E-E05E-6AD5-A13AA2B0C8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CAE1B4-CD97-4940-97D9-4AC7609D78A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23C3828F-A3E1-D0F3-11B7-F25F2C2B0B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9C5F109D-6ADA-F0F9-1A3C-2C662E8A4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72681FE-2B26-8114-14EB-F17F4CBFAA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56AB04-8E4D-4FAE-8EC5-0D003AE2B29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0387C6B7-EACA-948F-8B38-45D71E5BA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3865EE31-2F3F-8608-96B6-A52A5EF2B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65788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DD2D0287-0E4A-4BFE-90FE-E2820E69BF2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34134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D0E269DB-FFB1-43AE-A5C0-2E7EBA390F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909015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64FA-07A1-954E-8D76-93A15405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579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B3817-17B5-4D4A-CAE7-32A2B626221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11200" y="1066800"/>
            <a:ext cx="5300133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140BF-9900-9B81-EF28-EE43460BF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4534" y="1066800"/>
            <a:ext cx="5300133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80B7-83D2-C4CD-1F1F-B6D26A8BE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11200" y="6172200"/>
            <a:ext cx="538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Prof. Dr. Mohammad Pervez Mughal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D08C6-4881-87D0-FFF5-9848FEE045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172200"/>
            <a:ext cx="2946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1–</a:t>
            </a:r>
            <a:fld id="{95D64795-EF0E-4D49-B969-95AB5C942D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34860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E05FB319-3D65-4A95-8696-0109D090645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918629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AEE7FD41-E2D2-420A-8EB1-B5C7156460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28054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085342BC-82FE-441C-86CD-05BD297123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475634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5FE980D6-3B9C-42FD-91DB-C1B2DB741E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7187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998BCB41-6BA9-4951-AFC5-B18BF46B08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954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6DB6A7CB-426D-41A3-B82F-881A457027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372804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C16CD834-17CD-4E59-80BA-0632DCA63E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200329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6133E8CD-101E-4BF1-84BC-642615F93A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1050677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Prof. Dr. Mohammad Pervez Mughal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1–</a:t>
            </a:r>
            <a:fld id="{B68DC328-2968-440F-B6E3-C82689DD68C0}" type="slidenum">
              <a:rPr lang="en-US" altLang="en-US" smtClean="0">
                <a:cs typeface="+mn-cs"/>
              </a:rPr>
              <a:pPr/>
              <a:t>‹#›</a:t>
            </a:fld>
            <a:endParaRPr lang="en-US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36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C8D5C10D-58E0-1821-A9E5-850FFC19BE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486400" y="3657600"/>
            <a:ext cx="4191000" cy="1752600"/>
          </a:xfrm>
        </p:spPr>
        <p:txBody>
          <a:bodyPr/>
          <a:lstStyle/>
          <a:p>
            <a:r>
              <a:rPr lang="en-US" altLang="en-US" sz="3600"/>
              <a:t>Introduction to Management and Organizations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A1B5FED5-31BA-40AF-EC9E-0B112476FF1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86200" y="3800475"/>
            <a:ext cx="16002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>
                <a:solidFill>
                  <a:srgbClr val="003366"/>
                </a:solidFill>
              </a:rPr>
              <a:t>Chapter</a:t>
            </a:r>
            <a:br>
              <a:rPr lang="en-US" altLang="en-US"/>
            </a:br>
            <a:r>
              <a:rPr lang="en-US" altLang="en-US" sz="7200" b="1"/>
              <a:t>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2544F-3A78-C0DD-2ACF-8EF7CBD7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A61181B3-6199-B77A-203C-1FD113355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 Managers Do?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F63BBC47-CC8F-8B94-8AC8-5B00799B88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Functional Approach</a:t>
            </a:r>
          </a:p>
          <a:p>
            <a:pPr lvl="1"/>
            <a:r>
              <a:rPr lang="en-US" altLang="en-US"/>
              <a:t>Planning</a:t>
            </a:r>
          </a:p>
          <a:p>
            <a:pPr lvl="2"/>
            <a:r>
              <a:rPr lang="en-US" altLang="en-US"/>
              <a:t>Defining goals, establishing strategies to achieve goals, developing plans to integrate and coordinate activities.</a:t>
            </a:r>
          </a:p>
          <a:p>
            <a:pPr lvl="1"/>
            <a:r>
              <a:rPr lang="en-US" altLang="en-US"/>
              <a:t>Organizing</a:t>
            </a:r>
          </a:p>
          <a:p>
            <a:pPr lvl="2"/>
            <a:r>
              <a:rPr lang="en-US" altLang="en-US"/>
              <a:t>Arranging and structuring work to accomplish organizational goals.</a:t>
            </a:r>
          </a:p>
          <a:p>
            <a:pPr lvl="1"/>
            <a:r>
              <a:rPr lang="en-US" altLang="en-US"/>
              <a:t>Leading</a:t>
            </a:r>
          </a:p>
          <a:p>
            <a:pPr lvl="2"/>
            <a:r>
              <a:rPr lang="en-US" altLang="en-US"/>
              <a:t>Working with and through people to accomplish goals.</a:t>
            </a:r>
          </a:p>
          <a:p>
            <a:pPr lvl="1"/>
            <a:r>
              <a:rPr lang="en-US" altLang="en-US"/>
              <a:t>Controlling</a:t>
            </a:r>
          </a:p>
          <a:p>
            <a:pPr lvl="2"/>
            <a:r>
              <a:rPr lang="en-US" altLang="en-US"/>
              <a:t>Monitoring, comparing, and correcting work.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E2AF36F-7385-D338-32CD-CD94E3F0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542AD-F9A3-3F4E-29AB-60D6A1D2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E05FB319-3D65-4A95-8696-0109D090645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7137616-F94B-EAB1-9646-5A74F23BF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81001"/>
            <a:ext cx="8077200" cy="366713"/>
          </a:xfrm>
        </p:spPr>
        <p:txBody>
          <a:bodyPr/>
          <a:lstStyle/>
          <a:p>
            <a:pPr marL="1376363" indent="-1376363"/>
            <a:r>
              <a:rPr lang="en-US" altLang="en-US" sz="1800" dirty="0">
                <a:solidFill>
                  <a:schemeClr val="tx1"/>
                </a:solidFill>
              </a:rPr>
              <a:t>Exhibit 1–5	Management Functions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6F3CA03-489A-BFA3-3C22-F23B7337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80B80-2492-E9F1-7CA5-15E107C1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E05FB319-3D65-4A95-8696-0109D0906456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98307" name="Line 3">
            <a:extLst>
              <a:ext uri="{FF2B5EF4-FFF2-40B4-BE49-F238E27FC236}">
                <a16:creationId xmlns:a16="http://schemas.microsoft.com/office/drawing/2014/main" id="{CB5A1788-35A6-6B76-0F9D-7E66C936A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0DC57F-B497-5B65-FC07-6F9632A07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2012324"/>
            <a:ext cx="9144000" cy="283335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2CBB5D59-A5F7-CED8-CCEF-1118A4BFF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7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900"/>
              <a:t>What Do Managers Do? (cont’d)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5216B575-31DD-E9D2-23A2-21F6C36642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7202" y="2807208"/>
            <a:ext cx="2571750" cy="341071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300"/>
              <a:t>Management Roles Approach (Mintzberg)</a:t>
            </a:r>
          </a:p>
          <a:p>
            <a:pPr lvl="1">
              <a:lnSpc>
                <a:spcPct val="90000"/>
              </a:lnSpc>
            </a:pPr>
            <a:r>
              <a:rPr lang="en-US" altLang="en-US" sz="1300"/>
              <a:t>Interpersonal roles</a:t>
            </a:r>
          </a:p>
          <a:p>
            <a:pPr lvl="2">
              <a:lnSpc>
                <a:spcPct val="90000"/>
              </a:lnSpc>
            </a:pPr>
            <a:r>
              <a:rPr lang="en-US" altLang="en-US" sz="1300"/>
              <a:t>Figurehead, leader, liaison</a:t>
            </a:r>
          </a:p>
          <a:p>
            <a:pPr lvl="1">
              <a:lnSpc>
                <a:spcPct val="90000"/>
              </a:lnSpc>
            </a:pPr>
            <a:r>
              <a:rPr lang="en-US" altLang="en-US" sz="1300"/>
              <a:t>Informational roles</a:t>
            </a:r>
          </a:p>
          <a:p>
            <a:pPr lvl="2">
              <a:lnSpc>
                <a:spcPct val="90000"/>
              </a:lnSpc>
            </a:pPr>
            <a:r>
              <a:rPr lang="en-US" altLang="en-US" sz="1300"/>
              <a:t>Monitor, disseminator, spokesperson</a:t>
            </a:r>
          </a:p>
          <a:p>
            <a:pPr lvl="1">
              <a:lnSpc>
                <a:spcPct val="90000"/>
              </a:lnSpc>
            </a:pPr>
            <a:r>
              <a:rPr lang="en-US" altLang="en-US" sz="1300"/>
              <a:t>Decisional roles</a:t>
            </a:r>
          </a:p>
          <a:p>
            <a:pPr lvl="2">
              <a:lnSpc>
                <a:spcPct val="90000"/>
              </a:lnSpc>
            </a:pPr>
            <a:r>
              <a:rPr lang="en-US" altLang="en-US" sz="1300"/>
              <a:t>Disturbance handler, resource allocator, negotiator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9C7F62C-8B92-A085-A278-BB3D54BA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1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CBC23-7B68-7AF0-F0C7-75B98EB4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356351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1–</a:t>
            </a:r>
            <a:fld id="{E05FB319-3D65-4A95-8696-0109D0906456}" type="slidenum">
              <a:rPr lang="en-US" altLang="en-US" smtClean="0"/>
              <a:pPr>
                <a:spcAft>
                  <a:spcPts val="600"/>
                </a:spcAft>
              </a:pPr>
              <a:t>12</a:t>
            </a:fld>
            <a:endParaRPr lang="en-US" alt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77EFCED-6E2D-0C02-DD0F-442A1BF55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9794" y="1331995"/>
            <a:ext cx="6032006" cy="48859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>
            <a:extLst>
              <a:ext uri="{FF2B5EF4-FFF2-40B4-BE49-F238E27FC236}">
                <a16:creationId xmlns:a16="http://schemas.microsoft.com/office/drawing/2014/main" id="{C5BC6454-F21D-7999-D1DC-1A68A3774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-77030"/>
            <a:ext cx="10515600" cy="1325563"/>
          </a:xfrm>
        </p:spPr>
        <p:txBody>
          <a:bodyPr/>
          <a:lstStyle/>
          <a:p>
            <a:r>
              <a:rPr lang="en-US" altLang="en-US" dirty="0"/>
              <a:t>What Managers Actually Do (Mintzberg)</a:t>
            </a:r>
          </a:p>
        </p:txBody>
      </p:sp>
      <p:sp>
        <p:nvSpPr>
          <p:cNvPr id="191494" name="Rectangle 6">
            <a:extLst>
              <a:ext uri="{FF2B5EF4-FFF2-40B4-BE49-F238E27FC236}">
                <a16:creationId xmlns:a16="http://schemas.microsoft.com/office/drawing/2014/main" id="{40BB1E80-C2ED-0E76-9135-6ED159B35B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351959"/>
            <a:ext cx="4267200" cy="5029200"/>
          </a:xfrm>
        </p:spPr>
        <p:txBody>
          <a:bodyPr/>
          <a:lstStyle/>
          <a:p>
            <a:r>
              <a:rPr lang="en-US" altLang="en-US" dirty="0"/>
              <a:t>Interaction</a:t>
            </a:r>
          </a:p>
          <a:p>
            <a:pPr lvl="1"/>
            <a:r>
              <a:rPr lang="en-US" altLang="en-US" dirty="0"/>
              <a:t>with others</a:t>
            </a:r>
          </a:p>
          <a:p>
            <a:pPr lvl="1"/>
            <a:r>
              <a:rPr lang="en-US" altLang="en-US" dirty="0"/>
              <a:t>with the organization</a:t>
            </a:r>
          </a:p>
          <a:p>
            <a:pPr lvl="1"/>
            <a:r>
              <a:rPr lang="en-US" altLang="en-US" dirty="0"/>
              <a:t>with the external context of the organization</a:t>
            </a:r>
          </a:p>
          <a:p>
            <a:r>
              <a:rPr lang="en-US" altLang="en-US" dirty="0"/>
              <a:t>Reflection</a:t>
            </a:r>
          </a:p>
          <a:p>
            <a:pPr lvl="1"/>
            <a:r>
              <a:rPr lang="en-US" altLang="en-US" dirty="0"/>
              <a:t>thoughtful thinking</a:t>
            </a:r>
          </a:p>
          <a:p>
            <a:r>
              <a:rPr lang="en-US" altLang="en-US" dirty="0"/>
              <a:t>Action</a:t>
            </a:r>
          </a:p>
          <a:p>
            <a:pPr lvl="1"/>
            <a:r>
              <a:rPr lang="en-US" altLang="en-US" dirty="0"/>
              <a:t>practical doing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E1E4990-ACAD-C523-5487-D9E2847C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00951-EE60-320E-3B6C-370DC58D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E05FB319-3D65-4A95-8696-0109D0906456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191493" name="Picture 5">
            <a:extLst>
              <a:ext uri="{FF2B5EF4-FFF2-40B4-BE49-F238E27FC236}">
                <a16:creationId xmlns:a16="http://schemas.microsoft.com/office/drawing/2014/main" id="{03845F25-A835-A272-BFC2-64A41F23E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1600200"/>
            <a:ext cx="2462212" cy="37338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85213F3D-A8D9-80D7-92B0-21523B56B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 Managers Do? (cont’d)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14DCF5AA-9F3D-020F-CD70-4EC0972533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Skills Approach</a:t>
            </a:r>
          </a:p>
          <a:p>
            <a:pPr lvl="1"/>
            <a:r>
              <a:rPr lang="en-US" altLang="en-US"/>
              <a:t>Technical skills</a:t>
            </a:r>
          </a:p>
          <a:p>
            <a:pPr lvl="2"/>
            <a:r>
              <a:rPr lang="en-US" altLang="en-US"/>
              <a:t>Knowledge and proficiency in a specific field</a:t>
            </a:r>
          </a:p>
          <a:p>
            <a:pPr lvl="1"/>
            <a:r>
              <a:rPr lang="en-US" altLang="en-US"/>
              <a:t>Human skills</a:t>
            </a:r>
          </a:p>
          <a:p>
            <a:pPr lvl="2"/>
            <a:r>
              <a:rPr lang="en-US" altLang="en-US"/>
              <a:t>The ability to work well with other people</a:t>
            </a:r>
          </a:p>
          <a:p>
            <a:pPr lvl="1"/>
            <a:r>
              <a:rPr lang="en-US" altLang="en-US"/>
              <a:t>Conceptual skills</a:t>
            </a:r>
          </a:p>
          <a:p>
            <a:pPr lvl="2"/>
            <a:r>
              <a:rPr lang="en-US" altLang="en-US"/>
              <a:t>The ability to think and conceptualize about abstract and complex situations concerning the organization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8E31888-301A-7128-BA80-E77CC624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838A6-81C0-D936-F914-6CDAEAB4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E05FB319-3D65-4A95-8696-0109D090645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FC8C773A-2557-EC12-326B-7DE8BDFB5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1–5	Skills Needed at Different Management Levels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9AC973A3-B2EF-F7B7-3EED-826A5EEE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35C02-A208-ED89-70C8-85ACEF96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998BCB41-6BA9-4951-AFC5-B18BF46B08CB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100355" name="Line 3">
            <a:extLst>
              <a:ext uri="{FF2B5EF4-FFF2-40B4-BE49-F238E27FC236}">
                <a16:creationId xmlns:a16="http://schemas.microsoft.com/office/drawing/2014/main" id="{A8CF154B-B1F9-9562-6607-63CA234C8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56" name="Line 4">
            <a:extLst>
              <a:ext uri="{FF2B5EF4-FFF2-40B4-BE49-F238E27FC236}">
                <a16:creationId xmlns:a16="http://schemas.microsoft.com/office/drawing/2014/main" id="{D8442C85-AF31-9D9D-0566-F364E7509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00357" name="Picture 5">
            <a:extLst>
              <a:ext uri="{FF2B5EF4-FFF2-40B4-BE49-F238E27FC236}">
                <a16:creationId xmlns:a16="http://schemas.microsoft.com/office/drawing/2014/main" id="{9F7DC57A-EE41-01A4-AB3B-27BBB146F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6439"/>
            <a:ext cx="777240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6A80B610-8FEA-1889-F604-217BFD532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1–6	Conceptual Skills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E0B9572-06F6-76F9-BA57-BADD65A7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AA701-0122-C86A-C3C6-BEDEFBBA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998BCB41-6BA9-4951-AFC5-B18BF46B08CB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102403" name="Line 3">
            <a:extLst>
              <a:ext uri="{FF2B5EF4-FFF2-40B4-BE49-F238E27FC236}">
                <a16:creationId xmlns:a16="http://schemas.microsoft.com/office/drawing/2014/main" id="{D7D0D87F-86DD-E036-E3F8-084137846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04" name="Line 4">
            <a:extLst>
              <a:ext uri="{FF2B5EF4-FFF2-40B4-BE49-F238E27FC236}">
                <a16:creationId xmlns:a16="http://schemas.microsoft.com/office/drawing/2014/main" id="{ED5C3692-468B-38CC-B321-244DF854E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5740446D-E899-EBB8-B68A-4D4B4B682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066800"/>
            <a:ext cx="8102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2250" indent="-2222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625475" indent="-28416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sz="24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974725" indent="-2349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311275" indent="-22225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1657350" indent="-173038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114550" indent="-1730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2571750" indent="-1730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028950" indent="-1730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3486150" indent="-1730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/>
              <a:t>Using information to solve business problems</a:t>
            </a:r>
          </a:p>
          <a:p>
            <a:pPr>
              <a:spcBef>
                <a:spcPct val="30000"/>
              </a:spcBef>
            </a:pPr>
            <a:r>
              <a:rPr lang="en-US" altLang="en-US"/>
              <a:t>Identifying of opportunities for innovation</a:t>
            </a:r>
          </a:p>
          <a:p>
            <a:pPr>
              <a:spcBef>
                <a:spcPct val="30000"/>
              </a:spcBef>
            </a:pPr>
            <a:r>
              <a:rPr lang="en-US" altLang="en-US"/>
              <a:t>Recognizing problem areas and implementing solutions</a:t>
            </a:r>
          </a:p>
          <a:p>
            <a:pPr>
              <a:spcBef>
                <a:spcPct val="30000"/>
              </a:spcBef>
            </a:pPr>
            <a:r>
              <a:rPr lang="en-US" altLang="en-US"/>
              <a:t>Selecting critical information from masses of data</a:t>
            </a:r>
          </a:p>
          <a:p>
            <a:pPr>
              <a:spcBef>
                <a:spcPct val="30000"/>
              </a:spcBef>
            </a:pPr>
            <a:r>
              <a:rPr lang="en-US" altLang="en-US"/>
              <a:t>Understanding of business uses of technology</a:t>
            </a:r>
          </a:p>
          <a:p>
            <a:pPr>
              <a:spcBef>
                <a:spcPct val="30000"/>
              </a:spcBef>
            </a:pPr>
            <a:r>
              <a:rPr lang="en-US" altLang="en-US"/>
              <a:t>Understanding of organization’s business model</a:t>
            </a:r>
          </a:p>
        </p:txBody>
      </p:sp>
      <p:sp>
        <p:nvSpPr>
          <p:cNvPr id="102406" name="Text Box 6">
            <a:extLst>
              <a:ext uri="{FF2B5EF4-FFF2-40B4-BE49-F238E27FC236}">
                <a16:creationId xmlns:a16="http://schemas.microsoft.com/office/drawing/2014/main" id="{B923D4D5-34FD-FDCD-E0B3-40B342705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6035675"/>
            <a:ext cx="5273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 i="1"/>
              <a:t>Source:</a:t>
            </a:r>
            <a:r>
              <a:rPr lang="en-US" altLang="en-US" sz="900"/>
              <a:t> Based on American Management Association Survey of Managerial Skills and Competencies, March/April 2000, found on AMA Web site (</a:t>
            </a:r>
            <a:r>
              <a:rPr lang="en-US" altLang="en-US" sz="900" b="1" i="1"/>
              <a:t>www.ama.org</a:t>
            </a:r>
            <a:r>
              <a:rPr lang="en-US" altLang="en-US" sz="900"/>
              <a:t>), October 30, 2002.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2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2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AE3FD26F-E565-C40E-077B-B71BA10B3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1–6	Communication Skills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ACF6AE2-99A3-D40F-4C26-C366CF0A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B5079-69A6-64B6-4733-7C1115FE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998BCB41-6BA9-4951-AFC5-B18BF46B08CB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104451" name="Line 3">
            <a:extLst>
              <a:ext uri="{FF2B5EF4-FFF2-40B4-BE49-F238E27FC236}">
                <a16:creationId xmlns:a16="http://schemas.microsoft.com/office/drawing/2014/main" id="{D671BC89-65C6-8130-16F6-C5F761187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52" name="Line 4">
            <a:extLst>
              <a:ext uri="{FF2B5EF4-FFF2-40B4-BE49-F238E27FC236}">
                <a16:creationId xmlns:a16="http://schemas.microsoft.com/office/drawing/2014/main" id="{3B70EA66-5149-8B7E-7E04-8782CF2E6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09B3B747-2D57-6A7C-D533-EC580E2BA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066800"/>
            <a:ext cx="8102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2250" indent="-2222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625475" indent="-28416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sz="24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974725" indent="-2349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311275" indent="-22225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1657350" indent="-173038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114550" indent="-1730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2571750" indent="-1730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028950" indent="-1730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3486150" indent="-1730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Ability to transform ideas into words and actions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Credibility among colleagues, peers, and subordinates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Listening and asking questions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Presentation skills; spoken format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Presentation skills; written and/or graphic formats</a:t>
            </a:r>
          </a:p>
        </p:txBody>
      </p:sp>
      <p:sp>
        <p:nvSpPr>
          <p:cNvPr id="104454" name="Text Box 6">
            <a:extLst>
              <a:ext uri="{FF2B5EF4-FFF2-40B4-BE49-F238E27FC236}">
                <a16:creationId xmlns:a16="http://schemas.microsoft.com/office/drawing/2014/main" id="{C6ADFD7E-9D26-D7FA-62AD-191B7A36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6035675"/>
            <a:ext cx="5273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 i="1"/>
              <a:t>Source:</a:t>
            </a:r>
            <a:r>
              <a:rPr lang="en-US" altLang="en-US" sz="900"/>
              <a:t> Based on American Management Association Survey of Managerial Skills and Competencies, March/April 2000, found on AMA Web site (</a:t>
            </a:r>
            <a:r>
              <a:rPr lang="en-US" altLang="en-US" sz="900" b="1" i="1"/>
              <a:t>www.ama.org</a:t>
            </a:r>
            <a:r>
              <a:rPr lang="en-US" altLang="en-US" sz="900"/>
              <a:t>), October 30, 2002.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F461459E-4485-6541-2157-1BE8D3CBE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1–6	Effectiveness Skills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99C785A2-11CF-C62C-01D1-DD713855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A956D-4891-329E-B8C4-B71467AC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998BCB41-6BA9-4951-AFC5-B18BF46B08CB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106499" name="Line 3">
            <a:extLst>
              <a:ext uri="{FF2B5EF4-FFF2-40B4-BE49-F238E27FC236}">
                <a16:creationId xmlns:a16="http://schemas.microsoft.com/office/drawing/2014/main" id="{32B88735-7487-7F18-AEAA-BA4ADD3DB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00" name="Line 4">
            <a:extLst>
              <a:ext uri="{FF2B5EF4-FFF2-40B4-BE49-F238E27FC236}">
                <a16:creationId xmlns:a16="http://schemas.microsoft.com/office/drawing/2014/main" id="{D244A054-0623-8EA8-C699-F7568F65B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327AE1EC-280A-DD93-FB0C-2ED4AD21C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066800"/>
            <a:ext cx="8102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2250" indent="-2222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625475" indent="-28416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sz="24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974725" indent="-2349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311275" indent="-22225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1657350" indent="-173038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114550" indent="-1730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2571750" indent="-1730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028950" indent="-1730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3486150" indent="-1730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</a:pPr>
            <a:r>
              <a:rPr lang="en-US" altLang="en-US"/>
              <a:t>Contributing to corporate mission/departmental objectives</a:t>
            </a:r>
          </a:p>
          <a:p>
            <a:pPr>
              <a:spcBef>
                <a:spcPct val="35000"/>
              </a:spcBef>
            </a:pPr>
            <a:r>
              <a:rPr lang="en-US" altLang="en-US"/>
              <a:t>Customer focus</a:t>
            </a:r>
          </a:p>
          <a:p>
            <a:pPr>
              <a:spcBef>
                <a:spcPct val="35000"/>
              </a:spcBef>
            </a:pPr>
            <a:r>
              <a:rPr lang="en-US" altLang="en-US"/>
              <a:t>Multitasking: working at multiple tasks in parallel</a:t>
            </a:r>
          </a:p>
          <a:p>
            <a:pPr>
              <a:spcBef>
                <a:spcPct val="35000"/>
              </a:spcBef>
            </a:pPr>
            <a:r>
              <a:rPr lang="en-US" altLang="en-US"/>
              <a:t>Negotiating skills</a:t>
            </a:r>
          </a:p>
          <a:p>
            <a:pPr>
              <a:spcBef>
                <a:spcPct val="35000"/>
              </a:spcBef>
            </a:pPr>
            <a:r>
              <a:rPr lang="en-US" altLang="en-US"/>
              <a:t>Project management</a:t>
            </a:r>
          </a:p>
          <a:p>
            <a:pPr>
              <a:spcBef>
                <a:spcPct val="35000"/>
              </a:spcBef>
            </a:pPr>
            <a:r>
              <a:rPr lang="en-US" altLang="en-US"/>
              <a:t>Reviewing operations and implementing improvements</a:t>
            </a:r>
          </a:p>
        </p:txBody>
      </p:sp>
      <p:sp>
        <p:nvSpPr>
          <p:cNvPr id="106502" name="Text Box 6">
            <a:extLst>
              <a:ext uri="{FF2B5EF4-FFF2-40B4-BE49-F238E27FC236}">
                <a16:creationId xmlns:a16="http://schemas.microsoft.com/office/drawing/2014/main" id="{2EEA2923-FC6D-A01F-B2B6-5981BC2ED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6035675"/>
            <a:ext cx="5273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 i="1"/>
              <a:t>Source:</a:t>
            </a:r>
            <a:r>
              <a:rPr lang="en-US" altLang="en-US" sz="900"/>
              <a:t> Based on American Management Association Survey of Managerial Skills and Competencies, March/April 2000, found on AMA Web site (</a:t>
            </a:r>
            <a:r>
              <a:rPr lang="en-US" altLang="en-US" sz="900" b="1" i="1"/>
              <a:t>www.ama.org</a:t>
            </a:r>
            <a:r>
              <a:rPr lang="en-US" altLang="en-US" sz="900"/>
              <a:t>), October 30, 2002.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FEE8BE85-B437-4285-46C4-8A24FB907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1–6	Effectiveness Skills (cont’d)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F54D5A11-4EFE-0759-A9BF-4EC43248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5D352-2711-5FD9-D7DA-EE5911DD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998BCB41-6BA9-4951-AFC5-B18BF46B08CB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183299" name="Line 3">
            <a:extLst>
              <a:ext uri="{FF2B5EF4-FFF2-40B4-BE49-F238E27FC236}">
                <a16:creationId xmlns:a16="http://schemas.microsoft.com/office/drawing/2014/main" id="{D1EB5A79-D688-B0A4-0B51-B372D02B7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3300" name="Line 4">
            <a:extLst>
              <a:ext uri="{FF2B5EF4-FFF2-40B4-BE49-F238E27FC236}">
                <a16:creationId xmlns:a16="http://schemas.microsoft.com/office/drawing/2014/main" id="{1BC1E4B4-A17C-4325-5741-1DAF65ECA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3302" name="Text Box 6">
            <a:extLst>
              <a:ext uri="{FF2B5EF4-FFF2-40B4-BE49-F238E27FC236}">
                <a16:creationId xmlns:a16="http://schemas.microsoft.com/office/drawing/2014/main" id="{8C175009-8DE1-EE3D-4AC1-0599B5955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6035675"/>
            <a:ext cx="5273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 i="1"/>
              <a:t>Source:</a:t>
            </a:r>
            <a:r>
              <a:rPr lang="en-US" altLang="en-US" sz="900"/>
              <a:t> Based on American Management Association Survey of Managerial Skills and Competencies, March/April 2000, found on AMA Web site (</a:t>
            </a:r>
            <a:r>
              <a:rPr lang="en-US" altLang="en-US" sz="900" b="1" i="1"/>
              <a:t>www.ama.org</a:t>
            </a:r>
            <a:r>
              <a:rPr lang="en-US" altLang="en-US" sz="900"/>
              <a:t>), October 30, 2002.</a:t>
            </a:r>
          </a:p>
        </p:txBody>
      </p:sp>
      <p:sp>
        <p:nvSpPr>
          <p:cNvPr id="183303" name="Rectangle 7">
            <a:extLst>
              <a:ext uri="{FF2B5EF4-FFF2-40B4-BE49-F238E27FC236}">
                <a16:creationId xmlns:a16="http://schemas.microsoft.com/office/drawing/2014/main" id="{7C4AFB85-DF60-CBCC-42D0-989A7F022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066800"/>
            <a:ext cx="8102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2250" indent="-2222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625475" indent="-28416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sz="24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974725" indent="-2349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311275" indent="-22225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1657350" indent="-173038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114550" indent="-1730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2571750" indent="-1730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028950" indent="-1730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3486150" indent="-1730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Setting and maintaining performance standards internally and externally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Setting priorities for attention and activity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Time management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90DE0F30-9E0C-2EF4-92FE-F77B13A2D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493714"/>
            <a:ext cx="8077200" cy="9302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>
                <a:solidFill>
                  <a:srgbClr val="996633"/>
                </a:solidFill>
              </a:rPr>
              <a:t>L E A R N I N G  O U T L I N E </a:t>
            </a:r>
            <a:br>
              <a:rPr lang="en-US" altLang="en-US" sz="2800">
                <a:solidFill>
                  <a:srgbClr val="996633"/>
                </a:solidFill>
              </a:rPr>
            </a:br>
            <a:r>
              <a:rPr lang="en-US" altLang="en-US" sz="2200" i="1">
                <a:solidFill>
                  <a:srgbClr val="336699"/>
                </a:solidFill>
                <a:latin typeface="Times New Roman" panose="02020603050405020304" pitchFamily="18" charset="0"/>
              </a:rPr>
              <a:t>Follow this Learning Outline as you read and study this chapter.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AFBD1234-7D15-E2FA-3708-4E16ECEC9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73300" y="1600200"/>
            <a:ext cx="7645400" cy="449580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993300"/>
                </a:solidFill>
              </a:rPr>
              <a:t>Who Are Managers?</a:t>
            </a:r>
          </a:p>
          <a:p>
            <a:pPr marL="398463" lvl="1" indent="-173038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Explain how managers differ from non-managerial employees.</a:t>
            </a:r>
          </a:p>
          <a:p>
            <a:pPr marL="398463" lvl="1" indent="-173038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Describe how to classify managers in organizations.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993300"/>
                </a:solidFill>
              </a:rPr>
              <a:t>What Is Management?</a:t>
            </a:r>
          </a:p>
          <a:p>
            <a:pPr marL="398463" lvl="1" indent="-173038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Define management.</a:t>
            </a:r>
          </a:p>
          <a:p>
            <a:pPr marL="398463" lvl="1" indent="-173038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Explain why efficiency and effectiveness are important to management.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8B49164-4D3D-19B9-B456-99924B1A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098F7-BC50-B083-8B7B-AF125396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E05FB319-3D65-4A95-8696-0109D090645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CBFA562F-B762-C9B5-E36D-C5B5E9E9A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1–6	Interpersonal Skills (cont’d)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F7AEEA8-EACF-4D3E-C4C8-2E10888A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31683-6A8E-987C-30D2-63C22EED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998BCB41-6BA9-4951-AFC5-B18BF46B08CB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185347" name="Line 3">
            <a:extLst>
              <a:ext uri="{FF2B5EF4-FFF2-40B4-BE49-F238E27FC236}">
                <a16:creationId xmlns:a16="http://schemas.microsoft.com/office/drawing/2014/main" id="{EF913335-FAD0-9022-9BFC-393759D11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5348" name="Line 4">
            <a:extLst>
              <a:ext uri="{FF2B5EF4-FFF2-40B4-BE49-F238E27FC236}">
                <a16:creationId xmlns:a16="http://schemas.microsoft.com/office/drawing/2014/main" id="{96455108-8BDA-D43F-307E-F59C3F6AD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5349" name="Text Box 5">
            <a:extLst>
              <a:ext uri="{FF2B5EF4-FFF2-40B4-BE49-F238E27FC236}">
                <a16:creationId xmlns:a16="http://schemas.microsoft.com/office/drawing/2014/main" id="{021E6B31-63BB-ADA3-2EF2-AA7B07C38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6035675"/>
            <a:ext cx="5273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 i="1"/>
              <a:t>Source:</a:t>
            </a:r>
            <a:r>
              <a:rPr lang="en-US" altLang="en-US" sz="900"/>
              <a:t> Based on American Management Association Survey of Managerial Skills and Competencies, March/April 2000, found on AMA Web site (</a:t>
            </a:r>
            <a:r>
              <a:rPr lang="en-US" altLang="en-US" sz="900" b="1" i="1"/>
              <a:t>www.ama.org</a:t>
            </a:r>
            <a:r>
              <a:rPr lang="en-US" altLang="en-US" sz="900"/>
              <a:t>), October 30, 2002.</a:t>
            </a:r>
          </a:p>
        </p:txBody>
      </p:sp>
      <p:sp>
        <p:nvSpPr>
          <p:cNvPr id="185351" name="Rectangle 7">
            <a:extLst>
              <a:ext uri="{FF2B5EF4-FFF2-40B4-BE49-F238E27FC236}">
                <a16:creationId xmlns:a16="http://schemas.microsoft.com/office/drawing/2014/main" id="{0ACF2551-BDAD-25DF-F111-5C60460AB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066800"/>
            <a:ext cx="8102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2250" indent="-2222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  <a:lvl2pPr marL="625475" indent="-28416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sz="24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marL="974725" indent="-2349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marL="1311275" indent="-22225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marL="1657350" indent="-173038">
              <a:spcBef>
                <a:spcPct val="20000"/>
              </a:spcBef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2114550" indent="-1730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2571750" indent="-1730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3028950" indent="-1730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3486150" indent="-173038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00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Coaching and mentoring skills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Diversity skills: working with diverse people and cultures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Networking within the organization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Networking outside the organization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Working in teams; cooperation and commitment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6270F079-BFF4-9A63-BE17-DA4B6C6A0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81001"/>
            <a:ext cx="8077200" cy="366713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1–7	Management Skills and Management Function Matrix</a:t>
            </a:r>
          </a:p>
        </p:txBody>
      </p:sp>
      <p:pic>
        <p:nvPicPr>
          <p:cNvPr id="108550" name="Picture 6">
            <a:extLst>
              <a:ext uri="{FF2B5EF4-FFF2-40B4-BE49-F238E27FC236}">
                <a16:creationId xmlns:a16="http://schemas.microsoft.com/office/drawing/2014/main" id="{508202CC-14F8-A355-35BD-1D021B2E36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838200"/>
            <a:ext cx="7848600" cy="5481638"/>
          </a:xfrm>
          <a:noFill/>
          <a:ln/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744D9C81-913D-964F-6E62-19CB8EEF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042B1-BC0A-8DBE-D8F3-AE9DAF68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E05FB319-3D65-4A95-8696-0109D0906456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108547" name="Line 3">
            <a:extLst>
              <a:ext uri="{FF2B5EF4-FFF2-40B4-BE49-F238E27FC236}">
                <a16:creationId xmlns:a16="http://schemas.microsoft.com/office/drawing/2014/main" id="{36EFD9B8-E47C-BD30-A469-F8D4B0B31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548" name="Line 4">
            <a:extLst>
              <a:ext uri="{FF2B5EF4-FFF2-40B4-BE49-F238E27FC236}">
                <a16:creationId xmlns:a16="http://schemas.microsoft.com/office/drawing/2014/main" id="{8A61931D-C890-F8BC-9761-E24CD2661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7620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D8A5A85D-3459-EDE1-C1EF-EF02AEB66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The Manager’s Job Is Changing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83B18FF8-44CB-2A5F-DC3B-1E6AF42D45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Increasing Importance of Customers</a:t>
            </a:r>
          </a:p>
          <a:p>
            <a:pPr lvl="1"/>
            <a:r>
              <a:rPr lang="en-US" altLang="en-US"/>
              <a:t>Customers: the reason that organizations exist</a:t>
            </a:r>
          </a:p>
          <a:p>
            <a:pPr lvl="2"/>
            <a:r>
              <a:rPr lang="en-US" altLang="en-US"/>
              <a:t>Managing customer relationships is the responsibility of all managers and employees.</a:t>
            </a:r>
          </a:p>
          <a:p>
            <a:pPr lvl="2"/>
            <a:r>
              <a:rPr lang="en-US" altLang="en-US"/>
              <a:t>Consistent high quality customer service is essential for survival.</a:t>
            </a:r>
          </a:p>
          <a:p>
            <a:r>
              <a:rPr lang="en-US" altLang="en-US"/>
              <a:t>Innovation</a:t>
            </a:r>
          </a:p>
          <a:p>
            <a:pPr lvl="1"/>
            <a:r>
              <a:rPr lang="en-US" altLang="en-US"/>
              <a:t>Doing things differently, exploring new territory, and taking risks</a:t>
            </a:r>
          </a:p>
          <a:p>
            <a:pPr lvl="2"/>
            <a:r>
              <a:rPr lang="en-US" altLang="en-US"/>
              <a:t>Managers should encourage employees to be aware of and act on opportunities for innovation.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C860950-803E-4524-7CEE-03537E9D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95C93-25AB-C932-FD63-BEE93D09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E05FB319-3D65-4A95-8696-0109D0906456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016821DA-BE0F-F37A-D8B2-3B1E3C058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077200" cy="915988"/>
          </a:xfrm>
        </p:spPr>
        <p:txBody>
          <a:bodyPr/>
          <a:lstStyle/>
          <a:p>
            <a:r>
              <a:rPr lang="en-US" altLang="en-US" sz="1800">
                <a:solidFill>
                  <a:schemeClr val="tx1"/>
                </a:solidFill>
              </a:rPr>
              <a:t>Exhibit 1–8</a:t>
            </a:r>
            <a:br>
              <a:rPr lang="en-US" altLang="en-US" sz="1800">
                <a:solidFill>
                  <a:schemeClr val="tx1"/>
                </a:solidFill>
              </a:rPr>
            </a:br>
            <a:r>
              <a:rPr lang="en-US" altLang="en-US" sz="1800">
                <a:solidFill>
                  <a:schemeClr val="tx1"/>
                </a:solidFill>
              </a:rPr>
              <a:t>Changes Impacting </a:t>
            </a:r>
            <a:br>
              <a:rPr lang="en-US" altLang="en-US" sz="1800">
                <a:solidFill>
                  <a:schemeClr val="tx1"/>
                </a:solidFill>
              </a:rPr>
            </a:br>
            <a:r>
              <a:rPr lang="en-US" altLang="en-US" sz="1800">
                <a:solidFill>
                  <a:schemeClr val="tx1"/>
                </a:solidFill>
              </a:rPr>
              <a:t>the Manager’s Job</a:t>
            </a:r>
          </a:p>
        </p:txBody>
      </p:sp>
      <p:pic>
        <p:nvPicPr>
          <p:cNvPr id="187399" name="Picture 7">
            <a:extLst>
              <a:ext uri="{FF2B5EF4-FFF2-40B4-BE49-F238E27FC236}">
                <a16:creationId xmlns:a16="http://schemas.microsoft.com/office/drawing/2014/main" id="{0B534B49-6E9E-EEE6-602F-6006655EF7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7200" y="304800"/>
            <a:ext cx="6248400" cy="6078538"/>
          </a:xfrm>
          <a:noFill/>
          <a:ln/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5A5BBBA9-0D66-DC91-CA48-767C9452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75A47-397B-93CE-245E-06DCDD24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E05FB319-3D65-4A95-8696-0109D0906456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187396" name="Line 4">
            <a:extLst>
              <a:ext uri="{FF2B5EF4-FFF2-40B4-BE49-F238E27FC236}">
                <a16:creationId xmlns:a16="http://schemas.microsoft.com/office/drawing/2014/main" id="{B0DC8622-6A0D-F17D-9917-191AF01BE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81000"/>
            <a:ext cx="2209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7397" name="Line 5">
            <a:extLst>
              <a:ext uri="{FF2B5EF4-FFF2-40B4-BE49-F238E27FC236}">
                <a16:creationId xmlns:a16="http://schemas.microsoft.com/office/drawing/2014/main" id="{E60846A5-82F1-6AE3-FC45-D7C5F24BD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524000"/>
            <a:ext cx="2209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B03CA8FD-A830-87BE-0956-761689492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An Organization?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6799A712-5482-BFEA-51D1-E4EF65F604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Organization Defined</a:t>
            </a:r>
          </a:p>
          <a:p>
            <a:pPr lvl="1"/>
            <a:r>
              <a:rPr lang="en-US" altLang="en-US"/>
              <a:t>A deliberate arrangement of people to accomplish some specific purpose (that individuals independently could not accomplish alone).</a:t>
            </a:r>
          </a:p>
          <a:p>
            <a:r>
              <a:rPr lang="en-US" altLang="en-US"/>
              <a:t>Common Characteristics of Organizations</a:t>
            </a:r>
          </a:p>
          <a:p>
            <a:pPr lvl="1"/>
            <a:r>
              <a:rPr lang="en-US" altLang="en-US"/>
              <a:t>Have a distinct purpose (goal)</a:t>
            </a:r>
          </a:p>
          <a:p>
            <a:pPr lvl="1"/>
            <a:r>
              <a:rPr lang="en-US" altLang="en-US"/>
              <a:t>Composed of people</a:t>
            </a:r>
          </a:p>
          <a:p>
            <a:pPr lvl="1"/>
            <a:r>
              <a:rPr lang="en-US" altLang="en-US"/>
              <a:t>Have a deliberate structure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A2B0AF9-F8B5-E655-5998-6D1CF3D0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39182-8B75-43D1-B527-177EDB9E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E05FB319-3D65-4A95-8696-0109D0906456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7F4788C3-D0F6-6164-5AD2-C3B53DE72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1–9	Characteristics of Organizations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9B21DB75-6ADC-D559-201C-BB9F07ED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959-B932-1F89-AB04-8E73BAF2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998BCB41-6BA9-4951-AFC5-B18BF46B08CB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110595" name="Line 3">
            <a:extLst>
              <a:ext uri="{FF2B5EF4-FFF2-40B4-BE49-F238E27FC236}">
                <a16:creationId xmlns:a16="http://schemas.microsoft.com/office/drawing/2014/main" id="{6B6BD9A9-9A4C-EEFD-C340-DCA062965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0596" name="Line 4">
            <a:extLst>
              <a:ext uri="{FF2B5EF4-FFF2-40B4-BE49-F238E27FC236}">
                <a16:creationId xmlns:a16="http://schemas.microsoft.com/office/drawing/2014/main" id="{D88BC3F2-CBDE-9576-77B5-275ECC595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0597" name="Picture 5">
            <a:extLst>
              <a:ext uri="{FF2B5EF4-FFF2-40B4-BE49-F238E27FC236}">
                <a16:creationId xmlns:a16="http://schemas.microsoft.com/office/drawing/2014/main" id="{3594DC55-10FB-4982-2B6C-64A8932DB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4" y="1881189"/>
            <a:ext cx="612457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80077324-2949-DD9E-B29F-C71EA802A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81001"/>
            <a:ext cx="8077200" cy="366713"/>
          </a:xfrm>
        </p:spPr>
        <p:txBody>
          <a:bodyPr/>
          <a:lstStyle/>
          <a:p>
            <a:pPr>
              <a:tabLst>
                <a:tab pos="1482725" algn="l"/>
              </a:tabLst>
            </a:pPr>
            <a:r>
              <a:rPr lang="en-US" altLang="en-US" sz="1800">
                <a:solidFill>
                  <a:schemeClr val="tx1"/>
                </a:solidFill>
              </a:rPr>
              <a:t>Exhibit 1–10	The Changing Organization</a:t>
            </a:r>
          </a:p>
        </p:txBody>
      </p:sp>
      <p:pic>
        <p:nvPicPr>
          <p:cNvPr id="112646" name="Picture 6">
            <a:extLst>
              <a:ext uri="{FF2B5EF4-FFF2-40B4-BE49-F238E27FC236}">
                <a16:creationId xmlns:a16="http://schemas.microsoft.com/office/drawing/2014/main" id="{77503288-AA42-D2B0-A924-ECC74F77A3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447800"/>
            <a:ext cx="8915400" cy="3932238"/>
          </a:xfrm>
          <a:noFill/>
          <a:ln/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E760AF9-E718-0831-A64C-BCA2930F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20D41-82ED-FE2E-EB62-536A2EF3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E05FB319-3D65-4A95-8696-0109D0906456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112643" name="Line 3">
            <a:extLst>
              <a:ext uri="{FF2B5EF4-FFF2-40B4-BE49-F238E27FC236}">
                <a16:creationId xmlns:a16="http://schemas.microsoft.com/office/drawing/2014/main" id="{758750E4-4B75-732F-82C6-161F6853D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644" name="Line 4">
            <a:extLst>
              <a:ext uri="{FF2B5EF4-FFF2-40B4-BE49-F238E27FC236}">
                <a16:creationId xmlns:a16="http://schemas.microsoft.com/office/drawing/2014/main" id="{8E483D38-D2D9-8C3B-B120-86037E5BE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59EA6650-3DB4-DD9B-E900-2A9D79E30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Study Management?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BD2A586D-A8FE-A3EE-2BF7-B4AD8839AD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/>
              <a:t>The Value of Studying Management</a:t>
            </a:r>
          </a:p>
          <a:p>
            <a:pPr lvl="1">
              <a:spcBef>
                <a:spcPct val="40000"/>
              </a:spcBef>
            </a:pPr>
            <a:r>
              <a:rPr lang="en-US" altLang="en-US"/>
              <a:t>The universality of management</a:t>
            </a:r>
          </a:p>
          <a:p>
            <a:pPr lvl="2">
              <a:spcBef>
                <a:spcPct val="40000"/>
              </a:spcBef>
            </a:pPr>
            <a:r>
              <a:rPr lang="en-US" altLang="en-US"/>
              <a:t>Good management is needed in all organizations.</a:t>
            </a:r>
          </a:p>
          <a:p>
            <a:pPr lvl="1">
              <a:spcBef>
                <a:spcPct val="40000"/>
              </a:spcBef>
            </a:pPr>
            <a:r>
              <a:rPr lang="en-US" altLang="en-US"/>
              <a:t>The reality of work</a:t>
            </a:r>
          </a:p>
          <a:p>
            <a:pPr lvl="2">
              <a:spcBef>
                <a:spcPct val="40000"/>
              </a:spcBef>
            </a:pPr>
            <a:r>
              <a:rPr lang="en-US" altLang="en-US"/>
              <a:t>Employees either manage or are managed.</a:t>
            </a:r>
          </a:p>
          <a:p>
            <a:pPr lvl="1">
              <a:spcBef>
                <a:spcPct val="40000"/>
              </a:spcBef>
            </a:pPr>
            <a:r>
              <a:rPr lang="en-US" altLang="en-US"/>
              <a:t>Rewards and challenges of being a manager</a:t>
            </a:r>
          </a:p>
          <a:p>
            <a:pPr lvl="2">
              <a:spcBef>
                <a:spcPct val="40000"/>
              </a:spcBef>
            </a:pPr>
            <a:r>
              <a:rPr lang="en-US" altLang="en-US"/>
              <a:t>Management offers challenging, exciting and creative opportunities for meaningful and fulfilling work.</a:t>
            </a:r>
          </a:p>
          <a:p>
            <a:pPr lvl="2">
              <a:spcBef>
                <a:spcPct val="40000"/>
              </a:spcBef>
            </a:pPr>
            <a:r>
              <a:rPr lang="en-US" altLang="en-US"/>
              <a:t>Successful managers receive significant monetary rewards for their efforts.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DBFFBD4-7A47-2C7F-7281-C175CF54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52468-E68F-5DC2-2C61-53E4D8AE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E05FB319-3D65-4A95-8696-0109D0906456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8BA29E6B-FC6F-59C6-8066-7023F2C57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579438"/>
            <a:ext cx="8077200" cy="366712"/>
          </a:xfrm>
        </p:spPr>
        <p:txBody>
          <a:bodyPr/>
          <a:lstStyle/>
          <a:p>
            <a:pPr>
              <a:tabLst>
                <a:tab pos="1482725" algn="l"/>
              </a:tabLst>
            </a:pPr>
            <a:r>
              <a:rPr lang="en-US" altLang="en-US" sz="1800">
                <a:solidFill>
                  <a:schemeClr val="tx1"/>
                </a:solidFill>
              </a:rPr>
              <a:t>Exhibit 1–11	Universal Need for Management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A3335FDF-2E25-2FE4-25E6-160098B6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B76B1-CDD7-81F5-D4DE-26785A98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998BCB41-6BA9-4951-AFC5-B18BF46B08CB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115715" name="Line 3">
            <a:extLst>
              <a:ext uri="{FF2B5EF4-FFF2-40B4-BE49-F238E27FC236}">
                <a16:creationId xmlns:a16="http://schemas.microsoft.com/office/drawing/2014/main" id="{32127AF0-ACD3-6816-E145-6DE58D0FD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16" name="Line 4">
            <a:extLst>
              <a:ext uri="{FF2B5EF4-FFF2-40B4-BE49-F238E27FC236}">
                <a16:creationId xmlns:a16="http://schemas.microsoft.com/office/drawing/2014/main" id="{25F2F5ED-99B7-E9B3-DE72-F1B00043E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5717" name="Picture 5">
            <a:extLst>
              <a:ext uri="{FF2B5EF4-FFF2-40B4-BE49-F238E27FC236}">
                <a16:creationId xmlns:a16="http://schemas.microsoft.com/office/drawing/2014/main" id="{B1FA9580-DB5E-85E5-6AF3-FF697B6B3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519239"/>
            <a:ext cx="82486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DFD4464D-D12B-29FD-E9ED-623400ACF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81001"/>
            <a:ext cx="8077200" cy="366713"/>
          </a:xfrm>
        </p:spPr>
        <p:txBody>
          <a:bodyPr/>
          <a:lstStyle/>
          <a:p>
            <a:pPr>
              <a:tabLst>
                <a:tab pos="1482725" algn="l"/>
              </a:tabLst>
            </a:pPr>
            <a:r>
              <a:rPr lang="en-US" altLang="en-US" sz="1800">
                <a:solidFill>
                  <a:schemeClr val="tx1"/>
                </a:solidFill>
              </a:rPr>
              <a:t>Exhibit 1–12	Rewards and Challenges of Being A Manager</a:t>
            </a:r>
          </a:p>
        </p:txBody>
      </p:sp>
      <p:pic>
        <p:nvPicPr>
          <p:cNvPr id="117766" name="Picture 6">
            <a:extLst>
              <a:ext uri="{FF2B5EF4-FFF2-40B4-BE49-F238E27FC236}">
                <a16:creationId xmlns:a16="http://schemas.microsoft.com/office/drawing/2014/main" id="{97F7DF69-E52B-6988-6D7D-017A4B1BB9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990601"/>
            <a:ext cx="8915400" cy="4600575"/>
          </a:xfrm>
          <a:noFill/>
          <a:ln/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6A8FEAF2-B0BB-5FF1-082D-2D05FC9D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3598A-6CF8-052C-1A42-1B7F2349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E05FB319-3D65-4A95-8696-0109D0906456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117763" name="Line 3">
            <a:extLst>
              <a:ext uri="{FF2B5EF4-FFF2-40B4-BE49-F238E27FC236}">
                <a16:creationId xmlns:a16="http://schemas.microsoft.com/office/drawing/2014/main" id="{FF22610A-DB02-9133-3823-D702A35B5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764" name="Line 4">
            <a:extLst>
              <a:ext uri="{FF2B5EF4-FFF2-40B4-BE49-F238E27FC236}">
                <a16:creationId xmlns:a16="http://schemas.microsoft.com/office/drawing/2014/main" id="{5DF884E5-C7AC-989B-DBE0-47DAD900B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8100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6149854B-9B55-692A-C2B2-0D4165A20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493714"/>
            <a:ext cx="8077200" cy="9302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>
                <a:solidFill>
                  <a:srgbClr val="996633"/>
                </a:solidFill>
              </a:rPr>
              <a:t>L E A R N I N G  O U T L I N E  (cont’d) </a:t>
            </a:r>
            <a:br>
              <a:rPr lang="en-US" altLang="en-US" sz="2800">
                <a:solidFill>
                  <a:srgbClr val="996633"/>
                </a:solidFill>
              </a:rPr>
            </a:br>
            <a:r>
              <a:rPr lang="en-US" altLang="en-US" sz="2200" i="1">
                <a:solidFill>
                  <a:srgbClr val="336699"/>
                </a:solidFill>
                <a:latin typeface="Times New Roman" panose="02020603050405020304" pitchFamily="18" charset="0"/>
              </a:rPr>
              <a:t>Follow this Learning Outline as you read and study this chapter.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2BB8CD37-9CE2-B64E-5551-8C90D7D737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73300" y="1600200"/>
            <a:ext cx="7645400" cy="4495800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z="2400" b="1">
                <a:solidFill>
                  <a:srgbClr val="993300"/>
                </a:solidFill>
              </a:rPr>
              <a:t>What Do Managers Do?</a:t>
            </a:r>
          </a:p>
          <a:p>
            <a:pPr marL="398463" lvl="1" indent="-173038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Describe the four functions of management.</a:t>
            </a:r>
          </a:p>
          <a:p>
            <a:pPr marL="398463" lvl="1" indent="-173038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Explain Mintzberg’s managerial roles.</a:t>
            </a:r>
          </a:p>
          <a:p>
            <a:pPr marL="398463" lvl="1" indent="-173038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Describe Katz’s three essential managerial skills and how the importance of these skills changes depending on managerial level.</a:t>
            </a:r>
          </a:p>
          <a:p>
            <a:pPr marL="398463" lvl="1" indent="-173038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Discuss the changes that are impacting managers’ jobs.</a:t>
            </a:r>
          </a:p>
          <a:p>
            <a:pPr marL="398463" lvl="1" indent="-173038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Explain why customer service and innovation are important to the manager’s job.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54AD7B7-5CEF-153E-9664-4F184D88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BAC32-E0E1-F838-D4A4-1C7AD986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E05FB319-3D65-4A95-8696-0109D090645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62CC33EF-2703-F0D7-B21E-90FF6F25C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Terms to Know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29F5EC1B-D466-9FFF-E682-E489ECDF283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/>
              <a:t>manager</a:t>
            </a:r>
          </a:p>
          <a:p>
            <a:r>
              <a:rPr lang="en-US" altLang="en-US" sz="2400"/>
              <a:t>first-line managers</a:t>
            </a:r>
          </a:p>
          <a:p>
            <a:r>
              <a:rPr lang="en-US" altLang="en-US" sz="2400"/>
              <a:t>middle managers</a:t>
            </a:r>
          </a:p>
          <a:p>
            <a:r>
              <a:rPr lang="en-US" altLang="en-US" sz="2400"/>
              <a:t>top managers</a:t>
            </a:r>
          </a:p>
          <a:p>
            <a:r>
              <a:rPr lang="en-US" altLang="en-US" sz="2400"/>
              <a:t>management</a:t>
            </a:r>
          </a:p>
          <a:p>
            <a:r>
              <a:rPr lang="en-US" altLang="en-US" sz="2400"/>
              <a:t>efficiency</a:t>
            </a:r>
          </a:p>
          <a:p>
            <a:r>
              <a:rPr lang="en-US" altLang="en-US" sz="2400"/>
              <a:t>effectiveness</a:t>
            </a:r>
          </a:p>
          <a:p>
            <a:r>
              <a:rPr lang="en-US" altLang="en-US" sz="2400"/>
              <a:t>planning</a:t>
            </a:r>
          </a:p>
          <a:p>
            <a:r>
              <a:rPr lang="en-US" altLang="en-US" sz="2400"/>
              <a:t>organizing</a:t>
            </a:r>
          </a:p>
          <a:p>
            <a:r>
              <a:rPr lang="en-US" altLang="en-US" sz="2400"/>
              <a:t>leading</a:t>
            </a:r>
          </a:p>
          <a:p>
            <a:r>
              <a:rPr lang="en-US" altLang="en-US" sz="2400"/>
              <a:t>controlling</a:t>
            </a:r>
          </a:p>
        </p:txBody>
      </p:sp>
      <p:sp>
        <p:nvSpPr>
          <p:cNvPr id="181252" name="Rectangle 4">
            <a:extLst>
              <a:ext uri="{FF2B5EF4-FFF2-40B4-BE49-F238E27FC236}">
                <a16:creationId xmlns:a16="http://schemas.microsoft.com/office/drawing/2014/main" id="{9B4CF321-035C-38EA-F0E1-F157AF2D4DD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/>
              <a:t>management roles</a:t>
            </a:r>
          </a:p>
          <a:p>
            <a:r>
              <a:rPr lang="en-US" altLang="en-US" sz="2400"/>
              <a:t>interpersonal roles</a:t>
            </a:r>
          </a:p>
          <a:p>
            <a:r>
              <a:rPr lang="en-US" altLang="en-US" sz="2400"/>
              <a:t>informational roles</a:t>
            </a:r>
          </a:p>
          <a:p>
            <a:r>
              <a:rPr lang="en-US" altLang="en-US" sz="2400"/>
              <a:t>decisional roles</a:t>
            </a:r>
          </a:p>
          <a:p>
            <a:r>
              <a:rPr lang="en-US" altLang="en-US" sz="2400"/>
              <a:t>technical skills</a:t>
            </a:r>
          </a:p>
          <a:p>
            <a:r>
              <a:rPr lang="en-US" altLang="en-US" sz="2400"/>
              <a:t>human skills</a:t>
            </a:r>
          </a:p>
          <a:p>
            <a:r>
              <a:rPr lang="en-US" altLang="en-US" sz="2400"/>
              <a:t>conceptual skills</a:t>
            </a:r>
          </a:p>
          <a:p>
            <a:r>
              <a:rPr lang="en-US" altLang="en-US" sz="2400"/>
              <a:t>organization</a:t>
            </a:r>
          </a:p>
          <a:p>
            <a:r>
              <a:rPr lang="en-US" altLang="en-US" sz="2400"/>
              <a:t>universality of management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30EB327-4678-814F-57E6-55F64DCC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9CA5F-870C-E526-6FDF-D4179FDA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085342BC-82FE-441C-86CD-05BD29712391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1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81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 autoUpdateAnimBg="0"/>
      <p:bldP spid="18125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BE574516-F7C7-C19E-DE0C-DAC5E3485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493714"/>
            <a:ext cx="8077200" cy="9302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>
                <a:solidFill>
                  <a:srgbClr val="996633"/>
                </a:solidFill>
              </a:rPr>
              <a:t>L E A R N I N G  O U T L I N E  (cont’d) </a:t>
            </a:r>
            <a:br>
              <a:rPr lang="en-US" altLang="en-US" sz="2800">
                <a:solidFill>
                  <a:srgbClr val="996633"/>
                </a:solidFill>
              </a:rPr>
            </a:br>
            <a:r>
              <a:rPr lang="en-US" altLang="en-US" sz="2200" i="1">
                <a:solidFill>
                  <a:srgbClr val="336699"/>
                </a:solidFill>
                <a:latin typeface="Times New Roman" panose="02020603050405020304" pitchFamily="18" charset="0"/>
              </a:rPr>
              <a:t>Follow this Learning Outline as you read and study this chapter.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710B0156-9CA6-64EA-AB35-5F5B7CA408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73300" y="1600200"/>
            <a:ext cx="7645400" cy="4495800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z="2400" b="1">
                <a:solidFill>
                  <a:srgbClr val="993300"/>
                </a:solidFill>
              </a:rPr>
              <a:t>What Is An Organization?</a:t>
            </a:r>
          </a:p>
          <a:p>
            <a:pPr marL="398463" lvl="1" indent="-173038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Describe the characteristics of an organization.</a:t>
            </a:r>
          </a:p>
          <a:p>
            <a:pPr marL="398463" lvl="1" indent="-173038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Explain how the concept of an organization is changing.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 b="1">
                <a:solidFill>
                  <a:srgbClr val="993300"/>
                </a:solidFill>
              </a:rPr>
              <a:t>Why Study Management?</a:t>
            </a:r>
          </a:p>
          <a:p>
            <a:pPr marL="398463" lvl="1" indent="-173038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Explain the universality of management concept.</a:t>
            </a:r>
          </a:p>
          <a:p>
            <a:pPr marL="398463" lvl="1" indent="-173038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Discuss why an understanding of management is important.</a:t>
            </a:r>
          </a:p>
          <a:p>
            <a:pPr marL="398463" lvl="1" indent="-173038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solidFill>
                  <a:schemeClr val="tx1"/>
                </a:solidFill>
              </a:rPr>
              <a:t>Describe the rewards and challenges of being a manager.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44A4F85-E3AC-8577-5A2F-1BCEF71F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F8CEA-C7AB-ED69-2F7D-8B627AAF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E05FB319-3D65-4A95-8696-0109D090645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A627F6CE-08D8-3929-B0FC-71F8F05D5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8326" y="-69721"/>
            <a:ext cx="10515600" cy="1325563"/>
          </a:xfrm>
        </p:spPr>
        <p:txBody>
          <a:bodyPr/>
          <a:lstStyle/>
          <a:p>
            <a:r>
              <a:rPr lang="en-US" altLang="en-US" dirty="0"/>
              <a:t>Who Are Managers?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4F0254E7-EDEE-E375-8229-7062EF59BB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44700" y="1454169"/>
            <a:ext cx="8102600" cy="2225675"/>
          </a:xfrm>
        </p:spPr>
        <p:txBody>
          <a:bodyPr/>
          <a:lstStyle/>
          <a:p>
            <a:r>
              <a:rPr lang="en-US" altLang="en-US" dirty="0"/>
              <a:t>Manager</a:t>
            </a:r>
          </a:p>
          <a:p>
            <a:pPr lvl="1"/>
            <a:r>
              <a:rPr lang="en-US" altLang="en-US" dirty="0"/>
              <a:t>Someone who coordinates and oversees the work of other people so that organizational goals can be accomplished. 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56FB48E-18AE-595F-65EA-029A8411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79D91-7619-E043-1B09-63CBA013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E05FB319-3D65-4A95-8696-0109D0906456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32100" name="Picture 4">
            <a:extLst>
              <a:ext uri="{FF2B5EF4-FFF2-40B4-BE49-F238E27FC236}">
                <a16:creationId xmlns:a16="http://schemas.microsoft.com/office/drawing/2014/main" id="{9A95E6FC-DF32-272E-7FA6-163472CE5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441700"/>
            <a:ext cx="41148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1BA5A2A5-F5E8-E0B2-ABE1-157353D36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Classifying Managers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B8D29F73-7F3C-379B-6616-6D97A41117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First-line Managers</a:t>
            </a:r>
          </a:p>
          <a:p>
            <a:pPr lvl="1"/>
            <a:r>
              <a:rPr lang="en-US" altLang="en-US"/>
              <a:t>Individuals who manage the work of non-managerial employees.</a:t>
            </a:r>
          </a:p>
          <a:p>
            <a:r>
              <a:rPr lang="en-US" altLang="en-US"/>
              <a:t>Middle Managers</a:t>
            </a:r>
          </a:p>
          <a:p>
            <a:pPr lvl="1"/>
            <a:r>
              <a:rPr lang="en-US" altLang="en-US"/>
              <a:t>Individuals who manage the work of first-line managers.</a:t>
            </a:r>
          </a:p>
          <a:p>
            <a:r>
              <a:rPr lang="en-US" altLang="en-US"/>
              <a:t>Top Managers</a:t>
            </a:r>
          </a:p>
          <a:p>
            <a:pPr lvl="1"/>
            <a:r>
              <a:rPr lang="en-US" altLang="en-US"/>
              <a:t>Individuals who are responsible for making organization-wide decisions and establishing plans and goals that affect the entire organization.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1E44844-D632-A2D9-E0AD-7B818E03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0DF14-623C-7493-1692-0DF19076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E05FB319-3D65-4A95-8696-0109D090645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4" name="Rectangle 42">
            <a:extLst>
              <a:ext uri="{FF2B5EF4-FFF2-40B4-BE49-F238E27FC236}">
                <a16:creationId xmlns:a16="http://schemas.microsoft.com/office/drawing/2014/main" id="{E376808F-7E41-41D0-8A1E-545090846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>
                <a:solidFill>
                  <a:schemeClr val="tx1"/>
                </a:solidFill>
              </a:rPr>
              <a:t>Exhibit 1–1	Managerial Levels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2AC70F4C-D1C3-D752-7937-77F44665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41F27-CAF8-48BB-0C6E-788E3747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998BCB41-6BA9-4951-AFC5-B18BF46B08CB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3357" name="Line 45">
            <a:extLst>
              <a:ext uri="{FF2B5EF4-FFF2-40B4-BE49-F238E27FC236}">
                <a16:creationId xmlns:a16="http://schemas.microsoft.com/office/drawing/2014/main" id="{8E5170E9-49C3-2B42-E47E-3215FB834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58" name="Line 46">
            <a:extLst>
              <a:ext uri="{FF2B5EF4-FFF2-40B4-BE49-F238E27FC236}">
                <a16:creationId xmlns:a16="http://schemas.microsoft.com/office/drawing/2014/main" id="{EF68CDAF-23E9-2099-689D-DA51AB86B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3359" name="Picture 47">
            <a:extLst>
              <a:ext uri="{FF2B5EF4-FFF2-40B4-BE49-F238E27FC236}">
                <a16:creationId xmlns:a16="http://schemas.microsoft.com/office/drawing/2014/main" id="{66CAF6D3-CA0A-B9FA-FE7E-CAF42B90B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800225"/>
            <a:ext cx="73723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DF493F7E-CBD3-44B7-DB6C-9E2EF48CF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What Is Management?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2240B3C2-A8D2-74DE-F44B-AF77DE7BB19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066800"/>
            <a:ext cx="4419600" cy="5029200"/>
          </a:xfrm>
        </p:spPr>
        <p:txBody>
          <a:bodyPr/>
          <a:lstStyle/>
          <a:p>
            <a:r>
              <a:rPr lang="en-US" altLang="en-US"/>
              <a:t>Managerial Concerns</a:t>
            </a:r>
          </a:p>
          <a:p>
            <a:pPr lvl="1"/>
            <a:r>
              <a:rPr lang="en-US" altLang="en-US"/>
              <a:t>Efficiency</a:t>
            </a:r>
          </a:p>
          <a:p>
            <a:pPr lvl="2"/>
            <a:r>
              <a:rPr lang="en-US" altLang="en-US"/>
              <a:t>“Doing things right”</a:t>
            </a:r>
          </a:p>
          <a:p>
            <a:pPr lvl="3"/>
            <a:r>
              <a:rPr lang="en-US" altLang="en-US"/>
              <a:t>Getting the most output for the least inputs</a:t>
            </a:r>
          </a:p>
          <a:p>
            <a:pPr lvl="1"/>
            <a:r>
              <a:rPr lang="en-US" altLang="en-US"/>
              <a:t>Effectiveness</a:t>
            </a:r>
          </a:p>
          <a:p>
            <a:pPr lvl="2"/>
            <a:r>
              <a:rPr lang="en-US" altLang="en-US"/>
              <a:t>“Doing the right things”</a:t>
            </a:r>
          </a:p>
          <a:p>
            <a:pPr lvl="3"/>
            <a:r>
              <a:rPr lang="en-US" altLang="en-US"/>
              <a:t>Attaining organizational goals</a:t>
            </a:r>
          </a:p>
        </p:txBody>
      </p:sp>
      <p:pic>
        <p:nvPicPr>
          <p:cNvPr id="138244" name="Picture 4">
            <a:extLst>
              <a:ext uri="{FF2B5EF4-FFF2-40B4-BE49-F238E27FC236}">
                <a16:creationId xmlns:a16="http://schemas.microsoft.com/office/drawing/2014/main" id="{923FF9B7-E628-317B-7AC2-B9057C714A4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81800" y="1644650"/>
            <a:ext cx="3067050" cy="3709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F55E46-A792-7299-E0AE-414819800C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7F535-95B8-3A3C-154A-3521C40271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95D64795-EF0E-4D49-B969-95AB5C942DB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7BF90C6C-BDFF-6C1A-B177-6B25539EF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579438"/>
            <a:ext cx="8077200" cy="366712"/>
          </a:xfrm>
        </p:spPr>
        <p:txBody>
          <a:bodyPr/>
          <a:lstStyle/>
          <a:p>
            <a:pPr marL="1376363" indent="-1376363"/>
            <a:r>
              <a:rPr lang="en-US" altLang="en-US" sz="1800" dirty="0">
                <a:solidFill>
                  <a:schemeClr val="tx1"/>
                </a:solidFill>
              </a:rPr>
              <a:t>Exhibit 1–4	Effectiveness and Efficiency in Management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923BD62-8E85-0ED9-29B9-CD1D1485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Prof. Dr. Mohammad Pervez Mughal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C8B49-0049-D5D8-95FE-CB92E1AD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1–</a:t>
            </a:r>
            <a:fld id="{998BCB41-6BA9-4951-AFC5-B18BF46B08CB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96259" name="Line 3">
            <a:extLst>
              <a:ext uri="{FF2B5EF4-FFF2-40B4-BE49-F238E27FC236}">
                <a16:creationId xmlns:a16="http://schemas.microsoft.com/office/drawing/2014/main" id="{4DD73A4C-8B04-A1C7-96B1-20EAEE5A9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968375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60" name="Line 4">
            <a:extLst>
              <a:ext uri="{FF2B5EF4-FFF2-40B4-BE49-F238E27FC236}">
                <a16:creationId xmlns:a16="http://schemas.microsoft.com/office/drawing/2014/main" id="{A19A2913-84B9-3117-2FE1-35A5B590F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65150"/>
            <a:ext cx="79248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96261" name="Picture 5">
            <a:extLst>
              <a:ext uri="{FF2B5EF4-FFF2-40B4-BE49-F238E27FC236}">
                <a16:creationId xmlns:a16="http://schemas.microsoft.com/office/drawing/2014/main" id="{5B6538C8-1051-0FBA-6F9A-A2E5067B8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514476"/>
            <a:ext cx="69723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bbins and Coulter 9e.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959</TotalTime>
  <Words>1409</Words>
  <Application>Microsoft Office PowerPoint</Application>
  <PresentationFormat>Widescreen</PresentationFormat>
  <Paragraphs>256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Robbins and Coulter 9e.</vt:lpstr>
      <vt:lpstr>Introduction to Management and Organizations</vt:lpstr>
      <vt:lpstr>L E A R N I N G  O U T L I N E  Follow this Learning Outline as you read and study this chapter.</vt:lpstr>
      <vt:lpstr>L E A R N I N G  O U T L I N E  (cont’d)  Follow this Learning Outline as you read and study this chapter.</vt:lpstr>
      <vt:lpstr>L E A R N I N G  O U T L I N E  (cont’d)  Follow this Learning Outline as you read and study this chapter.</vt:lpstr>
      <vt:lpstr>Who Are Managers?</vt:lpstr>
      <vt:lpstr>Classifying Managers</vt:lpstr>
      <vt:lpstr>Exhibit 1–1 Managerial Levels</vt:lpstr>
      <vt:lpstr>What Is Management?</vt:lpstr>
      <vt:lpstr>Exhibit 1–4 Effectiveness and Efficiency in Management</vt:lpstr>
      <vt:lpstr>What Do Managers Do?</vt:lpstr>
      <vt:lpstr>Exhibit 1–5 Management Functions</vt:lpstr>
      <vt:lpstr>What Do Managers Do? (cont’d)</vt:lpstr>
      <vt:lpstr>What Managers Actually Do (Mintzberg)</vt:lpstr>
      <vt:lpstr>What Do Managers Do? (cont’d)</vt:lpstr>
      <vt:lpstr>Exhibit 1–5 Skills Needed at Different Management Levels</vt:lpstr>
      <vt:lpstr>Exhibit 1–6 Conceptual Skills</vt:lpstr>
      <vt:lpstr>Exhibit 1–6 Communication Skills</vt:lpstr>
      <vt:lpstr>Exhibit 1–6 Effectiveness Skills</vt:lpstr>
      <vt:lpstr>Exhibit 1–6 Effectiveness Skills (cont’d)</vt:lpstr>
      <vt:lpstr>Exhibit 1–6 Interpersonal Skills (cont’d)</vt:lpstr>
      <vt:lpstr>Exhibit 1–7 Management Skills and Management Function Matrix</vt:lpstr>
      <vt:lpstr>How The Manager’s Job Is Changing</vt:lpstr>
      <vt:lpstr>Exhibit 1–8 Changes Impacting  the Manager’s Job</vt:lpstr>
      <vt:lpstr>What Is An Organization?</vt:lpstr>
      <vt:lpstr>Exhibit 1–9 Characteristics of Organizations</vt:lpstr>
      <vt:lpstr>Exhibit 1–10 The Changing Organization</vt:lpstr>
      <vt:lpstr>Why Study Management?</vt:lpstr>
      <vt:lpstr>Exhibit 1–11 Universal Need for Management</vt:lpstr>
      <vt:lpstr>Exhibit 1–12 Rewards and Challenges of Being A Manager</vt:lpstr>
      <vt:lpstr>Terms to Know</vt:lpstr>
    </vt:vector>
  </TitlesOfParts>
  <Manager>Denise Vaughn</Manager>
  <Company>Prentice Hall,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9e.- Robbins and Coulter</dc:title>
  <dc:subject>Chapter 1</dc:subject>
  <dc:creator>Charlie Cook, University of West Alabama</dc:creator>
  <cp:lastModifiedBy>Dr. Mohammad Pervez Mughal</cp:lastModifiedBy>
  <cp:revision>76</cp:revision>
  <dcterms:created xsi:type="dcterms:W3CDTF">2003-08-08T20:04:45Z</dcterms:created>
  <dcterms:modified xsi:type="dcterms:W3CDTF">2022-11-14T04:35:30Z</dcterms:modified>
</cp:coreProperties>
</file>