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sldIdLst>
    <p:sldId id="287" r:id="rId2"/>
    <p:sldId id="288" r:id="rId3"/>
    <p:sldId id="289" r:id="rId4"/>
    <p:sldId id="290" r:id="rId5"/>
    <p:sldId id="291" r:id="rId6"/>
    <p:sldId id="292" r:id="rId7"/>
    <p:sldId id="259" r:id="rId8"/>
    <p:sldId id="294" r:id="rId9"/>
    <p:sldId id="295" r:id="rId10"/>
    <p:sldId id="274" r:id="rId11"/>
    <p:sldId id="297" r:id="rId12"/>
    <p:sldId id="298" r:id="rId13"/>
    <p:sldId id="275" r:id="rId14"/>
    <p:sldId id="276" r:id="rId15"/>
    <p:sldId id="301" r:id="rId16"/>
    <p:sldId id="302" r:id="rId17"/>
    <p:sldId id="303" r:id="rId18"/>
    <p:sldId id="277" r:id="rId19"/>
    <p:sldId id="305" r:id="rId20"/>
    <p:sldId id="278" r:id="rId21"/>
    <p:sldId id="307" r:id="rId22"/>
    <p:sldId id="308" r:id="rId23"/>
    <p:sldId id="279" r:id="rId24"/>
    <p:sldId id="310" r:id="rId25"/>
    <p:sldId id="311" r:id="rId26"/>
    <p:sldId id="280" r:id="rId27"/>
    <p:sldId id="313" r:id="rId28"/>
    <p:sldId id="314" r:id="rId29"/>
    <p:sldId id="315" r:id="rId30"/>
    <p:sldId id="281" r:id="rId31"/>
    <p:sldId id="317" r:id="rId32"/>
    <p:sldId id="282" r:id="rId33"/>
    <p:sldId id="319" r:id="rId34"/>
    <p:sldId id="283" r:id="rId35"/>
    <p:sldId id="321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CC3300"/>
    <a:srgbClr val="CC0000"/>
    <a:srgbClr val="3366CC"/>
    <a:srgbClr val="336600"/>
    <a:srgbClr val="996633"/>
    <a:srgbClr val="9933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0D579F8-C0DC-C235-320C-B73B948DCB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E20AF06-C7AF-A7A7-18A6-7FE2B316F8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09BB2F6-E407-7C1A-D431-3FFFC925572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21AF10C5-E3C4-F486-2838-8CF0C45FD3C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FEE338A-0FC0-35AF-BE1E-54C8C469E6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91CCE14-A80B-83F1-FE1D-2260FD7C8D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3B2323E3-175E-44FD-B625-BBBF637539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7A359E4-E9E6-9144-176A-9509DDC67F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064AC2-2DFC-4F0D-AD60-BD2ECC9394A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B367E733-4CF2-E3AE-7674-504395DFD6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4AD8C21D-ED22-8AF5-1069-C95A6EC89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56DDB6C-6A08-9AC3-781D-B490206A1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857CA-A03C-4110-9575-73F682650AB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E46627B-D5E3-4AFB-5692-4C9057D5C8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98E45C5-44B8-9DEE-2646-C7B2E0C92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FA0DDDB-EA6D-5430-717B-32F910E887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72013-304D-4B60-890B-446B34E7C4D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5CC2DD4A-C7B9-4E6D-FEF2-5E6928B2811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7435D9BA-F4A9-5F66-D3E4-41C5670CD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791BEEF-CE9A-B056-3B67-20B4E28B5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DB2912-43A8-454C-B4D8-EC585CAEE28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DBEAE110-64B8-40E0-A12B-66F394FB5C5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8497B1-4832-750F-E900-4702E2D10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E12F054-FC1D-6E0C-6B16-4C0759EA6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B6CC5-B13D-4FE8-8722-5AC44D7C430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4A308ADF-0DF2-FD81-5817-6411AC62B6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5C2C8B82-7364-5CB5-E1AE-9E54EFD45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47FA5C7-7E59-7C9B-C215-EE009BF76D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44B9C-A5D9-4883-BF27-E0C92409BA6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2ABF3574-7194-2E9A-3B3B-773AEEA6752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7A06D5B4-196B-EC3F-2937-175350396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C6C9EF2-7BE0-8A58-2EE8-2C97888FDE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A5E42-52E8-4CA1-9F4F-EB7CFC63328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D524EF9C-73E7-E0A0-747F-AE0B516B9D2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9D692AC4-F57A-C981-5128-52CD0F1EB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1A4668B-F167-D9A0-EA69-54A79B2EAF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2F5C77-9D2F-435C-85AA-5CC296CBA1C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82892785-2E9D-1B9D-4B81-E2E38D11AA3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A7BBF8B0-5783-5B98-58F8-087DBA294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6620DB-C238-7631-9403-434034565B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CD3A4-E32B-411A-BF0A-EE103E633DE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1CD50377-0770-859A-A424-2B478E3D49E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C4A8BA88-9A3C-740B-6897-3DE75D5D7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6AB377-AF37-4583-1B4D-884222417A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E215D-76D3-41C7-8678-C49A16DFF7B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A1957B6F-5065-4E42-55B2-FDE2AC7D187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2476071A-4537-7154-4977-D541EF8A5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F723044-F3D6-4F22-1E71-B99AD8C2ED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EC9FF-09CA-47D5-B887-D2DC38DD78B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46D9494B-09B9-5FF9-F9FA-DB9662BE58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50892B2D-4DC6-864C-EED4-356EABE30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68052BA-4891-BC2D-1B58-CB70DD4580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4C1FEC-6E21-40B5-B4B4-8581D2BA02C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2E9EFA6E-C781-56AC-6807-54EAED163D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CC122BD2-1D9A-CABA-7F3F-AC5B88D7A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9704502-0561-E7AD-097C-76DBCFBA8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94BBC-1883-4FD3-ACC7-75D049CF79F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63B28C88-790E-82C9-CFFC-46DDCE36D8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1299D44D-2DFD-7AB3-6102-BDD5A6EBC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BD033C-C433-BCBD-BC19-DEAD403468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E9E7F4-41DB-4DE4-B738-A54D4BC7B20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FA7D34C4-6AD2-FEBF-0D44-0433E357D72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5931EA42-EC54-2D91-85CC-E9284BA30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CABBDBD-F7A8-5796-8A61-3DBCBC28CC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C1885A-9738-4A91-945D-B2538520C61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21E374D3-F046-58E6-F27F-AF514C4279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584CD0F9-89A9-4187-85E5-1F1A721DD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BE734C-D88D-F055-4FB4-E85DEA3C9F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A572D6-B0CE-4ABC-A3DA-79CEB8E7CF5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BAEDEA5E-ADD7-A665-94FF-7C6A253149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8A290A07-CD26-D4C5-1E50-9250E981A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275B226-95FB-F5AD-634B-EEEA0CDCC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1CCCD-0551-49B0-B75F-2CEF58B68B5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78A4D03D-8831-2570-CF16-8C313D6607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D6C632CC-38EE-EBD4-6F3A-073F0C070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DBE77D4-86A1-79C4-EE52-FF28E74738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CE6E8-1A1A-4105-9EF3-181960BEE55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AC2EACB9-1633-75A1-AAF3-19939B4BC4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5AF6F9FE-490C-6D47-CF3D-0385BC2ED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F92C268-8749-1B64-3DFF-294EB9425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14D67-9E4F-45A6-9C3D-FD4A58B09CB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D2347D1D-2DDA-C363-3AFF-FA8F9910E06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3ECC939E-0A76-AD08-CD10-759D90726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E87E4AF-F06A-410F-58CB-204E0D045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C91AF-1F52-445A-9ACC-6A025832881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783751B2-BCEA-6B83-C9E3-FF5C8F96E04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DA29AC62-24B5-8137-6C30-C919AAEDD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DE666CF-1804-4672-9331-9F682A5E7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F52E26-7819-4403-8691-132A6F0E61F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CC03DA13-0366-5724-CAF6-790E383419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540A7A4F-2450-BE28-114A-DC884BAB2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A6E568A-EB6F-61C4-31CF-0E0DF21D85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ACB8E-DD9E-4FD3-9124-2F35A7C9CD3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9340CBCB-8247-9388-4CE7-6F7B0701E11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DFBB152A-4943-AB89-5131-9B4F4C69C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8843E69-0321-2DFA-64BB-7AB75F5EDB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B3F67-A50F-4B4D-A40B-667792415DE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4E6A4D02-2CCE-C55A-B16D-DDE416558E4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C67E30D9-F18F-1515-A3D5-47D9764CA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A67C934-E3F3-86EF-E0B9-889C6AB3F9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6E545-E97D-4FF1-BFAB-CB437075756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1E48DF0D-187A-247B-8859-B558953B40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BFA9F54B-A4EE-547F-5704-C9915E457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5A9B18C-0CB8-1E81-572C-7F9E05545A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19ECFB-3324-42B1-94F6-8A23A01288B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6C96510B-2BC6-8FC0-4A57-DB7D0175E67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22BEA67B-23D3-6F53-4C12-00AE7CB51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FF858CD-B912-D280-C737-79743AF3F6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4CFB5B-94E0-454B-8C26-008026408E9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7EC1EA36-CAB2-100F-C42A-52865A4C50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1BCC1FF6-A5E6-4DD6-3335-A7AD6D717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FDACCAE-D400-F116-E4D4-418636F05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945C2-865A-4612-829E-17FEE6F3CBB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3BEB98C8-6596-2C44-12D3-326FA47FBB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0AD75170-B9FC-D13E-1D35-2B3E245F4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52257F3-5F03-96EF-B6AA-A23A7430A4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FD83E-ECF3-46D1-8CE2-41F84CBC692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26F187BA-78AD-F928-2975-FA093143177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24D681FC-690A-62D9-3DD0-F5284BD12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AC03610-45BA-F97D-E44F-8994D90721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4EA41-F0D9-4AD5-8D05-97513B08B70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A22C9C60-F7E2-102F-6977-254F995063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F12B64FE-158C-1680-D156-74664E38B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8395EF1-01EE-467F-FB69-36722EE509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AA3A0-310F-4D51-ADAF-18A586463F1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8E5CF94A-DF35-7B3A-AD8D-4BA5127BE4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BE8444B1-7AD8-2330-B1E7-377692F89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51ACF91-F4CC-D4C7-9A2E-1AF896FFBB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1EF7FB-5816-4BD0-9241-1211360B580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F4B4B794-FF71-E225-7A9F-16A8419CE6A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336324B7-9429-7033-C2C4-19F128AFB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675C9A6-FDFC-B85A-221B-D2D9ACCC0E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6CE6B-ACF3-4CAD-B1B4-ABAD2A0B9B1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DB09FC89-3B14-D4DA-49FB-598CB8C8FC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47ED6135-B117-11C6-D7FC-ED5AB821C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229A38E-37A3-F65E-FEC9-00962501B3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26E4C-BAC8-4694-AE0A-3FAFEE68F3F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3B3D9BB4-FCDE-0A23-792E-35CBBB0A5FC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50AC389-5F9A-E5CA-3997-66839B208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878FFB2-E8D9-6AE9-E650-9E30E7ED5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42C123-D8D8-4775-80F1-8AC79230D23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3A57CF03-8622-C256-3E95-19341477B5A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D7977055-56E4-DD72-534A-BEF568C19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88617A7-4A9F-3960-8E83-FA703DE52F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A3EE7-0075-413D-8553-7ABF62579FD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41667F0A-2011-567F-7AAF-3D72B3C79F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A32D8C4B-66B9-4C52-A96E-F20FC9861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8" name="Picture 28">
            <a:extLst>
              <a:ext uri="{FF2B5EF4-FFF2-40B4-BE49-F238E27FC236}">
                <a16:creationId xmlns:a16="http://schemas.microsoft.com/office/drawing/2014/main" id="{CE2FA756-A79C-1532-978E-641C0CF4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9916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8" name="Text Box 18">
            <a:extLst>
              <a:ext uri="{FF2B5EF4-FFF2-40B4-BE49-F238E27FC236}">
                <a16:creationId xmlns:a16="http://schemas.microsoft.com/office/drawing/2014/main" id="{160CC2A5-608B-8612-BC24-AB9E5E921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560638"/>
            <a:ext cx="1143000" cy="274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b="1">
                <a:solidFill>
                  <a:srgbClr val="CC6600"/>
                </a:solidFill>
              </a:rPr>
              <a:t>ninth edition</a:t>
            </a:r>
          </a:p>
        </p:txBody>
      </p:sp>
      <p:sp>
        <p:nvSpPr>
          <p:cNvPr id="5139" name="Text Box 19">
            <a:extLst>
              <a:ext uri="{FF2B5EF4-FFF2-40B4-BE49-F238E27FC236}">
                <a16:creationId xmlns:a16="http://schemas.microsoft.com/office/drawing/2014/main" id="{6CD509C7-E91A-03B8-8580-C08F6E2D4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2879725"/>
            <a:ext cx="2438400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>
                <a:solidFill>
                  <a:srgbClr val="969696"/>
                </a:solidFill>
              </a:rPr>
              <a:t>STEPHEN P. ROBBINS</a:t>
            </a:r>
          </a:p>
        </p:txBody>
      </p:sp>
      <p:sp>
        <p:nvSpPr>
          <p:cNvPr id="5143" name="Rectangle 23">
            <a:extLst>
              <a:ext uri="{FF2B5EF4-FFF2-40B4-BE49-F238E27FC236}">
                <a16:creationId xmlns:a16="http://schemas.microsoft.com/office/drawing/2014/main" id="{FFBEBAE9-9F5B-1257-BB16-8A513E08CC6C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3886200" y="3673475"/>
            <a:ext cx="4648200" cy="1752600"/>
          </a:xfrm>
        </p:spPr>
        <p:txBody>
          <a:bodyPr/>
          <a:lstStyle>
            <a:lvl1pPr>
              <a:defRPr>
                <a:solidFill>
                  <a:srgbClr val="CC6600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45" name="Rectangle 25">
            <a:extLst>
              <a:ext uri="{FF2B5EF4-FFF2-40B4-BE49-F238E27FC236}">
                <a16:creationId xmlns:a16="http://schemas.microsoft.com/office/drawing/2014/main" id="{DBB0DD59-E696-F72B-F17F-D60B8F059C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274638" y="6308725"/>
            <a:ext cx="2468562" cy="38417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1440" rIns="91440"/>
          <a:lstStyle>
            <a:lvl1pPr>
              <a:defRPr sz="9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5146" name="Text Box 26">
            <a:extLst>
              <a:ext uri="{FF2B5EF4-FFF2-40B4-BE49-F238E27FC236}">
                <a16:creationId xmlns:a16="http://schemas.microsoft.com/office/drawing/2014/main" id="{C49EF42E-C116-F19B-2691-29A390CD9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6327775"/>
            <a:ext cx="25288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PowerPoint Presentation by Charlie Cook</a:t>
            </a:r>
            <a:br>
              <a:rPr lang="en-US" alt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University of West Alabama</a:t>
            </a:r>
          </a:p>
        </p:txBody>
      </p:sp>
      <p:pic>
        <p:nvPicPr>
          <p:cNvPr id="5147" name="Picture 27">
            <a:extLst>
              <a:ext uri="{FF2B5EF4-FFF2-40B4-BE49-F238E27FC236}">
                <a16:creationId xmlns:a16="http://schemas.microsoft.com/office/drawing/2014/main" id="{DAFA8F9E-1599-54E6-83CA-070CE5B9C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6276975"/>
            <a:ext cx="549275" cy="414338"/>
          </a:xfrm>
          <a:prstGeom prst="rect">
            <a:avLst/>
          </a:prstGeom>
          <a:noFill/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9" name="Text Box 29">
            <a:extLst>
              <a:ext uri="{FF2B5EF4-FFF2-40B4-BE49-F238E27FC236}">
                <a16:creationId xmlns:a16="http://schemas.microsoft.com/office/drawing/2014/main" id="{2032E5BB-B5CE-299D-6CCF-EFFB7B797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879725"/>
            <a:ext cx="2011363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rgbClr val="969696"/>
                </a:solidFill>
              </a:rPr>
              <a:t>MARY COULTER</a:t>
            </a:r>
          </a:p>
        </p:txBody>
      </p:sp>
      <p:sp>
        <p:nvSpPr>
          <p:cNvPr id="5151" name="Rectangle 31">
            <a:extLst>
              <a:ext uri="{FF2B5EF4-FFF2-40B4-BE49-F238E27FC236}">
                <a16:creationId xmlns:a16="http://schemas.microsoft.com/office/drawing/2014/main" id="{5CA48122-D7C2-88DF-936C-0E32E610410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3683000"/>
            <a:ext cx="17526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3366CC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09E5-1F9D-F5C5-93F7-0589C038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93F76-8D7E-9615-C6B5-AFF7CA64C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14468-BAEA-C498-D325-CB5223CC6F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1B44B-90E2-B8E8-662D-2498AD04AF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2–</a:t>
            </a:r>
            <a:fld id="{1B3326C1-EAE0-4D2E-B8C2-B956D34F63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35269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A5524-B13B-A88E-42A4-563289467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256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02F1A-9B6A-9581-5D75-9C5A82C9E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245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1C161-BA8B-8E53-A3AA-5647E61D72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980E5-1282-F21C-4C7F-8AE6CA88B1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2–</a:t>
            </a:r>
            <a:fld id="{176511C1-91B7-4F1B-AB47-CF07E716A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8036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AB95-62F7-B1FD-078F-536FF71F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C907-5CC8-975E-EBAA-5E3204E8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FD671-6559-3967-7C62-46D7539C7F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8B36C-A005-361A-2E3B-A79D6561D2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2–</a:t>
            </a:r>
            <a:fld id="{089E6035-762E-4D59-ABAB-C98D22E84D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84510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C224-4725-4A95-AE34-A2CFCF1B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C9F4D-3CEC-953E-801C-973C9E1D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161D3-0F33-0DAB-583C-3C28DF309A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63719-E67A-2604-943F-B20E9821EC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2–</a:t>
            </a:r>
            <a:fld id="{182058E3-BFFC-4937-816D-BF08FBD5AD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1092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B98D-C698-948C-3BB3-8498F47E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A82F-DDB5-00A4-589B-BE6FC4BBF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751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1DCC1-729C-C7AA-DC44-BFB885988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0900" y="1066800"/>
            <a:ext cx="39751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3C9DE-1AD6-0AD0-955B-D750030D87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1E246-B06D-789A-D585-B7D0394006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2–</a:t>
            </a:r>
            <a:fld id="{6A5666A3-BA56-4A89-863C-D4BAC49FFC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39264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A00E-2C52-2DA5-D780-42EB6A31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27FAF-BB27-21EB-6A49-623BCA435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9C236-5B8B-D811-0127-3F0337F0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7C696-2338-FCEC-93D8-30CD342A4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80DBD-1A66-A0C2-A121-351C11598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8AD077-B63D-2AF4-32D1-51BFB8E910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2E66A0-B50C-4C12-C7D6-96C29BD37D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2–</a:t>
            </a:r>
            <a:fld id="{FD359A37-48D2-4921-94FB-1F5CF6E976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069243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0067-DB3C-0A1C-611B-03F9B314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47492-799F-1933-4D7A-F043059636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68ABC-3CBA-7D0E-C81D-4793F3F484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2–</a:t>
            </a:r>
            <a:fld id="{3474819B-D550-43D2-8240-A35B8957D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084044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19C24F-CB0E-9728-DFA1-6EE3543DD8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F2996D-F5AF-3BE5-B7A6-A25D3E726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2–</a:t>
            </a:r>
            <a:fld id="{51EA120A-3F57-4391-82CE-DF54E2EA60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57184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5631-6A82-0768-AC7D-36801E98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1488C-1D9F-BB0F-873B-CCD5306B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5993E-18C7-D086-B06C-011E8C766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708D3-78BE-868A-BA08-039050D31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73106-0290-CA4D-6E23-B48E62CAFB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2–</a:t>
            </a:r>
            <a:fld id="{F34E7E48-F565-483C-8A97-A35352A484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83887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90AE-D8CD-9B18-A2F9-546C29EEC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3F760B-5799-A984-AB9D-E854B9DD3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F00E6-336E-5466-623C-D5FF815C5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6C8D-B331-B062-B42F-6BB211FAA4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8FAB4-EF28-6D69-8B17-F4857719F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2–</a:t>
            </a:r>
            <a:fld id="{10EE8E79-F936-43A0-85EC-A7D88436B5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02950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DB14C9B-A2C1-ACE1-C37F-9BA895C83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F7B2BFC-3BEB-9C82-6FD6-FC110DBB2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102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F60E60D-7C97-2FF0-798C-A2EA3EE7908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1722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41E0468-F225-05DD-4176-3BEB33DEB00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172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cs typeface="Times New Roman" panose="02020603050405020304" pitchFamily="18" charset="0"/>
              </a:defRPr>
            </a:lvl1pPr>
          </a:lstStyle>
          <a:p>
            <a:r>
              <a:rPr lang="en-US" altLang="en-US"/>
              <a:t>2–</a:t>
            </a:r>
            <a:fld id="{E0B8F8F3-29EC-4EF6-A71C-C6AABBD8E08B}" type="slidenum">
              <a:rPr lang="en-US" altLang="en-US">
                <a:cs typeface="+mn-cs"/>
              </a:rPr>
              <a:pPr/>
              <a:t>‹#›</a:t>
            </a:fld>
            <a:endParaRPr lang="en-US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222250" indent="-2222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 kern="12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25475" indent="-284163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sz="2400" kern="1200">
          <a:solidFill>
            <a:srgbClr val="996633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974725" indent="-23495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v"/>
        <a:defRPr sz="2000" kern="12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311275" indent="-222250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2000" kern="12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16573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 kern="12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27B65EEF-725B-BAD4-D3A7-C9E22CB756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05200" y="3708400"/>
            <a:ext cx="4953000" cy="1320800"/>
          </a:xfrm>
          <a:noFill/>
        </p:spPr>
        <p:txBody>
          <a:bodyPr anchor="ctr"/>
          <a:lstStyle/>
          <a:p>
            <a:r>
              <a:rPr lang="en-US" altLang="en-US" sz="3600"/>
              <a:t>Management Yesterday and Today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1215E4FB-C666-31EB-8028-924E8427A3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57400" y="3692525"/>
            <a:ext cx="1600200" cy="13398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>
                <a:solidFill>
                  <a:srgbClr val="003366"/>
                </a:solidFill>
              </a:rPr>
              <a:t>Chapter</a:t>
            </a:r>
            <a:br>
              <a:rPr lang="en-US" altLang="en-US"/>
            </a:br>
            <a:r>
              <a:rPr lang="en-US" altLang="en-US" sz="7200" b="1"/>
              <a:t>2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F92E0A86-E907-07CF-98CB-DF0F1F049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2–2	Taylor’s Four Principles of Management</a:t>
            </a:r>
          </a:p>
        </p:txBody>
      </p:sp>
      <p:sp>
        <p:nvSpPr>
          <p:cNvPr id="96259" name="Line 3">
            <a:extLst>
              <a:ext uri="{FF2B5EF4-FFF2-40B4-BE49-F238E27FC236}">
                <a16:creationId xmlns:a16="http://schemas.microsoft.com/office/drawing/2014/main" id="{38A418E7-771E-09A5-1012-6450DEC9B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60" name="Line 4">
            <a:extLst>
              <a:ext uri="{FF2B5EF4-FFF2-40B4-BE49-F238E27FC236}">
                <a16:creationId xmlns:a16="http://schemas.microsoft.com/office/drawing/2014/main" id="{09F3EAC9-7C56-8047-5454-11B1F9B0A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E18E9ED8-EB69-6B67-0956-6703079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93825"/>
            <a:ext cx="79248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8138" indent="-3381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 b="1">
                <a:solidFill>
                  <a:srgbClr val="211D1E"/>
                </a:solidFill>
                <a:latin typeface="Frutiger" charset="0"/>
              </a:rPr>
              <a:t>Develop a science for each element of an individual’s work, which will replace the old rule-of-thumb method.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 b="1">
                <a:solidFill>
                  <a:srgbClr val="211D1E"/>
                </a:solidFill>
                <a:latin typeface="Frutiger" charset="0"/>
              </a:rPr>
              <a:t>Scientifically select and then train, teach, and develop the worker.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 b="1">
                <a:solidFill>
                  <a:srgbClr val="211D1E"/>
                </a:solidFill>
                <a:latin typeface="Frutiger" charset="0"/>
              </a:rPr>
              <a:t>Heartily cooperate with the workers so as to ensure that all work is done in accordance with the principles of the science that has been developed. 	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 b="1">
                <a:solidFill>
                  <a:srgbClr val="211D1E"/>
                </a:solidFill>
                <a:latin typeface="Frutiger" charset="0"/>
              </a:rPr>
              <a:t>Divide work and responsibility almost equally between management and workers. Management takes over all work for which it is better fitted than the workers.</a:t>
            </a:r>
            <a:endParaRPr lang="en-US" altLang="en-US" sz="2000" b="1">
              <a:latin typeface="Frutiger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46B39AF3-4A07-2369-4882-193B4A04B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Scientific Management (cont’d)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65D7B4D-7B00-D83A-76CC-9CC8E3990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altLang="en-US"/>
              <a:t>Frank and Lillian Gilbreth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Focused on increasing worker productivity through the reduction of wasted motion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Developed the microchronometer to time worker motions and optimize work performance</a:t>
            </a:r>
          </a:p>
          <a:p>
            <a:pPr>
              <a:spcBef>
                <a:spcPct val="25000"/>
              </a:spcBef>
            </a:pPr>
            <a:r>
              <a:rPr lang="en-US" altLang="en-US"/>
              <a:t>How Do Today’s Managers Use Scientific Management?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Use time and motion studies to increase productivity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Hire the best qualified employees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Design incentive systems based on output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6ABEC4C5-54CD-B32A-45BC-5784DC7B5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Administrative Theory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8C87DEA4-CDC7-6D45-9791-BB1EE518D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altLang="en-US"/>
              <a:t>Henri Fayol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Believed that the practice of management was distinct from other organizational functions 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Developed fourteen principles of management that applied to all organizational situations</a:t>
            </a:r>
          </a:p>
          <a:p>
            <a:pPr>
              <a:spcBef>
                <a:spcPct val="25000"/>
              </a:spcBef>
            </a:pPr>
            <a:r>
              <a:rPr lang="en-US" altLang="en-US"/>
              <a:t>Max Weber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Developed a theory of authority based on an ideal type of organization (bureaucracy)</a:t>
            </a:r>
          </a:p>
          <a:p>
            <a:pPr lvl="2">
              <a:spcBef>
                <a:spcPct val="25000"/>
              </a:spcBef>
            </a:pPr>
            <a:r>
              <a:rPr lang="en-US" altLang="en-US"/>
              <a:t>Emphasized rationality, predictability, impersonality, technical competence, and authoritarianism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088DF38B-9259-65B1-1CBA-339CF388E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2–3	Fayol’s 14 Principles of Management</a:t>
            </a:r>
          </a:p>
        </p:txBody>
      </p:sp>
      <p:sp>
        <p:nvSpPr>
          <p:cNvPr id="98307" name="Line 3">
            <a:extLst>
              <a:ext uri="{FF2B5EF4-FFF2-40B4-BE49-F238E27FC236}">
                <a16:creationId xmlns:a16="http://schemas.microsoft.com/office/drawing/2014/main" id="{823567A1-FF6C-DF81-67E3-059A18171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08" name="Line 4">
            <a:extLst>
              <a:ext uri="{FF2B5EF4-FFF2-40B4-BE49-F238E27FC236}">
                <a16:creationId xmlns:a16="http://schemas.microsoft.com/office/drawing/2014/main" id="{8FCD02FB-E03F-0598-6284-CFBA22981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2AE0E621-D597-C1FF-E065-71C2EEF78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95400"/>
            <a:ext cx="342900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Division of work.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Authority.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Discipline.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Unity of command.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Unity of direction.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Subordination of individual interests to the general interest.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9B309D2B-6D38-3556-3F88-730FDBDB9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295400"/>
            <a:ext cx="3429000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66738" indent="-566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393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8113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3833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9553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527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099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671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243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 startAt="7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Remuneration.</a:t>
            </a:r>
          </a:p>
          <a:p>
            <a:pPr>
              <a:spcBef>
                <a:spcPct val="50000"/>
              </a:spcBef>
              <a:buFontTx/>
              <a:buAutoNum type="arabicPeriod" startAt="7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Centralization.</a:t>
            </a:r>
          </a:p>
          <a:p>
            <a:pPr>
              <a:spcBef>
                <a:spcPct val="50000"/>
              </a:spcBef>
              <a:buFontTx/>
              <a:buAutoNum type="arabicPeriod" startAt="7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Scalar chain.</a:t>
            </a:r>
          </a:p>
          <a:p>
            <a:pPr>
              <a:spcBef>
                <a:spcPct val="50000"/>
              </a:spcBef>
              <a:buFontTx/>
              <a:buAutoNum type="arabicPeriod" startAt="7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Order.</a:t>
            </a:r>
          </a:p>
          <a:p>
            <a:pPr>
              <a:spcBef>
                <a:spcPct val="50000"/>
              </a:spcBef>
              <a:buFontTx/>
              <a:buAutoNum type="arabicPeriod" startAt="7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Equity.</a:t>
            </a:r>
          </a:p>
          <a:p>
            <a:pPr>
              <a:spcBef>
                <a:spcPct val="50000"/>
              </a:spcBef>
              <a:buFontTx/>
              <a:buAutoNum type="arabicPeriod" startAt="7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Stability of tenure of personnel.</a:t>
            </a:r>
          </a:p>
          <a:p>
            <a:pPr>
              <a:spcBef>
                <a:spcPct val="50000"/>
              </a:spcBef>
              <a:buFontTx/>
              <a:buAutoNum type="arabicPeriod" startAt="7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Initiative.</a:t>
            </a:r>
          </a:p>
          <a:p>
            <a:pPr>
              <a:spcBef>
                <a:spcPct val="50000"/>
              </a:spcBef>
              <a:buFontTx/>
              <a:buAutoNum type="arabicPeriod" startAt="7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Esprit de corps.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  <p:bldP spid="983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91760751-E6A0-0DE3-A096-17AD8E8EE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2–4	Weber’s Ideal Bureaucracy</a:t>
            </a:r>
          </a:p>
        </p:txBody>
      </p:sp>
      <p:sp>
        <p:nvSpPr>
          <p:cNvPr id="100355" name="Line 3">
            <a:extLst>
              <a:ext uri="{FF2B5EF4-FFF2-40B4-BE49-F238E27FC236}">
                <a16:creationId xmlns:a16="http://schemas.microsoft.com/office/drawing/2014/main" id="{6F46373D-9BFF-6275-6604-55F2B7A8B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56" name="Line 4">
            <a:extLst>
              <a:ext uri="{FF2B5EF4-FFF2-40B4-BE49-F238E27FC236}">
                <a16:creationId xmlns:a16="http://schemas.microsoft.com/office/drawing/2014/main" id="{62CA875F-7AB0-CD4E-2B03-BF6B17835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00357" name="Picture 5">
            <a:extLst>
              <a:ext uri="{FF2B5EF4-FFF2-40B4-BE49-F238E27FC236}">
                <a16:creationId xmlns:a16="http://schemas.microsoft.com/office/drawing/2014/main" id="{A05B4003-67D8-3CF7-47E2-911083D0A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428750"/>
            <a:ext cx="76962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0D02ADFE-9C43-3F9F-9486-D10A6EA47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Quantitative Approach to Management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C6C90409-D98F-3A50-3A41-B9EB5952B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altLang="en-US"/>
              <a:t>Quantitative Approach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Also called </a:t>
            </a:r>
            <a:r>
              <a:rPr lang="en-US" altLang="en-US" i="1"/>
              <a:t>operations research</a:t>
            </a:r>
            <a:r>
              <a:rPr lang="en-US" altLang="en-US"/>
              <a:t> or </a:t>
            </a:r>
            <a:r>
              <a:rPr lang="en-US" altLang="en-US" i="1"/>
              <a:t>management science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Evolved from mathematical and statistical methods developed to solve WWII military logistics and quality control problems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Focuses on improving managerial decision making by applying:</a:t>
            </a:r>
          </a:p>
          <a:p>
            <a:pPr lvl="2">
              <a:spcBef>
                <a:spcPct val="25000"/>
              </a:spcBef>
            </a:pPr>
            <a:r>
              <a:rPr lang="en-US" altLang="en-US"/>
              <a:t>Statistics, optimization models, information models, and computer simulations</a:t>
            </a:r>
          </a:p>
          <a:p>
            <a:pPr lvl="1">
              <a:spcBef>
                <a:spcPct val="25000"/>
              </a:spcBef>
            </a:pPr>
            <a:endParaRPr lang="en-US" altLang="en-US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89EF42E9-D018-D3A3-882A-E4562EADE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Organizational Behavior 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1E91F8E9-1172-4C31-9120-851EEFFF3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/>
              <a:t>Organizational Behavior (OB)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The study of the actions of people at work; people are the most important asset of an organization</a:t>
            </a:r>
          </a:p>
          <a:p>
            <a:pPr>
              <a:spcBef>
                <a:spcPct val="30000"/>
              </a:spcBef>
            </a:pPr>
            <a:r>
              <a:rPr lang="en-US" altLang="en-US"/>
              <a:t>Early OB Advocates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Robert Owen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Hugo Munsterberg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Mary Parker Follett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Chester Barnard</a:t>
            </a:r>
          </a:p>
        </p:txBody>
      </p:sp>
      <p:pic>
        <p:nvPicPr>
          <p:cNvPr id="154628" name="Picture 4">
            <a:extLst>
              <a:ext uri="{FF2B5EF4-FFF2-40B4-BE49-F238E27FC236}">
                <a16:creationId xmlns:a16="http://schemas.microsoft.com/office/drawing/2014/main" id="{43B9C563-2243-9E63-26E1-3C92BBBC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24200"/>
            <a:ext cx="296703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Line 5">
            <a:extLst>
              <a:ext uri="{FF2B5EF4-FFF2-40B4-BE49-F238E27FC236}">
                <a16:creationId xmlns:a16="http://schemas.microsoft.com/office/drawing/2014/main" id="{D3A684AE-652E-8B0E-8B50-1D02C1469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9906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6679" name="Rectangle 7">
            <a:extLst>
              <a:ext uri="{FF2B5EF4-FFF2-40B4-BE49-F238E27FC236}">
                <a16:creationId xmlns:a16="http://schemas.microsoft.com/office/drawing/2014/main" id="{FD1DFF6A-56DA-8F72-B594-FDCF581FD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34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376363" indent="-1376363"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1376363" indent="-1376363"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376363" indent="-1376363"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376363" indent="-1376363"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1376363" indent="-1376363"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1833563" indent="-1376363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2290763" indent="-1376363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2747963" indent="-1376363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3205163" indent="-1376363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r>
              <a:rPr lang="en-US" altLang="en-US" sz="1800">
                <a:solidFill>
                  <a:schemeClr val="tx1"/>
                </a:solidFill>
              </a:rPr>
              <a:t>Exhibit 2–5	Early Advocates of OB</a:t>
            </a:r>
          </a:p>
        </p:txBody>
      </p:sp>
      <p:sp>
        <p:nvSpPr>
          <p:cNvPr id="156681" name="Line 9">
            <a:extLst>
              <a:ext uri="{FF2B5EF4-FFF2-40B4-BE49-F238E27FC236}">
                <a16:creationId xmlns:a16="http://schemas.microsoft.com/office/drawing/2014/main" id="{C40C3C3A-F5A4-782E-102E-E99950CC0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334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56682" name="Picture 10">
            <a:extLst>
              <a:ext uri="{FF2B5EF4-FFF2-40B4-BE49-F238E27FC236}">
                <a16:creationId xmlns:a16="http://schemas.microsoft.com/office/drawing/2014/main" id="{F040C63F-7AC5-B3F7-F93B-74AB00CE4550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143000"/>
            <a:ext cx="8534400" cy="5181600"/>
          </a:xfrm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6" name="Rectangle 6">
            <a:extLst>
              <a:ext uri="{FF2B5EF4-FFF2-40B4-BE49-F238E27FC236}">
                <a16:creationId xmlns:a16="http://schemas.microsoft.com/office/drawing/2014/main" id="{440CBCEE-1330-3C5F-AD60-D36866174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8001000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series of productivity experiments conducted at Western Electric from 1927 to 1932.</a:t>
            </a:r>
          </a:p>
          <a:p>
            <a:endParaRPr lang="en-US" altLang="en-US" sz="2800">
              <a:solidFill>
                <a:srgbClr val="3366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Char char="•"/>
            </a:pPr>
            <a:r>
              <a:rPr lang="en-US" alt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Experimental findings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Productivity unexpectedly increased under imposed adverse working conditions.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effect of incentive plans was less than expected.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Char char="•"/>
            </a:pPr>
            <a:r>
              <a:rPr lang="en-US" alt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Research conclusion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Social norms, group standards and attitudes more strongly influence individual output and work behavior than do monetary incentives.</a:t>
            </a:r>
          </a:p>
        </p:txBody>
      </p:sp>
      <p:sp>
        <p:nvSpPr>
          <p:cNvPr id="102407" name="Rectangle 7">
            <a:extLst>
              <a:ext uri="{FF2B5EF4-FFF2-40B4-BE49-F238E27FC236}">
                <a16:creationId xmlns:a16="http://schemas.microsoft.com/office/drawing/2014/main" id="{F8395E11-7979-0272-3C00-3007DDC7E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Hawthorne Studies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BB03CEA4-196B-2645-AC36-0BECEB455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Systems Approach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F632650D-A13B-4226-5071-021FC52AD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altLang="en-US"/>
              <a:t>System Defined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A set of interrelated and interdependent parts arranged in a manner that produces a unified whole.</a:t>
            </a:r>
          </a:p>
          <a:p>
            <a:pPr>
              <a:spcBef>
                <a:spcPct val="25000"/>
              </a:spcBef>
            </a:pPr>
            <a:r>
              <a:rPr lang="en-US" altLang="en-US"/>
              <a:t>Basic Types of Systems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Closed systems</a:t>
            </a:r>
          </a:p>
          <a:p>
            <a:pPr lvl="2">
              <a:spcBef>
                <a:spcPct val="25000"/>
              </a:spcBef>
            </a:pPr>
            <a:r>
              <a:rPr lang="en-US" altLang="en-US"/>
              <a:t>Are not influenced by and do not interact with their environment (all system input and output is internal).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Open systems</a:t>
            </a:r>
          </a:p>
          <a:p>
            <a:pPr lvl="2">
              <a:spcBef>
                <a:spcPct val="25000"/>
              </a:spcBef>
            </a:pPr>
            <a:r>
              <a:rPr lang="en-US" altLang="en-US"/>
              <a:t>Dynamically interact to their environments by taking in inputs and transforming them into outputs that are distributed into their environments.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3ADF65C4-D513-74E2-D1FE-42B7FDA5A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>
                <a:solidFill>
                  <a:srgbClr val="996633"/>
                </a:solidFill>
              </a:rPr>
              <a:t>L E A R N I N G  O U T L I N E </a:t>
            </a:r>
            <a:br>
              <a:rPr lang="en-US" altLang="en-US" sz="2800">
                <a:solidFill>
                  <a:srgbClr val="996633"/>
                </a:solidFill>
              </a:rPr>
            </a:br>
            <a:r>
              <a:rPr lang="en-US" altLang="en-US" sz="2200" i="1">
                <a:solidFill>
                  <a:srgbClr val="336699"/>
                </a:solidFill>
                <a:latin typeface="Times New Roman" panose="02020603050405020304" pitchFamily="18" charset="0"/>
              </a:rPr>
              <a:t>Follow this Learning Outline as you read and study this chapter.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281681C2-67E4-5DB9-F071-AD6FC1943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1600200"/>
            <a:ext cx="7645400" cy="4495800"/>
          </a:xfrm>
        </p:spPr>
        <p:txBody>
          <a:bodyPr/>
          <a:lstStyle/>
          <a:p>
            <a:pPr marL="0" indent="168275">
              <a:spcBef>
                <a:spcPct val="50000"/>
              </a:spcBef>
            </a:pPr>
            <a:r>
              <a:rPr lang="en-US" altLang="en-US" sz="2400" b="1">
                <a:solidFill>
                  <a:srgbClr val="993300"/>
                </a:solidFill>
              </a:rPr>
              <a:t>Historical Background of Management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Explain why studying management history is important.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Describe some early evidences of management practice.</a:t>
            </a:r>
          </a:p>
          <a:p>
            <a:pPr marL="0" indent="168275">
              <a:spcBef>
                <a:spcPct val="50000"/>
              </a:spcBef>
            </a:pPr>
            <a:r>
              <a:rPr lang="en-US" altLang="en-US" sz="2400" b="1">
                <a:solidFill>
                  <a:srgbClr val="993300"/>
                </a:solidFill>
              </a:rPr>
              <a:t>Scientific Management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Describe the important contributions made by Fredrick W. Taylor and Frank and Lillian Gilbreth.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Explain how today’s managers use scientific management.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9F2C01F8-0F0D-56C0-AFC0-D3B1C89F9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2–6	The Organization as an Open System</a:t>
            </a:r>
          </a:p>
        </p:txBody>
      </p:sp>
      <p:sp>
        <p:nvSpPr>
          <p:cNvPr id="104451" name="Line 3">
            <a:extLst>
              <a:ext uri="{FF2B5EF4-FFF2-40B4-BE49-F238E27FC236}">
                <a16:creationId xmlns:a16="http://schemas.microsoft.com/office/drawing/2014/main" id="{6258EC58-CD0E-94AB-DEB7-C2B36C347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52" name="Line 4">
            <a:extLst>
              <a:ext uri="{FF2B5EF4-FFF2-40B4-BE49-F238E27FC236}">
                <a16:creationId xmlns:a16="http://schemas.microsoft.com/office/drawing/2014/main" id="{42DE0592-F38F-FBD5-9C02-85CCD5191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04453" name="Picture 5">
            <a:extLst>
              <a:ext uri="{FF2B5EF4-FFF2-40B4-BE49-F238E27FC236}">
                <a16:creationId xmlns:a16="http://schemas.microsoft.com/office/drawing/2014/main" id="{318B5F50-832B-FC58-E2DE-105432FDA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504950"/>
            <a:ext cx="822007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F1231DB7-56B9-1782-2E67-81149B304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Implications of the Systems Approach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B88BEC4B-141D-0A15-D558-AC48AE31B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Coordination of the organization’s parts is essential for proper functioning of the entire organization.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Decisions and actions taken in one area of the  organization will have an effect in other areas of the organization.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Organizations are not self-contained and, therefore, must adapt to changes in their external environment.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74E29F65-30F3-4E6F-19D6-91958B90A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Contingency Approach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3448FDA8-E8C7-72B2-5FCF-4FCA7CF6D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Contingency Approach Defined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Also sometimes called the </a:t>
            </a:r>
            <a:r>
              <a:rPr lang="en-US" altLang="en-US" i="1"/>
              <a:t>situational approach.</a:t>
            </a:r>
            <a:endParaRPr lang="en-US" altLang="en-US"/>
          </a:p>
          <a:p>
            <a:pPr lvl="1">
              <a:spcBef>
                <a:spcPct val="50000"/>
              </a:spcBef>
            </a:pPr>
            <a:r>
              <a:rPr lang="en-US" altLang="en-US"/>
              <a:t>There is no one universally applicable set of management principles (rules) by which to manage organizations.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Organizations are individually different, face different situations (contingency variables), and require different ways of managing.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84E19718-FC1C-2BD4-A438-50FAA0D57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2–7	Popular Contingency Variables</a:t>
            </a:r>
          </a:p>
        </p:txBody>
      </p:sp>
      <p:sp>
        <p:nvSpPr>
          <p:cNvPr id="106499" name="Line 3">
            <a:extLst>
              <a:ext uri="{FF2B5EF4-FFF2-40B4-BE49-F238E27FC236}">
                <a16:creationId xmlns:a16="http://schemas.microsoft.com/office/drawing/2014/main" id="{15C5E4CC-15D2-5156-7422-584BBAC09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00" name="Line 4">
            <a:extLst>
              <a:ext uri="{FF2B5EF4-FFF2-40B4-BE49-F238E27FC236}">
                <a16:creationId xmlns:a16="http://schemas.microsoft.com/office/drawing/2014/main" id="{55AEA223-77CB-B948-25EA-886E5C73C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01" name="Text Box 5">
            <a:extLst>
              <a:ext uri="{FF2B5EF4-FFF2-40B4-BE49-F238E27FC236}">
                <a16:creationId xmlns:a16="http://schemas.microsoft.com/office/drawing/2014/main" id="{A2A336D5-9AFC-B5A1-23F1-1999280A1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19200"/>
            <a:ext cx="794067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2625" indent="-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5000"/>
              </a:spcBef>
              <a:buFontTx/>
              <a:buChar char="•"/>
            </a:pPr>
            <a:r>
              <a:rPr lang="en-US" altLang="en-US" sz="2400" b="1"/>
              <a:t>Organization size</a:t>
            </a:r>
          </a:p>
          <a:p>
            <a:pPr lvl="1">
              <a:spcBef>
                <a:spcPct val="25000"/>
              </a:spcBef>
              <a:buFontTx/>
              <a:buChar char="•"/>
            </a:pPr>
            <a:r>
              <a:rPr lang="en-US" altLang="en-US" sz="2000" b="1">
                <a:solidFill>
                  <a:srgbClr val="336699"/>
                </a:solidFill>
              </a:rPr>
              <a:t>As size increases, so do the problems of coordination.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altLang="en-US" sz="2400" b="1"/>
              <a:t>Routineness of task technology</a:t>
            </a:r>
          </a:p>
          <a:p>
            <a:pPr lvl="1">
              <a:spcBef>
                <a:spcPct val="25000"/>
              </a:spcBef>
              <a:buFontTx/>
              <a:buChar char="•"/>
            </a:pPr>
            <a:r>
              <a:rPr lang="en-US" altLang="en-US" sz="2000" b="1">
                <a:solidFill>
                  <a:srgbClr val="336699"/>
                </a:solidFill>
              </a:rPr>
              <a:t>Routine technologies require organizational structures, leadership styles, and control systems that differ from those required by customized or nonroutine technologies</a:t>
            </a:r>
            <a:r>
              <a:rPr lang="en-US" altLang="en-US" sz="2400" b="1">
                <a:solidFill>
                  <a:srgbClr val="336699"/>
                </a:solidFill>
              </a:rPr>
              <a:t>.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altLang="en-US" sz="2400" b="1"/>
              <a:t>Environmental uncertainty</a:t>
            </a:r>
          </a:p>
          <a:p>
            <a:pPr lvl="1">
              <a:spcBef>
                <a:spcPct val="25000"/>
              </a:spcBef>
              <a:buFontTx/>
              <a:buChar char="•"/>
            </a:pPr>
            <a:r>
              <a:rPr lang="en-US" altLang="en-US" sz="2000" b="1">
                <a:solidFill>
                  <a:srgbClr val="336699"/>
                </a:solidFill>
              </a:rPr>
              <a:t>What works best in a stable and predictable environment may be totally inappropriate in a rapidly changing and unpredictable environment.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altLang="en-US" sz="2400" b="1"/>
              <a:t>Individual differences</a:t>
            </a:r>
          </a:p>
          <a:p>
            <a:pPr lvl="1">
              <a:spcBef>
                <a:spcPct val="25000"/>
              </a:spcBef>
              <a:buFontTx/>
              <a:buChar char="•"/>
            </a:pPr>
            <a:r>
              <a:rPr lang="en-US" altLang="en-US" sz="2000" b="1">
                <a:solidFill>
                  <a:srgbClr val="336699"/>
                </a:solidFill>
              </a:rPr>
              <a:t>Individuals differ in terms of their desire for growth, autonomy, tolerance of ambiguity, and expectations.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5EE0183E-9164-2210-04A1-02694FC81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Current Trends and Issues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B1D47AD5-FB38-EAEA-37B4-69558E904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Globalization</a:t>
            </a:r>
          </a:p>
          <a:p>
            <a:r>
              <a:rPr lang="en-US" altLang="en-US"/>
              <a:t>Ethics</a:t>
            </a:r>
          </a:p>
          <a:p>
            <a:r>
              <a:rPr lang="en-US" altLang="en-US"/>
              <a:t>Workforce Diversity</a:t>
            </a:r>
          </a:p>
          <a:p>
            <a:r>
              <a:rPr lang="en-US" altLang="en-US"/>
              <a:t>Entrepreneurship</a:t>
            </a:r>
          </a:p>
          <a:p>
            <a:r>
              <a:rPr lang="en-US" altLang="en-US"/>
              <a:t>E-business</a:t>
            </a:r>
          </a:p>
          <a:p>
            <a:r>
              <a:rPr lang="en-US" altLang="en-US"/>
              <a:t>Knowledge Management</a:t>
            </a:r>
          </a:p>
          <a:p>
            <a:r>
              <a:rPr lang="en-US" altLang="en-US"/>
              <a:t>Learning Organizations</a:t>
            </a:r>
          </a:p>
          <a:p>
            <a:r>
              <a:rPr lang="en-US" altLang="en-US"/>
              <a:t>Quality Management</a:t>
            </a:r>
          </a:p>
        </p:txBody>
      </p:sp>
      <p:pic>
        <p:nvPicPr>
          <p:cNvPr id="171012" name="Picture 4">
            <a:extLst>
              <a:ext uri="{FF2B5EF4-FFF2-40B4-BE49-F238E27FC236}">
                <a16:creationId xmlns:a16="http://schemas.microsoft.com/office/drawing/2014/main" id="{023851C0-EC0F-F581-80A0-572C75E31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28950"/>
            <a:ext cx="38862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807E4350-014A-E3E3-31D3-5769CA253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Current Trends and Issues (cont’d)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154FAB99-79A5-1A18-9E03-8E67A800C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Globalization</a:t>
            </a:r>
          </a:p>
          <a:p>
            <a:pPr lvl="1"/>
            <a:r>
              <a:rPr lang="en-US" altLang="en-US"/>
              <a:t>Management in international organizations</a:t>
            </a:r>
          </a:p>
          <a:p>
            <a:pPr lvl="1"/>
            <a:r>
              <a:rPr lang="en-US" altLang="en-US"/>
              <a:t>Political and cultural challenges of operating in a global market</a:t>
            </a:r>
          </a:p>
          <a:p>
            <a:pPr lvl="2"/>
            <a:r>
              <a:rPr lang="en-US" altLang="en-US"/>
              <a:t>Working with people from different cultures</a:t>
            </a:r>
          </a:p>
          <a:p>
            <a:pPr lvl="2"/>
            <a:r>
              <a:rPr lang="en-US" altLang="en-US"/>
              <a:t>Coping with anticapitalist backlash</a:t>
            </a:r>
          </a:p>
          <a:p>
            <a:pPr lvl="2"/>
            <a:r>
              <a:rPr lang="en-US" altLang="en-US"/>
              <a:t>Movement of jobs to countries with low-cost labor</a:t>
            </a:r>
          </a:p>
          <a:p>
            <a:r>
              <a:rPr lang="en-US" altLang="en-US"/>
              <a:t>Ethics</a:t>
            </a:r>
          </a:p>
          <a:p>
            <a:pPr lvl="1"/>
            <a:r>
              <a:rPr lang="en-US" altLang="en-US"/>
              <a:t>Increased emphasis on ethics education in college curriculums</a:t>
            </a:r>
          </a:p>
          <a:p>
            <a:pPr lvl="1"/>
            <a:r>
              <a:rPr lang="en-US" altLang="en-US"/>
              <a:t>Increased creation and use of codes of ethics by businesses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1315D6DF-F196-F69D-2757-7C874079A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2–8	A Process for Addressing Ethical Dilemmas</a:t>
            </a:r>
          </a:p>
        </p:txBody>
      </p:sp>
      <p:sp>
        <p:nvSpPr>
          <p:cNvPr id="108547" name="Line 3">
            <a:extLst>
              <a:ext uri="{FF2B5EF4-FFF2-40B4-BE49-F238E27FC236}">
                <a16:creationId xmlns:a16="http://schemas.microsoft.com/office/drawing/2014/main" id="{9365FC1C-61A2-0653-E841-A3DFEC658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548" name="Line 4">
            <a:extLst>
              <a:ext uri="{FF2B5EF4-FFF2-40B4-BE49-F238E27FC236}">
                <a16:creationId xmlns:a16="http://schemas.microsoft.com/office/drawing/2014/main" id="{3079B350-8504-15D9-764B-5713387C5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549" name="Text Box 5">
            <a:extLst>
              <a:ext uri="{FF2B5EF4-FFF2-40B4-BE49-F238E27FC236}">
                <a16:creationId xmlns:a16="http://schemas.microsoft.com/office/drawing/2014/main" id="{8DAF6AC5-F579-B0FA-6038-1F317CBBF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370013"/>
            <a:ext cx="7475538" cy="41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137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37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37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37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37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65000"/>
              </a:spcBef>
            </a:pPr>
            <a:r>
              <a:rPr lang="en-US" altLang="en-US" sz="2800"/>
              <a:t>Step 1:	What is the </a:t>
            </a:r>
            <a:r>
              <a:rPr lang="en-US" altLang="en-US" sz="2800" b="1">
                <a:solidFill>
                  <a:srgbClr val="336699"/>
                </a:solidFill>
              </a:rPr>
              <a:t>ethical dilemma</a:t>
            </a:r>
            <a:r>
              <a:rPr lang="en-US" altLang="en-US" sz="2800"/>
              <a:t>?</a:t>
            </a:r>
          </a:p>
          <a:p>
            <a:pPr>
              <a:spcBef>
                <a:spcPct val="65000"/>
              </a:spcBef>
            </a:pPr>
            <a:r>
              <a:rPr lang="en-US" altLang="en-US" sz="2800"/>
              <a:t>Step 2:	Who are the </a:t>
            </a:r>
            <a:r>
              <a:rPr lang="en-US" altLang="en-US" sz="2800" b="1">
                <a:solidFill>
                  <a:srgbClr val="336699"/>
                </a:solidFill>
              </a:rPr>
              <a:t>affected stakeholders</a:t>
            </a:r>
            <a:r>
              <a:rPr lang="en-US" altLang="en-US" sz="2800"/>
              <a:t>?</a:t>
            </a:r>
          </a:p>
          <a:p>
            <a:pPr>
              <a:spcBef>
                <a:spcPct val="65000"/>
              </a:spcBef>
            </a:pPr>
            <a:r>
              <a:rPr lang="en-US" altLang="en-US" sz="2800"/>
              <a:t>Step 3:	What </a:t>
            </a:r>
            <a:r>
              <a:rPr lang="en-US" altLang="en-US" sz="2800" b="1">
                <a:solidFill>
                  <a:srgbClr val="336699"/>
                </a:solidFill>
              </a:rPr>
              <a:t>personal, organizational</a:t>
            </a:r>
            <a:r>
              <a:rPr lang="en-US" altLang="en-US" sz="2800"/>
              <a:t>, and 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800" b="1">
                <a:solidFill>
                  <a:srgbClr val="336699"/>
                </a:solidFill>
              </a:rPr>
              <a:t>external factors</a:t>
            </a:r>
            <a:r>
              <a:rPr lang="en-US" altLang="en-US" sz="2800" b="1"/>
              <a:t> </a:t>
            </a:r>
            <a:r>
              <a:rPr lang="en-US" altLang="en-US" sz="2800"/>
              <a:t>are important to </a:t>
            </a:r>
            <a:br>
              <a:rPr lang="en-US" altLang="en-US" sz="2800"/>
            </a:br>
            <a:r>
              <a:rPr lang="en-US" altLang="en-US" sz="2800"/>
              <a:t>	my decision?</a:t>
            </a:r>
          </a:p>
          <a:p>
            <a:pPr>
              <a:spcBef>
                <a:spcPct val="65000"/>
              </a:spcBef>
            </a:pPr>
            <a:r>
              <a:rPr lang="en-US" altLang="en-US" sz="2800"/>
              <a:t>Step 4:	What are </a:t>
            </a:r>
            <a:r>
              <a:rPr lang="en-US" altLang="en-US" sz="2800" b="1">
                <a:solidFill>
                  <a:srgbClr val="336699"/>
                </a:solidFill>
              </a:rPr>
              <a:t>possible alternatives</a:t>
            </a:r>
            <a:r>
              <a:rPr lang="en-US" altLang="en-US" sz="2800"/>
              <a:t>?</a:t>
            </a:r>
          </a:p>
          <a:p>
            <a:pPr>
              <a:spcBef>
                <a:spcPct val="65000"/>
              </a:spcBef>
            </a:pPr>
            <a:r>
              <a:rPr lang="en-US" altLang="en-US" sz="2800"/>
              <a:t>Step 5:	Make a </a:t>
            </a:r>
            <a:r>
              <a:rPr lang="en-US" altLang="en-US" sz="2800" b="1">
                <a:solidFill>
                  <a:srgbClr val="336699"/>
                </a:solidFill>
              </a:rPr>
              <a:t>decision</a:t>
            </a:r>
            <a:r>
              <a:rPr lang="en-US" altLang="en-US" sz="2800" b="1"/>
              <a:t> </a:t>
            </a:r>
            <a:r>
              <a:rPr lang="en-US" altLang="en-US" sz="2800"/>
              <a:t>and act on it.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0DE31DBE-3007-AEC0-0886-DA13CEF47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Current Trends and Issues (cont’d)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A518B772-ACC3-A6DA-8B13-10CAAD47F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Workforce Diversity</a:t>
            </a:r>
          </a:p>
          <a:p>
            <a:pPr lvl="1"/>
            <a:r>
              <a:rPr lang="en-US" altLang="en-US"/>
              <a:t>Increasing heterogeneity in the workforce</a:t>
            </a:r>
          </a:p>
          <a:p>
            <a:pPr lvl="2"/>
            <a:r>
              <a:rPr lang="en-US" altLang="en-US"/>
              <a:t>More gender, minority, ethnic, and other forms of diversity in employees</a:t>
            </a:r>
          </a:p>
          <a:p>
            <a:pPr lvl="1"/>
            <a:r>
              <a:rPr lang="en-US" altLang="en-US"/>
              <a:t>Aging workforce</a:t>
            </a:r>
          </a:p>
          <a:p>
            <a:pPr lvl="2">
              <a:spcBef>
                <a:spcPct val="30000"/>
              </a:spcBef>
            </a:pPr>
            <a:r>
              <a:rPr lang="en-US" altLang="en-US"/>
              <a:t>Older employees who work longer and do not retire</a:t>
            </a:r>
          </a:p>
          <a:p>
            <a:pPr lvl="2">
              <a:spcBef>
                <a:spcPct val="30000"/>
              </a:spcBef>
            </a:pPr>
            <a:r>
              <a:rPr lang="en-US" altLang="en-US"/>
              <a:t>The increased costs of public and private benefits for older workers</a:t>
            </a:r>
          </a:p>
          <a:p>
            <a:pPr lvl="2">
              <a:spcBef>
                <a:spcPct val="35000"/>
              </a:spcBef>
            </a:pPr>
            <a:r>
              <a:rPr lang="en-US" altLang="en-US"/>
              <a:t>An increasing demand for products and services related to aging.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37CCC67A-DCE4-73A1-8EE3-5E35F62CE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Current Trends and Issues (cont’d)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738731BE-CF85-3DB6-EB1B-9A02BBC8A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/>
              <a:t>Entrepreneurship Defined</a:t>
            </a:r>
          </a:p>
          <a:p>
            <a:pPr lvl="1">
              <a:spcBef>
                <a:spcPct val="35000"/>
              </a:spcBef>
            </a:pPr>
            <a:r>
              <a:rPr lang="en-US" altLang="en-US"/>
              <a:t>The process of starting new businesses, generally in response to opportunities. </a:t>
            </a:r>
          </a:p>
          <a:p>
            <a:pPr>
              <a:spcBef>
                <a:spcPct val="35000"/>
              </a:spcBef>
            </a:pPr>
            <a:r>
              <a:rPr lang="en-US" altLang="en-US"/>
              <a:t>Entrepreneurship process</a:t>
            </a:r>
          </a:p>
          <a:p>
            <a:pPr lvl="1">
              <a:spcBef>
                <a:spcPct val="35000"/>
              </a:spcBef>
            </a:pPr>
            <a:r>
              <a:rPr lang="en-US" altLang="en-US"/>
              <a:t>Pursuit of opportunities</a:t>
            </a:r>
          </a:p>
          <a:p>
            <a:pPr lvl="1">
              <a:spcBef>
                <a:spcPct val="35000"/>
              </a:spcBef>
            </a:pPr>
            <a:r>
              <a:rPr lang="en-US" altLang="en-US"/>
              <a:t>Innovation in products, services, or business methods</a:t>
            </a:r>
          </a:p>
          <a:p>
            <a:pPr lvl="1">
              <a:spcBef>
                <a:spcPct val="35000"/>
              </a:spcBef>
            </a:pPr>
            <a:r>
              <a:rPr lang="en-US" altLang="en-US"/>
              <a:t>Desire for continual growth of the organization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736F484E-E19E-2CE0-502C-5F5802055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Current Trends and Issues (cont’d)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3B013159-081A-7FB7-6E81-719C68370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altLang="en-US"/>
              <a:t>E-Business (Electronic Business)</a:t>
            </a:r>
          </a:p>
          <a:p>
            <a:pPr lvl="1">
              <a:spcBef>
                <a:spcPct val="45000"/>
              </a:spcBef>
            </a:pPr>
            <a:r>
              <a:rPr lang="en-US" altLang="en-US"/>
              <a:t>The work preformed by an organization using electronic linkages to its key constituencies</a:t>
            </a:r>
          </a:p>
          <a:p>
            <a:pPr lvl="1">
              <a:spcBef>
                <a:spcPct val="45000"/>
              </a:spcBef>
            </a:pPr>
            <a:r>
              <a:rPr lang="en-US" altLang="en-US"/>
              <a:t>E-commerce: the sales and marketing aspect of an e-business</a:t>
            </a:r>
          </a:p>
          <a:p>
            <a:pPr>
              <a:spcBef>
                <a:spcPct val="45000"/>
              </a:spcBef>
            </a:pPr>
            <a:r>
              <a:rPr lang="en-US" altLang="en-US"/>
              <a:t>Categories of E-Businesses</a:t>
            </a:r>
          </a:p>
          <a:p>
            <a:pPr lvl="1">
              <a:spcBef>
                <a:spcPct val="45000"/>
              </a:spcBef>
            </a:pPr>
            <a:r>
              <a:rPr lang="en-US" altLang="en-US"/>
              <a:t>E-business enhanced organization</a:t>
            </a:r>
          </a:p>
          <a:p>
            <a:pPr lvl="1">
              <a:spcBef>
                <a:spcPct val="45000"/>
              </a:spcBef>
            </a:pPr>
            <a:r>
              <a:rPr lang="en-US" altLang="en-US"/>
              <a:t>E-business enabled organization</a:t>
            </a:r>
          </a:p>
          <a:p>
            <a:pPr lvl="1">
              <a:spcBef>
                <a:spcPct val="45000"/>
              </a:spcBef>
            </a:pPr>
            <a:r>
              <a:rPr lang="en-US" altLang="en-US"/>
              <a:t>Total e-business organization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F62FDE1E-3BD2-3C55-7139-D279F798D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>
                <a:solidFill>
                  <a:srgbClr val="996633"/>
                </a:solidFill>
              </a:rPr>
              <a:t>L E A R N I N G  O U T L I N E  (cont’d) </a:t>
            </a:r>
            <a:br>
              <a:rPr lang="en-US" altLang="en-US" sz="2800">
                <a:solidFill>
                  <a:srgbClr val="996633"/>
                </a:solidFill>
              </a:rPr>
            </a:br>
            <a:r>
              <a:rPr lang="en-US" altLang="en-US" sz="2200" i="1">
                <a:solidFill>
                  <a:srgbClr val="336699"/>
                </a:solidFill>
                <a:latin typeface="Times New Roman" panose="02020603050405020304" pitchFamily="18" charset="0"/>
              </a:rPr>
              <a:t>Follow this Learning Outline as you read and study this chapter.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86E83FB6-43C6-79A1-6A5E-D76A17564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1600200"/>
            <a:ext cx="7645400" cy="4495800"/>
          </a:xfrm>
        </p:spPr>
        <p:txBody>
          <a:bodyPr/>
          <a:lstStyle/>
          <a:p>
            <a:pPr marL="0" indent="168275">
              <a:spcBef>
                <a:spcPct val="50000"/>
              </a:spcBef>
            </a:pPr>
            <a:r>
              <a:rPr lang="en-US" altLang="en-US" sz="2400" b="1">
                <a:solidFill>
                  <a:srgbClr val="993300"/>
                </a:solidFill>
              </a:rPr>
              <a:t>General Administrative Theory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Discuss Fayol’s contributions to management theory.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Describe Max Weber’s contribution to management theory.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Explain how today’s managers use general administrative theory.</a:t>
            </a:r>
          </a:p>
          <a:p>
            <a:pPr marL="0" indent="168275">
              <a:spcBef>
                <a:spcPct val="50000"/>
              </a:spcBef>
            </a:pPr>
            <a:r>
              <a:rPr lang="en-US" altLang="en-US" sz="2400" b="1">
                <a:solidFill>
                  <a:srgbClr val="993300"/>
                </a:solidFill>
              </a:rPr>
              <a:t>Quantitative Approach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Explain what the quantitative approach has contributed to the field of management.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Discuss how today’s managers use the quantitative approach.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86223D09-C32A-95C3-A386-4171E8874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2–9	Categories of E-Business Involvement</a:t>
            </a:r>
          </a:p>
        </p:txBody>
      </p:sp>
      <p:sp>
        <p:nvSpPr>
          <p:cNvPr id="110595" name="Line 3">
            <a:extLst>
              <a:ext uri="{FF2B5EF4-FFF2-40B4-BE49-F238E27FC236}">
                <a16:creationId xmlns:a16="http://schemas.microsoft.com/office/drawing/2014/main" id="{240BB81E-B2B7-81C8-6B77-0CA514724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596" name="Line 4">
            <a:extLst>
              <a:ext uri="{FF2B5EF4-FFF2-40B4-BE49-F238E27FC236}">
                <a16:creationId xmlns:a16="http://schemas.microsoft.com/office/drawing/2014/main" id="{C0158E06-2C93-8CD9-AF66-39D60053B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0597" name="Picture 5">
            <a:extLst>
              <a:ext uri="{FF2B5EF4-FFF2-40B4-BE49-F238E27FC236}">
                <a16:creationId xmlns:a16="http://schemas.microsoft.com/office/drawing/2014/main" id="{0D3F8CFE-43ED-E164-A3B5-54ED06807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524000"/>
            <a:ext cx="69246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2BB46E8E-429B-D25E-996D-73F13CE37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Current Trends and Issues (cont’d)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57696883-3C70-0521-F758-245CB7953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/>
              <a:t>Learning Organization</a:t>
            </a:r>
          </a:p>
          <a:p>
            <a:pPr lvl="1">
              <a:spcBef>
                <a:spcPct val="35000"/>
              </a:spcBef>
            </a:pPr>
            <a:r>
              <a:rPr lang="en-US" altLang="en-US"/>
              <a:t>An organization that has developed the capacity to continuously learn, adapt, and change.</a:t>
            </a:r>
          </a:p>
          <a:p>
            <a:pPr>
              <a:spcBef>
                <a:spcPct val="35000"/>
              </a:spcBef>
            </a:pPr>
            <a:r>
              <a:rPr lang="en-US" altLang="en-US"/>
              <a:t>Knowledge Management</a:t>
            </a:r>
          </a:p>
          <a:p>
            <a:pPr lvl="1">
              <a:spcBef>
                <a:spcPct val="35000"/>
              </a:spcBef>
            </a:pPr>
            <a:r>
              <a:rPr lang="en-US" altLang="en-US"/>
              <a:t>The cultivation of a learning culture where organizational members systematically gather and share knowledge with others in order to achieve better performance.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40CDD136-4914-C399-7DEA-6EDC18D54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>
              <a:tabLst>
                <a:tab pos="1482725" algn="l"/>
              </a:tabLst>
            </a:pPr>
            <a:r>
              <a:rPr lang="en-US" altLang="en-US" sz="1800">
                <a:solidFill>
                  <a:schemeClr val="tx1"/>
                </a:solidFill>
              </a:rPr>
              <a:t>Exhibit 2–10	Learning Organization versus Traditional Organization</a:t>
            </a:r>
          </a:p>
        </p:txBody>
      </p:sp>
      <p:sp>
        <p:nvSpPr>
          <p:cNvPr id="112643" name="Line 3">
            <a:extLst>
              <a:ext uri="{FF2B5EF4-FFF2-40B4-BE49-F238E27FC236}">
                <a16:creationId xmlns:a16="http://schemas.microsoft.com/office/drawing/2014/main" id="{F50A4F71-72FA-FB68-8F25-309F562D6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644" name="Line 4">
            <a:extLst>
              <a:ext uri="{FF2B5EF4-FFF2-40B4-BE49-F238E27FC236}">
                <a16:creationId xmlns:a16="http://schemas.microsoft.com/office/drawing/2014/main" id="{EE116FAC-773A-D9C9-2E44-B7B758B86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2645" name="Picture 5">
            <a:extLst>
              <a:ext uri="{FF2B5EF4-FFF2-40B4-BE49-F238E27FC236}">
                <a16:creationId xmlns:a16="http://schemas.microsoft.com/office/drawing/2014/main" id="{6C45C82C-7EAA-8A0E-87EC-11BA15D30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978775" cy="3276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9548BE0D-D07E-A109-7387-8CD6970CF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Current Trends and Issues (cont’d)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4CF9FE8F-D15A-0378-4847-680D7BB71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/>
              <a:t>Quality Management</a:t>
            </a:r>
          </a:p>
          <a:p>
            <a:pPr lvl="1">
              <a:spcBef>
                <a:spcPct val="35000"/>
              </a:spcBef>
            </a:pPr>
            <a:r>
              <a:rPr lang="en-US" altLang="en-US"/>
              <a:t>A philosophy of management driven by continual improvement in the quality of work processes and responding to customer needs and expectations</a:t>
            </a:r>
          </a:p>
          <a:p>
            <a:pPr lvl="1">
              <a:spcBef>
                <a:spcPct val="35000"/>
              </a:spcBef>
            </a:pPr>
            <a:r>
              <a:rPr lang="en-US" altLang="en-US"/>
              <a:t>Inspired by the total quality management (TQM) ideas of Deming and Juran</a:t>
            </a:r>
          </a:p>
          <a:p>
            <a:pPr lvl="1">
              <a:spcBef>
                <a:spcPct val="35000"/>
              </a:spcBef>
            </a:pPr>
            <a:r>
              <a:rPr lang="en-US" altLang="en-US"/>
              <a:t>Quality is not directly related to cost</a:t>
            </a:r>
          </a:p>
          <a:p>
            <a:pPr lvl="1">
              <a:spcBef>
                <a:spcPct val="35000"/>
              </a:spcBef>
            </a:pPr>
            <a:r>
              <a:rPr lang="en-US" altLang="en-US"/>
              <a:t>Poor quality results in lower productivity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99EB460-6B07-4BD6-E08E-1B33151FB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>
              <a:tabLst>
                <a:tab pos="1482725" algn="l"/>
              </a:tabLst>
            </a:pPr>
            <a:r>
              <a:rPr lang="en-US" altLang="en-US" sz="1800">
                <a:solidFill>
                  <a:schemeClr val="tx1"/>
                </a:solidFill>
              </a:rPr>
              <a:t>Exhibit 2–11	What is Quality Management? </a:t>
            </a:r>
          </a:p>
        </p:txBody>
      </p:sp>
      <p:sp>
        <p:nvSpPr>
          <p:cNvPr id="115715" name="Line 3">
            <a:extLst>
              <a:ext uri="{FF2B5EF4-FFF2-40B4-BE49-F238E27FC236}">
                <a16:creationId xmlns:a16="http://schemas.microsoft.com/office/drawing/2014/main" id="{80CA825A-449C-16F7-1651-2071AECC4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16" name="Line 4">
            <a:extLst>
              <a:ext uri="{FF2B5EF4-FFF2-40B4-BE49-F238E27FC236}">
                <a16:creationId xmlns:a16="http://schemas.microsoft.com/office/drawing/2014/main" id="{2E6C47DD-60F6-3A03-522D-D710E1AB1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3233F67E-98B1-2800-D165-E0A207EFA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8" y="1241425"/>
            <a:ext cx="7543800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211D1E"/>
                </a:solidFill>
              </a:rPr>
              <a:t>Intense focus on the </a:t>
            </a:r>
            <a:r>
              <a:rPr lang="en-US" altLang="en-US" sz="2800" b="1" i="1">
                <a:solidFill>
                  <a:srgbClr val="336699"/>
                </a:solidFill>
              </a:rPr>
              <a:t>customer</a:t>
            </a:r>
            <a:r>
              <a:rPr lang="en-US" altLang="en-US" sz="2800" b="1" i="1"/>
              <a:t>.</a:t>
            </a:r>
            <a:endParaRPr lang="en-US" altLang="en-US" sz="2800" b="1"/>
          </a:p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211D1E"/>
                </a:solidFill>
              </a:rPr>
              <a:t>Concern for </a:t>
            </a:r>
            <a:r>
              <a:rPr lang="en-US" altLang="en-US" sz="2800" b="1" i="1">
                <a:solidFill>
                  <a:srgbClr val="336699"/>
                </a:solidFill>
              </a:rPr>
              <a:t>continual improvement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>
                <a:solidFill>
                  <a:srgbClr val="336699"/>
                </a:solidFill>
              </a:rPr>
              <a:t>Process-focused</a:t>
            </a:r>
            <a:r>
              <a:rPr lang="en-US" altLang="en-US" sz="2800" b="1" i="1"/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211D1E"/>
                </a:solidFill>
              </a:rPr>
              <a:t>Improvement in the </a:t>
            </a:r>
            <a:r>
              <a:rPr lang="en-US" altLang="en-US" sz="2800" b="1" i="1">
                <a:solidFill>
                  <a:srgbClr val="336699"/>
                </a:solidFill>
              </a:rPr>
              <a:t>quality of everything</a:t>
            </a:r>
            <a:r>
              <a:rPr lang="en-US" altLang="en-US" sz="2800" b="1" i="1"/>
              <a:t>.</a:t>
            </a:r>
            <a:endParaRPr lang="en-US" altLang="en-US" sz="2800" b="1"/>
          </a:p>
          <a:p>
            <a:pPr>
              <a:spcBef>
                <a:spcPct val="50000"/>
              </a:spcBef>
            </a:pPr>
            <a:r>
              <a:rPr lang="en-US" altLang="en-US" sz="2800" b="1" i="1">
                <a:solidFill>
                  <a:srgbClr val="336699"/>
                </a:solidFill>
              </a:rPr>
              <a:t>Accurate measurement</a:t>
            </a:r>
            <a:r>
              <a:rPr lang="en-US" altLang="en-US" sz="2800" b="1" i="1"/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>
                <a:solidFill>
                  <a:srgbClr val="336699"/>
                </a:solidFill>
              </a:rPr>
              <a:t>Empowerment of employees</a:t>
            </a:r>
            <a:r>
              <a:rPr lang="en-US" altLang="en-US" sz="2800" b="1" i="1"/>
              <a:t>.</a:t>
            </a:r>
            <a:r>
              <a:rPr lang="en-US" altLang="en-US" sz="2800" b="1" i="1">
                <a:solidFill>
                  <a:srgbClr val="336699"/>
                </a:solidFill>
              </a:rPr>
              <a:t> </a:t>
            </a:r>
            <a:endParaRPr lang="en-US" altLang="en-US" sz="2800" b="1">
              <a:solidFill>
                <a:srgbClr val="336699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EA785582-411D-A6B3-CB06-09AD7795B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Terms to Know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E191EE6F-9B50-628F-6919-8BA446B1A54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altLang="en-US" sz="2000"/>
              <a:t>division of labor (or job specialization)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Industrial Revolution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scientific management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therbligs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general administrative theory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principles of management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bureaucracy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quantitative approach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organizational behavior (OB)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Hawthorne Studies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system</a:t>
            </a:r>
          </a:p>
        </p:txBody>
      </p:sp>
      <p:sp>
        <p:nvSpPr>
          <p:cNvPr id="193540" name="Rectangle 4">
            <a:extLst>
              <a:ext uri="{FF2B5EF4-FFF2-40B4-BE49-F238E27FC236}">
                <a16:creationId xmlns:a16="http://schemas.microsoft.com/office/drawing/2014/main" id="{387537A5-A0FA-98D4-7C7F-18677B68766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altLang="en-US" sz="2000"/>
              <a:t>closed systems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open systems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contingency approach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workforce diversity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entrepreneurship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e-business (electronic business)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e-commerce (electronic commerce)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intranet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learning organization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knowledge management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quality management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325E2DE9-0620-5D92-F3E0-30A0F9687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>
                <a:solidFill>
                  <a:srgbClr val="996633"/>
                </a:solidFill>
              </a:rPr>
              <a:t>L E A R N I N G  O U T L I N E  (cont’d) </a:t>
            </a:r>
            <a:br>
              <a:rPr lang="en-US" altLang="en-US" sz="2800">
                <a:solidFill>
                  <a:srgbClr val="996633"/>
                </a:solidFill>
              </a:rPr>
            </a:br>
            <a:r>
              <a:rPr lang="en-US" altLang="en-US" sz="2200" i="1">
                <a:solidFill>
                  <a:srgbClr val="336699"/>
                </a:solidFill>
                <a:latin typeface="Times New Roman" panose="02020603050405020304" pitchFamily="18" charset="0"/>
              </a:rPr>
              <a:t>Follow this Learning Outline as you read and study this chapter.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FBCA92AD-C7B7-6B79-D1E5-8FBC2B0D6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1600200"/>
            <a:ext cx="7645400" cy="4495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168275">
              <a:spcBef>
                <a:spcPct val="50000"/>
              </a:spcBef>
            </a:pPr>
            <a:r>
              <a:rPr lang="en-US" altLang="en-US" sz="2400" b="1">
                <a:solidFill>
                  <a:srgbClr val="993300"/>
                </a:solidFill>
              </a:rPr>
              <a:t>Toward Understanding Organizational Behavior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Describe the contributions of the early advocates of OB.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Explain the contributions of the Hawthorne Studies to the field of management.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Discuss how today’s managers use the behavioral approach.</a:t>
            </a:r>
          </a:p>
          <a:p>
            <a:pPr marL="0" indent="168275">
              <a:spcBef>
                <a:spcPct val="50000"/>
              </a:spcBef>
            </a:pPr>
            <a:r>
              <a:rPr lang="en-US" altLang="en-US" sz="2400" b="1">
                <a:solidFill>
                  <a:srgbClr val="993300"/>
                </a:solidFill>
              </a:rPr>
              <a:t>The Systems Approach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Describe an organization using the systems approach.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Discuss how the systems approach helps us management.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549569C5-F172-7AF3-CE9A-18523E57E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>
                <a:solidFill>
                  <a:srgbClr val="996633"/>
                </a:solidFill>
              </a:rPr>
              <a:t>L E A R N I N G  O U T L I N E  (cont’d) </a:t>
            </a:r>
            <a:br>
              <a:rPr lang="en-US" altLang="en-US" sz="2800">
                <a:solidFill>
                  <a:srgbClr val="996633"/>
                </a:solidFill>
              </a:rPr>
            </a:br>
            <a:r>
              <a:rPr lang="en-US" altLang="en-US" sz="2200" i="1">
                <a:solidFill>
                  <a:srgbClr val="336699"/>
                </a:solidFill>
                <a:latin typeface="Times New Roman" panose="02020603050405020304" pitchFamily="18" charset="0"/>
              </a:rPr>
              <a:t>Follow this Learning Outline as you read and study this chapter.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CA16DEE0-F324-62F9-516C-A02892E0D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1600200"/>
            <a:ext cx="7645400" cy="4495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168275">
              <a:spcBef>
                <a:spcPct val="50000"/>
              </a:spcBef>
            </a:pPr>
            <a:r>
              <a:rPr lang="en-US" altLang="en-US" sz="2400" b="1">
                <a:solidFill>
                  <a:srgbClr val="993300"/>
                </a:solidFill>
              </a:rPr>
              <a:t>The Contingency Approach</a:t>
            </a:r>
          </a:p>
          <a:p>
            <a:pPr marL="45561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Explain how the contingency approach differs from the early theories of management.</a:t>
            </a:r>
          </a:p>
          <a:p>
            <a:pPr marL="45561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Discuss how the contingency approach helps us understand management.</a:t>
            </a:r>
          </a:p>
          <a:p>
            <a:pPr marL="0" indent="168275">
              <a:spcBef>
                <a:spcPct val="50000"/>
              </a:spcBef>
            </a:pPr>
            <a:r>
              <a:rPr lang="en-US" altLang="en-US" sz="2400" b="1">
                <a:solidFill>
                  <a:srgbClr val="993300"/>
                </a:solidFill>
              </a:rPr>
              <a:t>Current Issues and Trends</a:t>
            </a:r>
          </a:p>
          <a:p>
            <a:pPr marL="45561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Explain why we need to look at the current trends and issues facing managers.</a:t>
            </a:r>
          </a:p>
          <a:p>
            <a:pPr marL="45561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Describe the current trends and issues facing managers.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D847E689-104C-EBEC-6A0E-277FCAAFB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Historical Background of Management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9EE0103C-5D4D-4DD0-8061-2C2AA2E54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Ancient Management</a:t>
            </a:r>
          </a:p>
          <a:p>
            <a:pPr lvl="1"/>
            <a:r>
              <a:rPr lang="en-US" altLang="en-US"/>
              <a:t>Egypt (pyramids) and China (Great Wall)</a:t>
            </a:r>
          </a:p>
          <a:p>
            <a:pPr lvl="1"/>
            <a:r>
              <a:rPr lang="en-US" altLang="en-US"/>
              <a:t>Venetians (floating warship assembly lines)</a:t>
            </a:r>
          </a:p>
          <a:p>
            <a:r>
              <a:rPr lang="en-US" altLang="en-US"/>
              <a:t>Adam Smith</a:t>
            </a:r>
          </a:p>
          <a:p>
            <a:pPr lvl="1"/>
            <a:r>
              <a:rPr lang="en-US" altLang="en-US"/>
              <a:t>Published </a:t>
            </a:r>
            <a:r>
              <a:rPr lang="en-US" altLang="en-US" i="1"/>
              <a:t>“The Wealth of Nations” </a:t>
            </a:r>
            <a:r>
              <a:rPr lang="en-US" altLang="en-US"/>
              <a:t>in 1776</a:t>
            </a:r>
          </a:p>
          <a:p>
            <a:pPr lvl="2"/>
            <a:r>
              <a:rPr lang="en-US" altLang="en-US"/>
              <a:t>Advocated the division of labor (job specialization) to increase the productivity of workers</a:t>
            </a:r>
          </a:p>
          <a:p>
            <a:r>
              <a:rPr lang="en-US" altLang="en-US"/>
              <a:t>Industrial Revolution</a:t>
            </a:r>
          </a:p>
          <a:p>
            <a:pPr lvl="1"/>
            <a:r>
              <a:rPr lang="en-US" altLang="en-US"/>
              <a:t>Substituted machine power for human labor</a:t>
            </a:r>
          </a:p>
          <a:p>
            <a:pPr lvl="1"/>
            <a:r>
              <a:rPr lang="en-US" altLang="en-US"/>
              <a:t>Created large organizations in need of management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4" name="Rectangle 42">
            <a:extLst>
              <a:ext uri="{FF2B5EF4-FFF2-40B4-BE49-F238E27FC236}">
                <a16:creationId xmlns:a16="http://schemas.microsoft.com/office/drawing/2014/main" id="{C8473452-FA9F-80F2-EF00-879599362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2–1	Development of Major Management Theories</a:t>
            </a:r>
          </a:p>
        </p:txBody>
      </p:sp>
      <p:sp>
        <p:nvSpPr>
          <p:cNvPr id="13357" name="Line 45">
            <a:extLst>
              <a:ext uri="{FF2B5EF4-FFF2-40B4-BE49-F238E27FC236}">
                <a16:creationId xmlns:a16="http://schemas.microsoft.com/office/drawing/2014/main" id="{DD47040B-C5E1-C21C-7010-B152D719C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58" name="Line 46">
            <a:extLst>
              <a:ext uri="{FF2B5EF4-FFF2-40B4-BE49-F238E27FC236}">
                <a16:creationId xmlns:a16="http://schemas.microsoft.com/office/drawing/2014/main" id="{895D3504-581B-D468-E363-559A645F0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3359" name="Picture 47">
            <a:extLst>
              <a:ext uri="{FF2B5EF4-FFF2-40B4-BE49-F238E27FC236}">
                <a16:creationId xmlns:a16="http://schemas.microsoft.com/office/drawing/2014/main" id="{730D91D8-D87F-47F5-9F13-C763C93B8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1213"/>
            <a:ext cx="82296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D5A94811-C729-A854-0FA8-F45465794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Major Approaches to Management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BB7DA0D3-1190-76B9-295C-30EC6C736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Scientific Management</a:t>
            </a:r>
          </a:p>
          <a:p>
            <a:r>
              <a:rPr lang="en-US" altLang="en-US"/>
              <a:t>General Administrative Theory</a:t>
            </a:r>
          </a:p>
          <a:p>
            <a:r>
              <a:rPr lang="en-US" altLang="en-US"/>
              <a:t>Quantitative Management</a:t>
            </a:r>
          </a:p>
          <a:p>
            <a:r>
              <a:rPr lang="en-US" altLang="en-US"/>
              <a:t>Organizational Behavior</a:t>
            </a:r>
          </a:p>
          <a:p>
            <a:r>
              <a:rPr lang="en-US" altLang="en-US"/>
              <a:t>Systems Approach</a:t>
            </a:r>
          </a:p>
          <a:p>
            <a:r>
              <a:rPr lang="en-US" altLang="en-US"/>
              <a:t>Contingency Approach</a:t>
            </a:r>
          </a:p>
        </p:txBody>
      </p:sp>
      <p:pic>
        <p:nvPicPr>
          <p:cNvPr id="138244" name="Picture 4">
            <a:extLst>
              <a:ext uri="{FF2B5EF4-FFF2-40B4-BE49-F238E27FC236}">
                <a16:creationId xmlns:a16="http://schemas.microsoft.com/office/drawing/2014/main" id="{622E04E3-B0C1-C172-C43B-819748FCE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21075"/>
            <a:ext cx="3741738" cy="26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F4A1565F-6EFB-1962-3E03-6DF38B2FA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Scientific Management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2013F643-F409-555C-9D4C-683D2510A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/>
              <a:t>Fredrick Winslow Taylor</a:t>
            </a:r>
          </a:p>
          <a:p>
            <a:pPr lvl="1">
              <a:spcBef>
                <a:spcPct val="40000"/>
              </a:spcBef>
            </a:pPr>
            <a:r>
              <a:rPr lang="en-US" altLang="en-US"/>
              <a:t>The “father” of scientific management</a:t>
            </a:r>
          </a:p>
          <a:p>
            <a:pPr lvl="1">
              <a:spcBef>
                <a:spcPct val="40000"/>
              </a:spcBef>
            </a:pPr>
            <a:r>
              <a:rPr lang="en-US" altLang="en-US"/>
              <a:t>Published </a:t>
            </a:r>
            <a:r>
              <a:rPr lang="en-US" altLang="en-US" i="1"/>
              <a:t>Principles of Scientific Management</a:t>
            </a:r>
            <a:r>
              <a:rPr lang="en-US" altLang="en-US"/>
              <a:t> (1911)</a:t>
            </a:r>
          </a:p>
          <a:p>
            <a:pPr lvl="2">
              <a:spcBef>
                <a:spcPct val="40000"/>
              </a:spcBef>
            </a:pPr>
            <a:r>
              <a:rPr lang="en-US" altLang="en-US"/>
              <a:t>The theory of scientific management</a:t>
            </a:r>
          </a:p>
          <a:p>
            <a:pPr lvl="3">
              <a:spcBef>
                <a:spcPct val="40000"/>
              </a:spcBef>
            </a:pPr>
            <a:r>
              <a:rPr lang="en-US" altLang="en-US"/>
              <a:t>Using scientific methods to define the “one best way” for a job to be done:</a:t>
            </a:r>
          </a:p>
          <a:p>
            <a:pPr lvl="4">
              <a:spcBef>
                <a:spcPct val="40000"/>
              </a:spcBef>
            </a:pPr>
            <a:r>
              <a:rPr lang="en-US" altLang="en-US"/>
              <a:t>Putting the right person on the job with the correct tools and equipment.</a:t>
            </a:r>
          </a:p>
          <a:p>
            <a:pPr lvl="4">
              <a:spcBef>
                <a:spcPct val="40000"/>
              </a:spcBef>
            </a:pPr>
            <a:r>
              <a:rPr lang="en-US" altLang="en-US"/>
              <a:t>Having a standardized method of doing the job.</a:t>
            </a:r>
          </a:p>
          <a:p>
            <a:pPr lvl="4">
              <a:spcBef>
                <a:spcPct val="40000"/>
              </a:spcBef>
            </a:pPr>
            <a:r>
              <a:rPr lang="en-US" altLang="en-US"/>
              <a:t>Providing an economic incentive to the worker.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</p:bldLst>
  </p:timing>
</p:sld>
</file>

<file path=ppt/theme/theme1.xml><?xml version="1.0" encoding="utf-8"?>
<a:theme xmlns:a="http://schemas.openxmlformats.org/drawingml/2006/main" name="Robbins and Coulter 9e.">
  <a:themeElements>
    <a:clrScheme name="Robbins and Coulter 9e.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Robbins and Coulter 9e.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Robbins and Coulter 9e.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bbins and Coulter 9e.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9e.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9e.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1751</Words>
  <Application>Microsoft Office PowerPoint</Application>
  <PresentationFormat>On-screen Show (4:3)</PresentationFormat>
  <Paragraphs>272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Times New Roman</vt:lpstr>
      <vt:lpstr>Wingdings</vt:lpstr>
      <vt:lpstr>Frutiger</vt:lpstr>
      <vt:lpstr>Robbins and Coulter 9e.</vt:lpstr>
      <vt:lpstr>Management Yesterday and Today</vt:lpstr>
      <vt:lpstr>L E A R N I N G  O U T L I N E  Follow this Learning Outline as you read and study this chapter.</vt:lpstr>
      <vt:lpstr>L E A R N I N G  O U T L I N E  (cont’d)  Follow this Learning Outline as you read and study this chapter.</vt:lpstr>
      <vt:lpstr>L E A R N I N G  O U T L I N E  (cont’d)  Follow this Learning Outline as you read and study this chapter.</vt:lpstr>
      <vt:lpstr>L E A R N I N G  O U T L I N E  (cont’d)  Follow this Learning Outline as you read and study this chapter.</vt:lpstr>
      <vt:lpstr>Historical Background of Management</vt:lpstr>
      <vt:lpstr>Exhibit 2–1 Development of Major Management Theories</vt:lpstr>
      <vt:lpstr>Major Approaches to Management</vt:lpstr>
      <vt:lpstr>Scientific Management</vt:lpstr>
      <vt:lpstr>Exhibit 2–2 Taylor’s Four Principles of Management</vt:lpstr>
      <vt:lpstr>Scientific Management (cont’d)</vt:lpstr>
      <vt:lpstr>General Administrative Theory</vt:lpstr>
      <vt:lpstr>Exhibit 2–3 Fayol’s 14 Principles of Management</vt:lpstr>
      <vt:lpstr>Exhibit 2–4 Weber’s Ideal Bureaucracy</vt:lpstr>
      <vt:lpstr>Quantitative Approach to Management</vt:lpstr>
      <vt:lpstr>Understanding Organizational Behavior </vt:lpstr>
      <vt:lpstr>PowerPoint Presentation</vt:lpstr>
      <vt:lpstr>The Hawthorne Studies</vt:lpstr>
      <vt:lpstr>The Systems Approach</vt:lpstr>
      <vt:lpstr>Exhibit 2–6 The Organization as an Open System</vt:lpstr>
      <vt:lpstr>Implications of the Systems Approach</vt:lpstr>
      <vt:lpstr>The Contingency Approach</vt:lpstr>
      <vt:lpstr>Exhibit 2–7 Popular Contingency Variables</vt:lpstr>
      <vt:lpstr>Current Trends and Issues</vt:lpstr>
      <vt:lpstr>Current Trends and Issues (cont’d)</vt:lpstr>
      <vt:lpstr>Exhibit 2–8 A Process for Addressing Ethical Dilemmas</vt:lpstr>
      <vt:lpstr>Current Trends and Issues (cont’d)</vt:lpstr>
      <vt:lpstr>Current Trends and Issues (cont’d)</vt:lpstr>
      <vt:lpstr>Current Trends and Issues (cont’d)</vt:lpstr>
      <vt:lpstr>Exhibit 2–9 Categories of E-Business Involvement</vt:lpstr>
      <vt:lpstr>Current Trends and Issues (cont’d)</vt:lpstr>
      <vt:lpstr>Exhibit 2–10 Learning Organization versus Traditional Organization</vt:lpstr>
      <vt:lpstr>Current Trends and Issues (cont’d)</vt:lpstr>
      <vt:lpstr>Exhibit 2–11 What is Quality Management? </vt:lpstr>
      <vt:lpstr>Terms to Know</vt:lpstr>
    </vt:vector>
  </TitlesOfParts>
  <Manager>Denise Vaughn</Manager>
  <Company>Prentice Hall,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9e.- Robbins and Coulter</dc:title>
  <dc:subject>Chapter 2</dc:subject>
  <dc:creator>Charlie Cook, University of West Alabama</dc:creator>
  <cp:lastModifiedBy>Dr. Mohammad Pervez Mughal</cp:lastModifiedBy>
  <cp:revision>72</cp:revision>
  <dcterms:created xsi:type="dcterms:W3CDTF">2003-08-08T20:04:45Z</dcterms:created>
  <dcterms:modified xsi:type="dcterms:W3CDTF">2022-10-07T05:30:20Z</dcterms:modified>
</cp:coreProperties>
</file>