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Archivo Black" panose="020B0604020202020204" charset="0"/>
      <p:regular r:id="rId9"/>
    </p:embeddedFont>
    <p:embeddedFont>
      <p:font typeface="Garet" panose="020B0604020202020204" charset="0"/>
      <p:regular r:id="rId10"/>
    </p:embeddedFont>
    <p:embeddedFont>
      <p:font typeface="Garet Bold"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100" d="100"/>
          <a:sy n="100" d="100"/>
        </p:scale>
        <p:origin x="-1896" y="-153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icrosoft/CameraTraps.git"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github.com/ZNan-Chen/AGL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PK"/>
          </a:p>
        </p:txBody>
      </p:sp>
      <p:sp>
        <p:nvSpPr>
          <p:cNvPr id="3" name="TextBox 3"/>
          <p:cNvSpPr txBox="1"/>
          <p:nvPr/>
        </p:nvSpPr>
        <p:spPr>
          <a:xfrm>
            <a:off x="1028700" y="2962405"/>
            <a:ext cx="11597182" cy="6074023"/>
          </a:xfrm>
          <a:prstGeom prst="rect">
            <a:avLst/>
          </a:prstGeom>
        </p:spPr>
        <p:txBody>
          <a:bodyPr lIns="0" tIns="0" rIns="0" bIns="0" rtlCol="0" anchor="t">
            <a:spAutoFit/>
          </a:bodyPr>
          <a:lstStyle/>
          <a:p>
            <a:pPr marL="572109" lvl="1" indent="-286055" algn="l">
              <a:lnSpc>
                <a:spcPts val="3709"/>
              </a:lnSpc>
              <a:buFont typeface="Arial"/>
              <a:buChar char="•"/>
            </a:pPr>
            <a:r>
              <a:rPr lang="en-US" sz="2649">
                <a:solidFill>
                  <a:srgbClr val="000000"/>
                </a:solidFill>
                <a:latin typeface="Garet"/>
                <a:ea typeface="Garet"/>
                <a:cs typeface="Garet"/>
                <a:sym typeface="Garet"/>
              </a:rPr>
              <a:t>Pipeline Components: It utilizes the Megadetector for detecting animals in images and the AI4GAmazonRainforest classifier for subsequent animal classification.</a:t>
            </a:r>
          </a:p>
          <a:p>
            <a:pPr marL="572109" lvl="1" indent="-286055" algn="l">
              <a:lnSpc>
                <a:spcPts val="3709"/>
              </a:lnSpc>
              <a:buFont typeface="Arial"/>
              <a:buChar char="•"/>
            </a:pPr>
            <a:r>
              <a:rPr lang="en-US" sz="2649">
                <a:solidFill>
                  <a:srgbClr val="000000"/>
                </a:solidFill>
                <a:latin typeface="Garet"/>
                <a:ea typeface="Garet"/>
                <a:cs typeface="Garet"/>
                <a:sym typeface="Garet"/>
              </a:rPr>
              <a:t>This library is particularly relevant because the project deployed in Margalla currently uses the Megadetector.</a:t>
            </a:r>
          </a:p>
          <a:p>
            <a:pPr marL="572109" lvl="1" indent="-286055" algn="l">
              <a:lnSpc>
                <a:spcPts val="3709"/>
              </a:lnSpc>
              <a:buFont typeface="Arial"/>
              <a:buChar char="•"/>
            </a:pPr>
            <a:r>
              <a:rPr lang="en-US" sz="2649">
                <a:solidFill>
                  <a:srgbClr val="000000"/>
                </a:solidFill>
                <a:latin typeface="Garet"/>
                <a:ea typeface="Garet"/>
                <a:cs typeface="Garet"/>
                <a:sym typeface="Garet"/>
              </a:rPr>
              <a:t>Training Data Limitation: The Megadetector has been trained on ideal images and may struggle when faced with images from Margalla that are hazed by snow, causing snow leopards to appear camouflaged.</a:t>
            </a:r>
          </a:p>
          <a:p>
            <a:pPr marL="572109" lvl="1" indent="-286055" algn="l">
              <a:lnSpc>
                <a:spcPts val="3709"/>
              </a:lnSpc>
              <a:buFont typeface="Arial"/>
              <a:buChar char="•"/>
            </a:pPr>
            <a:r>
              <a:rPr lang="en-US" sz="2649">
                <a:solidFill>
                  <a:srgbClr val="000000"/>
                </a:solidFill>
                <a:latin typeface="Garet"/>
                <a:ea typeface="Garet"/>
                <a:cs typeface="Garet"/>
                <a:sym typeface="Garet"/>
              </a:rPr>
              <a:t>Problem Area: Camouflaged images pose a classification challenge, though it is unclear whether the main issue lies in detection or classification.</a:t>
            </a:r>
          </a:p>
          <a:p>
            <a:pPr algn="l">
              <a:lnSpc>
                <a:spcPts val="3709"/>
              </a:lnSpc>
            </a:pPr>
            <a:endParaRPr lang="en-US" sz="2649">
              <a:solidFill>
                <a:srgbClr val="000000"/>
              </a:solidFill>
              <a:latin typeface="Garet"/>
              <a:ea typeface="Garet"/>
              <a:cs typeface="Garet"/>
              <a:sym typeface="Garet"/>
            </a:endParaRPr>
          </a:p>
        </p:txBody>
      </p:sp>
      <p:sp>
        <p:nvSpPr>
          <p:cNvPr id="4" name="TextBox 4"/>
          <p:cNvSpPr txBox="1"/>
          <p:nvPr/>
        </p:nvSpPr>
        <p:spPr>
          <a:xfrm>
            <a:off x="1028700" y="570136"/>
            <a:ext cx="10606461" cy="914656"/>
          </a:xfrm>
          <a:prstGeom prst="rect">
            <a:avLst/>
          </a:prstGeom>
        </p:spPr>
        <p:txBody>
          <a:bodyPr lIns="0" tIns="0" rIns="0" bIns="0" rtlCol="0" anchor="t">
            <a:spAutoFit/>
          </a:bodyPr>
          <a:lstStyle/>
          <a:p>
            <a:pPr marL="0" lvl="0" indent="0" algn="just">
              <a:lnSpc>
                <a:spcPts val="6248"/>
              </a:lnSpc>
              <a:spcBef>
                <a:spcPct val="0"/>
              </a:spcBef>
            </a:pPr>
            <a:r>
              <a:rPr lang="en-US" sz="8011" spc="-632">
                <a:solidFill>
                  <a:srgbClr val="000000"/>
                </a:solidFill>
                <a:latin typeface="Archivo Black"/>
                <a:ea typeface="Archivo Black"/>
                <a:cs typeface="Archivo Black"/>
                <a:sym typeface="Archivo Black"/>
              </a:rPr>
              <a:t>PYTORCH WILDLIFE</a:t>
            </a:r>
          </a:p>
        </p:txBody>
      </p:sp>
      <p:sp>
        <p:nvSpPr>
          <p:cNvPr id="5" name="TextBox 5"/>
          <p:cNvSpPr txBox="1"/>
          <p:nvPr/>
        </p:nvSpPr>
        <p:spPr>
          <a:xfrm>
            <a:off x="1216004" y="1616795"/>
            <a:ext cx="16694789" cy="915035"/>
          </a:xfrm>
          <a:prstGeom prst="rect">
            <a:avLst/>
          </a:prstGeom>
        </p:spPr>
        <p:txBody>
          <a:bodyPr lIns="0" tIns="0" rIns="0" bIns="0" rtlCol="0" anchor="t">
            <a:spAutoFit/>
          </a:bodyPr>
          <a:lstStyle/>
          <a:p>
            <a:pPr algn="l">
              <a:lnSpc>
                <a:spcPts val="3640"/>
              </a:lnSpc>
              <a:spcBef>
                <a:spcPct val="0"/>
              </a:spcBef>
            </a:pPr>
            <a:r>
              <a:rPr lang="en-US" sz="2600">
                <a:solidFill>
                  <a:srgbClr val="000000"/>
                </a:solidFill>
                <a:latin typeface="Archivo Black"/>
                <a:ea typeface="Archivo Black"/>
                <a:cs typeface="Archivo Black"/>
                <a:sym typeface="Archivo Black"/>
              </a:rPr>
              <a:t>GitHub repository offering state-of-the-art detection and classification models for animal detection using Megadetector and the AI4GAmazonRainforest classifier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PK"/>
          </a:p>
        </p:txBody>
      </p:sp>
      <p:sp>
        <p:nvSpPr>
          <p:cNvPr id="3" name="Freeform 3"/>
          <p:cNvSpPr/>
          <p:nvPr/>
        </p:nvSpPr>
        <p:spPr>
          <a:xfrm>
            <a:off x="1434672" y="4635789"/>
            <a:ext cx="13023943" cy="4509540"/>
          </a:xfrm>
          <a:custGeom>
            <a:avLst/>
            <a:gdLst/>
            <a:ahLst/>
            <a:cxnLst/>
            <a:rect l="l" t="t" r="r" b="b"/>
            <a:pathLst>
              <a:path w="13023943" h="4509540">
                <a:moveTo>
                  <a:pt x="0" y="0"/>
                </a:moveTo>
                <a:lnTo>
                  <a:pt x="13023942" y="0"/>
                </a:lnTo>
                <a:lnTo>
                  <a:pt x="13023942" y="4509540"/>
                </a:lnTo>
                <a:lnTo>
                  <a:pt x="0" y="4509540"/>
                </a:lnTo>
                <a:lnTo>
                  <a:pt x="0" y="0"/>
                </a:lnTo>
                <a:close/>
              </a:path>
            </a:pathLst>
          </a:custGeom>
          <a:blipFill>
            <a:blip r:embed="rId3"/>
            <a:stretch>
              <a:fillRect/>
            </a:stretch>
          </a:blipFill>
        </p:spPr>
        <p:txBody>
          <a:bodyPr/>
          <a:lstStyle/>
          <a:p>
            <a:endParaRPr lang="en-PK"/>
          </a:p>
        </p:txBody>
      </p:sp>
      <p:sp>
        <p:nvSpPr>
          <p:cNvPr id="4" name="TextBox 4"/>
          <p:cNvSpPr txBox="1"/>
          <p:nvPr/>
        </p:nvSpPr>
        <p:spPr>
          <a:xfrm>
            <a:off x="1028700" y="570136"/>
            <a:ext cx="10606461" cy="914656"/>
          </a:xfrm>
          <a:prstGeom prst="rect">
            <a:avLst/>
          </a:prstGeom>
        </p:spPr>
        <p:txBody>
          <a:bodyPr lIns="0" tIns="0" rIns="0" bIns="0" rtlCol="0" anchor="t">
            <a:spAutoFit/>
          </a:bodyPr>
          <a:lstStyle/>
          <a:p>
            <a:pPr marL="0" lvl="0" indent="0" algn="just">
              <a:lnSpc>
                <a:spcPts val="6248"/>
              </a:lnSpc>
              <a:spcBef>
                <a:spcPct val="0"/>
              </a:spcBef>
            </a:pPr>
            <a:r>
              <a:rPr lang="en-US" sz="8011" spc="-632">
                <a:solidFill>
                  <a:srgbClr val="000000"/>
                </a:solidFill>
                <a:latin typeface="Archivo Black"/>
                <a:ea typeface="Archivo Black"/>
                <a:cs typeface="Archivo Black"/>
                <a:sym typeface="Archivo Black"/>
              </a:rPr>
              <a:t>PYTORCH WILDLIFE</a:t>
            </a:r>
          </a:p>
        </p:txBody>
      </p:sp>
      <p:sp>
        <p:nvSpPr>
          <p:cNvPr id="5" name="TextBox 5"/>
          <p:cNvSpPr txBox="1"/>
          <p:nvPr/>
        </p:nvSpPr>
        <p:spPr>
          <a:xfrm>
            <a:off x="1216004" y="1616795"/>
            <a:ext cx="16694789" cy="915035"/>
          </a:xfrm>
          <a:prstGeom prst="rect">
            <a:avLst/>
          </a:prstGeom>
        </p:spPr>
        <p:txBody>
          <a:bodyPr lIns="0" tIns="0" rIns="0" bIns="0" rtlCol="0" anchor="t">
            <a:spAutoFit/>
          </a:bodyPr>
          <a:lstStyle/>
          <a:p>
            <a:pPr algn="l">
              <a:lnSpc>
                <a:spcPts val="3640"/>
              </a:lnSpc>
              <a:spcBef>
                <a:spcPct val="0"/>
              </a:spcBef>
            </a:pPr>
            <a:r>
              <a:rPr lang="en-US" sz="2600">
                <a:solidFill>
                  <a:srgbClr val="000000"/>
                </a:solidFill>
                <a:latin typeface="Archivo Black"/>
                <a:ea typeface="Archivo Black"/>
                <a:cs typeface="Archivo Black"/>
                <a:sym typeface="Archivo Black"/>
              </a:rPr>
              <a:t>GitHub repository offering state-of-the-art detection and classification models for animal detection using Megadetector and the AI4GAmazonRainforest classifier</a:t>
            </a:r>
          </a:p>
        </p:txBody>
      </p:sp>
      <p:sp>
        <p:nvSpPr>
          <p:cNvPr id="6" name="TextBox 6"/>
          <p:cNvSpPr txBox="1"/>
          <p:nvPr/>
        </p:nvSpPr>
        <p:spPr>
          <a:xfrm>
            <a:off x="1216004" y="3314962"/>
            <a:ext cx="16622418" cy="480544"/>
          </a:xfrm>
          <a:prstGeom prst="rect">
            <a:avLst/>
          </a:prstGeom>
        </p:spPr>
        <p:txBody>
          <a:bodyPr lIns="0" tIns="0" rIns="0" bIns="0" rtlCol="0" anchor="t">
            <a:spAutoFit/>
          </a:bodyPr>
          <a:lstStyle/>
          <a:p>
            <a:pPr marL="611200" lvl="1" indent="-305600" algn="l">
              <a:lnSpc>
                <a:spcPts val="3963"/>
              </a:lnSpc>
              <a:buFont typeface="Arial"/>
              <a:buChar char="•"/>
            </a:pPr>
            <a:r>
              <a:rPr lang="en-US" sz="2830" spc="-223">
                <a:solidFill>
                  <a:srgbClr val="000000"/>
                </a:solidFill>
                <a:latin typeface="Garet"/>
                <a:ea typeface="Garet"/>
                <a:cs typeface="Garet"/>
                <a:sym typeface="Garet"/>
              </a:rPr>
              <a:t>Code snippet showing the use of Pytorch Wildlife for detection and classification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PK"/>
          </a:p>
        </p:txBody>
      </p:sp>
      <p:sp>
        <p:nvSpPr>
          <p:cNvPr id="3" name="Freeform 3"/>
          <p:cNvSpPr/>
          <p:nvPr/>
        </p:nvSpPr>
        <p:spPr>
          <a:xfrm>
            <a:off x="10838072" y="3040643"/>
            <a:ext cx="7002424" cy="4604094"/>
          </a:xfrm>
          <a:custGeom>
            <a:avLst/>
            <a:gdLst/>
            <a:ahLst/>
            <a:cxnLst/>
            <a:rect l="l" t="t" r="r" b="b"/>
            <a:pathLst>
              <a:path w="7002424" h="4604094">
                <a:moveTo>
                  <a:pt x="0" y="0"/>
                </a:moveTo>
                <a:lnTo>
                  <a:pt x="7002424" y="0"/>
                </a:lnTo>
                <a:lnTo>
                  <a:pt x="7002424" y="4604094"/>
                </a:lnTo>
                <a:lnTo>
                  <a:pt x="0" y="4604094"/>
                </a:lnTo>
                <a:lnTo>
                  <a:pt x="0" y="0"/>
                </a:lnTo>
                <a:close/>
              </a:path>
            </a:pathLst>
          </a:custGeom>
          <a:blipFill>
            <a:blip r:embed="rId3"/>
            <a:stretch>
              <a:fillRect/>
            </a:stretch>
          </a:blipFill>
        </p:spPr>
        <p:txBody>
          <a:bodyPr/>
          <a:lstStyle/>
          <a:p>
            <a:endParaRPr lang="en-PK"/>
          </a:p>
        </p:txBody>
      </p:sp>
      <p:sp>
        <p:nvSpPr>
          <p:cNvPr id="4" name="TextBox 4"/>
          <p:cNvSpPr txBox="1"/>
          <p:nvPr/>
        </p:nvSpPr>
        <p:spPr>
          <a:xfrm>
            <a:off x="520527" y="746738"/>
            <a:ext cx="10606461" cy="914656"/>
          </a:xfrm>
          <a:prstGeom prst="rect">
            <a:avLst/>
          </a:prstGeom>
        </p:spPr>
        <p:txBody>
          <a:bodyPr lIns="0" tIns="0" rIns="0" bIns="0" rtlCol="0" anchor="t">
            <a:spAutoFit/>
          </a:bodyPr>
          <a:lstStyle/>
          <a:p>
            <a:pPr marL="0" lvl="0" indent="0" algn="just">
              <a:lnSpc>
                <a:spcPts val="6248"/>
              </a:lnSpc>
              <a:spcBef>
                <a:spcPct val="0"/>
              </a:spcBef>
            </a:pPr>
            <a:r>
              <a:rPr lang="en-US" sz="8011" spc="-632">
                <a:solidFill>
                  <a:srgbClr val="000000"/>
                </a:solidFill>
                <a:latin typeface="Archivo Black"/>
                <a:ea typeface="Archivo Black"/>
                <a:cs typeface="Archivo Black"/>
                <a:sym typeface="Archivo Black"/>
              </a:rPr>
              <a:t>MIF-NET</a:t>
            </a:r>
          </a:p>
        </p:txBody>
      </p:sp>
      <p:sp>
        <p:nvSpPr>
          <p:cNvPr id="5" name="TextBox 5"/>
          <p:cNvSpPr txBox="1"/>
          <p:nvPr/>
        </p:nvSpPr>
        <p:spPr>
          <a:xfrm>
            <a:off x="1028700" y="2549893"/>
            <a:ext cx="9335216" cy="4199037"/>
          </a:xfrm>
          <a:prstGeom prst="rect">
            <a:avLst/>
          </a:prstGeom>
        </p:spPr>
        <p:txBody>
          <a:bodyPr lIns="0" tIns="0" rIns="0" bIns="0" rtlCol="0" anchor="t">
            <a:spAutoFit/>
          </a:bodyPr>
          <a:lstStyle/>
          <a:p>
            <a:pPr marL="572109" lvl="1" indent="-286055" algn="l">
              <a:lnSpc>
                <a:spcPts val="3709"/>
              </a:lnSpc>
              <a:buFont typeface="Arial"/>
              <a:buChar char="•"/>
            </a:pPr>
            <a:r>
              <a:rPr lang="en-US" sz="2649">
                <a:solidFill>
                  <a:srgbClr val="000000"/>
                </a:solidFill>
                <a:latin typeface="Garet"/>
                <a:ea typeface="Garet"/>
                <a:cs typeface="Garet"/>
                <a:sym typeface="Garet"/>
              </a:rPr>
              <a:t>Dual-branch mixture convolution(DMC) - increases the receptive field which helps in capturing the global context and not just the local context.</a:t>
            </a:r>
          </a:p>
          <a:p>
            <a:pPr algn="l">
              <a:lnSpc>
                <a:spcPts val="3709"/>
              </a:lnSpc>
            </a:pPr>
            <a:endParaRPr lang="en-US" sz="2649">
              <a:solidFill>
                <a:srgbClr val="000000"/>
              </a:solidFill>
              <a:latin typeface="Garet"/>
              <a:ea typeface="Garet"/>
              <a:cs typeface="Garet"/>
              <a:sym typeface="Garet"/>
            </a:endParaRPr>
          </a:p>
          <a:p>
            <a:pPr marL="572109" lvl="1" indent="-286055" algn="l">
              <a:lnSpc>
                <a:spcPts val="3709"/>
              </a:lnSpc>
              <a:buFont typeface="Arial"/>
              <a:buChar char="•"/>
            </a:pPr>
            <a:r>
              <a:rPr lang="en-US" sz="2649">
                <a:solidFill>
                  <a:srgbClr val="000000"/>
                </a:solidFill>
                <a:latin typeface="Garet"/>
                <a:ea typeface="Garet"/>
                <a:cs typeface="Garet"/>
                <a:sym typeface="Garet"/>
              </a:rPr>
              <a:t>Multi-level interactive fusion(MIF) - effective attention bases feature fusion technique which is better than standard fusion techniques that simply concatenate or multiply the features.</a:t>
            </a:r>
          </a:p>
        </p:txBody>
      </p:sp>
      <p:sp>
        <p:nvSpPr>
          <p:cNvPr id="6" name="TextBox 6"/>
          <p:cNvSpPr txBox="1"/>
          <p:nvPr/>
        </p:nvSpPr>
        <p:spPr>
          <a:xfrm>
            <a:off x="597030" y="7244230"/>
            <a:ext cx="11001981" cy="3240433"/>
          </a:xfrm>
          <a:prstGeom prst="rect">
            <a:avLst/>
          </a:prstGeom>
        </p:spPr>
        <p:txBody>
          <a:bodyPr lIns="0" tIns="0" rIns="0" bIns="0" rtlCol="0" anchor="t">
            <a:spAutoFit/>
          </a:bodyPr>
          <a:lstStyle/>
          <a:p>
            <a:pPr algn="l">
              <a:lnSpc>
                <a:spcPts val="3685"/>
              </a:lnSpc>
            </a:pPr>
            <a:r>
              <a:rPr lang="en-US" sz="2632">
                <a:solidFill>
                  <a:srgbClr val="000000"/>
                </a:solidFill>
                <a:latin typeface="Garet"/>
                <a:ea typeface="Garet"/>
                <a:cs typeface="Garet"/>
                <a:sym typeface="Garet"/>
              </a:rPr>
              <a:t>Limitation:</a:t>
            </a:r>
          </a:p>
          <a:p>
            <a:pPr marL="568351" lvl="1" indent="-284176" algn="l">
              <a:lnSpc>
                <a:spcPts val="3685"/>
              </a:lnSpc>
              <a:spcBef>
                <a:spcPct val="0"/>
              </a:spcBef>
              <a:buFont typeface="Arial"/>
              <a:buChar char="•"/>
            </a:pPr>
            <a:r>
              <a:rPr lang="en-US" sz="2632">
                <a:solidFill>
                  <a:srgbClr val="000000"/>
                </a:solidFill>
                <a:latin typeface="Garet"/>
                <a:ea typeface="Garet"/>
                <a:cs typeface="Garet"/>
                <a:sym typeface="Garet"/>
              </a:rPr>
              <a:t>This model can fail in certain scenarios where the background is too complex(contains complex patterns) or if there are multiple camouflaged objects, which could be a problem because this project's goal is to improve classification on not too ideal images.</a:t>
            </a:r>
          </a:p>
          <a:p>
            <a:pPr algn="l">
              <a:lnSpc>
                <a:spcPts val="3685"/>
              </a:lnSpc>
              <a:spcBef>
                <a:spcPct val="0"/>
              </a:spcBef>
            </a:pPr>
            <a:endParaRPr lang="en-US" sz="2632">
              <a:solidFill>
                <a:srgbClr val="000000"/>
              </a:solidFill>
              <a:latin typeface="Garet"/>
              <a:ea typeface="Garet"/>
              <a:cs typeface="Garet"/>
              <a:sym typeface="Garet"/>
            </a:endParaRPr>
          </a:p>
        </p:txBody>
      </p:sp>
      <p:sp>
        <p:nvSpPr>
          <p:cNvPr id="7" name="TextBox 7"/>
          <p:cNvSpPr txBox="1"/>
          <p:nvPr/>
        </p:nvSpPr>
        <p:spPr>
          <a:xfrm>
            <a:off x="597030" y="1604245"/>
            <a:ext cx="10241042" cy="448311"/>
          </a:xfrm>
          <a:prstGeom prst="rect">
            <a:avLst/>
          </a:prstGeom>
        </p:spPr>
        <p:txBody>
          <a:bodyPr lIns="0" tIns="0" rIns="0" bIns="0" rtlCol="0" anchor="t">
            <a:spAutoFit/>
          </a:bodyPr>
          <a:lstStyle/>
          <a:p>
            <a:pPr algn="ctr">
              <a:lnSpc>
                <a:spcPts val="3639"/>
              </a:lnSpc>
              <a:spcBef>
                <a:spcPct val="0"/>
              </a:spcBef>
            </a:pPr>
            <a:r>
              <a:rPr lang="en-US" sz="2599" b="1">
                <a:solidFill>
                  <a:srgbClr val="000000"/>
                </a:solidFill>
                <a:latin typeface="Garet Bold"/>
                <a:ea typeface="Garet Bold"/>
                <a:cs typeface="Garet Bold"/>
                <a:sym typeface="Garet Bold"/>
              </a:rPr>
              <a:t>STATE OF THE ART CAMOUFLAGE OBJECT DETECTION MODEL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PK"/>
          </a:p>
        </p:txBody>
      </p:sp>
      <p:sp>
        <p:nvSpPr>
          <p:cNvPr id="3" name="Freeform 3"/>
          <p:cNvSpPr/>
          <p:nvPr/>
        </p:nvSpPr>
        <p:spPr>
          <a:xfrm>
            <a:off x="4926577" y="5646146"/>
            <a:ext cx="9265143" cy="4494200"/>
          </a:xfrm>
          <a:custGeom>
            <a:avLst/>
            <a:gdLst/>
            <a:ahLst/>
            <a:cxnLst/>
            <a:rect l="l" t="t" r="r" b="b"/>
            <a:pathLst>
              <a:path w="9265143" h="4494200">
                <a:moveTo>
                  <a:pt x="0" y="0"/>
                </a:moveTo>
                <a:lnTo>
                  <a:pt x="9265143" y="0"/>
                </a:lnTo>
                <a:lnTo>
                  <a:pt x="9265143" y="4494200"/>
                </a:lnTo>
                <a:lnTo>
                  <a:pt x="0" y="4494200"/>
                </a:lnTo>
                <a:lnTo>
                  <a:pt x="0" y="0"/>
                </a:lnTo>
                <a:close/>
              </a:path>
            </a:pathLst>
          </a:custGeom>
          <a:blipFill>
            <a:blip r:embed="rId3"/>
            <a:stretch>
              <a:fillRect r="-1055"/>
            </a:stretch>
          </a:blipFill>
        </p:spPr>
        <p:txBody>
          <a:bodyPr/>
          <a:lstStyle/>
          <a:p>
            <a:endParaRPr lang="en-PK"/>
          </a:p>
        </p:txBody>
      </p:sp>
      <p:sp>
        <p:nvSpPr>
          <p:cNvPr id="4" name="TextBox 4"/>
          <p:cNvSpPr txBox="1"/>
          <p:nvPr/>
        </p:nvSpPr>
        <p:spPr>
          <a:xfrm>
            <a:off x="520527" y="746738"/>
            <a:ext cx="10606461" cy="914656"/>
          </a:xfrm>
          <a:prstGeom prst="rect">
            <a:avLst/>
          </a:prstGeom>
        </p:spPr>
        <p:txBody>
          <a:bodyPr lIns="0" tIns="0" rIns="0" bIns="0" rtlCol="0" anchor="t">
            <a:spAutoFit/>
          </a:bodyPr>
          <a:lstStyle/>
          <a:p>
            <a:pPr marL="0" lvl="0" indent="0" algn="just">
              <a:lnSpc>
                <a:spcPts val="6248"/>
              </a:lnSpc>
              <a:spcBef>
                <a:spcPct val="0"/>
              </a:spcBef>
            </a:pPr>
            <a:r>
              <a:rPr lang="en-US" sz="8011" spc="-632">
                <a:solidFill>
                  <a:srgbClr val="000000"/>
                </a:solidFill>
                <a:latin typeface="Archivo Black"/>
                <a:ea typeface="Archivo Black"/>
                <a:cs typeface="Archivo Black"/>
                <a:sym typeface="Archivo Black"/>
              </a:rPr>
              <a:t>R2CNET</a:t>
            </a:r>
          </a:p>
        </p:txBody>
      </p:sp>
      <p:sp>
        <p:nvSpPr>
          <p:cNvPr id="5" name="TextBox 5"/>
          <p:cNvSpPr txBox="1"/>
          <p:nvPr/>
        </p:nvSpPr>
        <p:spPr>
          <a:xfrm>
            <a:off x="638728" y="2505374"/>
            <a:ext cx="8115300" cy="4199037"/>
          </a:xfrm>
          <a:prstGeom prst="rect">
            <a:avLst/>
          </a:prstGeom>
        </p:spPr>
        <p:txBody>
          <a:bodyPr lIns="0" tIns="0" rIns="0" bIns="0" rtlCol="0" anchor="t">
            <a:spAutoFit/>
          </a:bodyPr>
          <a:lstStyle/>
          <a:p>
            <a:pPr marL="572109" lvl="1" indent="-286055" algn="l">
              <a:lnSpc>
                <a:spcPts val="3709"/>
              </a:lnSpc>
              <a:buFont typeface="Arial"/>
              <a:buChar char="•"/>
            </a:pPr>
            <a:r>
              <a:rPr lang="en-US" sz="2649">
                <a:solidFill>
                  <a:srgbClr val="000000"/>
                </a:solidFill>
                <a:latin typeface="Garet"/>
                <a:ea typeface="Garet"/>
                <a:cs typeface="Garet"/>
                <a:sym typeface="Garet"/>
              </a:rPr>
              <a:t>Dual source information fusion strategy</a:t>
            </a:r>
          </a:p>
          <a:p>
            <a:pPr algn="l">
              <a:lnSpc>
                <a:spcPts val="3709"/>
              </a:lnSpc>
            </a:pPr>
            <a:endParaRPr lang="en-US" sz="2649">
              <a:solidFill>
                <a:srgbClr val="000000"/>
              </a:solidFill>
              <a:latin typeface="Garet"/>
              <a:ea typeface="Garet"/>
              <a:cs typeface="Garet"/>
              <a:sym typeface="Garet"/>
            </a:endParaRPr>
          </a:p>
          <a:p>
            <a:pPr marL="572109" lvl="1" indent="-286055" algn="l">
              <a:lnSpc>
                <a:spcPts val="3709"/>
              </a:lnSpc>
              <a:buFont typeface="Arial"/>
              <a:buChar char="•"/>
            </a:pPr>
            <a:r>
              <a:rPr lang="en-US" sz="2649">
                <a:solidFill>
                  <a:srgbClr val="000000"/>
                </a:solidFill>
                <a:latin typeface="Garet"/>
                <a:ea typeface="Garet"/>
                <a:cs typeface="Garet"/>
                <a:sym typeface="Garet"/>
              </a:rPr>
              <a:t>The main aspect of this model is the use of referring images and the referring branch, adding it to the standard COD models improves the performance significantly(as shown in the table) </a:t>
            </a:r>
          </a:p>
          <a:p>
            <a:pPr algn="l">
              <a:lnSpc>
                <a:spcPts val="3709"/>
              </a:lnSpc>
            </a:pPr>
            <a:endParaRPr lang="en-US" sz="2649">
              <a:solidFill>
                <a:srgbClr val="000000"/>
              </a:solidFill>
              <a:latin typeface="Garet"/>
              <a:ea typeface="Garet"/>
              <a:cs typeface="Garet"/>
              <a:sym typeface="Garet"/>
            </a:endParaRPr>
          </a:p>
          <a:p>
            <a:pPr algn="l">
              <a:lnSpc>
                <a:spcPts val="3709"/>
              </a:lnSpc>
            </a:pPr>
            <a:endParaRPr lang="en-US" sz="2649">
              <a:solidFill>
                <a:srgbClr val="000000"/>
              </a:solidFill>
              <a:latin typeface="Garet"/>
              <a:ea typeface="Garet"/>
              <a:cs typeface="Garet"/>
              <a:sym typeface="Garet"/>
            </a:endParaRPr>
          </a:p>
        </p:txBody>
      </p:sp>
      <p:sp>
        <p:nvSpPr>
          <p:cNvPr id="6" name="TextBox 6"/>
          <p:cNvSpPr txBox="1"/>
          <p:nvPr/>
        </p:nvSpPr>
        <p:spPr>
          <a:xfrm>
            <a:off x="10133106" y="1792338"/>
            <a:ext cx="7126194" cy="3899985"/>
          </a:xfrm>
          <a:prstGeom prst="rect">
            <a:avLst/>
          </a:prstGeom>
        </p:spPr>
        <p:txBody>
          <a:bodyPr lIns="0" tIns="0" rIns="0" bIns="0" rtlCol="0" anchor="t">
            <a:spAutoFit/>
          </a:bodyPr>
          <a:lstStyle/>
          <a:p>
            <a:pPr marL="528602" lvl="1" indent="-264301" algn="l">
              <a:lnSpc>
                <a:spcPts val="3427"/>
              </a:lnSpc>
              <a:buFont typeface="Arial"/>
              <a:buChar char="•"/>
            </a:pPr>
            <a:r>
              <a:rPr lang="en-US" sz="2448">
                <a:solidFill>
                  <a:srgbClr val="000000"/>
                </a:solidFill>
                <a:latin typeface="Garet"/>
                <a:ea typeface="Garet"/>
                <a:cs typeface="Garet"/>
                <a:sym typeface="Garet"/>
              </a:rPr>
              <a:t>This model is an interesting prospect as it outputs the result in a highlighted image as a part of the original image, in contrast to most other COD models that just print a white shape of the detected object, which we are not sure if the pytorch classifier will give a good classification result from.</a:t>
            </a:r>
          </a:p>
          <a:p>
            <a:pPr algn="l">
              <a:lnSpc>
                <a:spcPts val="3427"/>
              </a:lnSpc>
              <a:spcBef>
                <a:spcPct val="0"/>
              </a:spcBef>
            </a:pPr>
            <a:endParaRPr lang="en-US" sz="2448">
              <a:solidFill>
                <a:srgbClr val="000000"/>
              </a:solidFill>
              <a:latin typeface="Garet"/>
              <a:ea typeface="Garet"/>
              <a:cs typeface="Garet"/>
              <a:sym typeface="Garet"/>
            </a:endParaRPr>
          </a:p>
        </p:txBody>
      </p:sp>
      <p:sp>
        <p:nvSpPr>
          <p:cNvPr id="7" name="TextBox 7"/>
          <p:cNvSpPr txBox="1"/>
          <p:nvPr/>
        </p:nvSpPr>
        <p:spPr>
          <a:xfrm>
            <a:off x="638728" y="1604245"/>
            <a:ext cx="6100643" cy="448311"/>
          </a:xfrm>
          <a:prstGeom prst="rect">
            <a:avLst/>
          </a:prstGeom>
        </p:spPr>
        <p:txBody>
          <a:bodyPr lIns="0" tIns="0" rIns="0" bIns="0" rtlCol="0" anchor="t">
            <a:spAutoFit/>
          </a:bodyPr>
          <a:lstStyle/>
          <a:p>
            <a:pPr algn="ctr">
              <a:lnSpc>
                <a:spcPts val="3639"/>
              </a:lnSpc>
              <a:spcBef>
                <a:spcPct val="0"/>
              </a:spcBef>
            </a:pPr>
            <a:r>
              <a:rPr lang="en-US" sz="2599" b="1">
                <a:solidFill>
                  <a:srgbClr val="000000"/>
                </a:solidFill>
                <a:latin typeface="Garet Bold"/>
                <a:ea typeface="Garet Bold"/>
                <a:cs typeface="Garet Bold"/>
                <a:sym typeface="Garet Bold"/>
              </a:rPr>
              <a:t>Another State of the Art COD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PK"/>
          </a:p>
        </p:txBody>
      </p:sp>
      <p:sp>
        <p:nvSpPr>
          <p:cNvPr id="3" name="TextBox 3"/>
          <p:cNvSpPr txBox="1"/>
          <p:nvPr/>
        </p:nvSpPr>
        <p:spPr>
          <a:xfrm>
            <a:off x="520527" y="746738"/>
            <a:ext cx="10606461" cy="914656"/>
          </a:xfrm>
          <a:prstGeom prst="rect">
            <a:avLst/>
          </a:prstGeom>
        </p:spPr>
        <p:txBody>
          <a:bodyPr lIns="0" tIns="0" rIns="0" bIns="0" rtlCol="0" anchor="t">
            <a:spAutoFit/>
          </a:bodyPr>
          <a:lstStyle/>
          <a:p>
            <a:pPr marL="0" lvl="0" indent="0" algn="just">
              <a:lnSpc>
                <a:spcPts val="6248"/>
              </a:lnSpc>
              <a:spcBef>
                <a:spcPct val="0"/>
              </a:spcBef>
            </a:pPr>
            <a:r>
              <a:rPr lang="en-US" sz="8011" spc="-632">
                <a:solidFill>
                  <a:srgbClr val="000000"/>
                </a:solidFill>
                <a:latin typeface="Archivo Black"/>
                <a:ea typeface="Archivo Black"/>
                <a:cs typeface="Archivo Black"/>
                <a:sym typeface="Archivo Black"/>
              </a:rPr>
              <a:t>AGLNET</a:t>
            </a:r>
          </a:p>
        </p:txBody>
      </p:sp>
      <p:sp>
        <p:nvSpPr>
          <p:cNvPr id="4" name="TextBox 4"/>
          <p:cNvSpPr txBox="1"/>
          <p:nvPr/>
        </p:nvSpPr>
        <p:spPr>
          <a:xfrm>
            <a:off x="1163487" y="2442378"/>
            <a:ext cx="13505102" cy="4199037"/>
          </a:xfrm>
          <a:prstGeom prst="rect">
            <a:avLst/>
          </a:prstGeom>
        </p:spPr>
        <p:txBody>
          <a:bodyPr lIns="0" tIns="0" rIns="0" bIns="0" rtlCol="0" anchor="t">
            <a:spAutoFit/>
          </a:bodyPr>
          <a:lstStyle/>
          <a:p>
            <a:pPr algn="l">
              <a:lnSpc>
                <a:spcPts val="3709"/>
              </a:lnSpc>
            </a:pPr>
            <a:r>
              <a:rPr lang="en-US" sz="2649">
                <a:solidFill>
                  <a:srgbClr val="000000"/>
                </a:solidFill>
                <a:latin typeface="Garet"/>
                <a:ea typeface="Garet"/>
                <a:cs typeface="Garet"/>
                <a:sym typeface="Garet"/>
              </a:rPr>
              <a:t>Innovations:</a:t>
            </a:r>
          </a:p>
          <a:p>
            <a:pPr marL="572109" lvl="1" indent="-286055" algn="l">
              <a:lnSpc>
                <a:spcPts val="3709"/>
              </a:lnSpc>
              <a:buFont typeface="Arial"/>
              <a:buChar char="•"/>
            </a:pPr>
            <a:r>
              <a:rPr lang="en-US" sz="2649">
                <a:solidFill>
                  <a:srgbClr val="000000"/>
                </a:solidFill>
                <a:latin typeface="Garet"/>
                <a:ea typeface="Garet"/>
                <a:cs typeface="Garet"/>
                <a:sym typeface="Garet"/>
              </a:rPr>
              <a:t>Unified framework to integrate various auxiliary cues (boundary, texture, edge, frequency).</a:t>
            </a:r>
          </a:p>
          <a:p>
            <a:pPr marL="572109" lvl="1" indent="-286055" algn="l">
              <a:lnSpc>
                <a:spcPts val="3709"/>
              </a:lnSpc>
              <a:buFont typeface="Arial"/>
              <a:buChar char="•"/>
            </a:pPr>
            <a:r>
              <a:rPr lang="en-US" sz="2649">
                <a:solidFill>
                  <a:srgbClr val="000000"/>
                </a:solidFill>
                <a:latin typeface="Garet"/>
                <a:ea typeface="Garet"/>
                <a:cs typeface="Garet"/>
                <a:sym typeface="Garet"/>
              </a:rPr>
              <a:t>Additional Information Generation (AIG) module learns extra semantic features.</a:t>
            </a:r>
          </a:p>
          <a:p>
            <a:pPr marL="572109" lvl="1" indent="-286055" algn="l">
              <a:lnSpc>
                <a:spcPts val="3709"/>
              </a:lnSpc>
              <a:buFont typeface="Arial"/>
              <a:buChar char="•"/>
            </a:pPr>
            <a:r>
              <a:rPr lang="en-US" sz="2649">
                <a:solidFill>
                  <a:srgbClr val="000000"/>
                </a:solidFill>
                <a:latin typeface="Garet"/>
                <a:ea typeface="Garet"/>
                <a:cs typeface="Garet"/>
                <a:sym typeface="Garet"/>
              </a:rPr>
              <a:t>Hierarchical Feature Combination (HFC) module fuses multi-scale features effectively.</a:t>
            </a:r>
          </a:p>
          <a:p>
            <a:pPr marL="572109" lvl="1" indent="-286055" algn="l">
              <a:lnSpc>
                <a:spcPts val="3709"/>
              </a:lnSpc>
              <a:buFont typeface="Arial"/>
              <a:buChar char="•"/>
            </a:pPr>
            <a:r>
              <a:rPr lang="en-US" sz="2649">
                <a:solidFill>
                  <a:srgbClr val="000000"/>
                </a:solidFill>
                <a:latin typeface="Garet"/>
                <a:ea typeface="Garet"/>
                <a:cs typeface="Garet"/>
                <a:sym typeface="Garet"/>
              </a:rPr>
              <a:t>Recalibration Decoder (RD) refines predictions iteratively for enhanced segmentation.</a:t>
            </a:r>
          </a:p>
        </p:txBody>
      </p:sp>
      <p:sp>
        <p:nvSpPr>
          <p:cNvPr id="5" name="TextBox 5"/>
          <p:cNvSpPr txBox="1"/>
          <p:nvPr/>
        </p:nvSpPr>
        <p:spPr>
          <a:xfrm>
            <a:off x="1306164" y="1594720"/>
            <a:ext cx="6609874" cy="457836"/>
          </a:xfrm>
          <a:prstGeom prst="rect">
            <a:avLst/>
          </a:prstGeom>
        </p:spPr>
        <p:txBody>
          <a:bodyPr lIns="0" tIns="0" rIns="0" bIns="0" rtlCol="0" anchor="t">
            <a:spAutoFit/>
          </a:bodyPr>
          <a:lstStyle/>
          <a:p>
            <a:pPr algn="ctr">
              <a:lnSpc>
                <a:spcPts val="3639"/>
              </a:lnSpc>
              <a:spcBef>
                <a:spcPct val="0"/>
              </a:spcBef>
            </a:pPr>
            <a:r>
              <a:rPr lang="en-US" sz="2599">
                <a:solidFill>
                  <a:srgbClr val="000000"/>
                </a:solidFill>
                <a:latin typeface="Archivo Black"/>
                <a:ea typeface="Archivo Black"/>
                <a:cs typeface="Archivo Black"/>
                <a:sym typeface="Archivo Black"/>
              </a:rPr>
              <a:t>Adaptive Guidance Learning for COD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PK"/>
          </a:p>
        </p:txBody>
      </p:sp>
      <p:sp>
        <p:nvSpPr>
          <p:cNvPr id="3" name="TextBox 3"/>
          <p:cNvSpPr txBox="1"/>
          <p:nvPr/>
        </p:nvSpPr>
        <p:spPr>
          <a:xfrm>
            <a:off x="201317" y="723850"/>
            <a:ext cx="17057983" cy="913088"/>
          </a:xfrm>
          <a:prstGeom prst="rect">
            <a:avLst/>
          </a:prstGeom>
        </p:spPr>
        <p:txBody>
          <a:bodyPr lIns="0" tIns="0" rIns="0" bIns="0" rtlCol="0" anchor="t">
            <a:spAutoFit/>
          </a:bodyPr>
          <a:lstStyle/>
          <a:p>
            <a:pPr marL="0" lvl="0" indent="0" algn="ctr">
              <a:lnSpc>
                <a:spcPts val="6248"/>
              </a:lnSpc>
              <a:spcBef>
                <a:spcPct val="0"/>
              </a:spcBef>
            </a:pPr>
            <a:r>
              <a:rPr lang="en-US" sz="8011" spc="-632">
                <a:solidFill>
                  <a:srgbClr val="000000"/>
                </a:solidFill>
                <a:latin typeface="Archivo Black"/>
                <a:ea typeface="Archivo Black"/>
                <a:cs typeface="Archivo Black"/>
                <a:sym typeface="Archivo Black"/>
              </a:rPr>
              <a:t>OUR GOAL</a:t>
            </a:r>
          </a:p>
        </p:txBody>
      </p:sp>
      <p:sp>
        <p:nvSpPr>
          <p:cNvPr id="4" name="TextBox 4"/>
          <p:cNvSpPr txBox="1"/>
          <p:nvPr/>
        </p:nvSpPr>
        <p:spPr>
          <a:xfrm>
            <a:off x="1228461" y="2779158"/>
            <a:ext cx="12856016" cy="3730290"/>
          </a:xfrm>
          <a:prstGeom prst="rect">
            <a:avLst/>
          </a:prstGeom>
        </p:spPr>
        <p:txBody>
          <a:bodyPr lIns="0" tIns="0" rIns="0" bIns="0" rtlCol="0" anchor="t">
            <a:spAutoFit/>
          </a:bodyPr>
          <a:lstStyle/>
          <a:p>
            <a:pPr algn="l">
              <a:lnSpc>
                <a:spcPts val="3709"/>
              </a:lnSpc>
            </a:pPr>
            <a:r>
              <a:rPr lang="en-US" sz="2649">
                <a:solidFill>
                  <a:srgbClr val="000000"/>
                </a:solidFill>
                <a:latin typeface="Garet"/>
                <a:ea typeface="Garet"/>
                <a:cs typeface="Garet"/>
                <a:sym typeface="Garet"/>
              </a:rPr>
              <a:t>The plan is to integrate COD techniques to enhance the outputs of the Megadetector before passing them to the classifier.</a:t>
            </a:r>
          </a:p>
          <a:p>
            <a:pPr algn="l">
              <a:lnSpc>
                <a:spcPts val="3709"/>
              </a:lnSpc>
            </a:pPr>
            <a:r>
              <a:rPr lang="en-US" sz="2649">
                <a:solidFill>
                  <a:srgbClr val="000000"/>
                </a:solidFill>
                <a:latin typeface="Garet"/>
                <a:ea typeface="Garet"/>
                <a:cs typeface="Garet"/>
                <a:sym typeface="Garet"/>
              </a:rPr>
              <a:t>Integration Strategy:</a:t>
            </a:r>
          </a:p>
          <a:p>
            <a:pPr marL="572109" lvl="1" indent="-286055" algn="l">
              <a:lnSpc>
                <a:spcPts val="3709"/>
              </a:lnSpc>
              <a:buFont typeface="Arial"/>
              <a:buChar char="•"/>
            </a:pPr>
            <a:r>
              <a:rPr lang="en-US" sz="2649">
                <a:solidFill>
                  <a:srgbClr val="000000"/>
                </a:solidFill>
                <a:latin typeface="Garet"/>
                <a:ea typeface="Garet"/>
                <a:cs typeface="Garet"/>
                <a:sym typeface="Garet"/>
              </a:rPr>
              <a:t>Use Microsoft CameraTraps as the baseline pipeline for data handling and initial detection.</a:t>
            </a:r>
          </a:p>
          <a:p>
            <a:pPr marL="572109" lvl="1" indent="-286055" algn="l">
              <a:lnSpc>
                <a:spcPts val="3709"/>
              </a:lnSpc>
              <a:buFont typeface="Arial"/>
              <a:buChar char="•"/>
            </a:pPr>
            <a:r>
              <a:rPr lang="en-US" sz="2649">
                <a:solidFill>
                  <a:srgbClr val="000000"/>
                </a:solidFill>
                <a:latin typeface="Garet"/>
                <a:ea typeface="Garet"/>
                <a:cs typeface="Garet"/>
                <a:sym typeface="Garet"/>
              </a:rPr>
              <a:t>Incorporate advanced COD techniques (MIF-NET, R2CNet, AGLNet) to refine detection and classification, especially for camouflaged animals.</a:t>
            </a:r>
          </a:p>
          <a:p>
            <a:pPr algn="l">
              <a:lnSpc>
                <a:spcPts val="3709"/>
              </a:lnSpc>
            </a:pPr>
            <a:endParaRPr lang="en-US" sz="2649">
              <a:solidFill>
                <a:srgbClr val="000000"/>
              </a:solidFill>
              <a:latin typeface="Garet"/>
              <a:ea typeface="Garet"/>
              <a:cs typeface="Garet"/>
              <a:sym typeface="Garet"/>
            </a:endParaRPr>
          </a:p>
        </p:txBody>
      </p:sp>
      <p:sp>
        <p:nvSpPr>
          <p:cNvPr id="5" name="TextBox 5"/>
          <p:cNvSpPr txBox="1"/>
          <p:nvPr/>
        </p:nvSpPr>
        <p:spPr>
          <a:xfrm>
            <a:off x="1120402" y="6596087"/>
            <a:ext cx="13072135" cy="3256308"/>
          </a:xfrm>
          <a:prstGeom prst="rect">
            <a:avLst/>
          </a:prstGeom>
        </p:spPr>
        <p:txBody>
          <a:bodyPr lIns="0" tIns="0" rIns="0" bIns="0" rtlCol="0" anchor="t">
            <a:spAutoFit/>
          </a:bodyPr>
          <a:lstStyle/>
          <a:p>
            <a:pPr algn="l">
              <a:lnSpc>
                <a:spcPts val="3703"/>
              </a:lnSpc>
            </a:pPr>
            <a:r>
              <a:rPr lang="en-US" sz="2645">
                <a:solidFill>
                  <a:srgbClr val="000000"/>
                </a:solidFill>
                <a:latin typeface="Garet"/>
                <a:ea typeface="Garet"/>
                <a:cs typeface="Garet"/>
                <a:sym typeface="Garet"/>
              </a:rPr>
              <a:t>Expected Benefits:</a:t>
            </a:r>
          </a:p>
          <a:p>
            <a:pPr marL="571177" lvl="1" indent="-285589" algn="l">
              <a:lnSpc>
                <a:spcPts val="3703"/>
              </a:lnSpc>
              <a:spcBef>
                <a:spcPct val="0"/>
              </a:spcBef>
              <a:buFont typeface="Arial"/>
              <a:buChar char="•"/>
            </a:pPr>
            <a:r>
              <a:rPr lang="en-US" sz="2645">
                <a:solidFill>
                  <a:srgbClr val="000000"/>
                </a:solidFill>
                <a:latin typeface="Garet"/>
                <a:ea typeface="Garet"/>
                <a:cs typeface="Garet"/>
                <a:sym typeface="Garet"/>
              </a:rPr>
              <a:t>Improved accuracy in both day and night scenarios.</a:t>
            </a:r>
          </a:p>
          <a:p>
            <a:pPr marL="571177" lvl="1" indent="-285589" algn="l">
              <a:lnSpc>
                <a:spcPts val="3703"/>
              </a:lnSpc>
              <a:spcBef>
                <a:spcPct val="0"/>
              </a:spcBef>
              <a:buFont typeface="Arial"/>
              <a:buChar char="•"/>
            </a:pPr>
            <a:r>
              <a:rPr lang="en-US" sz="2645">
                <a:solidFill>
                  <a:srgbClr val="000000"/>
                </a:solidFill>
                <a:latin typeface="Garet"/>
                <a:ea typeface="Garet"/>
                <a:cs typeface="Garet"/>
                <a:sym typeface="Garet"/>
              </a:rPr>
              <a:t>Enhanced capability to process complex backgrounds and low-contrast images.</a:t>
            </a:r>
          </a:p>
          <a:p>
            <a:pPr marL="571177" lvl="1" indent="-285589" algn="l">
              <a:lnSpc>
                <a:spcPts val="3703"/>
              </a:lnSpc>
              <a:spcBef>
                <a:spcPct val="0"/>
              </a:spcBef>
              <a:buFont typeface="Arial"/>
              <a:buChar char="•"/>
            </a:pPr>
            <a:r>
              <a:rPr lang="en-US" sz="2645">
                <a:solidFill>
                  <a:srgbClr val="000000"/>
                </a:solidFill>
                <a:latin typeface="Garet"/>
                <a:ea typeface="Garet"/>
                <a:cs typeface="Garet"/>
                <a:sym typeface="Garet"/>
              </a:rPr>
              <a:t>A robust, scalable system for real-time monitoring and conservation efforts.</a:t>
            </a:r>
          </a:p>
          <a:p>
            <a:pPr algn="l">
              <a:lnSpc>
                <a:spcPts val="3703"/>
              </a:lnSpc>
              <a:spcBef>
                <a:spcPct val="0"/>
              </a:spcBef>
            </a:pPr>
            <a:endParaRPr lang="en-US" sz="2645">
              <a:solidFill>
                <a:srgbClr val="000000"/>
              </a:solidFill>
              <a:latin typeface="Garet"/>
              <a:ea typeface="Garet"/>
              <a:cs typeface="Garet"/>
              <a:sym typeface="Garet"/>
            </a:endParaRPr>
          </a:p>
        </p:txBody>
      </p:sp>
      <p:sp>
        <p:nvSpPr>
          <p:cNvPr id="6" name="TextBox 6"/>
          <p:cNvSpPr txBox="1"/>
          <p:nvPr/>
        </p:nvSpPr>
        <p:spPr>
          <a:xfrm>
            <a:off x="1228461" y="1703614"/>
            <a:ext cx="15831077" cy="457836"/>
          </a:xfrm>
          <a:prstGeom prst="rect">
            <a:avLst/>
          </a:prstGeom>
        </p:spPr>
        <p:txBody>
          <a:bodyPr lIns="0" tIns="0" rIns="0" bIns="0" rtlCol="0" anchor="t">
            <a:spAutoFit/>
          </a:bodyPr>
          <a:lstStyle/>
          <a:p>
            <a:pPr algn="ctr">
              <a:lnSpc>
                <a:spcPts val="3639"/>
              </a:lnSpc>
              <a:spcBef>
                <a:spcPct val="0"/>
              </a:spcBef>
            </a:pPr>
            <a:r>
              <a:rPr lang="en-US" sz="2599">
                <a:solidFill>
                  <a:srgbClr val="000000"/>
                </a:solidFill>
                <a:latin typeface="Archivo Black"/>
                <a:ea typeface="Archivo Black"/>
                <a:cs typeface="Archivo Black"/>
                <a:sym typeface="Archivo Black"/>
              </a:rPr>
              <a:t>Early Warning System for snow leopard conservation in challenging environments.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PK"/>
          </a:p>
        </p:txBody>
      </p:sp>
      <p:sp>
        <p:nvSpPr>
          <p:cNvPr id="3" name="TextBox 3"/>
          <p:cNvSpPr txBox="1"/>
          <p:nvPr/>
        </p:nvSpPr>
        <p:spPr>
          <a:xfrm>
            <a:off x="615008" y="723772"/>
            <a:ext cx="17057983" cy="914656"/>
          </a:xfrm>
          <a:prstGeom prst="rect">
            <a:avLst/>
          </a:prstGeom>
        </p:spPr>
        <p:txBody>
          <a:bodyPr lIns="0" tIns="0" rIns="0" bIns="0" rtlCol="0" anchor="t">
            <a:spAutoFit/>
          </a:bodyPr>
          <a:lstStyle/>
          <a:p>
            <a:pPr marL="0" lvl="0" indent="0" algn="just">
              <a:lnSpc>
                <a:spcPts val="6248"/>
              </a:lnSpc>
              <a:spcBef>
                <a:spcPct val="0"/>
              </a:spcBef>
            </a:pPr>
            <a:r>
              <a:rPr lang="en-US" sz="8011" spc="-632">
                <a:solidFill>
                  <a:srgbClr val="000000"/>
                </a:solidFill>
                <a:latin typeface="Archivo Black"/>
                <a:ea typeface="Archivo Black"/>
                <a:cs typeface="Archivo Black"/>
                <a:sym typeface="Archivo Black"/>
              </a:rPr>
              <a:t>REFERENCES</a:t>
            </a:r>
          </a:p>
        </p:txBody>
      </p:sp>
      <p:sp>
        <p:nvSpPr>
          <p:cNvPr id="4" name="TextBox 4"/>
          <p:cNvSpPr txBox="1"/>
          <p:nvPr/>
        </p:nvSpPr>
        <p:spPr>
          <a:xfrm>
            <a:off x="830022" y="2114802"/>
            <a:ext cx="14087599" cy="6064205"/>
          </a:xfrm>
          <a:prstGeom prst="rect">
            <a:avLst/>
          </a:prstGeom>
        </p:spPr>
        <p:txBody>
          <a:bodyPr lIns="0" tIns="0" rIns="0" bIns="0" rtlCol="0" anchor="t">
            <a:spAutoFit/>
          </a:bodyPr>
          <a:lstStyle/>
          <a:p>
            <a:pPr marL="571177" lvl="1" indent="-285589" algn="l">
              <a:lnSpc>
                <a:spcPts val="3703"/>
              </a:lnSpc>
              <a:buFont typeface="Arial"/>
              <a:buChar char="•"/>
            </a:pPr>
            <a:r>
              <a:rPr lang="en-US" sz="2645">
                <a:solidFill>
                  <a:srgbClr val="000000"/>
                </a:solidFill>
                <a:latin typeface="Garet"/>
                <a:ea typeface="Garet"/>
                <a:cs typeface="Garet"/>
                <a:sym typeface="Garet"/>
              </a:rPr>
              <a:t>Pytorch Wildlife and Microsoft CameraTraps Repository: </a:t>
            </a:r>
            <a:r>
              <a:rPr lang="en-US" sz="2645" u="sng">
                <a:solidFill>
                  <a:srgbClr val="000000"/>
                </a:solidFill>
                <a:latin typeface="Garet"/>
                <a:ea typeface="Garet"/>
                <a:cs typeface="Garet"/>
                <a:sym typeface="Garet"/>
                <a:hlinkClick r:id="rId3" tooltip="https://github.com/microsoft/CameraTraps.git"/>
              </a:rPr>
              <a:t>https://github.com/microsoft/CameraTraps.git</a:t>
            </a:r>
          </a:p>
          <a:p>
            <a:pPr algn="l">
              <a:lnSpc>
                <a:spcPts val="3703"/>
              </a:lnSpc>
              <a:spcBef>
                <a:spcPct val="0"/>
              </a:spcBef>
            </a:pPr>
            <a:endParaRPr lang="en-US" sz="2645" u="sng">
              <a:solidFill>
                <a:srgbClr val="000000"/>
              </a:solidFill>
              <a:latin typeface="Garet"/>
              <a:ea typeface="Garet"/>
              <a:cs typeface="Garet"/>
              <a:sym typeface="Garet"/>
              <a:hlinkClick r:id="rId3" tooltip="https://github.com/microsoft/CameraTraps.git"/>
            </a:endParaRPr>
          </a:p>
          <a:p>
            <a:pPr marL="571177" lvl="1" indent="-285589" algn="l">
              <a:lnSpc>
                <a:spcPts val="3703"/>
              </a:lnSpc>
              <a:spcBef>
                <a:spcPct val="0"/>
              </a:spcBef>
              <a:buFont typeface="Arial"/>
              <a:buChar char="•"/>
            </a:pPr>
            <a:r>
              <a:rPr lang="en-US" sz="2645">
                <a:solidFill>
                  <a:srgbClr val="000000"/>
                </a:solidFill>
                <a:latin typeface="Garet"/>
                <a:ea typeface="Garet"/>
                <a:cs typeface="Garet"/>
                <a:sym typeface="Garet"/>
              </a:rPr>
              <a:t>MIF-NET: A Holistically Point-guided Text Framework for Weakly-Supervised Camouflaged Object Detection. Available at: https://arxiv.org/pdf/2501.06038</a:t>
            </a:r>
          </a:p>
          <a:p>
            <a:pPr algn="l">
              <a:lnSpc>
                <a:spcPts val="3703"/>
              </a:lnSpc>
              <a:spcBef>
                <a:spcPct val="0"/>
              </a:spcBef>
            </a:pPr>
            <a:endParaRPr lang="en-US" sz="2645">
              <a:solidFill>
                <a:srgbClr val="000000"/>
              </a:solidFill>
              <a:latin typeface="Garet"/>
              <a:ea typeface="Garet"/>
              <a:cs typeface="Garet"/>
              <a:sym typeface="Garet"/>
            </a:endParaRPr>
          </a:p>
          <a:p>
            <a:pPr marL="571177" lvl="1" indent="-285589" algn="l">
              <a:lnSpc>
                <a:spcPts val="3703"/>
              </a:lnSpc>
              <a:spcBef>
                <a:spcPct val="0"/>
              </a:spcBef>
              <a:buFont typeface="Arial"/>
              <a:buChar char="•"/>
            </a:pPr>
            <a:r>
              <a:rPr lang="en-US" sz="2645">
                <a:solidFill>
                  <a:srgbClr val="000000"/>
                </a:solidFill>
                <a:latin typeface="Garet"/>
                <a:ea typeface="Garet"/>
                <a:cs typeface="Garet"/>
                <a:sym typeface="Garet"/>
              </a:rPr>
              <a:t>R2CNet: Towards Accurate Camouflaged Object Detection with Mixture Convolution and Interactive Fusion. Available at: https://arxiv.org/pdf/2101.05687</a:t>
            </a:r>
          </a:p>
          <a:p>
            <a:pPr algn="l">
              <a:lnSpc>
                <a:spcPts val="3703"/>
              </a:lnSpc>
              <a:spcBef>
                <a:spcPct val="0"/>
              </a:spcBef>
            </a:pPr>
            <a:endParaRPr lang="en-US" sz="2645">
              <a:solidFill>
                <a:srgbClr val="000000"/>
              </a:solidFill>
              <a:latin typeface="Garet"/>
              <a:ea typeface="Garet"/>
              <a:cs typeface="Garet"/>
              <a:sym typeface="Garet"/>
            </a:endParaRPr>
          </a:p>
          <a:p>
            <a:pPr marL="571177" lvl="1" indent="-285589" algn="l">
              <a:lnSpc>
                <a:spcPts val="3703"/>
              </a:lnSpc>
              <a:spcBef>
                <a:spcPct val="0"/>
              </a:spcBef>
              <a:buFont typeface="Arial"/>
              <a:buChar char="•"/>
            </a:pPr>
            <a:r>
              <a:rPr lang="en-US" sz="2645">
                <a:solidFill>
                  <a:srgbClr val="000000"/>
                </a:solidFill>
                <a:latin typeface="Garet"/>
                <a:ea typeface="Garet"/>
                <a:cs typeface="Garet"/>
                <a:sym typeface="Garet"/>
              </a:rPr>
              <a:t>AGLNet: Adaptive Guidance Learning for Camouflaged Object Detection.</a:t>
            </a:r>
            <a:r>
              <a:rPr lang="en-US" sz="2645" u="sng">
                <a:solidFill>
                  <a:srgbClr val="000000"/>
                </a:solidFill>
                <a:latin typeface="Garet"/>
                <a:ea typeface="Garet"/>
                <a:cs typeface="Garet"/>
                <a:sym typeface="Garet"/>
                <a:hlinkClick r:id="rId4" tooltip="https://github.com/ZNan-Chen/AGLNet"/>
              </a:rPr>
              <a:t> https://arxiv.org/pdf/2405.02824</a:t>
            </a:r>
          </a:p>
          <a:p>
            <a:pPr algn="l">
              <a:lnSpc>
                <a:spcPts val="3703"/>
              </a:lnSpc>
              <a:spcBef>
                <a:spcPct val="0"/>
              </a:spcBef>
            </a:pPr>
            <a:endParaRPr lang="en-US" sz="2645" u="sng">
              <a:solidFill>
                <a:srgbClr val="000000"/>
              </a:solidFill>
              <a:latin typeface="Garet"/>
              <a:ea typeface="Garet"/>
              <a:cs typeface="Garet"/>
              <a:sym typeface="Garet"/>
              <a:hlinkClick r:id="rId4" tooltip="https://github.com/ZNan-Chen/AGLNe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616</Words>
  <Application>Microsoft Office PowerPoint</Application>
  <PresentationFormat>Custom</PresentationFormat>
  <Paragraphs>47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Archivo Black</vt:lpstr>
      <vt:lpstr>Calibri</vt:lpstr>
      <vt:lpstr>Garet</vt:lpstr>
      <vt:lpstr>Garet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and Black Minimalist Project Deck Presentation</dc:title>
  <dc:creator>Rayed</dc:creator>
  <cp:lastModifiedBy>Rayed Hafeez</cp:lastModifiedBy>
  <cp:revision>2</cp:revision>
  <dcterms:created xsi:type="dcterms:W3CDTF">2006-08-16T00:00:00Z</dcterms:created>
  <dcterms:modified xsi:type="dcterms:W3CDTF">2025-03-27T18:28:38Z</dcterms:modified>
  <dc:identifier>DAGi8GzCSrQ</dc:identifier>
</cp:coreProperties>
</file>