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7e4c1d734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7e4c1d734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e4c1d734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e4c1d734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7e4c1d734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7e4c1d734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7e4c1d734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7e4c1d734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7e4c1d734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7e4c1d734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7e4c1d734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7e4c1d734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e4c1d734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7e4c1d73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7e4c1d7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7e4c1d7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7e4c1d73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7e4c1d7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e4c1d73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e4c1d73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7e4c1d73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7e4c1d73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7e4c1d734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7e4c1d734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e4c1d734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7e4c1d73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7e4c1d734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7e4c1d73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e4c1d734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e4c1d734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Detection of Lung Cancer using Segmentation from CT Images</a:t>
            </a:r>
            <a:endParaRPr/>
          </a:p>
        </p:txBody>
      </p:sp>
      <p:sp>
        <p:nvSpPr>
          <p:cNvPr id="55" name="Google Shape;55;p13"/>
          <p:cNvSpPr txBox="1">
            <a:spLocks noGrp="1"/>
          </p:cNvSpPr>
          <p:nvPr>
            <p:ph type="subTitle" idx="1"/>
          </p:nvPr>
        </p:nvSpPr>
        <p:spPr>
          <a:xfrm>
            <a:off x="311708" y="3131837"/>
            <a:ext cx="8520600" cy="1833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MSCSF19M020				Celal Ahmad</a:t>
            </a:r>
            <a:endParaRPr dirty="0"/>
          </a:p>
          <a:p>
            <a:pPr marL="0" lvl="0" indent="0" algn="l" rtl="0">
              <a:spcBef>
                <a:spcPts val="0"/>
              </a:spcBef>
              <a:spcAft>
                <a:spcPts val="0"/>
              </a:spcAft>
              <a:buClr>
                <a:schemeClr val="dk1"/>
              </a:buClr>
              <a:buSzPts val="1100"/>
              <a:buFont typeface="Arial"/>
              <a:buNone/>
            </a:pPr>
            <a:r>
              <a:rPr lang="en" dirty="0"/>
              <a:t>MSCSF19M029				Abubakar</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5</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24" name="Google Shape;124;p22"/>
          <p:cNvPicPr preferRelativeResize="0"/>
          <p:nvPr/>
        </p:nvPicPr>
        <p:blipFill>
          <a:blip r:embed="rId3">
            <a:alphaModFix/>
          </a:blip>
          <a:stretch>
            <a:fillRect/>
          </a:stretch>
        </p:blipFill>
        <p:spPr>
          <a:xfrm>
            <a:off x="311700" y="1602800"/>
            <a:ext cx="2515750" cy="2515750"/>
          </a:xfrm>
          <a:prstGeom prst="rect">
            <a:avLst/>
          </a:prstGeom>
          <a:noFill/>
          <a:ln>
            <a:noFill/>
          </a:ln>
        </p:spPr>
      </p:pic>
      <p:pic>
        <p:nvPicPr>
          <p:cNvPr id="125" name="Google Shape;125;p22"/>
          <p:cNvPicPr preferRelativeResize="0"/>
          <p:nvPr/>
        </p:nvPicPr>
        <p:blipFill>
          <a:blip r:embed="rId4">
            <a:alphaModFix/>
          </a:blip>
          <a:stretch>
            <a:fillRect/>
          </a:stretch>
        </p:blipFill>
        <p:spPr>
          <a:xfrm>
            <a:off x="3324225" y="1660525"/>
            <a:ext cx="2495550" cy="2400300"/>
          </a:xfrm>
          <a:prstGeom prst="rect">
            <a:avLst/>
          </a:prstGeom>
          <a:noFill/>
          <a:ln>
            <a:noFill/>
          </a:ln>
        </p:spPr>
      </p:pic>
      <p:pic>
        <p:nvPicPr>
          <p:cNvPr id="126" name="Google Shape;126;p22"/>
          <p:cNvPicPr preferRelativeResize="0"/>
          <p:nvPr/>
        </p:nvPicPr>
        <p:blipFill>
          <a:blip r:embed="rId5">
            <a:alphaModFix/>
          </a:blip>
          <a:stretch>
            <a:fillRect/>
          </a:stretch>
        </p:blipFill>
        <p:spPr>
          <a:xfrm>
            <a:off x="6263100" y="1660525"/>
            <a:ext cx="2495550" cy="240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6</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3" name="Google Shape;133;p23"/>
          <p:cNvPicPr preferRelativeResize="0"/>
          <p:nvPr/>
        </p:nvPicPr>
        <p:blipFill>
          <a:blip r:embed="rId3">
            <a:alphaModFix/>
          </a:blip>
          <a:stretch>
            <a:fillRect/>
          </a:stretch>
        </p:blipFill>
        <p:spPr>
          <a:xfrm>
            <a:off x="3324225" y="1660525"/>
            <a:ext cx="2495550" cy="2400300"/>
          </a:xfrm>
          <a:prstGeom prst="rect">
            <a:avLst/>
          </a:prstGeom>
          <a:noFill/>
          <a:ln>
            <a:noFill/>
          </a:ln>
        </p:spPr>
      </p:pic>
      <p:pic>
        <p:nvPicPr>
          <p:cNvPr id="134" name="Google Shape;134;p23"/>
          <p:cNvPicPr preferRelativeResize="0"/>
          <p:nvPr/>
        </p:nvPicPr>
        <p:blipFill>
          <a:blip r:embed="rId4">
            <a:alphaModFix/>
          </a:blip>
          <a:stretch>
            <a:fillRect/>
          </a:stretch>
        </p:blipFill>
        <p:spPr>
          <a:xfrm>
            <a:off x="6276725" y="1660525"/>
            <a:ext cx="2495550" cy="2400300"/>
          </a:xfrm>
          <a:prstGeom prst="rect">
            <a:avLst/>
          </a:prstGeom>
          <a:noFill/>
          <a:ln>
            <a:noFill/>
          </a:ln>
        </p:spPr>
      </p:pic>
      <p:pic>
        <p:nvPicPr>
          <p:cNvPr id="135" name="Google Shape;135;p23"/>
          <p:cNvPicPr preferRelativeResize="0"/>
          <p:nvPr/>
        </p:nvPicPr>
        <p:blipFill>
          <a:blip r:embed="rId5">
            <a:alphaModFix/>
          </a:blip>
          <a:stretch>
            <a:fillRect/>
          </a:stretch>
        </p:blipFill>
        <p:spPr>
          <a:xfrm>
            <a:off x="176150" y="1660525"/>
            <a:ext cx="2400300" cy="24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141" name="Google Shape;14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7</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2" name="Google Shape;142;p24"/>
          <p:cNvPicPr preferRelativeResize="0"/>
          <p:nvPr/>
        </p:nvPicPr>
        <p:blipFill>
          <a:blip r:embed="rId3">
            <a:alphaModFix/>
          </a:blip>
          <a:stretch>
            <a:fillRect/>
          </a:stretch>
        </p:blipFill>
        <p:spPr>
          <a:xfrm>
            <a:off x="311700" y="1796875"/>
            <a:ext cx="2438400" cy="2438400"/>
          </a:xfrm>
          <a:prstGeom prst="rect">
            <a:avLst/>
          </a:prstGeom>
          <a:noFill/>
          <a:ln>
            <a:noFill/>
          </a:ln>
        </p:spPr>
      </p:pic>
      <p:pic>
        <p:nvPicPr>
          <p:cNvPr id="143" name="Google Shape;143;p24"/>
          <p:cNvPicPr preferRelativeResize="0"/>
          <p:nvPr/>
        </p:nvPicPr>
        <p:blipFill>
          <a:blip r:embed="rId4">
            <a:alphaModFix/>
          </a:blip>
          <a:stretch>
            <a:fillRect/>
          </a:stretch>
        </p:blipFill>
        <p:spPr>
          <a:xfrm>
            <a:off x="3270775" y="1815925"/>
            <a:ext cx="2495550" cy="2400300"/>
          </a:xfrm>
          <a:prstGeom prst="rect">
            <a:avLst/>
          </a:prstGeom>
          <a:noFill/>
          <a:ln>
            <a:noFill/>
          </a:ln>
        </p:spPr>
      </p:pic>
      <p:pic>
        <p:nvPicPr>
          <p:cNvPr id="144" name="Google Shape;144;p24"/>
          <p:cNvPicPr preferRelativeResize="0"/>
          <p:nvPr/>
        </p:nvPicPr>
        <p:blipFill>
          <a:blip r:embed="rId5">
            <a:alphaModFix/>
          </a:blip>
          <a:stretch>
            <a:fillRect/>
          </a:stretch>
        </p:blipFill>
        <p:spPr>
          <a:xfrm>
            <a:off x="6156500" y="1660525"/>
            <a:ext cx="2495550" cy="240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Result</a:t>
            </a:r>
            <a:endParaRPr/>
          </a:p>
        </p:txBody>
      </p:sp>
      <p:pic>
        <p:nvPicPr>
          <p:cNvPr id="151" name="Google Shape;151;p25"/>
          <p:cNvPicPr preferRelativeResize="0"/>
          <p:nvPr/>
        </p:nvPicPr>
        <p:blipFill>
          <a:blip r:embed="rId3">
            <a:alphaModFix/>
          </a:blip>
          <a:stretch>
            <a:fillRect/>
          </a:stretch>
        </p:blipFill>
        <p:spPr>
          <a:xfrm>
            <a:off x="311700" y="1017725"/>
            <a:ext cx="2146500" cy="1946975"/>
          </a:xfrm>
          <a:prstGeom prst="rect">
            <a:avLst/>
          </a:prstGeom>
          <a:noFill/>
          <a:ln>
            <a:noFill/>
          </a:ln>
        </p:spPr>
      </p:pic>
      <p:pic>
        <p:nvPicPr>
          <p:cNvPr id="152" name="Google Shape;152;p25"/>
          <p:cNvPicPr preferRelativeResize="0"/>
          <p:nvPr/>
        </p:nvPicPr>
        <p:blipFill>
          <a:blip r:embed="rId4">
            <a:alphaModFix/>
          </a:blip>
          <a:stretch>
            <a:fillRect/>
          </a:stretch>
        </p:blipFill>
        <p:spPr>
          <a:xfrm>
            <a:off x="2547775" y="1017725"/>
            <a:ext cx="2024236" cy="1946975"/>
          </a:xfrm>
          <a:prstGeom prst="rect">
            <a:avLst/>
          </a:prstGeom>
          <a:noFill/>
          <a:ln>
            <a:noFill/>
          </a:ln>
        </p:spPr>
      </p:pic>
      <p:pic>
        <p:nvPicPr>
          <p:cNvPr id="153" name="Google Shape;153;p25"/>
          <p:cNvPicPr preferRelativeResize="0"/>
          <p:nvPr/>
        </p:nvPicPr>
        <p:blipFill>
          <a:blip r:embed="rId5">
            <a:alphaModFix/>
          </a:blip>
          <a:stretch>
            <a:fillRect/>
          </a:stretch>
        </p:blipFill>
        <p:spPr>
          <a:xfrm>
            <a:off x="4661575" y="1017725"/>
            <a:ext cx="2024225" cy="1946965"/>
          </a:xfrm>
          <a:prstGeom prst="rect">
            <a:avLst/>
          </a:prstGeom>
          <a:noFill/>
          <a:ln>
            <a:noFill/>
          </a:ln>
        </p:spPr>
      </p:pic>
      <p:pic>
        <p:nvPicPr>
          <p:cNvPr id="154" name="Google Shape;154;p25"/>
          <p:cNvPicPr preferRelativeResize="0"/>
          <p:nvPr/>
        </p:nvPicPr>
        <p:blipFill>
          <a:blip r:embed="rId6">
            <a:alphaModFix/>
          </a:blip>
          <a:stretch>
            <a:fillRect/>
          </a:stretch>
        </p:blipFill>
        <p:spPr>
          <a:xfrm>
            <a:off x="6775375" y="1017725"/>
            <a:ext cx="2024225" cy="1946965"/>
          </a:xfrm>
          <a:prstGeom prst="rect">
            <a:avLst/>
          </a:prstGeom>
          <a:noFill/>
          <a:ln>
            <a:noFill/>
          </a:ln>
        </p:spPr>
      </p:pic>
      <p:pic>
        <p:nvPicPr>
          <p:cNvPr id="155" name="Google Shape;155;p25"/>
          <p:cNvPicPr preferRelativeResize="0"/>
          <p:nvPr/>
        </p:nvPicPr>
        <p:blipFill>
          <a:blip r:embed="rId7">
            <a:alphaModFix/>
          </a:blip>
          <a:stretch>
            <a:fillRect/>
          </a:stretch>
        </p:blipFill>
        <p:spPr>
          <a:xfrm>
            <a:off x="1574075" y="3044850"/>
            <a:ext cx="2024225" cy="1946973"/>
          </a:xfrm>
          <a:prstGeom prst="rect">
            <a:avLst/>
          </a:prstGeom>
          <a:noFill/>
          <a:ln>
            <a:noFill/>
          </a:ln>
        </p:spPr>
      </p:pic>
      <p:pic>
        <p:nvPicPr>
          <p:cNvPr id="156" name="Google Shape;156;p25"/>
          <p:cNvPicPr preferRelativeResize="0"/>
          <p:nvPr/>
        </p:nvPicPr>
        <p:blipFill>
          <a:blip r:embed="rId8">
            <a:alphaModFix/>
          </a:blip>
          <a:stretch>
            <a:fillRect/>
          </a:stretch>
        </p:blipFill>
        <p:spPr>
          <a:xfrm>
            <a:off x="3925425" y="3044850"/>
            <a:ext cx="2024225" cy="1946965"/>
          </a:xfrm>
          <a:prstGeom prst="rect">
            <a:avLst/>
          </a:prstGeom>
          <a:noFill/>
          <a:ln>
            <a:noFill/>
          </a:ln>
        </p:spPr>
      </p:pic>
      <p:pic>
        <p:nvPicPr>
          <p:cNvPr id="157" name="Google Shape;157;p25"/>
          <p:cNvPicPr preferRelativeResize="0"/>
          <p:nvPr/>
        </p:nvPicPr>
        <p:blipFill>
          <a:blip r:embed="rId9">
            <a:alphaModFix/>
          </a:blip>
          <a:stretch>
            <a:fillRect/>
          </a:stretch>
        </p:blipFill>
        <p:spPr>
          <a:xfrm>
            <a:off x="6183200" y="3044860"/>
            <a:ext cx="2024225" cy="19469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t>Patient 2 Result</a:t>
            </a:r>
            <a:endParaRPr/>
          </a:p>
          <a:p>
            <a:pPr marL="0" lvl="0" indent="0" algn="l" rtl="0">
              <a:spcBef>
                <a:spcPts val="1600"/>
              </a:spcBef>
              <a:spcAft>
                <a:spcPts val="0"/>
              </a:spcAft>
              <a:buNone/>
            </a:pPr>
            <a:endParaRPr/>
          </a:p>
        </p:txBody>
      </p:sp>
      <p:pic>
        <p:nvPicPr>
          <p:cNvPr id="164" name="Google Shape;164;p26"/>
          <p:cNvPicPr preferRelativeResize="0"/>
          <p:nvPr/>
        </p:nvPicPr>
        <p:blipFill>
          <a:blip r:embed="rId3">
            <a:alphaModFix/>
          </a:blip>
          <a:stretch>
            <a:fillRect/>
          </a:stretch>
        </p:blipFill>
        <p:spPr>
          <a:xfrm>
            <a:off x="311700" y="1152475"/>
            <a:ext cx="2052025" cy="1973700"/>
          </a:xfrm>
          <a:prstGeom prst="rect">
            <a:avLst/>
          </a:prstGeom>
          <a:noFill/>
          <a:ln>
            <a:noFill/>
          </a:ln>
        </p:spPr>
      </p:pic>
      <p:pic>
        <p:nvPicPr>
          <p:cNvPr id="165" name="Google Shape;165;p26"/>
          <p:cNvPicPr preferRelativeResize="0"/>
          <p:nvPr/>
        </p:nvPicPr>
        <p:blipFill>
          <a:blip r:embed="rId4">
            <a:alphaModFix/>
          </a:blip>
          <a:stretch>
            <a:fillRect/>
          </a:stretch>
        </p:blipFill>
        <p:spPr>
          <a:xfrm>
            <a:off x="2519975" y="1152475"/>
            <a:ext cx="2052025" cy="1973704"/>
          </a:xfrm>
          <a:prstGeom prst="rect">
            <a:avLst/>
          </a:prstGeom>
          <a:noFill/>
          <a:ln>
            <a:noFill/>
          </a:ln>
        </p:spPr>
      </p:pic>
      <p:pic>
        <p:nvPicPr>
          <p:cNvPr id="166" name="Google Shape;166;p26"/>
          <p:cNvPicPr preferRelativeResize="0"/>
          <p:nvPr/>
        </p:nvPicPr>
        <p:blipFill>
          <a:blip r:embed="rId5">
            <a:alphaModFix/>
          </a:blip>
          <a:stretch>
            <a:fillRect/>
          </a:stretch>
        </p:blipFill>
        <p:spPr>
          <a:xfrm>
            <a:off x="4728250" y="1114500"/>
            <a:ext cx="2052025" cy="1973704"/>
          </a:xfrm>
          <a:prstGeom prst="rect">
            <a:avLst/>
          </a:prstGeom>
          <a:noFill/>
          <a:ln>
            <a:noFill/>
          </a:ln>
        </p:spPr>
      </p:pic>
      <p:pic>
        <p:nvPicPr>
          <p:cNvPr id="167" name="Google Shape;167;p26"/>
          <p:cNvPicPr preferRelativeResize="0"/>
          <p:nvPr/>
        </p:nvPicPr>
        <p:blipFill>
          <a:blip r:embed="rId6">
            <a:alphaModFix/>
          </a:blip>
          <a:stretch>
            <a:fillRect/>
          </a:stretch>
        </p:blipFill>
        <p:spPr>
          <a:xfrm>
            <a:off x="6878200" y="1211275"/>
            <a:ext cx="2052025" cy="1973692"/>
          </a:xfrm>
          <a:prstGeom prst="rect">
            <a:avLst/>
          </a:prstGeom>
          <a:noFill/>
          <a:ln>
            <a:noFill/>
          </a:ln>
        </p:spPr>
      </p:pic>
      <p:pic>
        <p:nvPicPr>
          <p:cNvPr id="168" name="Google Shape;168;p26"/>
          <p:cNvPicPr preferRelativeResize="0"/>
          <p:nvPr/>
        </p:nvPicPr>
        <p:blipFill>
          <a:blip r:embed="rId7">
            <a:alphaModFix/>
          </a:blip>
          <a:stretch>
            <a:fillRect/>
          </a:stretch>
        </p:blipFill>
        <p:spPr>
          <a:xfrm>
            <a:off x="1667625" y="3184975"/>
            <a:ext cx="2052025" cy="1973704"/>
          </a:xfrm>
          <a:prstGeom prst="rect">
            <a:avLst/>
          </a:prstGeom>
          <a:noFill/>
          <a:ln>
            <a:noFill/>
          </a:ln>
        </p:spPr>
      </p:pic>
      <p:pic>
        <p:nvPicPr>
          <p:cNvPr id="169" name="Google Shape;169;p26"/>
          <p:cNvPicPr preferRelativeResize="0"/>
          <p:nvPr/>
        </p:nvPicPr>
        <p:blipFill>
          <a:blip r:embed="rId8">
            <a:alphaModFix/>
          </a:blip>
          <a:stretch>
            <a:fillRect/>
          </a:stretch>
        </p:blipFill>
        <p:spPr>
          <a:xfrm>
            <a:off x="3992225" y="3184975"/>
            <a:ext cx="2052025" cy="19737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t>Patient 3 Result</a:t>
            </a:r>
            <a:endParaRPr/>
          </a:p>
          <a:p>
            <a:pPr marL="0" lvl="0" indent="0" algn="l" rtl="0">
              <a:spcBef>
                <a:spcPts val="1600"/>
              </a:spcBef>
              <a:spcAft>
                <a:spcPts val="0"/>
              </a:spcAft>
              <a:buNone/>
            </a:pPr>
            <a:endParaRPr/>
          </a:p>
        </p:txBody>
      </p:sp>
      <p:pic>
        <p:nvPicPr>
          <p:cNvPr id="176" name="Google Shape;176;p27"/>
          <p:cNvPicPr preferRelativeResize="0"/>
          <p:nvPr/>
        </p:nvPicPr>
        <p:blipFill>
          <a:blip r:embed="rId3">
            <a:alphaModFix/>
          </a:blip>
          <a:stretch>
            <a:fillRect/>
          </a:stretch>
        </p:blipFill>
        <p:spPr>
          <a:xfrm>
            <a:off x="1146575" y="1545250"/>
            <a:ext cx="2495550" cy="2400300"/>
          </a:xfrm>
          <a:prstGeom prst="rect">
            <a:avLst/>
          </a:prstGeom>
          <a:noFill/>
          <a:ln>
            <a:noFill/>
          </a:ln>
        </p:spPr>
      </p:pic>
      <p:pic>
        <p:nvPicPr>
          <p:cNvPr id="177" name="Google Shape;177;p27"/>
          <p:cNvPicPr preferRelativeResize="0"/>
          <p:nvPr/>
        </p:nvPicPr>
        <p:blipFill>
          <a:blip r:embed="rId4">
            <a:alphaModFix/>
          </a:blip>
          <a:stretch>
            <a:fillRect/>
          </a:stretch>
        </p:blipFill>
        <p:spPr>
          <a:xfrm>
            <a:off x="4465125" y="1545250"/>
            <a:ext cx="2495550" cy="24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83" name="Google Shape;18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Improvement of the whole project if needed.</a:t>
            </a:r>
            <a:endParaRPr dirty="0"/>
          </a:p>
          <a:p>
            <a:pPr marL="0" lvl="0" indent="0" algn="l" rtl="0">
              <a:spcBef>
                <a:spcPts val="1600"/>
              </a:spcBef>
              <a:spcAft>
                <a:spcPts val="0"/>
              </a:spcAft>
              <a:buNone/>
            </a:pPr>
            <a:r>
              <a:rPr lang="en" dirty="0"/>
              <a:t>2) Blob Detection could give us better results. So, we will apply blob detection instead of circle detection in future.</a:t>
            </a:r>
            <a:endParaRPr dirty="0"/>
          </a:p>
          <a:p>
            <a:pPr marL="0" lvl="0" indent="0" algn="l" rtl="0">
              <a:spcBef>
                <a:spcPts val="1600"/>
              </a:spcBef>
              <a:spcAft>
                <a:spcPts val="0"/>
              </a:spcAft>
              <a:buNone/>
            </a:pPr>
            <a:r>
              <a:rPr lang="en" dirty="0"/>
              <a:t>3) We will do classification as all the features extraction code is ready to use.</a:t>
            </a: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Lungs Nodule Detection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have refined previous algorithm and change</a:t>
            </a:r>
            <a:r>
              <a:rPr lang="en-GB" dirty="0"/>
              <a:t>d</a:t>
            </a:r>
            <a:r>
              <a:rPr lang="en" dirty="0"/>
              <a:t> </a:t>
            </a:r>
            <a:r>
              <a:rPr lang="en-GB" dirty="0"/>
              <a:t>i</a:t>
            </a:r>
            <a:r>
              <a:rPr lang="en" dirty="0"/>
              <a:t>t according to </a:t>
            </a:r>
            <a:r>
              <a:rPr lang="en-GB" dirty="0"/>
              <a:t>the</a:t>
            </a:r>
            <a:r>
              <a:rPr lang="en" dirty="0"/>
              <a:t> lung window, previously it was done for mediastinal window as explained and shown in image below.</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Clr>
                <a:schemeClr val="dk1"/>
              </a:buClr>
              <a:buSzPts val="1100"/>
              <a:buFont typeface="Arial"/>
              <a:buNone/>
            </a:pPr>
            <a:r>
              <a:rPr lang="en" dirty="0"/>
              <a:t> </a:t>
            </a:r>
            <a:endParaRPr dirty="0"/>
          </a:p>
          <a:p>
            <a:pPr marL="0" lvl="0" indent="0" algn="l" rtl="0">
              <a:spcBef>
                <a:spcPts val="1600"/>
              </a:spcBef>
              <a:spcAft>
                <a:spcPts val="0"/>
              </a:spcAft>
              <a:buNone/>
            </a:pPr>
            <a:r>
              <a:rPr lang="en-GB" dirty="0"/>
              <a:t>So, we </a:t>
            </a:r>
            <a:r>
              <a:rPr lang="en" dirty="0"/>
              <a:t>selected 10 patients data and identified nodules containing ct slides with the help of doctor. Then, we further selected 3 patients out of 10 identified patients.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dirty="0"/>
          </a:p>
        </p:txBody>
      </p:sp>
      <p:pic>
        <p:nvPicPr>
          <p:cNvPr id="62" name="Google Shape;62;p14"/>
          <p:cNvPicPr preferRelativeResize="0"/>
          <p:nvPr/>
        </p:nvPicPr>
        <p:blipFill>
          <a:blip r:embed="rId3">
            <a:alphaModFix/>
          </a:blip>
          <a:stretch>
            <a:fillRect/>
          </a:stretch>
        </p:blipFill>
        <p:spPr>
          <a:xfrm>
            <a:off x="1746175" y="2114431"/>
            <a:ext cx="2235025" cy="1790200"/>
          </a:xfrm>
          <a:prstGeom prst="rect">
            <a:avLst/>
          </a:prstGeom>
          <a:noFill/>
          <a:ln>
            <a:noFill/>
          </a:ln>
        </p:spPr>
      </p:pic>
      <p:pic>
        <p:nvPicPr>
          <p:cNvPr id="63" name="Google Shape;63;p14"/>
          <p:cNvPicPr preferRelativeResize="0"/>
          <p:nvPr/>
        </p:nvPicPr>
        <p:blipFill>
          <a:blip r:embed="rId4">
            <a:alphaModFix/>
          </a:blip>
          <a:stretch>
            <a:fillRect/>
          </a:stretch>
        </p:blipFill>
        <p:spPr>
          <a:xfrm>
            <a:off x="4238050" y="2114431"/>
            <a:ext cx="2355250" cy="179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Proposed idea for nodule detection</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to detect nodule was too simple:</a:t>
            </a:r>
            <a:endParaRPr/>
          </a:p>
          <a:p>
            <a:pPr marL="0" lvl="0" indent="0" algn="l" rtl="0">
              <a:spcBef>
                <a:spcPts val="1600"/>
              </a:spcBef>
              <a:spcAft>
                <a:spcPts val="0"/>
              </a:spcAft>
              <a:buNone/>
            </a:pPr>
            <a:r>
              <a:rPr lang="en"/>
              <a:t>Identify nodule on the basis of shape in single ct image slide i.e circular,spherical shape and then look for that nodule in some number of neighbouring ct slides if that nodule occurs at same place in almost all selected neighbouring ct slides then most probably that is the nodule you looking for.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Experimented Solutions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Appl</a:t>
            </a:r>
            <a:r>
              <a:rPr lang="en-GB" dirty="0"/>
              <a:t>ying</a:t>
            </a:r>
            <a:r>
              <a:rPr lang="en" dirty="0"/>
              <a:t> canny edge detection and then look</a:t>
            </a:r>
            <a:r>
              <a:rPr lang="en-GB" dirty="0"/>
              <a:t>ing</a:t>
            </a:r>
            <a:r>
              <a:rPr lang="en" dirty="0"/>
              <a:t> for circular contours</a:t>
            </a:r>
            <a:endParaRPr dirty="0"/>
          </a:p>
          <a:p>
            <a:pPr marL="0" lvl="0" indent="0" algn="l" rtl="0">
              <a:spcBef>
                <a:spcPts val="1600"/>
              </a:spcBef>
              <a:spcAft>
                <a:spcPts val="0"/>
              </a:spcAft>
              <a:buNone/>
            </a:pPr>
            <a:r>
              <a:rPr lang="en" dirty="0"/>
              <a:t>2) Appl</a:t>
            </a:r>
            <a:r>
              <a:rPr lang="en-GB" dirty="0"/>
              <a:t>ying</a:t>
            </a:r>
            <a:r>
              <a:rPr lang="en" dirty="0"/>
              <a:t> canny edge detection and then loo</a:t>
            </a:r>
            <a:r>
              <a:rPr lang="en-GB" dirty="0"/>
              <a:t>king</a:t>
            </a:r>
            <a:r>
              <a:rPr lang="en" dirty="0"/>
              <a:t> for </a:t>
            </a:r>
            <a:r>
              <a:rPr lang="en-GB" dirty="0"/>
              <a:t>c</a:t>
            </a:r>
            <a:r>
              <a:rPr lang="en" dirty="0"/>
              <a:t>ircularity property of contours</a:t>
            </a:r>
            <a:endParaRPr dirty="0"/>
          </a:p>
          <a:p>
            <a:pPr marL="0" lvl="0" indent="0" algn="l" rtl="0">
              <a:spcBef>
                <a:spcPts val="1600"/>
              </a:spcBef>
              <a:spcAft>
                <a:spcPts val="0"/>
              </a:spcAft>
              <a:buNone/>
            </a:pPr>
            <a:r>
              <a:rPr lang="en" dirty="0"/>
              <a:t>3)Thresholding with same above mentioned two methods i.e circular contours and </a:t>
            </a:r>
            <a:r>
              <a:rPr lang="en-GB" dirty="0"/>
              <a:t>c</a:t>
            </a:r>
            <a:r>
              <a:rPr lang="en" dirty="0"/>
              <a:t>ircularity property of contours.</a:t>
            </a:r>
            <a:endParaRPr dirty="0"/>
          </a:p>
          <a:p>
            <a:pPr marL="0" lvl="0" indent="0" algn="l" rtl="0">
              <a:spcBef>
                <a:spcPts val="1600"/>
              </a:spcBef>
              <a:spcAft>
                <a:spcPts val="0"/>
              </a:spcAft>
              <a:buNone/>
            </a:pPr>
            <a:r>
              <a:rPr lang="en" dirty="0"/>
              <a:t>All the four methods did not give the desire solution.</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 for nodule detection</a:t>
            </a:r>
            <a:endParaRPr/>
          </a:p>
          <a:p>
            <a:pPr marL="0" lvl="0" indent="0" algn="l" rtl="0">
              <a:spcBef>
                <a:spcPts val="0"/>
              </a:spcBef>
              <a:spcAft>
                <a:spcPts val="0"/>
              </a:spcAft>
              <a:buClr>
                <a:schemeClr val="dk1"/>
              </a:buClr>
              <a:buSzPts val="1100"/>
              <a:buFont typeface="Arial"/>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Apply Gaussian blur on lungs segmented image</a:t>
            </a:r>
            <a:endParaRPr dirty="0"/>
          </a:p>
          <a:p>
            <a:pPr marL="0" lvl="0" indent="0" algn="l" rtl="0">
              <a:spcBef>
                <a:spcPts val="1600"/>
              </a:spcBef>
              <a:spcAft>
                <a:spcPts val="0"/>
              </a:spcAft>
              <a:buNone/>
            </a:pPr>
            <a:r>
              <a:rPr lang="en" dirty="0"/>
              <a:t>2) Threshold lungs segmented image using cv2 thresholding and refine it with morphology operations i.e Opening and closing</a:t>
            </a:r>
            <a:endParaRPr dirty="0"/>
          </a:p>
          <a:p>
            <a:pPr marL="0" lvl="0" indent="0" algn="l" rtl="0">
              <a:spcBef>
                <a:spcPts val="1600"/>
              </a:spcBef>
              <a:spcAft>
                <a:spcPts val="0"/>
              </a:spcAft>
              <a:buNone/>
            </a:pPr>
            <a:r>
              <a:rPr lang="en" dirty="0"/>
              <a:t>3) Detect </a:t>
            </a:r>
            <a:r>
              <a:rPr lang="en-GB" dirty="0"/>
              <a:t>circular shape</a:t>
            </a:r>
            <a:r>
              <a:rPr lang="en" dirty="0"/>
              <a:t> using Hough transform</a:t>
            </a:r>
            <a:r>
              <a:rPr lang="en-GB" dirty="0"/>
              <a:t>ation</a:t>
            </a:r>
            <a:r>
              <a:rPr lang="en" dirty="0"/>
              <a:t> and draw circle around detected </a:t>
            </a:r>
            <a:r>
              <a:rPr lang="en-US" dirty="0"/>
              <a:t>circular shape</a:t>
            </a:r>
            <a:endParaRPr dirty="0"/>
          </a:p>
          <a:p>
            <a:pPr marL="0" lvl="0" indent="0" algn="l" rtl="0">
              <a:spcBef>
                <a:spcPts val="1600"/>
              </a:spcBef>
              <a:spcAft>
                <a:spcPts val="1600"/>
              </a:spcAft>
              <a:buNone/>
            </a:pPr>
            <a:r>
              <a:rPr lang="en" dirty="0"/>
              <a:t>4) Look other neighbouring ct slides and identify if any nodule present in all selected ct slides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a:t>
            </a:r>
            <a:endParaRPr sz="240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Slide 1</a:t>
            </a:r>
            <a:endParaRPr/>
          </a:p>
        </p:txBody>
      </p:sp>
      <p:pic>
        <p:nvPicPr>
          <p:cNvPr id="88" name="Google Shape;88;p18"/>
          <p:cNvPicPr preferRelativeResize="0"/>
          <p:nvPr/>
        </p:nvPicPr>
        <p:blipFill>
          <a:blip r:embed="rId3">
            <a:alphaModFix/>
          </a:blip>
          <a:stretch>
            <a:fillRect/>
          </a:stretch>
        </p:blipFill>
        <p:spPr>
          <a:xfrm>
            <a:off x="627900" y="1776550"/>
            <a:ext cx="2404750" cy="2404750"/>
          </a:xfrm>
          <a:prstGeom prst="rect">
            <a:avLst/>
          </a:prstGeom>
          <a:noFill/>
          <a:ln>
            <a:noFill/>
          </a:ln>
        </p:spPr>
      </p:pic>
      <p:pic>
        <p:nvPicPr>
          <p:cNvPr id="89" name="Google Shape;89;p18"/>
          <p:cNvPicPr preferRelativeResize="0"/>
          <p:nvPr/>
        </p:nvPicPr>
        <p:blipFill>
          <a:blip r:embed="rId4">
            <a:alphaModFix/>
          </a:blip>
          <a:stretch>
            <a:fillRect/>
          </a:stretch>
        </p:blipFill>
        <p:spPr>
          <a:xfrm>
            <a:off x="3324225" y="1778775"/>
            <a:ext cx="2495550" cy="2400300"/>
          </a:xfrm>
          <a:prstGeom prst="rect">
            <a:avLst/>
          </a:prstGeom>
          <a:noFill/>
          <a:ln>
            <a:noFill/>
          </a:ln>
        </p:spPr>
      </p:pic>
      <p:pic>
        <p:nvPicPr>
          <p:cNvPr id="90" name="Google Shape;90;p18"/>
          <p:cNvPicPr preferRelativeResize="0"/>
          <p:nvPr/>
        </p:nvPicPr>
        <p:blipFill>
          <a:blip r:embed="rId5">
            <a:alphaModFix/>
          </a:blip>
          <a:stretch>
            <a:fillRect/>
          </a:stretch>
        </p:blipFill>
        <p:spPr>
          <a:xfrm>
            <a:off x="6111350" y="1778775"/>
            <a:ext cx="2495550" cy="24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Slide 2</a:t>
            </a:r>
            <a:endParaRPr/>
          </a:p>
        </p:txBody>
      </p:sp>
      <p:pic>
        <p:nvPicPr>
          <p:cNvPr id="97" name="Google Shape;97;p19"/>
          <p:cNvPicPr preferRelativeResize="0"/>
          <p:nvPr/>
        </p:nvPicPr>
        <p:blipFill>
          <a:blip r:embed="rId3">
            <a:alphaModFix/>
          </a:blip>
          <a:stretch>
            <a:fillRect/>
          </a:stretch>
        </p:blipFill>
        <p:spPr>
          <a:xfrm>
            <a:off x="311700" y="1566987"/>
            <a:ext cx="2587375" cy="2587375"/>
          </a:xfrm>
          <a:prstGeom prst="rect">
            <a:avLst/>
          </a:prstGeom>
          <a:noFill/>
          <a:ln>
            <a:noFill/>
          </a:ln>
        </p:spPr>
      </p:pic>
      <p:pic>
        <p:nvPicPr>
          <p:cNvPr id="98" name="Google Shape;98;p19"/>
          <p:cNvPicPr preferRelativeResize="0"/>
          <p:nvPr/>
        </p:nvPicPr>
        <p:blipFill>
          <a:blip r:embed="rId4">
            <a:alphaModFix/>
          </a:blip>
          <a:stretch>
            <a:fillRect/>
          </a:stretch>
        </p:blipFill>
        <p:spPr>
          <a:xfrm>
            <a:off x="3324225" y="1566975"/>
            <a:ext cx="2495550" cy="2400300"/>
          </a:xfrm>
          <a:prstGeom prst="rect">
            <a:avLst/>
          </a:prstGeom>
          <a:noFill/>
          <a:ln>
            <a:noFill/>
          </a:ln>
        </p:spPr>
      </p:pic>
      <p:pic>
        <p:nvPicPr>
          <p:cNvPr id="99" name="Google Shape;99;p19"/>
          <p:cNvPicPr preferRelativeResize="0"/>
          <p:nvPr/>
        </p:nvPicPr>
        <p:blipFill>
          <a:blip r:embed="rId5">
            <a:alphaModFix/>
          </a:blip>
          <a:stretch>
            <a:fillRect/>
          </a:stretch>
        </p:blipFill>
        <p:spPr>
          <a:xfrm>
            <a:off x="6076325" y="1566975"/>
            <a:ext cx="249555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3</a:t>
            </a:r>
            <a:endParaRPr/>
          </a:p>
          <a:p>
            <a:pPr marL="0" lvl="0" indent="0" algn="l" rtl="0">
              <a:spcBef>
                <a:spcPts val="160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173675" y="1714175"/>
            <a:ext cx="2431450" cy="2293000"/>
          </a:xfrm>
          <a:prstGeom prst="rect">
            <a:avLst/>
          </a:prstGeom>
          <a:noFill/>
          <a:ln>
            <a:noFill/>
          </a:ln>
        </p:spPr>
      </p:pic>
      <p:pic>
        <p:nvPicPr>
          <p:cNvPr id="107" name="Google Shape;107;p20"/>
          <p:cNvPicPr preferRelativeResize="0"/>
          <p:nvPr/>
        </p:nvPicPr>
        <p:blipFill>
          <a:blip r:embed="rId4">
            <a:alphaModFix/>
          </a:blip>
          <a:stretch>
            <a:fillRect/>
          </a:stretch>
        </p:blipFill>
        <p:spPr>
          <a:xfrm>
            <a:off x="3270775" y="1660525"/>
            <a:ext cx="2495550" cy="2400300"/>
          </a:xfrm>
          <a:prstGeom prst="rect">
            <a:avLst/>
          </a:prstGeom>
          <a:noFill/>
          <a:ln>
            <a:noFill/>
          </a:ln>
        </p:spPr>
      </p:pic>
      <p:pic>
        <p:nvPicPr>
          <p:cNvPr id="108" name="Google Shape;108;p20"/>
          <p:cNvPicPr preferRelativeResize="0"/>
          <p:nvPr/>
        </p:nvPicPr>
        <p:blipFill>
          <a:blip r:embed="rId5">
            <a:alphaModFix/>
          </a:blip>
          <a:stretch>
            <a:fillRect/>
          </a:stretch>
        </p:blipFill>
        <p:spPr>
          <a:xfrm>
            <a:off x="5996175" y="1660525"/>
            <a:ext cx="2495550"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2400"/>
              <a:t>Patient 1 cont.</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4</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15" name="Google Shape;115;p21"/>
          <p:cNvPicPr preferRelativeResize="0"/>
          <p:nvPr/>
        </p:nvPicPr>
        <p:blipFill>
          <a:blip r:embed="rId3">
            <a:alphaModFix/>
          </a:blip>
          <a:stretch>
            <a:fillRect/>
          </a:stretch>
        </p:blipFill>
        <p:spPr>
          <a:xfrm>
            <a:off x="3203975" y="1660525"/>
            <a:ext cx="2495550" cy="2400300"/>
          </a:xfrm>
          <a:prstGeom prst="rect">
            <a:avLst/>
          </a:prstGeom>
          <a:noFill/>
          <a:ln>
            <a:noFill/>
          </a:ln>
        </p:spPr>
      </p:pic>
      <p:pic>
        <p:nvPicPr>
          <p:cNvPr id="116" name="Google Shape;116;p21"/>
          <p:cNvPicPr preferRelativeResize="0"/>
          <p:nvPr/>
        </p:nvPicPr>
        <p:blipFill>
          <a:blip r:embed="rId4">
            <a:alphaModFix/>
          </a:blip>
          <a:stretch>
            <a:fillRect/>
          </a:stretch>
        </p:blipFill>
        <p:spPr>
          <a:xfrm>
            <a:off x="6169850" y="1660525"/>
            <a:ext cx="2495550" cy="2400300"/>
          </a:xfrm>
          <a:prstGeom prst="rect">
            <a:avLst/>
          </a:prstGeom>
          <a:noFill/>
          <a:ln>
            <a:noFill/>
          </a:ln>
        </p:spPr>
      </p:pic>
      <p:pic>
        <p:nvPicPr>
          <p:cNvPr id="117" name="Google Shape;117;p21"/>
          <p:cNvPicPr preferRelativeResize="0"/>
          <p:nvPr/>
        </p:nvPicPr>
        <p:blipFill>
          <a:blip r:embed="rId5">
            <a:alphaModFix/>
          </a:blip>
          <a:stretch>
            <a:fillRect/>
          </a:stretch>
        </p:blipFill>
        <p:spPr>
          <a:xfrm>
            <a:off x="311700" y="1683036"/>
            <a:ext cx="2355276" cy="23552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394</Words>
  <Application>Microsoft Office PowerPoint</Application>
  <PresentationFormat>On-screen Show (16:9)</PresentationFormat>
  <Paragraphs>45</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Detection of Lung Cancer using Segmentation from CT Images</vt:lpstr>
      <vt:lpstr>Lungs Nodule Detection</vt:lpstr>
      <vt:lpstr>Proposed idea for nodule detection</vt:lpstr>
      <vt:lpstr>Experimented Solutions</vt:lpstr>
      <vt:lpstr>Algorithm for nodule detection </vt:lpstr>
      <vt:lpstr>Patient 1</vt:lpstr>
      <vt:lpstr>Patient 1 cont.</vt:lpstr>
      <vt:lpstr>Patient 1 cont.</vt:lpstr>
      <vt:lpstr>Patient 1 cont.</vt:lpstr>
      <vt:lpstr>Patient 1 cont.</vt:lpstr>
      <vt:lpstr>Patient 1 cont.</vt:lpstr>
      <vt:lpstr>Patient 1 cont.</vt:lpstr>
      <vt:lpstr>Patient 1 Result</vt:lpstr>
      <vt:lpstr>Patient 2 Result </vt:lpstr>
      <vt:lpstr>Patient 3 Result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Lung Cancer using Segmentation from CT Images</dc:title>
  <dc:creator>Celal</dc:creator>
  <cp:lastModifiedBy>Celal</cp:lastModifiedBy>
  <cp:revision>4</cp:revision>
  <dcterms:modified xsi:type="dcterms:W3CDTF">2020-06-05T09:15:24Z</dcterms:modified>
</cp:coreProperties>
</file>