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6" r:id="rId4"/>
    <p:sldId id="330" r:id="rId5"/>
    <p:sldId id="258" r:id="rId6"/>
    <p:sldId id="259" r:id="rId7"/>
    <p:sldId id="263" r:id="rId8"/>
    <p:sldId id="267" r:id="rId9"/>
    <p:sldId id="270" r:id="rId10"/>
    <p:sldId id="271" r:id="rId11"/>
    <p:sldId id="268" r:id="rId12"/>
    <p:sldId id="269" r:id="rId13"/>
    <p:sldId id="265" r:id="rId14"/>
    <p:sldId id="262" r:id="rId15"/>
    <p:sldId id="273" r:id="rId16"/>
    <p:sldId id="264" r:id="rId17"/>
    <p:sldId id="272" r:id="rId1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66" d="100"/>
          <a:sy n="66" d="100"/>
        </p:scale>
        <p:origin x="372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7F6E84-DC88-4741-AD06-83BBD442B2AC}" type="doc">
      <dgm:prSet loTypeId="urn:microsoft.com/office/officeart/2005/8/layout/cycle5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313E0A0-4B38-46E7-982B-C5045DD7B5B4}">
      <dgm:prSet phldrT="[Text]"/>
      <dgm:spPr/>
      <dgm:t>
        <a:bodyPr/>
        <a:lstStyle/>
        <a:p>
          <a:r>
            <a:rPr lang="en-US" dirty="0"/>
            <a:t>Requirements analysis </a:t>
          </a:r>
        </a:p>
      </dgm:t>
    </dgm:pt>
    <dgm:pt modelId="{8CECF4B3-AF63-4401-8502-F0CAD4F0A681}" type="parTrans" cxnId="{404833EF-41C0-4C5B-AEE8-9103F7E3ACB0}">
      <dgm:prSet/>
      <dgm:spPr/>
      <dgm:t>
        <a:bodyPr/>
        <a:lstStyle/>
        <a:p>
          <a:endParaRPr lang="en-US"/>
        </a:p>
      </dgm:t>
    </dgm:pt>
    <dgm:pt modelId="{C66B842F-F2DB-4DB9-8A96-04A42DD0E7ED}" type="sibTrans" cxnId="{404833EF-41C0-4C5B-AEE8-9103F7E3ACB0}">
      <dgm:prSet/>
      <dgm:spPr/>
      <dgm:t>
        <a:bodyPr/>
        <a:lstStyle/>
        <a:p>
          <a:endParaRPr lang="en-US"/>
        </a:p>
      </dgm:t>
    </dgm:pt>
    <dgm:pt modelId="{7CAD3245-2FD4-4974-B8E9-781057707FB8}">
      <dgm:prSet phldrT="[Text]"/>
      <dgm:spPr/>
      <dgm:t>
        <a:bodyPr/>
        <a:lstStyle/>
        <a:p>
          <a:r>
            <a:rPr lang="en-US" dirty="0"/>
            <a:t>Design</a:t>
          </a:r>
        </a:p>
      </dgm:t>
    </dgm:pt>
    <dgm:pt modelId="{E56FDFD9-7FF7-4FA1-B690-6C77C8AF879E}" type="parTrans" cxnId="{8DC9DA01-A67E-4FBA-A7CD-C3EA15CBB452}">
      <dgm:prSet/>
      <dgm:spPr/>
      <dgm:t>
        <a:bodyPr/>
        <a:lstStyle/>
        <a:p>
          <a:endParaRPr lang="en-US"/>
        </a:p>
      </dgm:t>
    </dgm:pt>
    <dgm:pt modelId="{282D172C-6B36-42CB-A086-C7E58FDAA988}" type="sibTrans" cxnId="{8DC9DA01-A67E-4FBA-A7CD-C3EA15CBB452}">
      <dgm:prSet/>
      <dgm:spPr/>
      <dgm:t>
        <a:bodyPr/>
        <a:lstStyle/>
        <a:p>
          <a:endParaRPr lang="en-US"/>
        </a:p>
      </dgm:t>
    </dgm:pt>
    <dgm:pt modelId="{C1F0402E-1802-43C4-9868-7009E83CF251}">
      <dgm:prSet phldrT="[Text]"/>
      <dgm:spPr/>
      <dgm:t>
        <a:bodyPr/>
        <a:lstStyle/>
        <a:p>
          <a:r>
            <a:rPr lang="en-US" dirty="0"/>
            <a:t>Implementation </a:t>
          </a:r>
        </a:p>
      </dgm:t>
    </dgm:pt>
    <dgm:pt modelId="{17CC3FB4-C4AB-40E8-8367-31F5ACEFCFEF}" type="parTrans" cxnId="{BB7193CB-8562-4341-BFD1-178217235DAF}">
      <dgm:prSet/>
      <dgm:spPr/>
      <dgm:t>
        <a:bodyPr/>
        <a:lstStyle/>
        <a:p>
          <a:endParaRPr lang="en-US"/>
        </a:p>
      </dgm:t>
    </dgm:pt>
    <dgm:pt modelId="{1AD3BD27-B1AB-469E-8ECD-7725793B2B22}" type="sibTrans" cxnId="{BB7193CB-8562-4341-BFD1-178217235DAF}">
      <dgm:prSet/>
      <dgm:spPr/>
      <dgm:t>
        <a:bodyPr/>
        <a:lstStyle/>
        <a:p>
          <a:endParaRPr lang="en-US"/>
        </a:p>
      </dgm:t>
    </dgm:pt>
    <dgm:pt modelId="{407EDF1B-BB94-451B-B8F6-C327B052BD02}">
      <dgm:prSet phldrT="[Text]"/>
      <dgm:spPr/>
      <dgm:t>
        <a:bodyPr/>
        <a:lstStyle/>
        <a:p>
          <a:r>
            <a:rPr lang="en-US" dirty="0"/>
            <a:t>Testing</a:t>
          </a:r>
        </a:p>
      </dgm:t>
    </dgm:pt>
    <dgm:pt modelId="{3520A7FD-1FB9-4E16-9049-9C6523FB96B4}" type="parTrans" cxnId="{90F77601-A0EE-488A-B9D3-01F0A547EFFA}">
      <dgm:prSet/>
      <dgm:spPr/>
      <dgm:t>
        <a:bodyPr/>
        <a:lstStyle/>
        <a:p>
          <a:endParaRPr lang="en-US"/>
        </a:p>
      </dgm:t>
    </dgm:pt>
    <dgm:pt modelId="{4AC1C391-96DC-4C76-A713-506ADD4F8583}" type="sibTrans" cxnId="{90F77601-A0EE-488A-B9D3-01F0A547EFFA}">
      <dgm:prSet/>
      <dgm:spPr/>
      <dgm:t>
        <a:bodyPr/>
        <a:lstStyle/>
        <a:p>
          <a:endParaRPr lang="en-US"/>
        </a:p>
      </dgm:t>
    </dgm:pt>
    <dgm:pt modelId="{277E636C-1C4B-4C63-AC5B-855D52C6F290}">
      <dgm:prSet phldrT="[Text]"/>
      <dgm:spPr/>
      <dgm:t>
        <a:bodyPr/>
        <a:lstStyle/>
        <a:p>
          <a:r>
            <a:rPr lang="en-US" dirty="0"/>
            <a:t>upgradation</a:t>
          </a:r>
        </a:p>
      </dgm:t>
    </dgm:pt>
    <dgm:pt modelId="{49017933-78AA-40AE-BE59-BF422F1E7085}" type="parTrans" cxnId="{AC1E69F7-D3F3-421E-888C-EF584E0EC954}">
      <dgm:prSet/>
      <dgm:spPr/>
      <dgm:t>
        <a:bodyPr/>
        <a:lstStyle/>
        <a:p>
          <a:endParaRPr lang="en-US"/>
        </a:p>
      </dgm:t>
    </dgm:pt>
    <dgm:pt modelId="{918C8A12-88F0-4DBD-847B-5F5038A9C6FD}" type="sibTrans" cxnId="{AC1E69F7-D3F3-421E-888C-EF584E0EC954}">
      <dgm:prSet/>
      <dgm:spPr/>
      <dgm:t>
        <a:bodyPr/>
        <a:lstStyle/>
        <a:p>
          <a:endParaRPr lang="en-US"/>
        </a:p>
      </dgm:t>
    </dgm:pt>
    <dgm:pt modelId="{AFF1F3F9-6C7B-4C13-BFB8-16A7E5889D4A}" type="pres">
      <dgm:prSet presAssocID="{0B7F6E84-DC88-4741-AD06-83BBD442B2AC}" presName="cycle" presStyleCnt="0">
        <dgm:presLayoutVars>
          <dgm:dir/>
          <dgm:resizeHandles val="exact"/>
        </dgm:presLayoutVars>
      </dgm:prSet>
      <dgm:spPr/>
    </dgm:pt>
    <dgm:pt modelId="{2B9413E4-9872-4E30-B28F-927E87358F89}" type="pres">
      <dgm:prSet presAssocID="{B313E0A0-4B38-46E7-982B-C5045DD7B5B4}" presName="node" presStyleLbl="node1" presStyleIdx="0" presStyleCnt="5">
        <dgm:presLayoutVars>
          <dgm:bulletEnabled val="1"/>
        </dgm:presLayoutVars>
      </dgm:prSet>
      <dgm:spPr/>
    </dgm:pt>
    <dgm:pt modelId="{CC6C1B54-82E2-4A55-A570-73799F8EF388}" type="pres">
      <dgm:prSet presAssocID="{B313E0A0-4B38-46E7-982B-C5045DD7B5B4}" presName="spNode" presStyleCnt="0"/>
      <dgm:spPr/>
    </dgm:pt>
    <dgm:pt modelId="{2856A9EA-CBEC-4CF8-A55D-A7BBFD283E1D}" type="pres">
      <dgm:prSet presAssocID="{C66B842F-F2DB-4DB9-8A96-04A42DD0E7ED}" presName="sibTrans" presStyleLbl="sibTrans1D1" presStyleIdx="0" presStyleCnt="5"/>
      <dgm:spPr/>
    </dgm:pt>
    <dgm:pt modelId="{2C88BFD2-6490-4CFB-BDE3-E6AB4D2315F6}" type="pres">
      <dgm:prSet presAssocID="{7CAD3245-2FD4-4974-B8E9-781057707FB8}" presName="node" presStyleLbl="node1" presStyleIdx="1" presStyleCnt="5">
        <dgm:presLayoutVars>
          <dgm:bulletEnabled val="1"/>
        </dgm:presLayoutVars>
      </dgm:prSet>
      <dgm:spPr/>
    </dgm:pt>
    <dgm:pt modelId="{55025989-8BC1-439C-BD15-34619126F71E}" type="pres">
      <dgm:prSet presAssocID="{7CAD3245-2FD4-4974-B8E9-781057707FB8}" presName="spNode" presStyleCnt="0"/>
      <dgm:spPr/>
    </dgm:pt>
    <dgm:pt modelId="{D7156680-18DD-4DD1-A47C-5C18BBF7E15B}" type="pres">
      <dgm:prSet presAssocID="{282D172C-6B36-42CB-A086-C7E58FDAA988}" presName="sibTrans" presStyleLbl="sibTrans1D1" presStyleIdx="1" presStyleCnt="5"/>
      <dgm:spPr/>
    </dgm:pt>
    <dgm:pt modelId="{0F4BC094-00B1-4F22-A0CE-ED370C2D45CB}" type="pres">
      <dgm:prSet presAssocID="{C1F0402E-1802-43C4-9868-7009E83CF251}" presName="node" presStyleLbl="node1" presStyleIdx="2" presStyleCnt="5">
        <dgm:presLayoutVars>
          <dgm:bulletEnabled val="1"/>
        </dgm:presLayoutVars>
      </dgm:prSet>
      <dgm:spPr/>
    </dgm:pt>
    <dgm:pt modelId="{05C10C07-F417-43F5-ADCF-87C94FBDCED7}" type="pres">
      <dgm:prSet presAssocID="{C1F0402E-1802-43C4-9868-7009E83CF251}" presName="spNode" presStyleCnt="0"/>
      <dgm:spPr/>
    </dgm:pt>
    <dgm:pt modelId="{777863AA-69DE-49E3-8DBA-E3D0BDB7372B}" type="pres">
      <dgm:prSet presAssocID="{1AD3BD27-B1AB-469E-8ECD-7725793B2B22}" presName="sibTrans" presStyleLbl="sibTrans1D1" presStyleIdx="2" presStyleCnt="5"/>
      <dgm:spPr/>
    </dgm:pt>
    <dgm:pt modelId="{EE1EE6D8-F392-4F23-9518-DA9CB444BE0E}" type="pres">
      <dgm:prSet presAssocID="{407EDF1B-BB94-451B-B8F6-C327B052BD02}" presName="node" presStyleLbl="node1" presStyleIdx="3" presStyleCnt="5">
        <dgm:presLayoutVars>
          <dgm:bulletEnabled val="1"/>
        </dgm:presLayoutVars>
      </dgm:prSet>
      <dgm:spPr/>
    </dgm:pt>
    <dgm:pt modelId="{942B6599-4080-4024-BE07-0E6EE34087F3}" type="pres">
      <dgm:prSet presAssocID="{407EDF1B-BB94-451B-B8F6-C327B052BD02}" presName="spNode" presStyleCnt="0"/>
      <dgm:spPr/>
    </dgm:pt>
    <dgm:pt modelId="{86A6DF47-2FD4-45E9-93F6-73ED3BEE1319}" type="pres">
      <dgm:prSet presAssocID="{4AC1C391-96DC-4C76-A713-506ADD4F8583}" presName="sibTrans" presStyleLbl="sibTrans1D1" presStyleIdx="3" presStyleCnt="5"/>
      <dgm:spPr/>
    </dgm:pt>
    <dgm:pt modelId="{AEC94BBA-BE6F-4D2F-A844-1FCD41B197C6}" type="pres">
      <dgm:prSet presAssocID="{277E636C-1C4B-4C63-AC5B-855D52C6F290}" presName="node" presStyleLbl="node1" presStyleIdx="4" presStyleCnt="5">
        <dgm:presLayoutVars>
          <dgm:bulletEnabled val="1"/>
        </dgm:presLayoutVars>
      </dgm:prSet>
      <dgm:spPr/>
    </dgm:pt>
    <dgm:pt modelId="{3AE70312-7BCF-4C83-A39F-A9F5C164E5A1}" type="pres">
      <dgm:prSet presAssocID="{277E636C-1C4B-4C63-AC5B-855D52C6F290}" presName="spNode" presStyleCnt="0"/>
      <dgm:spPr/>
    </dgm:pt>
    <dgm:pt modelId="{37198F6D-331F-4C19-9759-C97C986D7359}" type="pres">
      <dgm:prSet presAssocID="{918C8A12-88F0-4DBD-847B-5F5038A9C6FD}" presName="sibTrans" presStyleLbl="sibTrans1D1" presStyleIdx="4" presStyleCnt="5"/>
      <dgm:spPr/>
    </dgm:pt>
  </dgm:ptLst>
  <dgm:cxnLst>
    <dgm:cxn modelId="{90F77601-A0EE-488A-B9D3-01F0A547EFFA}" srcId="{0B7F6E84-DC88-4741-AD06-83BBD442B2AC}" destId="{407EDF1B-BB94-451B-B8F6-C327B052BD02}" srcOrd="3" destOrd="0" parTransId="{3520A7FD-1FB9-4E16-9049-9C6523FB96B4}" sibTransId="{4AC1C391-96DC-4C76-A713-506ADD4F8583}"/>
    <dgm:cxn modelId="{8DC9DA01-A67E-4FBA-A7CD-C3EA15CBB452}" srcId="{0B7F6E84-DC88-4741-AD06-83BBD442B2AC}" destId="{7CAD3245-2FD4-4974-B8E9-781057707FB8}" srcOrd="1" destOrd="0" parTransId="{E56FDFD9-7FF7-4FA1-B690-6C77C8AF879E}" sibTransId="{282D172C-6B36-42CB-A086-C7E58FDAA988}"/>
    <dgm:cxn modelId="{C2484122-F0C1-4A34-AD2C-5469AE83BF2F}" type="presOf" srcId="{4AC1C391-96DC-4C76-A713-506ADD4F8583}" destId="{86A6DF47-2FD4-45E9-93F6-73ED3BEE1319}" srcOrd="0" destOrd="0" presId="urn:microsoft.com/office/officeart/2005/8/layout/cycle5"/>
    <dgm:cxn modelId="{D35D702F-8B09-4838-8B02-BD8846D052B1}" type="presOf" srcId="{C66B842F-F2DB-4DB9-8A96-04A42DD0E7ED}" destId="{2856A9EA-CBEC-4CF8-A55D-A7BBFD283E1D}" srcOrd="0" destOrd="0" presId="urn:microsoft.com/office/officeart/2005/8/layout/cycle5"/>
    <dgm:cxn modelId="{3646C062-AB0C-4AB9-952E-6BF0AD36D5F5}" type="presOf" srcId="{1AD3BD27-B1AB-469E-8ECD-7725793B2B22}" destId="{777863AA-69DE-49E3-8DBA-E3D0BDB7372B}" srcOrd="0" destOrd="0" presId="urn:microsoft.com/office/officeart/2005/8/layout/cycle5"/>
    <dgm:cxn modelId="{D06B6745-36BE-4DB0-8490-0A159DB35EB6}" type="presOf" srcId="{282D172C-6B36-42CB-A086-C7E58FDAA988}" destId="{D7156680-18DD-4DD1-A47C-5C18BBF7E15B}" srcOrd="0" destOrd="0" presId="urn:microsoft.com/office/officeart/2005/8/layout/cycle5"/>
    <dgm:cxn modelId="{1965F555-9F1A-4F52-A14E-CA6714BCF1AC}" type="presOf" srcId="{7CAD3245-2FD4-4974-B8E9-781057707FB8}" destId="{2C88BFD2-6490-4CFB-BDE3-E6AB4D2315F6}" srcOrd="0" destOrd="0" presId="urn:microsoft.com/office/officeart/2005/8/layout/cycle5"/>
    <dgm:cxn modelId="{11F6727C-D3F3-4CD8-9D53-E93E94FD0F42}" type="presOf" srcId="{407EDF1B-BB94-451B-B8F6-C327B052BD02}" destId="{EE1EE6D8-F392-4F23-9518-DA9CB444BE0E}" srcOrd="0" destOrd="0" presId="urn:microsoft.com/office/officeart/2005/8/layout/cycle5"/>
    <dgm:cxn modelId="{74AFB080-500F-4170-9C5D-3F158F8FE987}" type="presOf" srcId="{C1F0402E-1802-43C4-9868-7009E83CF251}" destId="{0F4BC094-00B1-4F22-A0CE-ED370C2D45CB}" srcOrd="0" destOrd="0" presId="urn:microsoft.com/office/officeart/2005/8/layout/cycle5"/>
    <dgm:cxn modelId="{1B450B88-798D-47E5-9C57-880F510C3F48}" type="presOf" srcId="{277E636C-1C4B-4C63-AC5B-855D52C6F290}" destId="{AEC94BBA-BE6F-4D2F-A844-1FCD41B197C6}" srcOrd="0" destOrd="0" presId="urn:microsoft.com/office/officeart/2005/8/layout/cycle5"/>
    <dgm:cxn modelId="{1CC8F496-1D43-4167-BD73-B104F11927AC}" type="presOf" srcId="{0B7F6E84-DC88-4741-AD06-83BBD442B2AC}" destId="{AFF1F3F9-6C7B-4C13-BFB8-16A7E5889D4A}" srcOrd="0" destOrd="0" presId="urn:microsoft.com/office/officeart/2005/8/layout/cycle5"/>
    <dgm:cxn modelId="{EAE33CA0-5B2F-43AE-9708-8991AECC32B9}" type="presOf" srcId="{B313E0A0-4B38-46E7-982B-C5045DD7B5B4}" destId="{2B9413E4-9872-4E30-B28F-927E87358F89}" srcOrd="0" destOrd="0" presId="urn:microsoft.com/office/officeart/2005/8/layout/cycle5"/>
    <dgm:cxn modelId="{BB7193CB-8562-4341-BFD1-178217235DAF}" srcId="{0B7F6E84-DC88-4741-AD06-83BBD442B2AC}" destId="{C1F0402E-1802-43C4-9868-7009E83CF251}" srcOrd="2" destOrd="0" parTransId="{17CC3FB4-C4AB-40E8-8367-31F5ACEFCFEF}" sibTransId="{1AD3BD27-B1AB-469E-8ECD-7725793B2B22}"/>
    <dgm:cxn modelId="{404833EF-41C0-4C5B-AEE8-9103F7E3ACB0}" srcId="{0B7F6E84-DC88-4741-AD06-83BBD442B2AC}" destId="{B313E0A0-4B38-46E7-982B-C5045DD7B5B4}" srcOrd="0" destOrd="0" parTransId="{8CECF4B3-AF63-4401-8502-F0CAD4F0A681}" sibTransId="{C66B842F-F2DB-4DB9-8A96-04A42DD0E7ED}"/>
    <dgm:cxn modelId="{AC1E69F7-D3F3-421E-888C-EF584E0EC954}" srcId="{0B7F6E84-DC88-4741-AD06-83BBD442B2AC}" destId="{277E636C-1C4B-4C63-AC5B-855D52C6F290}" srcOrd="4" destOrd="0" parTransId="{49017933-78AA-40AE-BE59-BF422F1E7085}" sibTransId="{918C8A12-88F0-4DBD-847B-5F5038A9C6FD}"/>
    <dgm:cxn modelId="{915EB3F8-6551-4BF5-89F1-9003492A7548}" type="presOf" srcId="{918C8A12-88F0-4DBD-847B-5F5038A9C6FD}" destId="{37198F6D-331F-4C19-9759-C97C986D7359}" srcOrd="0" destOrd="0" presId="urn:microsoft.com/office/officeart/2005/8/layout/cycle5"/>
    <dgm:cxn modelId="{838C7431-6097-495F-82B1-29EE4A16F462}" type="presParOf" srcId="{AFF1F3F9-6C7B-4C13-BFB8-16A7E5889D4A}" destId="{2B9413E4-9872-4E30-B28F-927E87358F89}" srcOrd="0" destOrd="0" presId="urn:microsoft.com/office/officeart/2005/8/layout/cycle5"/>
    <dgm:cxn modelId="{DF3E0589-A9C4-4898-8D73-70A4CDC2136B}" type="presParOf" srcId="{AFF1F3F9-6C7B-4C13-BFB8-16A7E5889D4A}" destId="{CC6C1B54-82E2-4A55-A570-73799F8EF388}" srcOrd="1" destOrd="0" presId="urn:microsoft.com/office/officeart/2005/8/layout/cycle5"/>
    <dgm:cxn modelId="{51B4E4F0-23AC-4F45-8DE1-7279C6801E4E}" type="presParOf" srcId="{AFF1F3F9-6C7B-4C13-BFB8-16A7E5889D4A}" destId="{2856A9EA-CBEC-4CF8-A55D-A7BBFD283E1D}" srcOrd="2" destOrd="0" presId="urn:microsoft.com/office/officeart/2005/8/layout/cycle5"/>
    <dgm:cxn modelId="{AF40E9AC-45CD-4871-A848-41400F569FAA}" type="presParOf" srcId="{AFF1F3F9-6C7B-4C13-BFB8-16A7E5889D4A}" destId="{2C88BFD2-6490-4CFB-BDE3-E6AB4D2315F6}" srcOrd="3" destOrd="0" presId="urn:microsoft.com/office/officeart/2005/8/layout/cycle5"/>
    <dgm:cxn modelId="{CDB523C8-F46F-49B2-A7EE-514E5BDB7D93}" type="presParOf" srcId="{AFF1F3F9-6C7B-4C13-BFB8-16A7E5889D4A}" destId="{55025989-8BC1-439C-BD15-34619126F71E}" srcOrd="4" destOrd="0" presId="urn:microsoft.com/office/officeart/2005/8/layout/cycle5"/>
    <dgm:cxn modelId="{75731675-A15E-4BC4-A2AF-B178CA934A92}" type="presParOf" srcId="{AFF1F3F9-6C7B-4C13-BFB8-16A7E5889D4A}" destId="{D7156680-18DD-4DD1-A47C-5C18BBF7E15B}" srcOrd="5" destOrd="0" presId="urn:microsoft.com/office/officeart/2005/8/layout/cycle5"/>
    <dgm:cxn modelId="{F0860A68-17B3-40F7-90D3-B7686B16231C}" type="presParOf" srcId="{AFF1F3F9-6C7B-4C13-BFB8-16A7E5889D4A}" destId="{0F4BC094-00B1-4F22-A0CE-ED370C2D45CB}" srcOrd="6" destOrd="0" presId="urn:microsoft.com/office/officeart/2005/8/layout/cycle5"/>
    <dgm:cxn modelId="{73ACA94F-E2DB-41AF-8355-C892205CA36E}" type="presParOf" srcId="{AFF1F3F9-6C7B-4C13-BFB8-16A7E5889D4A}" destId="{05C10C07-F417-43F5-ADCF-87C94FBDCED7}" srcOrd="7" destOrd="0" presId="urn:microsoft.com/office/officeart/2005/8/layout/cycle5"/>
    <dgm:cxn modelId="{2F17A709-334B-41EE-A386-039A2A12E9D3}" type="presParOf" srcId="{AFF1F3F9-6C7B-4C13-BFB8-16A7E5889D4A}" destId="{777863AA-69DE-49E3-8DBA-E3D0BDB7372B}" srcOrd="8" destOrd="0" presId="urn:microsoft.com/office/officeart/2005/8/layout/cycle5"/>
    <dgm:cxn modelId="{B66C761E-A727-4BAA-A96E-9BA57FF3D2A1}" type="presParOf" srcId="{AFF1F3F9-6C7B-4C13-BFB8-16A7E5889D4A}" destId="{EE1EE6D8-F392-4F23-9518-DA9CB444BE0E}" srcOrd="9" destOrd="0" presId="urn:microsoft.com/office/officeart/2005/8/layout/cycle5"/>
    <dgm:cxn modelId="{D87A3DF0-92DF-4516-A4EF-D25EA32851DA}" type="presParOf" srcId="{AFF1F3F9-6C7B-4C13-BFB8-16A7E5889D4A}" destId="{942B6599-4080-4024-BE07-0E6EE34087F3}" srcOrd="10" destOrd="0" presId="urn:microsoft.com/office/officeart/2005/8/layout/cycle5"/>
    <dgm:cxn modelId="{5BD393F7-8C8A-48E6-A9AE-5E05C06E398A}" type="presParOf" srcId="{AFF1F3F9-6C7B-4C13-BFB8-16A7E5889D4A}" destId="{86A6DF47-2FD4-45E9-93F6-73ED3BEE1319}" srcOrd="11" destOrd="0" presId="urn:microsoft.com/office/officeart/2005/8/layout/cycle5"/>
    <dgm:cxn modelId="{11E5A328-0F1C-4DCC-A5C1-EED157676B73}" type="presParOf" srcId="{AFF1F3F9-6C7B-4C13-BFB8-16A7E5889D4A}" destId="{AEC94BBA-BE6F-4D2F-A844-1FCD41B197C6}" srcOrd="12" destOrd="0" presId="urn:microsoft.com/office/officeart/2005/8/layout/cycle5"/>
    <dgm:cxn modelId="{3317D9E9-FC62-41E9-B86E-F4E1CA0EE55E}" type="presParOf" srcId="{AFF1F3F9-6C7B-4C13-BFB8-16A7E5889D4A}" destId="{3AE70312-7BCF-4C83-A39F-A9F5C164E5A1}" srcOrd="13" destOrd="0" presId="urn:microsoft.com/office/officeart/2005/8/layout/cycle5"/>
    <dgm:cxn modelId="{1B3F5628-D409-4EEA-A3DF-C53FCA1B7C19}" type="presParOf" srcId="{AFF1F3F9-6C7B-4C13-BFB8-16A7E5889D4A}" destId="{37198F6D-331F-4C19-9759-C97C986D7359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9413E4-9872-4E30-B28F-927E87358F89}">
      <dsp:nvSpPr>
        <dsp:cNvPr id="0" name=""/>
        <dsp:cNvSpPr/>
      </dsp:nvSpPr>
      <dsp:spPr>
        <a:xfrm>
          <a:off x="4669821" y="1999"/>
          <a:ext cx="1621726" cy="105412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Requirements analysis </a:t>
          </a:r>
        </a:p>
      </dsp:txBody>
      <dsp:txXfrm>
        <a:off x="4721279" y="53457"/>
        <a:ext cx="1518810" cy="951205"/>
      </dsp:txXfrm>
    </dsp:sp>
    <dsp:sp modelId="{2856A9EA-CBEC-4CF8-A55D-A7BBFD283E1D}">
      <dsp:nvSpPr>
        <dsp:cNvPr id="0" name=""/>
        <dsp:cNvSpPr/>
      </dsp:nvSpPr>
      <dsp:spPr>
        <a:xfrm>
          <a:off x="3374639" y="529060"/>
          <a:ext cx="4212091" cy="4212091"/>
        </a:xfrm>
        <a:custGeom>
          <a:avLst/>
          <a:gdLst/>
          <a:ahLst/>
          <a:cxnLst/>
          <a:rect l="0" t="0" r="0" b="0"/>
          <a:pathLst>
            <a:path>
              <a:moveTo>
                <a:pt x="3134171" y="268006"/>
              </a:moveTo>
              <a:arcTo wR="2106045" hR="2106045" stAng="17953254" swAng="1211827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88BFD2-6490-4CFB-BDE3-E6AB4D2315F6}">
      <dsp:nvSpPr>
        <dsp:cNvPr id="0" name=""/>
        <dsp:cNvSpPr/>
      </dsp:nvSpPr>
      <dsp:spPr>
        <a:xfrm>
          <a:off x="6672790" y="1457241"/>
          <a:ext cx="1621726" cy="1054121"/>
        </a:xfrm>
        <a:prstGeom prst="roundRect">
          <a:avLst/>
        </a:prstGeom>
        <a:solidFill>
          <a:schemeClr val="accent4">
            <a:hueOff val="2450223"/>
            <a:satOff val="-10194"/>
            <a:lumOff val="24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Design</a:t>
          </a:r>
        </a:p>
      </dsp:txBody>
      <dsp:txXfrm>
        <a:off x="6724248" y="1508699"/>
        <a:ext cx="1518810" cy="951205"/>
      </dsp:txXfrm>
    </dsp:sp>
    <dsp:sp modelId="{D7156680-18DD-4DD1-A47C-5C18BBF7E15B}">
      <dsp:nvSpPr>
        <dsp:cNvPr id="0" name=""/>
        <dsp:cNvSpPr/>
      </dsp:nvSpPr>
      <dsp:spPr>
        <a:xfrm>
          <a:off x="3374639" y="529060"/>
          <a:ext cx="4212091" cy="4212091"/>
        </a:xfrm>
        <a:custGeom>
          <a:avLst/>
          <a:gdLst/>
          <a:ahLst/>
          <a:cxnLst/>
          <a:rect l="0" t="0" r="0" b="0"/>
          <a:pathLst>
            <a:path>
              <a:moveTo>
                <a:pt x="4207043" y="2251775"/>
              </a:moveTo>
              <a:arcTo wR="2106045" hR="2106045" stAng="21838067" swAng="1359949"/>
            </a:path>
          </a:pathLst>
        </a:custGeom>
        <a:noFill/>
        <a:ln w="6350" cap="flat" cmpd="sng" algn="ctr">
          <a:solidFill>
            <a:schemeClr val="accent4">
              <a:hueOff val="2450223"/>
              <a:satOff val="-10194"/>
              <a:lumOff val="240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4BC094-00B1-4F22-A0CE-ED370C2D45CB}">
      <dsp:nvSpPr>
        <dsp:cNvPr id="0" name=""/>
        <dsp:cNvSpPr/>
      </dsp:nvSpPr>
      <dsp:spPr>
        <a:xfrm>
          <a:off x="5907724" y="3811872"/>
          <a:ext cx="1621726" cy="1054121"/>
        </a:xfrm>
        <a:prstGeom prst="round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Implementation </a:t>
          </a:r>
        </a:p>
      </dsp:txBody>
      <dsp:txXfrm>
        <a:off x="5959182" y="3863330"/>
        <a:ext cx="1518810" cy="951205"/>
      </dsp:txXfrm>
    </dsp:sp>
    <dsp:sp modelId="{777863AA-69DE-49E3-8DBA-E3D0BDB7372B}">
      <dsp:nvSpPr>
        <dsp:cNvPr id="0" name=""/>
        <dsp:cNvSpPr/>
      </dsp:nvSpPr>
      <dsp:spPr>
        <a:xfrm>
          <a:off x="3374639" y="529060"/>
          <a:ext cx="4212091" cy="4212091"/>
        </a:xfrm>
        <a:custGeom>
          <a:avLst/>
          <a:gdLst/>
          <a:ahLst/>
          <a:cxnLst/>
          <a:rect l="0" t="0" r="0" b="0"/>
          <a:pathLst>
            <a:path>
              <a:moveTo>
                <a:pt x="2364597" y="4196160"/>
              </a:moveTo>
              <a:arcTo wR="2106045" hR="2106045" stAng="4976893" swAng="846214"/>
            </a:path>
          </a:pathLst>
        </a:custGeom>
        <a:noFill/>
        <a:ln w="635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1EE6D8-F392-4F23-9518-DA9CB444BE0E}">
      <dsp:nvSpPr>
        <dsp:cNvPr id="0" name=""/>
        <dsp:cNvSpPr/>
      </dsp:nvSpPr>
      <dsp:spPr>
        <a:xfrm>
          <a:off x="3431919" y="3811872"/>
          <a:ext cx="1621726" cy="1054121"/>
        </a:xfrm>
        <a:prstGeom prst="roundRect">
          <a:avLst/>
        </a:prstGeom>
        <a:solidFill>
          <a:schemeClr val="accent4">
            <a:hueOff val="7350668"/>
            <a:satOff val="-30583"/>
            <a:lumOff val="72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Testing</a:t>
          </a:r>
        </a:p>
      </dsp:txBody>
      <dsp:txXfrm>
        <a:off x="3483377" y="3863330"/>
        <a:ext cx="1518810" cy="951205"/>
      </dsp:txXfrm>
    </dsp:sp>
    <dsp:sp modelId="{86A6DF47-2FD4-45E9-93F6-73ED3BEE1319}">
      <dsp:nvSpPr>
        <dsp:cNvPr id="0" name=""/>
        <dsp:cNvSpPr/>
      </dsp:nvSpPr>
      <dsp:spPr>
        <a:xfrm>
          <a:off x="3374639" y="529060"/>
          <a:ext cx="4212091" cy="4212091"/>
        </a:xfrm>
        <a:custGeom>
          <a:avLst/>
          <a:gdLst/>
          <a:ahLst/>
          <a:cxnLst/>
          <a:rect l="0" t="0" r="0" b="0"/>
          <a:pathLst>
            <a:path>
              <a:moveTo>
                <a:pt x="223469" y="3050151"/>
              </a:moveTo>
              <a:arcTo wR="2106045" hR="2106045" stAng="9201983" swAng="1359949"/>
            </a:path>
          </a:pathLst>
        </a:custGeom>
        <a:noFill/>
        <a:ln w="6350" cap="flat" cmpd="sng" algn="ctr">
          <a:solidFill>
            <a:schemeClr val="accent4">
              <a:hueOff val="7350668"/>
              <a:satOff val="-30583"/>
              <a:lumOff val="720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C94BBA-BE6F-4D2F-A844-1FCD41B197C6}">
      <dsp:nvSpPr>
        <dsp:cNvPr id="0" name=""/>
        <dsp:cNvSpPr/>
      </dsp:nvSpPr>
      <dsp:spPr>
        <a:xfrm>
          <a:off x="2666853" y="1457241"/>
          <a:ext cx="1621726" cy="1054121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upgradation</a:t>
          </a:r>
        </a:p>
      </dsp:txBody>
      <dsp:txXfrm>
        <a:off x="2718311" y="1508699"/>
        <a:ext cx="1518810" cy="951205"/>
      </dsp:txXfrm>
    </dsp:sp>
    <dsp:sp modelId="{37198F6D-331F-4C19-9759-C97C986D7359}">
      <dsp:nvSpPr>
        <dsp:cNvPr id="0" name=""/>
        <dsp:cNvSpPr/>
      </dsp:nvSpPr>
      <dsp:spPr>
        <a:xfrm>
          <a:off x="3374639" y="529060"/>
          <a:ext cx="4212091" cy="4212091"/>
        </a:xfrm>
        <a:custGeom>
          <a:avLst/>
          <a:gdLst/>
          <a:ahLst/>
          <a:cxnLst/>
          <a:rect l="0" t="0" r="0" b="0"/>
          <a:pathLst>
            <a:path>
              <a:moveTo>
                <a:pt x="506554" y="735988"/>
              </a:moveTo>
              <a:arcTo wR="2106045" hR="2106045" stAng="13234919" swAng="1211827"/>
            </a:path>
          </a:pathLst>
        </a:custGeom>
        <a:noFill/>
        <a:ln w="635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3428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40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727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4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71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66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66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29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38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7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F3DB-CE40-42F4-BAF4-5D73D1160093}" type="datetime1">
              <a:rPr lang="en-US" smtClean="0"/>
              <a:t>6/6/2024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82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/>
          <p:cNvSpPr/>
          <p:nvPr/>
        </p:nvSpPr>
        <p:spPr>
          <a:xfrm>
            <a:off x="7620" y="79296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accent3">
              <a:lumMod val="50000"/>
            </a:schemeClr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050160" y="824812"/>
            <a:ext cx="7477601" cy="28746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Introduction to  Shop Management System</a:t>
            </a:r>
            <a:endParaRPr lang="en-US" sz="6036" b="1" dirty="0"/>
          </a:p>
        </p:txBody>
      </p:sp>
      <p:sp>
        <p:nvSpPr>
          <p:cNvPr id="6" name="Text 3"/>
          <p:cNvSpPr/>
          <p:nvPr/>
        </p:nvSpPr>
        <p:spPr>
          <a:xfrm>
            <a:off x="6319599" y="4566166"/>
            <a:ext cx="7477601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319599" y="6499027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6786086" y="6482358"/>
            <a:ext cx="3002875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Project By:</a:t>
            </a:r>
          </a:p>
          <a:p>
            <a:pPr marL="342900" indent="-342900" algn="l">
              <a:lnSpc>
                <a:spcPts val="3062"/>
              </a:lnSpc>
              <a:buFont typeface="Arial" panose="020B0604020202020204" pitchFamily="34" charset="0"/>
              <a:buChar char="•"/>
            </a:pPr>
            <a:r>
              <a:rPr lang="en-US" sz="2187" b="1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Ahmed Shah</a:t>
            </a:r>
          </a:p>
          <a:p>
            <a:pPr marL="342900" indent="-342900" algn="l">
              <a:lnSpc>
                <a:spcPts val="3062"/>
              </a:lnSpc>
              <a:buFont typeface="Arial" panose="020B0604020202020204" pitchFamily="34" charset="0"/>
              <a:buChar char="•"/>
            </a:pPr>
            <a:r>
              <a:rPr lang="en-US" sz="2187" b="1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Abubakar Khan</a:t>
            </a:r>
          </a:p>
          <a:p>
            <a:pPr marL="342900" indent="-342900" algn="l">
              <a:lnSpc>
                <a:spcPts val="3062"/>
              </a:lnSpc>
              <a:buFont typeface="Arial" panose="020B0604020202020204" pitchFamily="34" charset="0"/>
              <a:buChar char="•"/>
            </a:pPr>
            <a:r>
              <a:rPr lang="en-US" sz="2187" b="1" dirty="0" err="1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Eman</a:t>
            </a:r>
            <a:r>
              <a:rPr lang="en-US" sz="2187" b="1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Arshad</a:t>
            </a:r>
            <a:endParaRPr lang="en-US" sz="2187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10186"/>
            <a:ext cx="14630400" cy="8229600"/>
          </a:xfrm>
          <a:prstGeom prst="rect">
            <a:avLst/>
          </a:prstGeom>
          <a:solidFill>
            <a:schemeClr val="accent3">
              <a:lumMod val="50000"/>
            </a:schemeClr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896925" y="842057"/>
            <a:ext cx="6979883" cy="12583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Queries Sample on Product Table</a:t>
            </a:r>
          </a:p>
        </p:txBody>
      </p:sp>
      <p:sp>
        <p:nvSpPr>
          <p:cNvPr id="6" name="Text 4"/>
          <p:cNvSpPr/>
          <p:nvPr/>
        </p:nvSpPr>
        <p:spPr>
          <a:xfrm>
            <a:off x="2239208" y="3134558"/>
            <a:ext cx="9739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689722" y="4012792"/>
            <a:ext cx="5138417" cy="12583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endParaRPr lang="en-US" sz="40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7580828" y="3134558"/>
            <a:ext cx="19073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2190393" y="5086826"/>
            <a:ext cx="195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8" name="Text 16"/>
          <p:cNvSpPr/>
          <p:nvPr/>
        </p:nvSpPr>
        <p:spPr>
          <a:xfrm>
            <a:off x="7574042" y="5086826"/>
            <a:ext cx="20431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4BC48F1-19B3-2D55-B300-1F245C066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616320"/>
              </p:ext>
            </p:extLst>
          </p:nvPr>
        </p:nvGraphicFramePr>
        <p:xfrm>
          <a:off x="1006474" y="4305138"/>
          <a:ext cx="12617451" cy="1158240"/>
        </p:xfrm>
        <a:graphic>
          <a:graphicData uri="http://schemas.openxmlformats.org/drawingml/2006/table">
            <a:tbl>
              <a:tblPr/>
              <a:tblGrid>
                <a:gridCol w="1802493">
                  <a:extLst>
                    <a:ext uri="{9D8B030D-6E8A-4147-A177-3AD203B41FA5}">
                      <a16:colId xmlns:a16="http://schemas.microsoft.com/office/drawing/2014/main" val="4276657790"/>
                    </a:ext>
                  </a:extLst>
                </a:gridCol>
                <a:gridCol w="1802493">
                  <a:extLst>
                    <a:ext uri="{9D8B030D-6E8A-4147-A177-3AD203B41FA5}">
                      <a16:colId xmlns:a16="http://schemas.microsoft.com/office/drawing/2014/main" val="2632650562"/>
                    </a:ext>
                  </a:extLst>
                </a:gridCol>
                <a:gridCol w="1802493">
                  <a:extLst>
                    <a:ext uri="{9D8B030D-6E8A-4147-A177-3AD203B41FA5}">
                      <a16:colId xmlns:a16="http://schemas.microsoft.com/office/drawing/2014/main" val="2347646056"/>
                    </a:ext>
                  </a:extLst>
                </a:gridCol>
                <a:gridCol w="1802493">
                  <a:extLst>
                    <a:ext uri="{9D8B030D-6E8A-4147-A177-3AD203B41FA5}">
                      <a16:colId xmlns:a16="http://schemas.microsoft.com/office/drawing/2014/main" val="1827659880"/>
                    </a:ext>
                  </a:extLst>
                </a:gridCol>
                <a:gridCol w="1802493">
                  <a:extLst>
                    <a:ext uri="{9D8B030D-6E8A-4147-A177-3AD203B41FA5}">
                      <a16:colId xmlns:a16="http://schemas.microsoft.com/office/drawing/2014/main" val="4157990477"/>
                    </a:ext>
                  </a:extLst>
                </a:gridCol>
                <a:gridCol w="1802493">
                  <a:extLst>
                    <a:ext uri="{9D8B030D-6E8A-4147-A177-3AD203B41FA5}">
                      <a16:colId xmlns:a16="http://schemas.microsoft.com/office/drawing/2014/main" val="1268301702"/>
                    </a:ext>
                  </a:extLst>
                </a:gridCol>
                <a:gridCol w="1802493">
                  <a:extLst>
                    <a:ext uri="{9D8B030D-6E8A-4147-A177-3AD203B41FA5}">
                      <a16:colId xmlns:a16="http://schemas.microsoft.com/office/drawing/2014/main" val="175218952"/>
                    </a:ext>
                  </a:extLst>
                </a:gridCol>
              </a:tblGrid>
              <a:tr h="365760">
                <a:tc gridSpan="7">
                  <a:txBody>
                    <a:bodyPr/>
                    <a:lstStyle/>
                    <a:p>
                      <a:r>
                        <a:rPr lang="en-US" sz="1800"/>
                        <a:t>product Query1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5903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product name</a:t>
                      </a:r>
                      <a:endParaRPr lang="en-US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quality</a:t>
                      </a:r>
                      <a:endParaRPr lang="en-US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quantity</a:t>
                      </a:r>
                      <a:endParaRPr lang="en-US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  <a:endParaRPr lang="en-US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Size</a:t>
                      </a:r>
                      <a:endParaRPr lang="en-US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  <a:endParaRPr lang="en-US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36701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8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Calibri" panose="020F0502020204030204" pitchFamily="34" charset="0"/>
                        </a:rPr>
                        <a:t>pipe</a:t>
                      </a:r>
                      <a:endParaRPr lang="en-US" sz="1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Best</a:t>
                      </a:r>
                      <a:endParaRPr lang="en-US" sz="18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8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juliet</a:t>
                      </a:r>
                      <a:endParaRPr lang="en-US" sz="18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Large</a:t>
                      </a:r>
                      <a:endParaRPr lang="en-US" sz="18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br>
                        <a:rPr lang="en-US" sz="1100" dirty="0">
                          <a:effectLst/>
                          <a:latin typeface="Calibri" panose="020F0502020204030204" pitchFamily="34" charset="0"/>
                        </a:rPr>
                      </a:br>
                      <a:endParaRPr lang="en-US" sz="1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091302"/>
                  </a:ext>
                </a:extLst>
              </a:tr>
            </a:tbl>
          </a:graphicData>
        </a:graphic>
      </p:graphicFrame>
      <p:sp>
        <p:nvSpPr>
          <p:cNvPr id="11" name="Text 2">
            <a:extLst>
              <a:ext uri="{FF2B5EF4-FFF2-40B4-BE49-F238E27FC236}">
                <a16:creationId xmlns:a16="http://schemas.microsoft.com/office/drawing/2014/main" id="{5C2D636B-7CC4-5DDA-2726-879E0B0C70F0}"/>
              </a:ext>
            </a:extLst>
          </p:cNvPr>
          <p:cNvSpPr/>
          <p:nvPr/>
        </p:nvSpPr>
        <p:spPr>
          <a:xfrm>
            <a:off x="1006474" y="3036556"/>
            <a:ext cx="6979883" cy="12583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“Pipe” </a:t>
            </a:r>
            <a:r>
              <a:rPr lang="en-US" sz="28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querie</a:t>
            </a: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031100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accent3">
              <a:lumMod val="50000"/>
            </a:schemeClr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896925" y="842057"/>
            <a:ext cx="12677185" cy="12583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Dashboard View   			Main Menu View</a:t>
            </a:r>
          </a:p>
        </p:txBody>
      </p:sp>
      <p:sp>
        <p:nvSpPr>
          <p:cNvPr id="6" name="Text 4"/>
          <p:cNvSpPr/>
          <p:nvPr/>
        </p:nvSpPr>
        <p:spPr>
          <a:xfrm>
            <a:off x="2239208" y="3134558"/>
            <a:ext cx="9739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689722" y="4012792"/>
            <a:ext cx="5138417" cy="12583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endParaRPr lang="en-US" sz="40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7580828" y="3134558"/>
            <a:ext cx="19073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2190393" y="5086826"/>
            <a:ext cx="195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8" name="Text 16"/>
          <p:cNvSpPr/>
          <p:nvPr/>
        </p:nvSpPr>
        <p:spPr>
          <a:xfrm>
            <a:off x="7574042" y="5086826"/>
            <a:ext cx="20431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3C1869-47A9-1EBF-3FC5-DFA2911CD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290" y="1670544"/>
            <a:ext cx="3554790" cy="63001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39FB040-2905-2C5E-1C1A-095989E851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3065" y="1860078"/>
            <a:ext cx="8515350" cy="597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16173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accent3">
              <a:lumMod val="50000"/>
            </a:schemeClr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896925" y="842057"/>
            <a:ext cx="12677185" cy="12583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		Main Menu Report View</a:t>
            </a:r>
          </a:p>
        </p:txBody>
      </p:sp>
      <p:sp>
        <p:nvSpPr>
          <p:cNvPr id="6" name="Text 4"/>
          <p:cNvSpPr/>
          <p:nvPr/>
        </p:nvSpPr>
        <p:spPr>
          <a:xfrm>
            <a:off x="2239208" y="3134558"/>
            <a:ext cx="9739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689722" y="4012792"/>
            <a:ext cx="5138417" cy="12583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endParaRPr lang="en-US" sz="40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7580828" y="3134558"/>
            <a:ext cx="19073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2190393" y="5086826"/>
            <a:ext cx="195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8" name="Text 16"/>
          <p:cNvSpPr/>
          <p:nvPr/>
        </p:nvSpPr>
        <p:spPr>
          <a:xfrm>
            <a:off x="7574042" y="5086826"/>
            <a:ext cx="20431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851C369-FAB8-96FC-13FA-0AA157440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281744"/>
              </p:ext>
            </p:extLst>
          </p:nvPr>
        </p:nvGraphicFramePr>
        <p:xfrm>
          <a:off x="679530" y="3417652"/>
          <a:ext cx="12677190" cy="3046210"/>
        </p:xfrm>
        <a:graphic>
          <a:graphicData uri="http://schemas.openxmlformats.org/drawingml/2006/table">
            <a:tbl>
              <a:tblPr/>
              <a:tblGrid>
                <a:gridCol w="845146">
                  <a:extLst>
                    <a:ext uri="{9D8B030D-6E8A-4147-A177-3AD203B41FA5}">
                      <a16:colId xmlns:a16="http://schemas.microsoft.com/office/drawing/2014/main" val="3551986949"/>
                    </a:ext>
                  </a:extLst>
                </a:gridCol>
                <a:gridCol w="845146">
                  <a:extLst>
                    <a:ext uri="{9D8B030D-6E8A-4147-A177-3AD203B41FA5}">
                      <a16:colId xmlns:a16="http://schemas.microsoft.com/office/drawing/2014/main" val="2311924791"/>
                    </a:ext>
                  </a:extLst>
                </a:gridCol>
                <a:gridCol w="845146">
                  <a:extLst>
                    <a:ext uri="{9D8B030D-6E8A-4147-A177-3AD203B41FA5}">
                      <a16:colId xmlns:a16="http://schemas.microsoft.com/office/drawing/2014/main" val="1584154381"/>
                    </a:ext>
                  </a:extLst>
                </a:gridCol>
                <a:gridCol w="845146">
                  <a:extLst>
                    <a:ext uri="{9D8B030D-6E8A-4147-A177-3AD203B41FA5}">
                      <a16:colId xmlns:a16="http://schemas.microsoft.com/office/drawing/2014/main" val="2354380567"/>
                    </a:ext>
                  </a:extLst>
                </a:gridCol>
                <a:gridCol w="845146">
                  <a:extLst>
                    <a:ext uri="{9D8B030D-6E8A-4147-A177-3AD203B41FA5}">
                      <a16:colId xmlns:a16="http://schemas.microsoft.com/office/drawing/2014/main" val="4109345443"/>
                    </a:ext>
                  </a:extLst>
                </a:gridCol>
                <a:gridCol w="845146">
                  <a:extLst>
                    <a:ext uri="{9D8B030D-6E8A-4147-A177-3AD203B41FA5}">
                      <a16:colId xmlns:a16="http://schemas.microsoft.com/office/drawing/2014/main" val="473041565"/>
                    </a:ext>
                  </a:extLst>
                </a:gridCol>
                <a:gridCol w="845146">
                  <a:extLst>
                    <a:ext uri="{9D8B030D-6E8A-4147-A177-3AD203B41FA5}">
                      <a16:colId xmlns:a16="http://schemas.microsoft.com/office/drawing/2014/main" val="3942773582"/>
                    </a:ext>
                  </a:extLst>
                </a:gridCol>
                <a:gridCol w="845146">
                  <a:extLst>
                    <a:ext uri="{9D8B030D-6E8A-4147-A177-3AD203B41FA5}">
                      <a16:colId xmlns:a16="http://schemas.microsoft.com/office/drawing/2014/main" val="2591655152"/>
                    </a:ext>
                  </a:extLst>
                </a:gridCol>
                <a:gridCol w="845146">
                  <a:extLst>
                    <a:ext uri="{9D8B030D-6E8A-4147-A177-3AD203B41FA5}">
                      <a16:colId xmlns:a16="http://schemas.microsoft.com/office/drawing/2014/main" val="345957923"/>
                    </a:ext>
                  </a:extLst>
                </a:gridCol>
                <a:gridCol w="845146">
                  <a:extLst>
                    <a:ext uri="{9D8B030D-6E8A-4147-A177-3AD203B41FA5}">
                      <a16:colId xmlns:a16="http://schemas.microsoft.com/office/drawing/2014/main" val="932022337"/>
                    </a:ext>
                  </a:extLst>
                </a:gridCol>
                <a:gridCol w="845146">
                  <a:extLst>
                    <a:ext uri="{9D8B030D-6E8A-4147-A177-3AD203B41FA5}">
                      <a16:colId xmlns:a16="http://schemas.microsoft.com/office/drawing/2014/main" val="2059516021"/>
                    </a:ext>
                  </a:extLst>
                </a:gridCol>
                <a:gridCol w="845146">
                  <a:extLst>
                    <a:ext uri="{9D8B030D-6E8A-4147-A177-3AD203B41FA5}">
                      <a16:colId xmlns:a16="http://schemas.microsoft.com/office/drawing/2014/main" val="2864535246"/>
                    </a:ext>
                  </a:extLst>
                </a:gridCol>
                <a:gridCol w="845146">
                  <a:extLst>
                    <a:ext uri="{9D8B030D-6E8A-4147-A177-3AD203B41FA5}">
                      <a16:colId xmlns:a16="http://schemas.microsoft.com/office/drawing/2014/main" val="2329761403"/>
                    </a:ext>
                  </a:extLst>
                </a:gridCol>
                <a:gridCol w="845146">
                  <a:extLst>
                    <a:ext uri="{9D8B030D-6E8A-4147-A177-3AD203B41FA5}">
                      <a16:colId xmlns:a16="http://schemas.microsoft.com/office/drawing/2014/main" val="1757631423"/>
                    </a:ext>
                  </a:extLst>
                </a:gridCol>
                <a:gridCol w="845146">
                  <a:extLst>
                    <a:ext uri="{9D8B030D-6E8A-4147-A177-3AD203B41FA5}">
                      <a16:colId xmlns:a16="http://schemas.microsoft.com/office/drawing/2014/main" val="132080457"/>
                    </a:ext>
                  </a:extLst>
                </a:gridCol>
              </a:tblGrid>
              <a:tr h="803396">
                <a:tc gridSpan="15">
                  <a:txBody>
                    <a:bodyPr/>
                    <a:lstStyle/>
                    <a:p>
                      <a:r>
                        <a:rPr lang="en-US"/>
                        <a:t>Main menu report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273319"/>
                  </a:ext>
                </a:extLst>
              </a:tr>
              <a:tr h="937295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product name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quality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quantity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Size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s_Name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Shop_Name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Loc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Calibri" panose="020F0502020204030204" pitchFamily="34" charset="0"/>
                        </a:rPr>
                        <a:t>Timing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Customer_Name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Buy_Date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Return_policy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Text27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Text28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847538"/>
                  </a:ext>
                </a:extLst>
              </a:tr>
              <a:tr h="1305519"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paint</a:t>
                      </a:r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diamond</a:t>
                      </a:r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abubakkar</a:t>
                      </a:r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inventory store</a:t>
                      </a:r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kahuta</a:t>
                      </a:r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br>
                        <a:rPr lang="en-US" sz="1100">
                          <a:effectLst/>
                          <a:latin typeface="Calibri" panose="020F0502020204030204" pitchFamily="34" charset="0"/>
                        </a:rPr>
                      </a:br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ali</a:t>
                      </a:r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3/6/2024</a:t>
                      </a:r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effectLst/>
                          <a:latin typeface="MS Sans Serif"/>
                        </a:rPr>
                        <a:t>-1</a:t>
                      </a:r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Thursday, June 6, 2024</a:t>
                      </a:r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effectLst/>
                          <a:latin typeface="Calibri" panose="020F0502020204030204" pitchFamily="34" charset="0"/>
                        </a:rPr>
                        <a:t>Page 1 of 1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955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862729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10186"/>
            <a:ext cx="14630400" cy="8229600"/>
          </a:xfrm>
          <a:prstGeom prst="rect">
            <a:avLst/>
          </a:prstGeom>
          <a:solidFill>
            <a:schemeClr val="accent3">
              <a:lumMod val="50000"/>
            </a:schemeClr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1139941" y="938081"/>
            <a:ext cx="6979883" cy="12583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ERD</a:t>
            </a:r>
          </a:p>
        </p:txBody>
      </p:sp>
      <p:sp>
        <p:nvSpPr>
          <p:cNvPr id="6" name="Text 4"/>
          <p:cNvSpPr/>
          <p:nvPr/>
        </p:nvSpPr>
        <p:spPr>
          <a:xfrm>
            <a:off x="2239208" y="3134558"/>
            <a:ext cx="9739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689722" y="4012792"/>
            <a:ext cx="5138417" cy="12583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endParaRPr lang="en-US" sz="40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1418897" y="3676988"/>
            <a:ext cx="12927724" cy="19300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571500" indent="-571500">
              <a:lnSpc>
                <a:spcPts val="2624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7580828" y="3134558"/>
            <a:ext cx="19073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2190393" y="5086826"/>
            <a:ext cx="195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8" name="Text 16"/>
          <p:cNvSpPr/>
          <p:nvPr/>
        </p:nvSpPr>
        <p:spPr>
          <a:xfrm>
            <a:off x="7574042" y="5086826"/>
            <a:ext cx="20431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00880CB-6D6D-FAA5-100A-3DA6F493F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793" y="1087767"/>
            <a:ext cx="7521239" cy="688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98289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accent3">
              <a:lumMod val="50000"/>
            </a:schemeClr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879158"/>
            <a:ext cx="733115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Conclusion and Next Steps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017871"/>
            <a:ext cx="1110972" cy="1777484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3482221" y="2240042"/>
            <a:ext cx="307871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Streamline Operations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3482221" y="2720459"/>
            <a:ext cx="9110186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Shop Invoice System simplifies invoicing, inventory management, and customer tracking, allowing you to focus on growing your business.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3795355"/>
            <a:ext cx="1110972" cy="1777484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482221" y="4017526"/>
            <a:ext cx="306502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Gain Valuable Insights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3482221" y="4497943"/>
            <a:ext cx="9110186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Leverage the system's reporting and analytics to make data-driven decisions and identify new opportunities for growth.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7993" y="5572839"/>
            <a:ext cx="1110972" cy="1777484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3482221" y="5795010"/>
            <a:ext cx="41387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Improve Customer Experience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3482221" y="6275427"/>
            <a:ext cx="9110186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Provide excellent customer service by maintaining a centralized customer database and personalizing your interactions.</a:t>
            </a:r>
            <a:endParaRPr lang="en-US" sz="1750" dirty="0"/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B9C145-0C39-935F-7F2C-E89C0B6BB593}"/>
              </a:ext>
            </a:extLst>
          </p:cNvPr>
          <p:cNvGrpSpPr/>
          <p:nvPr/>
        </p:nvGrpSpPr>
        <p:grpSpPr>
          <a:xfrm>
            <a:off x="5284197" y="1580635"/>
            <a:ext cx="3917322" cy="1795796"/>
            <a:chOff x="3891518" y="-351267"/>
            <a:chExt cx="1807099" cy="1027872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73A53F0-5851-AA29-F5FF-567F3EDB2A61}"/>
                </a:ext>
              </a:extLst>
            </p:cNvPr>
            <p:cNvSpPr/>
            <p:nvPr/>
          </p:nvSpPr>
          <p:spPr>
            <a:xfrm>
              <a:off x="3891518" y="886"/>
              <a:ext cx="1351438" cy="67571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Rectangle: Rounded Corners 4">
              <a:extLst>
                <a:ext uri="{FF2B5EF4-FFF2-40B4-BE49-F238E27FC236}">
                  <a16:creationId xmlns:a16="http://schemas.microsoft.com/office/drawing/2014/main" id="{D80DA359-0989-1562-14F9-B01876222107}"/>
                </a:ext>
              </a:extLst>
            </p:cNvPr>
            <p:cNvSpPr txBox="1"/>
            <p:nvPr/>
          </p:nvSpPr>
          <p:spPr>
            <a:xfrm>
              <a:off x="3911309" y="-351267"/>
              <a:ext cx="1787308" cy="10080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/>
                <a:t>Requirements 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62DC672-1BDC-02D7-495D-CDDD7B86A50C}"/>
              </a:ext>
            </a:extLst>
          </p:cNvPr>
          <p:cNvGrpSpPr/>
          <p:nvPr/>
        </p:nvGrpSpPr>
        <p:grpSpPr>
          <a:xfrm>
            <a:off x="8231507" y="2975199"/>
            <a:ext cx="705807" cy="236501"/>
            <a:chOff x="5117883" y="876962"/>
            <a:chExt cx="705807" cy="236501"/>
          </a:xfrm>
        </p:grpSpPr>
        <p:sp>
          <p:nvSpPr>
            <p:cNvPr id="28" name="Arrow: Left-Right 27">
              <a:extLst>
                <a:ext uri="{FF2B5EF4-FFF2-40B4-BE49-F238E27FC236}">
                  <a16:creationId xmlns:a16="http://schemas.microsoft.com/office/drawing/2014/main" id="{ADEF4481-E15A-BF26-1506-4C800E4D7596}"/>
                </a:ext>
              </a:extLst>
            </p:cNvPr>
            <p:cNvSpPr/>
            <p:nvPr/>
          </p:nvSpPr>
          <p:spPr>
            <a:xfrm rot="2160000">
              <a:off x="5117883" y="876962"/>
              <a:ext cx="705807" cy="236501"/>
            </a:xfrm>
            <a:prstGeom prst="left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Arrow: Left-Right 6">
              <a:extLst>
                <a:ext uri="{FF2B5EF4-FFF2-40B4-BE49-F238E27FC236}">
                  <a16:creationId xmlns:a16="http://schemas.microsoft.com/office/drawing/2014/main" id="{5AED2E73-7980-38DB-6834-8E8D1057EC29}"/>
                </a:ext>
              </a:extLst>
            </p:cNvPr>
            <p:cNvSpPr txBox="1"/>
            <p:nvPr/>
          </p:nvSpPr>
          <p:spPr>
            <a:xfrm rot="2160000">
              <a:off x="5188833" y="924262"/>
              <a:ext cx="563907" cy="1419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50" b="1" kern="120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0370079-8F42-69DD-B19F-7A770F837D2C}"/>
              </a:ext>
            </a:extLst>
          </p:cNvPr>
          <p:cNvGrpSpPr/>
          <p:nvPr/>
        </p:nvGrpSpPr>
        <p:grpSpPr>
          <a:xfrm>
            <a:off x="4925166" y="6486719"/>
            <a:ext cx="2733871" cy="1414819"/>
            <a:chOff x="5698617" y="1313821"/>
            <a:chExt cx="1351438" cy="675719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2CD8901C-99CD-5497-6BF3-F9060CDB31CB}"/>
                </a:ext>
              </a:extLst>
            </p:cNvPr>
            <p:cNvSpPr/>
            <p:nvPr/>
          </p:nvSpPr>
          <p:spPr>
            <a:xfrm>
              <a:off x="5698617" y="1313821"/>
              <a:ext cx="1351438" cy="67571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ectangle: Rounded Corners 8">
              <a:extLst>
                <a:ext uri="{FF2B5EF4-FFF2-40B4-BE49-F238E27FC236}">
                  <a16:creationId xmlns:a16="http://schemas.microsoft.com/office/drawing/2014/main" id="{C93D6058-2B9D-8DEA-0AC2-5380C392AD53}"/>
                </a:ext>
              </a:extLst>
            </p:cNvPr>
            <p:cNvSpPr txBox="1"/>
            <p:nvPr/>
          </p:nvSpPr>
          <p:spPr>
            <a:xfrm>
              <a:off x="5718408" y="1333612"/>
              <a:ext cx="1311856" cy="6361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/>
                <a:t>Design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F8F24A5-71AD-DE45-0A60-08A57216FE4F}"/>
              </a:ext>
            </a:extLst>
          </p:cNvPr>
          <p:cNvGrpSpPr/>
          <p:nvPr/>
        </p:nvGrpSpPr>
        <p:grpSpPr>
          <a:xfrm>
            <a:off x="8622567" y="4630425"/>
            <a:ext cx="236501" cy="705807"/>
            <a:chOff x="5910960" y="2360963"/>
            <a:chExt cx="236501" cy="705807"/>
          </a:xfrm>
        </p:grpSpPr>
        <p:sp>
          <p:nvSpPr>
            <p:cNvPr id="24" name="Arrow: Left-Right 23">
              <a:extLst>
                <a:ext uri="{FF2B5EF4-FFF2-40B4-BE49-F238E27FC236}">
                  <a16:creationId xmlns:a16="http://schemas.microsoft.com/office/drawing/2014/main" id="{94C92014-5755-D847-2EE7-CECFAD587285}"/>
                </a:ext>
              </a:extLst>
            </p:cNvPr>
            <p:cNvSpPr/>
            <p:nvPr/>
          </p:nvSpPr>
          <p:spPr>
            <a:xfrm rot="6480000">
              <a:off x="5676307" y="2595616"/>
              <a:ext cx="705807" cy="236501"/>
            </a:xfrm>
            <a:prstGeom prst="left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Arrow: Left-Right 10">
              <a:extLst>
                <a:ext uri="{FF2B5EF4-FFF2-40B4-BE49-F238E27FC236}">
                  <a16:creationId xmlns:a16="http://schemas.microsoft.com/office/drawing/2014/main" id="{60D37F9A-B26F-AEDB-B867-982CB5B146C4}"/>
                </a:ext>
              </a:extLst>
            </p:cNvPr>
            <p:cNvSpPr txBox="1"/>
            <p:nvPr/>
          </p:nvSpPr>
          <p:spPr>
            <a:xfrm rot="17280000">
              <a:off x="5747257" y="2642916"/>
              <a:ext cx="563907" cy="1419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50" b="1" kern="120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739BAD3-7B34-D896-CC22-444883A40693}"/>
              </a:ext>
            </a:extLst>
          </p:cNvPr>
          <p:cNvGrpSpPr/>
          <p:nvPr/>
        </p:nvGrpSpPr>
        <p:grpSpPr>
          <a:xfrm>
            <a:off x="9116130" y="3687247"/>
            <a:ext cx="3014460" cy="1499152"/>
            <a:chOff x="5008367" y="3438194"/>
            <a:chExt cx="1351438" cy="675719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0ADCF909-B258-E86C-DC83-95E5AA813418}"/>
                </a:ext>
              </a:extLst>
            </p:cNvPr>
            <p:cNvSpPr/>
            <p:nvPr/>
          </p:nvSpPr>
          <p:spPr>
            <a:xfrm>
              <a:off x="5008367" y="3438194"/>
              <a:ext cx="1351438" cy="67571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ectangle: Rounded Corners 12">
              <a:extLst>
                <a:ext uri="{FF2B5EF4-FFF2-40B4-BE49-F238E27FC236}">
                  <a16:creationId xmlns:a16="http://schemas.microsoft.com/office/drawing/2014/main" id="{149E2B1C-254C-D715-9FD4-80954AD4D6CE}"/>
                </a:ext>
              </a:extLst>
            </p:cNvPr>
            <p:cNvSpPr txBox="1"/>
            <p:nvPr/>
          </p:nvSpPr>
          <p:spPr>
            <a:xfrm>
              <a:off x="5028158" y="3457985"/>
              <a:ext cx="1311856" cy="6361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/>
                <a:t>Development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FFA6567-B86A-661F-092B-89613F976C02}"/>
              </a:ext>
            </a:extLst>
          </p:cNvPr>
          <p:cNvGrpSpPr/>
          <p:nvPr/>
        </p:nvGrpSpPr>
        <p:grpSpPr>
          <a:xfrm>
            <a:off x="6962296" y="5715202"/>
            <a:ext cx="705807" cy="236501"/>
            <a:chOff x="4214333" y="3657802"/>
            <a:chExt cx="705807" cy="236501"/>
          </a:xfrm>
        </p:grpSpPr>
        <p:sp>
          <p:nvSpPr>
            <p:cNvPr id="20" name="Arrow: Left-Right 19">
              <a:extLst>
                <a:ext uri="{FF2B5EF4-FFF2-40B4-BE49-F238E27FC236}">
                  <a16:creationId xmlns:a16="http://schemas.microsoft.com/office/drawing/2014/main" id="{2BAFC764-F749-16D8-625B-88F4DC24FEB9}"/>
                </a:ext>
              </a:extLst>
            </p:cNvPr>
            <p:cNvSpPr/>
            <p:nvPr/>
          </p:nvSpPr>
          <p:spPr>
            <a:xfrm rot="10800000">
              <a:off x="4214333" y="3657802"/>
              <a:ext cx="705807" cy="236501"/>
            </a:xfrm>
            <a:prstGeom prst="left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Arrow: Left-Right 14">
              <a:extLst>
                <a:ext uri="{FF2B5EF4-FFF2-40B4-BE49-F238E27FC236}">
                  <a16:creationId xmlns:a16="http://schemas.microsoft.com/office/drawing/2014/main" id="{8F978EC3-E3E1-1A05-F8D7-E22855A65A64}"/>
                </a:ext>
              </a:extLst>
            </p:cNvPr>
            <p:cNvSpPr txBox="1"/>
            <p:nvPr/>
          </p:nvSpPr>
          <p:spPr>
            <a:xfrm rot="21600000">
              <a:off x="4285283" y="3705102"/>
              <a:ext cx="563907" cy="1419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50" b="1" kern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DC2E40D-49E7-F8C8-BA30-07E8890292B0}"/>
              </a:ext>
            </a:extLst>
          </p:cNvPr>
          <p:cNvGrpSpPr/>
          <p:nvPr/>
        </p:nvGrpSpPr>
        <p:grpSpPr>
          <a:xfrm>
            <a:off x="637968" y="2882532"/>
            <a:ext cx="2995752" cy="1312936"/>
            <a:chOff x="2774669" y="3438194"/>
            <a:chExt cx="1351438" cy="675719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F0F0A756-7AE1-C5F4-35B0-E2925E380F3D}"/>
                </a:ext>
              </a:extLst>
            </p:cNvPr>
            <p:cNvSpPr/>
            <p:nvPr/>
          </p:nvSpPr>
          <p:spPr>
            <a:xfrm>
              <a:off x="2774669" y="3438194"/>
              <a:ext cx="1351438" cy="67571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16">
              <a:extLst>
                <a:ext uri="{FF2B5EF4-FFF2-40B4-BE49-F238E27FC236}">
                  <a16:creationId xmlns:a16="http://schemas.microsoft.com/office/drawing/2014/main" id="{11760A17-F4DA-E10A-EB64-6C3520C2C240}"/>
                </a:ext>
              </a:extLst>
            </p:cNvPr>
            <p:cNvSpPr txBox="1"/>
            <p:nvPr/>
          </p:nvSpPr>
          <p:spPr>
            <a:xfrm>
              <a:off x="2774669" y="3457985"/>
              <a:ext cx="1331647" cy="6559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/>
                <a:t>Testing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E8237D2-7F53-3037-EF58-803EEB5B5CC3}"/>
              </a:ext>
            </a:extLst>
          </p:cNvPr>
          <p:cNvGrpSpPr/>
          <p:nvPr/>
        </p:nvGrpSpPr>
        <p:grpSpPr>
          <a:xfrm>
            <a:off x="5734975" y="4418363"/>
            <a:ext cx="236501" cy="705807"/>
            <a:chOff x="2987012" y="2360963"/>
            <a:chExt cx="236501" cy="705807"/>
          </a:xfrm>
        </p:grpSpPr>
        <p:sp>
          <p:nvSpPr>
            <p:cNvPr id="16" name="Arrow: Left-Right 15">
              <a:extLst>
                <a:ext uri="{FF2B5EF4-FFF2-40B4-BE49-F238E27FC236}">
                  <a16:creationId xmlns:a16="http://schemas.microsoft.com/office/drawing/2014/main" id="{A3505973-FF76-B6EA-78B0-38A9BF4405B1}"/>
                </a:ext>
              </a:extLst>
            </p:cNvPr>
            <p:cNvSpPr/>
            <p:nvPr/>
          </p:nvSpPr>
          <p:spPr>
            <a:xfrm rot="15120000">
              <a:off x="2752359" y="2595616"/>
              <a:ext cx="705807" cy="236501"/>
            </a:xfrm>
            <a:prstGeom prst="left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Arrow: Left-Right 18">
              <a:extLst>
                <a:ext uri="{FF2B5EF4-FFF2-40B4-BE49-F238E27FC236}">
                  <a16:creationId xmlns:a16="http://schemas.microsoft.com/office/drawing/2014/main" id="{CC2A9F42-BD4E-6F15-078D-B81219E60F80}"/>
                </a:ext>
              </a:extLst>
            </p:cNvPr>
            <p:cNvSpPr txBox="1"/>
            <p:nvPr/>
          </p:nvSpPr>
          <p:spPr>
            <a:xfrm rot="25920000">
              <a:off x="2823309" y="2642916"/>
              <a:ext cx="563907" cy="1419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50" b="1" kern="12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8635C29-8E5F-22BA-D87B-04DC8C1C6F7E}"/>
              </a:ext>
            </a:extLst>
          </p:cNvPr>
          <p:cNvGrpSpPr/>
          <p:nvPr/>
        </p:nvGrpSpPr>
        <p:grpSpPr>
          <a:xfrm>
            <a:off x="7044838" y="5022138"/>
            <a:ext cx="2995752" cy="1502669"/>
            <a:chOff x="2084418" y="1313821"/>
            <a:chExt cx="1351438" cy="67571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241F9D1-72B5-9F92-A7CF-8E96ED49207E}"/>
                </a:ext>
              </a:extLst>
            </p:cNvPr>
            <p:cNvSpPr/>
            <p:nvPr/>
          </p:nvSpPr>
          <p:spPr>
            <a:xfrm>
              <a:off x="2084418" y="1313821"/>
              <a:ext cx="1351438" cy="67571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20">
              <a:extLst>
                <a:ext uri="{FF2B5EF4-FFF2-40B4-BE49-F238E27FC236}">
                  <a16:creationId xmlns:a16="http://schemas.microsoft.com/office/drawing/2014/main" id="{10FC0BD4-192B-1DAB-5083-A3F7BF93735B}"/>
                </a:ext>
              </a:extLst>
            </p:cNvPr>
            <p:cNvSpPr txBox="1"/>
            <p:nvPr/>
          </p:nvSpPr>
          <p:spPr>
            <a:xfrm>
              <a:off x="2104209" y="1333612"/>
              <a:ext cx="1311856" cy="6361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/>
                <a:t>upgradation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0BA10EA-4283-74E7-4062-31C0A79A17F2}"/>
              </a:ext>
            </a:extLst>
          </p:cNvPr>
          <p:cNvGrpSpPr/>
          <p:nvPr/>
        </p:nvGrpSpPr>
        <p:grpSpPr>
          <a:xfrm>
            <a:off x="4609702" y="3054554"/>
            <a:ext cx="705807" cy="236501"/>
            <a:chOff x="3310784" y="876962"/>
            <a:chExt cx="705807" cy="236501"/>
          </a:xfrm>
        </p:grpSpPr>
        <p:sp>
          <p:nvSpPr>
            <p:cNvPr id="12" name="Arrow: Left-Right 11">
              <a:extLst>
                <a:ext uri="{FF2B5EF4-FFF2-40B4-BE49-F238E27FC236}">
                  <a16:creationId xmlns:a16="http://schemas.microsoft.com/office/drawing/2014/main" id="{6EE21D7E-1275-A66B-CB74-05EC21156CB6}"/>
                </a:ext>
              </a:extLst>
            </p:cNvPr>
            <p:cNvSpPr/>
            <p:nvPr/>
          </p:nvSpPr>
          <p:spPr>
            <a:xfrm rot="19440000">
              <a:off x="3310784" y="876962"/>
              <a:ext cx="705807" cy="236501"/>
            </a:xfrm>
            <a:prstGeom prst="left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Arrow: Left-Right 22">
              <a:extLst>
                <a:ext uri="{FF2B5EF4-FFF2-40B4-BE49-F238E27FC236}">
                  <a16:creationId xmlns:a16="http://schemas.microsoft.com/office/drawing/2014/main" id="{B5BFADA7-DC41-0AC4-F7E0-F921586EE961}"/>
                </a:ext>
              </a:extLst>
            </p:cNvPr>
            <p:cNvSpPr txBox="1"/>
            <p:nvPr/>
          </p:nvSpPr>
          <p:spPr>
            <a:xfrm rot="19440000">
              <a:off x="3381734" y="924262"/>
              <a:ext cx="563907" cy="1419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50" b="1" kern="1200"/>
            </a:p>
          </p:txBody>
        </p:sp>
      </p:grpSp>
      <p:sp>
        <p:nvSpPr>
          <p:cNvPr id="32" name="Text 2">
            <a:extLst>
              <a:ext uri="{FF2B5EF4-FFF2-40B4-BE49-F238E27FC236}">
                <a16:creationId xmlns:a16="http://schemas.microsoft.com/office/drawing/2014/main" id="{96221A7E-5E62-0508-B6C4-7B5D399134D7}"/>
              </a:ext>
            </a:extLst>
          </p:cNvPr>
          <p:cNvSpPr/>
          <p:nvPr/>
        </p:nvSpPr>
        <p:spPr>
          <a:xfrm>
            <a:off x="6681764" y="1226344"/>
            <a:ext cx="733115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33" name="Text 2">
            <a:extLst>
              <a:ext uri="{FF2B5EF4-FFF2-40B4-BE49-F238E27FC236}">
                <a16:creationId xmlns:a16="http://schemas.microsoft.com/office/drawing/2014/main" id="{47FB3514-F54D-4F58-F087-D089F46A730B}"/>
              </a:ext>
            </a:extLst>
          </p:cNvPr>
          <p:cNvSpPr/>
          <p:nvPr/>
        </p:nvSpPr>
        <p:spPr>
          <a:xfrm>
            <a:off x="4440097" y="9398"/>
            <a:ext cx="733115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2800" dirty="0">
                <a:solidFill>
                  <a:schemeClr val="bg1"/>
                </a:solidFill>
              </a:rPr>
              <a:t>identifying essential features and functionalities</a:t>
            </a:r>
          </a:p>
          <a:p>
            <a:pPr marL="0" indent="0">
              <a:lnSpc>
                <a:spcPts val="5468"/>
              </a:lnSpc>
              <a:buNone/>
            </a:pPr>
            <a:r>
              <a:rPr lang="en-US" sz="2800" dirty="0">
                <a:solidFill>
                  <a:schemeClr val="bg1"/>
                </a:solidFill>
              </a:rPr>
              <a:t> to streamline sales,</a:t>
            </a:r>
          </a:p>
          <a:p>
            <a:pPr marL="0" indent="0">
              <a:lnSpc>
                <a:spcPts val="5468"/>
              </a:lnSpc>
              <a:buNone/>
            </a:pPr>
            <a:r>
              <a:rPr lang="en-US" sz="2800" dirty="0">
                <a:solidFill>
                  <a:schemeClr val="bg1"/>
                </a:solidFill>
              </a:rPr>
              <a:t> inventory, and customer management efficiently.</a:t>
            </a:r>
          </a:p>
        </p:txBody>
      </p:sp>
    </p:spTree>
    <p:extLst>
      <p:ext uri="{BB962C8B-B14F-4D97-AF65-F5344CB8AC3E}">
        <p14:creationId xmlns:p14="http://schemas.microsoft.com/office/powerpoint/2010/main" val="2745355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10186"/>
            <a:ext cx="14630400" cy="8229600"/>
          </a:xfrm>
          <a:prstGeom prst="rect">
            <a:avLst/>
          </a:prstGeom>
          <a:solidFill>
            <a:schemeClr val="accent3">
              <a:lumMod val="50000"/>
            </a:schemeClr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2385417" y="2084402"/>
            <a:ext cx="7609921" cy="20303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Demonstration . . . </a:t>
            </a:r>
          </a:p>
          <a:p>
            <a:pPr marL="0" indent="0">
              <a:lnSpc>
                <a:spcPts val="5468"/>
              </a:lnSpc>
              <a:buNone/>
            </a:pPr>
            <a:endParaRPr lang="en-US" sz="4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lnSpc>
                <a:spcPts val="5468"/>
              </a:lnSpc>
              <a:buNone/>
            </a:pPr>
            <a:endParaRPr lang="en-US" sz="4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lnSpc>
                <a:spcPts val="5468"/>
              </a:lnSpc>
              <a:buNone/>
            </a:pPr>
            <a:r>
              <a:rPr lang="en-US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Questions</a:t>
            </a:r>
            <a:r>
              <a:rPr lang="en-US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</a:t>
            </a:r>
          </a:p>
        </p:txBody>
      </p:sp>
      <p:sp>
        <p:nvSpPr>
          <p:cNvPr id="6" name="Text 4"/>
          <p:cNvSpPr/>
          <p:nvPr/>
        </p:nvSpPr>
        <p:spPr>
          <a:xfrm>
            <a:off x="2239208" y="3134558"/>
            <a:ext cx="9739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689722" y="4012792"/>
            <a:ext cx="5138417" cy="12583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endParaRPr lang="en-US" sz="40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7580828" y="3134558"/>
            <a:ext cx="19073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2190393" y="5086826"/>
            <a:ext cx="195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8" name="Text 16"/>
          <p:cNvSpPr/>
          <p:nvPr/>
        </p:nvSpPr>
        <p:spPr>
          <a:xfrm>
            <a:off x="7574042" y="5086826"/>
            <a:ext cx="20431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</p:spTree>
    <p:extLst>
      <p:ext uri="{BB962C8B-B14F-4D97-AF65-F5344CB8AC3E}">
        <p14:creationId xmlns:p14="http://schemas.microsoft.com/office/powerpoint/2010/main" val="600567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406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68014" y="127756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97688"/>
            <a:ext cx="14898414" cy="940947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1785745" y="2428997"/>
            <a:ext cx="7392233" cy="11244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400" b="1" dirty="0">
                <a:solidFill>
                  <a:schemeClr val="bg1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Objectives 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489CE738-B156-C9F3-C6B2-5D8148F45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380" y="3098343"/>
            <a:ext cx="8939048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Streamlined invoicing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Inventory management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Designed for small to medium-sized businesses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Centralized platform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Essential invoicing data handling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Customer data management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Efficient operations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Informed decision-making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Comprehensive solution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Business optimization 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accent3">
              <a:lumMod val="50000"/>
            </a:schemeClr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666277"/>
            <a:ext cx="739223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Features of the System</a:t>
            </a:r>
            <a:endParaRPr lang="en-US" sz="4374" b="1" dirty="0"/>
          </a:p>
        </p:txBody>
      </p:sp>
      <p:sp>
        <p:nvSpPr>
          <p:cNvPr id="5" name="Text 3"/>
          <p:cNvSpPr/>
          <p:nvPr/>
        </p:nvSpPr>
        <p:spPr>
          <a:xfrm>
            <a:off x="944643" y="3167776"/>
            <a:ext cx="38708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800" b="1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Invoicing</a:t>
            </a:r>
            <a:endParaRPr lang="en-US" sz="2187" b="1" dirty="0"/>
          </a:p>
        </p:txBody>
      </p:sp>
      <p:sp>
        <p:nvSpPr>
          <p:cNvPr id="6" name="Text 4"/>
          <p:cNvSpPr/>
          <p:nvPr/>
        </p:nvSpPr>
        <p:spPr>
          <a:xfrm>
            <a:off x="882869" y="3862149"/>
            <a:ext cx="4311471" cy="24913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4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Generate  invoices with customizable templates, track payments, and manage outstanding balances.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5194340" y="3167775"/>
            <a:ext cx="3327082" cy="6943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800" b="1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Inventory Tracking</a:t>
            </a:r>
            <a:endParaRPr lang="en-US" sz="2800" b="1" dirty="0"/>
          </a:p>
        </p:txBody>
      </p:sp>
      <p:sp>
        <p:nvSpPr>
          <p:cNvPr id="8" name="Text 6"/>
          <p:cNvSpPr/>
          <p:nvPr/>
        </p:nvSpPr>
        <p:spPr>
          <a:xfrm>
            <a:off x="5194340" y="3862149"/>
            <a:ext cx="4297660" cy="28079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4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Maintain real-time visibility into your stock levels  and generate purchase orders with ease.</a:t>
            </a:r>
            <a:endParaRPr lang="en-US" sz="2400" dirty="0"/>
          </a:p>
        </p:txBody>
      </p:sp>
      <p:sp>
        <p:nvSpPr>
          <p:cNvPr id="9" name="Text 7"/>
          <p:cNvSpPr/>
          <p:nvPr/>
        </p:nvSpPr>
        <p:spPr>
          <a:xfrm>
            <a:off x="9430226" y="3167777"/>
            <a:ext cx="3907402" cy="10415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800" b="1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Customer Management</a:t>
            </a:r>
            <a:endParaRPr lang="en-US" sz="2800" b="1" dirty="0"/>
          </a:p>
        </p:txBody>
      </p:sp>
      <p:sp>
        <p:nvSpPr>
          <p:cNvPr id="10" name="Text 8"/>
          <p:cNvSpPr/>
          <p:nvPr/>
        </p:nvSpPr>
        <p:spPr>
          <a:xfrm>
            <a:off x="9436060" y="3862149"/>
            <a:ext cx="4311471" cy="248995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4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Store customer information, order history, and manage contact details to provide personalized service.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088073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083A1-28FE-44E9-2C98-D4D19CBC4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7D460FA-4C9A-DB14-DEE6-16F512E10E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5673370"/>
              </p:ext>
            </p:extLst>
          </p:nvPr>
        </p:nvGraphicFramePr>
        <p:xfrm>
          <a:off x="1828802" y="2286000"/>
          <a:ext cx="10961370" cy="4937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0759F70-2D35-189E-B7BD-EB80E9749FE5}"/>
              </a:ext>
            </a:extLst>
          </p:cNvPr>
          <p:cNvSpPr txBox="1"/>
          <p:nvPr/>
        </p:nvSpPr>
        <p:spPr>
          <a:xfrm>
            <a:off x="5315426" y="1106675"/>
            <a:ext cx="4726038" cy="11621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identifying essential features and functionalities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 to streamline sales,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 inventory, and customer management efficiently.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C0E77A-4622-3DC9-E9B9-5E1A02E944BD}"/>
              </a:ext>
            </a:extLst>
          </p:cNvPr>
          <p:cNvSpPr txBox="1"/>
          <p:nvPr/>
        </p:nvSpPr>
        <p:spPr>
          <a:xfrm>
            <a:off x="10165506" y="3738543"/>
            <a:ext cx="2116666" cy="1162113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Tables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ERD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relationships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3F6880-41BA-DF74-DB57-B6FDF83AA5D0}"/>
              </a:ext>
            </a:extLst>
          </p:cNvPr>
          <p:cNvSpPr txBox="1"/>
          <p:nvPr/>
        </p:nvSpPr>
        <p:spPr>
          <a:xfrm>
            <a:off x="9352705" y="5892803"/>
            <a:ext cx="2116666" cy="1531445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Software </a:t>
            </a:r>
            <a:r>
              <a:rPr lang="en-US" sz="1600" dirty="0" err="1"/>
              <a:t>MSAccess</a:t>
            </a:r>
            <a:endParaRPr lang="en-US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Tables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Form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reports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5A698B-3BF2-BDE1-0310-42CFE03BDB7A}"/>
              </a:ext>
            </a:extLst>
          </p:cNvPr>
          <p:cNvSpPr txBox="1"/>
          <p:nvPr/>
        </p:nvSpPr>
        <p:spPr>
          <a:xfrm>
            <a:off x="3161029" y="6061647"/>
            <a:ext cx="2116666" cy="1162113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Queries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Insertion data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Deletion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E16FBA-4E9E-0D59-CB4E-2ADCC9EDD0E4}"/>
              </a:ext>
            </a:extLst>
          </p:cNvPr>
          <p:cNvSpPr txBox="1"/>
          <p:nvPr/>
        </p:nvSpPr>
        <p:spPr>
          <a:xfrm>
            <a:off x="2348228" y="3738544"/>
            <a:ext cx="2116666" cy="1162113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Tables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ERD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relationships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C76B52-5CED-CC8B-A8F8-3E61D03025C2}"/>
              </a:ext>
            </a:extLst>
          </p:cNvPr>
          <p:cNvSpPr txBox="1"/>
          <p:nvPr/>
        </p:nvSpPr>
        <p:spPr>
          <a:xfrm>
            <a:off x="10165506" y="3471148"/>
            <a:ext cx="2116666" cy="15314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Tables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ERD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relationships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561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16690" y="37816"/>
            <a:ext cx="14630400" cy="8229600"/>
          </a:xfrm>
          <a:prstGeom prst="rect">
            <a:avLst/>
          </a:prstGeom>
          <a:solidFill>
            <a:schemeClr val="accent3">
              <a:lumMod val="50000"/>
            </a:schemeClr>
          </a:solidFill>
          <a:ln/>
        </p:spPr>
        <p:txBody>
          <a:bodyPr/>
          <a:lstStyle/>
          <a:p>
            <a:endParaRPr lang="en-US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99191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Process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 flipH="1">
            <a:off x="4756191" y="2019537"/>
            <a:ext cx="45719" cy="5861719"/>
          </a:xfrm>
          <a:prstGeom prst="roundRect">
            <a:avLst>
              <a:gd name="adj" fmla="val 225151"/>
            </a:avLst>
          </a:prstGeom>
          <a:solidFill>
            <a:srgbClr val="56565B"/>
          </a:solidFill>
          <a:ln/>
        </p:spPr>
      </p:sp>
      <p:sp>
        <p:nvSpPr>
          <p:cNvPr id="7" name="Shape 4"/>
          <p:cNvSpPr/>
          <p:nvPr/>
        </p:nvSpPr>
        <p:spPr>
          <a:xfrm>
            <a:off x="5074027" y="2497157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56565B"/>
          </a:solidFill>
          <a:ln/>
        </p:spPr>
      </p:sp>
      <p:sp>
        <p:nvSpPr>
          <p:cNvPr id="8" name="Shape 5"/>
          <p:cNvSpPr/>
          <p:nvPr/>
        </p:nvSpPr>
        <p:spPr>
          <a:xfrm>
            <a:off x="4574084" y="226945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775299" y="2311122"/>
            <a:ext cx="9739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6046113" y="224170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Create Invoice</a:t>
            </a:r>
            <a:endParaRPr lang="en-US" sz="2187" dirty="0"/>
          </a:p>
        </p:txBody>
      </p:sp>
      <p:sp>
        <p:nvSpPr>
          <p:cNvPr id="12" name="Shape 9"/>
          <p:cNvSpPr/>
          <p:nvPr/>
        </p:nvSpPr>
        <p:spPr>
          <a:xfrm>
            <a:off x="5101591" y="3595448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56565B"/>
          </a:solidFill>
          <a:ln/>
        </p:spPr>
      </p:sp>
      <p:sp>
        <p:nvSpPr>
          <p:cNvPr id="13" name="Shape 10"/>
          <p:cNvSpPr/>
          <p:nvPr/>
        </p:nvSpPr>
        <p:spPr>
          <a:xfrm>
            <a:off x="4574084" y="338748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4706541" y="3409412"/>
            <a:ext cx="19073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5973724" y="336802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cs typeface="Poppins" pitchFamily="34" charset="-120"/>
              </a:rPr>
              <a:t>Add and Remove Product</a:t>
            </a:r>
            <a:endParaRPr lang="en-US" sz="2187" dirty="0"/>
          </a:p>
        </p:txBody>
      </p:sp>
      <p:sp>
        <p:nvSpPr>
          <p:cNvPr id="17" name="Shape 14"/>
          <p:cNvSpPr/>
          <p:nvPr/>
        </p:nvSpPr>
        <p:spPr>
          <a:xfrm>
            <a:off x="5031296" y="4591606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56565B"/>
          </a:solidFill>
          <a:ln/>
        </p:spPr>
      </p:sp>
      <p:sp>
        <p:nvSpPr>
          <p:cNvPr id="18" name="Shape 15"/>
          <p:cNvSpPr/>
          <p:nvPr/>
        </p:nvSpPr>
        <p:spPr>
          <a:xfrm>
            <a:off x="4506219" y="441882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4654165" y="4427776"/>
            <a:ext cx="195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5879544" y="439709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Shop location details</a:t>
            </a:r>
            <a:endParaRPr lang="en-US" sz="2187" dirty="0"/>
          </a:p>
        </p:txBody>
      </p:sp>
      <p:sp>
        <p:nvSpPr>
          <p:cNvPr id="23" name="Shape 5">
            <a:extLst>
              <a:ext uri="{FF2B5EF4-FFF2-40B4-BE49-F238E27FC236}">
                <a16:creationId xmlns:a16="http://schemas.microsoft.com/office/drawing/2014/main" id="{EB72DFA3-A29E-6ECF-6AD3-A506302E8021}"/>
              </a:ext>
            </a:extLst>
          </p:cNvPr>
          <p:cNvSpPr/>
          <p:nvPr/>
        </p:nvSpPr>
        <p:spPr>
          <a:xfrm>
            <a:off x="4574084" y="639004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24" name="Shape 5">
            <a:extLst>
              <a:ext uri="{FF2B5EF4-FFF2-40B4-BE49-F238E27FC236}">
                <a16:creationId xmlns:a16="http://schemas.microsoft.com/office/drawing/2014/main" id="{AFC289E2-5568-8A77-1036-39B56AA5BE80}"/>
              </a:ext>
            </a:extLst>
          </p:cNvPr>
          <p:cNvSpPr/>
          <p:nvPr/>
        </p:nvSpPr>
        <p:spPr>
          <a:xfrm>
            <a:off x="4525327" y="539813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25" name="Shape 14">
            <a:extLst>
              <a:ext uri="{FF2B5EF4-FFF2-40B4-BE49-F238E27FC236}">
                <a16:creationId xmlns:a16="http://schemas.microsoft.com/office/drawing/2014/main" id="{A18CDC24-148E-260A-6D58-B31EFC26B3D3}"/>
              </a:ext>
            </a:extLst>
          </p:cNvPr>
          <p:cNvSpPr/>
          <p:nvPr/>
        </p:nvSpPr>
        <p:spPr>
          <a:xfrm>
            <a:off x="4984017" y="5600738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56565B"/>
          </a:solidFill>
          <a:ln/>
        </p:spPr>
      </p:sp>
      <p:sp>
        <p:nvSpPr>
          <p:cNvPr id="26" name="Text 16">
            <a:extLst>
              <a:ext uri="{FF2B5EF4-FFF2-40B4-BE49-F238E27FC236}">
                <a16:creationId xmlns:a16="http://schemas.microsoft.com/office/drawing/2014/main" id="{A16F7D53-FDC8-9E92-A3B0-831BCF92D67B}"/>
              </a:ext>
            </a:extLst>
          </p:cNvPr>
          <p:cNvSpPr/>
          <p:nvPr/>
        </p:nvSpPr>
        <p:spPr>
          <a:xfrm flipH="1">
            <a:off x="4490799" y="5396954"/>
            <a:ext cx="499942" cy="3962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Poppins" pitchFamily="34" charset="0"/>
                <a:cs typeface="Poppins" pitchFamily="34" charset="-120"/>
              </a:rPr>
              <a:t>4</a:t>
            </a:r>
            <a:endParaRPr lang="en-US" sz="2624" dirty="0"/>
          </a:p>
        </p:txBody>
      </p:sp>
      <p:sp>
        <p:nvSpPr>
          <p:cNvPr id="27" name="Text 16">
            <a:extLst>
              <a:ext uri="{FF2B5EF4-FFF2-40B4-BE49-F238E27FC236}">
                <a16:creationId xmlns:a16="http://schemas.microsoft.com/office/drawing/2014/main" id="{CA063646-ED5C-C951-7902-CBD06D5D8F99}"/>
              </a:ext>
            </a:extLst>
          </p:cNvPr>
          <p:cNvSpPr/>
          <p:nvPr/>
        </p:nvSpPr>
        <p:spPr>
          <a:xfrm>
            <a:off x="4749784" y="6390295"/>
            <a:ext cx="195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Poppins" pitchFamily="34" charset="0"/>
                <a:cs typeface="Poppins" pitchFamily="34" charset="-120"/>
              </a:rPr>
              <a:t>5</a:t>
            </a:r>
            <a:endParaRPr lang="en-US" sz="2624" dirty="0"/>
          </a:p>
        </p:txBody>
      </p:sp>
      <p:sp>
        <p:nvSpPr>
          <p:cNvPr id="28" name="Shape 14">
            <a:extLst>
              <a:ext uri="{FF2B5EF4-FFF2-40B4-BE49-F238E27FC236}">
                <a16:creationId xmlns:a16="http://schemas.microsoft.com/office/drawing/2014/main" id="{E2E97E4B-B6DA-204D-852B-32D08D06DD5D}"/>
              </a:ext>
            </a:extLst>
          </p:cNvPr>
          <p:cNvSpPr/>
          <p:nvPr/>
        </p:nvSpPr>
        <p:spPr>
          <a:xfrm>
            <a:off x="5136417" y="6617811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56565B"/>
          </a:solidFill>
          <a:ln/>
        </p:spPr>
      </p:sp>
      <p:sp>
        <p:nvSpPr>
          <p:cNvPr id="29" name="Shape 14">
            <a:extLst>
              <a:ext uri="{FF2B5EF4-FFF2-40B4-BE49-F238E27FC236}">
                <a16:creationId xmlns:a16="http://schemas.microsoft.com/office/drawing/2014/main" id="{BAF67DC4-E1DB-99E4-3FC8-A95CC0BD4CD7}"/>
              </a:ext>
            </a:extLst>
          </p:cNvPr>
          <p:cNvSpPr/>
          <p:nvPr/>
        </p:nvSpPr>
        <p:spPr>
          <a:xfrm>
            <a:off x="5173509" y="7561393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56565B"/>
          </a:solidFill>
          <a:ln/>
        </p:spPr>
      </p:sp>
      <p:sp>
        <p:nvSpPr>
          <p:cNvPr id="30" name="Shape 5">
            <a:extLst>
              <a:ext uri="{FF2B5EF4-FFF2-40B4-BE49-F238E27FC236}">
                <a16:creationId xmlns:a16="http://schemas.microsoft.com/office/drawing/2014/main" id="{B2E019FC-51E4-1082-C4D0-E81C8421C14B}"/>
              </a:ext>
            </a:extLst>
          </p:cNvPr>
          <p:cNvSpPr/>
          <p:nvPr/>
        </p:nvSpPr>
        <p:spPr>
          <a:xfrm>
            <a:off x="4506218" y="730551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31" name="Text 16">
            <a:extLst>
              <a:ext uri="{FF2B5EF4-FFF2-40B4-BE49-F238E27FC236}">
                <a16:creationId xmlns:a16="http://schemas.microsoft.com/office/drawing/2014/main" id="{3508BABD-12A5-1BD4-8373-03C4DD25584A}"/>
              </a:ext>
            </a:extLst>
          </p:cNvPr>
          <p:cNvSpPr/>
          <p:nvPr/>
        </p:nvSpPr>
        <p:spPr>
          <a:xfrm flipH="1">
            <a:off x="4395912" y="7308591"/>
            <a:ext cx="777597" cy="5646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5E0DF"/>
                </a:solidFill>
                <a:latin typeface="Poppins" pitchFamily="34" charset="0"/>
                <a:cs typeface="Poppins" pitchFamily="34" charset="-120"/>
              </a:rPr>
              <a:t>6</a:t>
            </a:r>
            <a:endParaRPr lang="en-US" sz="2624" dirty="0"/>
          </a:p>
        </p:txBody>
      </p:sp>
      <p:sp>
        <p:nvSpPr>
          <p:cNvPr id="32" name="Text 17">
            <a:extLst>
              <a:ext uri="{FF2B5EF4-FFF2-40B4-BE49-F238E27FC236}">
                <a16:creationId xmlns:a16="http://schemas.microsoft.com/office/drawing/2014/main" id="{504EF204-C04B-D2C4-3CEE-804502C9668C}"/>
              </a:ext>
            </a:extLst>
          </p:cNvPr>
          <p:cNvSpPr/>
          <p:nvPr/>
        </p:nvSpPr>
        <p:spPr>
          <a:xfrm>
            <a:off x="5866088" y="539325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Shop keeper details</a:t>
            </a:r>
            <a:endParaRPr lang="en-US" sz="2187" dirty="0"/>
          </a:p>
        </p:txBody>
      </p:sp>
      <p:sp>
        <p:nvSpPr>
          <p:cNvPr id="33" name="Text 17">
            <a:extLst>
              <a:ext uri="{FF2B5EF4-FFF2-40B4-BE49-F238E27FC236}">
                <a16:creationId xmlns:a16="http://schemas.microsoft.com/office/drawing/2014/main" id="{65B1FF82-C793-B08D-A176-543400D958F6}"/>
              </a:ext>
            </a:extLst>
          </p:cNvPr>
          <p:cNvSpPr/>
          <p:nvPr/>
        </p:nvSpPr>
        <p:spPr>
          <a:xfrm>
            <a:off x="5866088" y="638432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View all details</a:t>
            </a:r>
            <a:endParaRPr lang="en-US" sz="2187" dirty="0"/>
          </a:p>
        </p:txBody>
      </p:sp>
      <p:sp>
        <p:nvSpPr>
          <p:cNvPr id="34" name="Text 17">
            <a:extLst>
              <a:ext uri="{FF2B5EF4-FFF2-40B4-BE49-F238E27FC236}">
                <a16:creationId xmlns:a16="http://schemas.microsoft.com/office/drawing/2014/main" id="{25BD49AE-3ABD-754A-20D1-846A6B064DDE}"/>
              </a:ext>
            </a:extLst>
          </p:cNvPr>
          <p:cNvSpPr/>
          <p:nvPr/>
        </p:nvSpPr>
        <p:spPr>
          <a:xfrm>
            <a:off x="5958726" y="738189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>
                <a:solidFill>
                  <a:srgbClr val="E5E0D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details</a:t>
            </a:r>
            <a:endParaRPr lang="en-US" sz="2187" dirty="0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10186"/>
            <a:ext cx="14630400" cy="8229600"/>
          </a:xfrm>
          <a:prstGeom prst="rect">
            <a:avLst/>
          </a:prstGeom>
          <a:solidFill>
            <a:schemeClr val="accent3">
              <a:lumMod val="50000"/>
            </a:schemeClr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2385417" y="2084402"/>
            <a:ext cx="6979883" cy="12583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400" b="1" dirty="0">
                <a:solidFill>
                  <a:srgbClr val="F2F2F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Inventory Management</a:t>
            </a:r>
            <a:endParaRPr lang="en-US" sz="44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2239208" y="3134558"/>
            <a:ext cx="9739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689722" y="4012792"/>
            <a:ext cx="5138417" cy="12583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571500" indent="-571500">
              <a:lnSpc>
                <a:spcPts val="2734"/>
              </a:lnSpc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E5E0D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Add Product</a:t>
            </a:r>
            <a:endParaRPr lang="en-US" sz="40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2760106" y="4865965"/>
            <a:ext cx="9536997" cy="19300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Add new product to the inventory .</a:t>
            </a:r>
          </a:p>
          <a:p>
            <a:pPr marL="0" indent="0">
              <a:lnSpc>
                <a:spcPts val="2624"/>
              </a:lnSpc>
              <a:buNone/>
            </a:pPr>
            <a:r>
              <a:rPr lang="en-US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</a:p>
          <a:p>
            <a:pPr marL="0" indent="0">
              <a:lnSpc>
                <a:spcPts val="2624"/>
              </a:lnSpc>
              <a:buNone/>
            </a:pPr>
            <a:r>
              <a:rPr lang="en-US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Add the quantity of the product .</a:t>
            </a:r>
          </a:p>
          <a:p>
            <a:pPr marL="0" indent="0">
              <a:lnSpc>
                <a:spcPts val="2624"/>
              </a:lnSpc>
              <a:buNone/>
            </a:pPr>
            <a:endParaRPr lang="en-US" sz="3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7580828" y="3134558"/>
            <a:ext cx="19073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2190393" y="5086826"/>
            <a:ext cx="195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8" name="Text 16"/>
          <p:cNvSpPr/>
          <p:nvPr/>
        </p:nvSpPr>
        <p:spPr>
          <a:xfrm>
            <a:off x="7574042" y="5086826"/>
            <a:ext cx="20431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10186"/>
            <a:ext cx="14630400" cy="8229600"/>
          </a:xfrm>
          <a:prstGeom prst="rect">
            <a:avLst/>
          </a:prstGeom>
          <a:solidFill>
            <a:schemeClr val="accent3">
              <a:lumMod val="50000"/>
            </a:schemeClr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2385417" y="2084402"/>
            <a:ext cx="6979883" cy="12583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Shopkeeper </a:t>
            </a:r>
          </a:p>
        </p:txBody>
      </p:sp>
      <p:sp>
        <p:nvSpPr>
          <p:cNvPr id="6" name="Text 4"/>
          <p:cNvSpPr/>
          <p:nvPr/>
        </p:nvSpPr>
        <p:spPr>
          <a:xfrm>
            <a:off x="2239208" y="3134558"/>
            <a:ext cx="9739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689722" y="4012792"/>
            <a:ext cx="5138417" cy="12583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endParaRPr lang="en-US" sz="40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1418897" y="3676988"/>
            <a:ext cx="12927724" cy="19300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571500" indent="-571500">
              <a:lnSpc>
                <a:spcPts val="2624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shopkeeper can add all customer detail.</a:t>
            </a:r>
          </a:p>
          <a:p>
            <a:pPr>
              <a:lnSpc>
                <a:spcPts val="2624"/>
              </a:lnSpc>
            </a:pPr>
            <a:r>
              <a:rPr lang="en-US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</a:p>
          <a:p>
            <a:pPr marL="571500" indent="-571500">
              <a:lnSpc>
                <a:spcPts val="2624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shopkeeper  can add new product in inventory.</a:t>
            </a:r>
          </a:p>
          <a:p>
            <a:pPr>
              <a:lnSpc>
                <a:spcPts val="2624"/>
              </a:lnSpc>
            </a:pPr>
            <a:r>
              <a:rPr lang="en-US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</a:p>
          <a:p>
            <a:pPr marL="571500" indent="-571500">
              <a:lnSpc>
                <a:spcPts val="2624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All other required attributes can be filled by </a:t>
            </a:r>
            <a:r>
              <a:rPr lang="en-US" sz="3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shopkeers</a:t>
            </a:r>
            <a:r>
              <a:rPr lang="en-US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>
              <a:lnSpc>
                <a:spcPts val="2624"/>
              </a:lnSpc>
            </a:pPr>
            <a:r>
              <a:rPr lang="en-US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</a:p>
          <a:p>
            <a:pPr>
              <a:lnSpc>
                <a:spcPts val="2624"/>
              </a:lnSpc>
            </a:pPr>
            <a:r>
              <a:rPr lang="en-US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</a:p>
        </p:txBody>
      </p:sp>
      <p:sp>
        <p:nvSpPr>
          <p:cNvPr id="10" name="Text 8"/>
          <p:cNvSpPr/>
          <p:nvPr/>
        </p:nvSpPr>
        <p:spPr>
          <a:xfrm>
            <a:off x="7580828" y="3134558"/>
            <a:ext cx="19073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2190393" y="5086826"/>
            <a:ext cx="195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8" name="Text 16"/>
          <p:cNvSpPr/>
          <p:nvPr/>
        </p:nvSpPr>
        <p:spPr>
          <a:xfrm>
            <a:off x="7574042" y="5086826"/>
            <a:ext cx="20431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</p:spTree>
    <p:extLst>
      <p:ext uri="{BB962C8B-B14F-4D97-AF65-F5344CB8AC3E}">
        <p14:creationId xmlns:p14="http://schemas.microsoft.com/office/powerpoint/2010/main" val="283630716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10186"/>
            <a:ext cx="14630400" cy="8229600"/>
          </a:xfrm>
          <a:prstGeom prst="rect">
            <a:avLst/>
          </a:prstGeom>
          <a:solidFill>
            <a:schemeClr val="accent3">
              <a:lumMod val="50000"/>
            </a:schemeClr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896925" y="842057"/>
            <a:ext cx="6979883" cy="12583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Shop Management System </a:t>
            </a:r>
          </a:p>
        </p:txBody>
      </p:sp>
      <p:sp>
        <p:nvSpPr>
          <p:cNvPr id="6" name="Text 4"/>
          <p:cNvSpPr/>
          <p:nvPr/>
        </p:nvSpPr>
        <p:spPr>
          <a:xfrm>
            <a:off x="2239208" y="3134558"/>
            <a:ext cx="9739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689722" y="4012792"/>
            <a:ext cx="5138417" cy="12583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endParaRPr lang="en-US" sz="40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7580828" y="3134558"/>
            <a:ext cx="19073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2190393" y="5086826"/>
            <a:ext cx="195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8" name="Text 16"/>
          <p:cNvSpPr/>
          <p:nvPr/>
        </p:nvSpPr>
        <p:spPr>
          <a:xfrm>
            <a:off x="7574042" y="5086826"/>
            <a:ext cx="20431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16E5E6-4E43-08FF-E49B-398846428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080" y="2110639"/>
            <a:ext cx="10605927" cy="567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91626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10186"/>
            <a:ext cx="14630400" cy="8229600"/>
          </a:xfrm>
          <a:prstGeom prst="rect">
            <a:avLst/>
          </a:prstGeom>
          <a:solidFill>
            <a:schemeClr val="accent3">
              <a:lumMod val="50000"/>
            </a:schemeClr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896925" y="842057"/>
            <a:ext cx="6979883" cy="12583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Tables </a:t>
            </a:r>
          </a:p>
        </p:txBody>
      </p:sp>
      <p:sp>
        <p:nvSpPr>
          <p:cNvPr id="6" name="Text 4"/>
          <p:cNvSpPr/>
          <p:nvPr/>
        </p:nvSpPr>
        <p:spPr>
          <a:xfrm>
            <a:off x="2239208" y="3134558"/>
            <a:ext cx="9739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689722" y="4012792"/>
            <a:ext cx="5138417" cy="12583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endParaRPr lang="en-US" sz="40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7580828" y="3134558"/>
            <a:ext cx="19073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2190393" y="5086826"/>
            <a:ext cx="195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8" name="Text 16"/>
          <p:cNvSpPr/>
          <p:nvPr/>
        </p:nvSpPr>
        <p:spPr>
          <a:xfrm>
            <a:off x="7574042" y="5086826"/>
            <a:ext cx="20431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20D55A-9389-2E35-A838-23FE59BD4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512695"/>
              </p:ext>
            </p:extLst>
          </p:nvPr>
        </p:nvGraphicFramePr>
        <p:xfrm>
          <a:off x="691163" y="2111699"/>
          <a:ext cx="12617451" cy="1935480"/>
        </p:xfrm>
        <a:graphic>
          <a:graphicData uri="http://schemas.openxmlformats.org/drawingml/2006/table">
            <a:tbl>
              <a:tblPr/>
              <a:tblGrid>
                <a:gridCol w="1802493">
                  <a:extLst>
                    <a:ext uri="{9D8B030D-6E8A-4147-A177-3AD203B41FA5}">
                      <a16:colId xmlns:a16="http://schemas.microsoft.com/office/drawing/2014/main" val="2098263253"/>
                    </a:ext>
                  </a:extLst>
                </a:gridCol>
                <a:gridCol w="1802493">
                  <a:extLst>
                    <a:ext uri="{9D8B030D-6E8A-4147-A177-3AD203B41FA5}">
                      <a16:colId xmlns:a16="http://schemas.microsoft.com/office/drawing/2014/main" val="2519210407"/>
                    </a:ext>
                  </a:extLst>
                </a:gridCol>
                <a:gridCol w="1802493">
                  <a:extLst>
                    <a:ext uri="{9D8B030D-6E8A-4147-A177-3AD203B41FA5}">
                      <a16:colId xmlns:a16="http://schemas.microsoft.com/office/drawing/2014/main" val="292771004"/>
                    </a:ext>
                  </a:extLst>
                </a:gridCol>
                <a:gridCol w="1802493">
                  <a:extLst>
                    <a:ext uri="{9D8B030D-6E8A-4147-A177-3AD203B41FA5}">
                      <a16:colId xmlns:a16="http://schemas.microsoft.com/office/drawing/2014/main" val="2194328376"/>
                    </a:ext>
                  </a:extLst>
                </a:gridCol>
                <a:gridCol w="1802493">
                  <a:extLst>
                    <a:ext uri="{9D8B030D-6E8A-4147-A177-3AD203B41FA5}">
                      <a16:colId xmlns:a16="http://schemas.microsoft.com/office/drawing/2014/main" val="3236747368"/>
                    </a:ext>
                  </a:extLst>
                </a:gridCol>
                <a:gridCol w="1802493">
                  <a:extLst>
                    <a:ext uri="{9D8B030D-6E8A-4147-A177-3AD203B41FA5}">
                      <a16:colId xmlns:a16="http://schemas.microsoft.com/office/drawing/2014/main" val="2873259462"/>
                    </a:ext>
                  </a:extLst>
                </a:gridCol>
                <a:gridCol w="1802493">
                  <a:extLst>
                    <a:ext uri="{9D8B030D-6E8A-4147-A177-3AD203B41FA5}">
                      <a16:colId xmlns:a16="http://schemas.microsoft.com/office/drawing/2014/main" val="1342438555"/>
                    </a:ext>
                  </a:extLst>
                </a:gridCol>
              </a:tblGrid>
              <a:tr h="365760">
                <a:tc gridSpan="7">
                  <a:txBody>
                    <a:bodyPr/>
                    <a:lstStyle/>
                    <a:p>
                      <a:r>
                        <a:rPr lang="en-US" sz="1800" dirty="0"/>
                        <a:t>product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791638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product name</a:t>
                      </a:r>
                      <a:endParaRPr lang="en-US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quality</a:t>
                      </a:r>
                      <a:endParaRPr lang="en-US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quantity</a:t>
                      </a:r>
                      <a:endParaRPr lang="en-US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  <a:endParaRPr 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Size</a:t>
                      </a:r>
                      <a:endParaRPr lang="en-US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  <a:endParaRPr lang="en-US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3892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8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pipe</a:t>
                      </a:r>
                      <a:endParaRPr lang="en-US" sz="18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Best</a:t>
                      </a:r>
                      <a:endParaRPr lang="en-US" sz="18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8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juliet</a:t>
                      </a:r>
                      <a:endParaRPr lang="en-US" sz="18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Large</a:t>
                      </a:r>
                      <a:endParaRPr lang="en-US" sz="18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br>
                        <a:rPr lang="en-US" sz="1100">
                          <a:effectLst/>
                          <a:latin typeface="Calibri" panose="020F0502020204030204" pitchFamily="34" charset="0"/>
                        </a:rPr>
                      </a:br>
                      <a:endParaRPr lang="en-US" sz="18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235778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8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paint</a:t>
                      </a:r>
                      <a:endParaRPr lang="en-US" sz="18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  <a:endParaRPr lang="en-US" sz="18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8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diamond</a:t>
                      </a:r>
                      <a:endParaRPr lang="en-US" sz="18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  <a:endParaRPr lang="en-US" sz="18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$200.00</a:t>
                      </a:r>
                      <a:endParaRPr lang="en-US" sz="18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160989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8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paint</a:t>
                      </a:r>
                      <a:endParaRPr lang="en-US" sz="18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Best</a:t>
                      </a:r>
                      <a:endParaRPr lang="en-US" sz="18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sz="18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master</a:t>
                      </a:r>
                      <a:endParaRPr lang="en-US" sz="18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Large</a:t>
                      </a:r>
                      <a:endParaRPr lang="en-US" sz="18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$4,000.00</a:t>
                      </a:r>
                      <a:endParaRPr lang="en-US" sz="18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72550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8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doorlock</a:t>
                      </a:r>
                      <a:endParaRPr lang="en-US" sz="18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Best</a:t>
                      </a:r>
                      <a:endParaRPr lang="en-US" sz="18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en-US" sz="18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pak</a:t>
                      </a:r>
                      <a:endParaRPr lang="en-US" sz="18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  <a:endParaRPr lang="en-US" sz="18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effectLst/>
                          <a:latin typeface="Calibri" panose="020F0502020204030204" pitchFamily="34" charset="0"/>
                        </a:rPr>
                        <a:t>$1,400.00</a:t>
                      </a:r>
                      <a:endParaRPr lang="en-US" sz="1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13808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EE75FF9-8D5A-E908-C646-B586A13F3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68182"/>
              </p:ext>
            </p:extLst>
          </p:nvPr>
        </p:nvGraphicFramePr>
        <p:xfrm>
          <a:off x="691167" y="4047179"/>
          <a:ext cx="12617448" cy="1685760"/>
        </p:xfrm>
        <a:graphic>
          <a:graphicData uri="http://schemas.openxmlformats.org/drawingml/2006/table">
            <a:tbl>
              <a:tblPr/>
              <a:tblGrid>
                <a:gridCol w="2102908">
                  <a:extLst>
                    <a:ext uri="{9D8B030D-6E8A-4147-A177-3AD203B41FA5}">
                      <a16:colId xmlns:a16="http://schemas.microsoft.com/office/drawing/2014/main" val="2840688807"/>
                    </a:ext>
                  </a:extLst>
                </a:gridCol>
                <a:gridCol w="2102908">
                  <a:extLst>
                    <a:ext uri="{9D8B030D-6E8A-4147-A177-3AD203B41FA5}">
                      <a16:colId xmlns:a16="http://schemas.microsoft.com/office/drawing/2014/main" val="3171698756"/>
                    </a:ext>
                  </a:extLst>
                </a:gridCol>
                <a:gridCol w="2102908">
                  <a:extLst>
                    <a:ext uri="{9D8B030D-6E8A-4147-A177-3AD203B41FA5}">
                      <a16:colId xmlns:a16="http://schemas.microsoft.com/office/drawing/2014/main" val="2237370574"/>
                    </a:ext>
                  </a:extLst>
                </a:gridCol>
                <a:gridCol w="2102908">
                  <a:extLst>
                    <a:ext uri="{9D8B030D-6E8A-4147-A177-3AD203B41FA5}">
                      <a16:colId xmlns:a16="http://schemas.microsoft.com/office/drawing/2014/main" val="1011015918"/>
                    </a:ext>
                  </a:extLst>
                </a:gridCol>
                <a:gridCol w="2102908">
                  <a:extLst>
                    <a:ext uri="{9D8B030D-6E8A-4147-A177-3AD203B41FA5}">
                      <a16:colId xmlns:a16="http://schemas.microsoft.com/office/drawing/2014/main" val="2147304960"/>
                    </a:ext>
                  </a:extLst>
                </a:gridCol>
                <a:gridCol w="2102908">
                  <a:extLst>
                    <a:ext uri="{9D8B030D-6E8A-4147-A177-3AD203B41FA5}">
                      <a16:colId xmlns:a16="http://schemas.microsoft.com/office/drawing/2014/main" val="3227219367"/>
                    </a:ext>
                  </a:extLst>
                </a:gridCol>
              </a:tblGrid>
              <a:tr h="697556">
                <a:tc gridSpan="6">
                  <a:txBody>
                    <a:bodyPr/>
                    <a:lstStyle/>
                    <a:p>
                      <a:r>
                        <a:rPr lang="en-US" dirty="0"/>
                        <a:t>Main menu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942194"/>
                  </a:ext>
                </a:extLst>
              </a:tr>
              <a:tr h="494102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shopkeeper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Customer_Name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Buy_Date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Return_policy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9560579"/>
                  </a:ext>
                </a:extLst>
              </a:tr>
              <a:tr h="494102"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ali</a:t>
                      </a:r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3/6/2024</a:t>
                      </a:r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83470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ABF1ED2-C873-A44F-29D4-3E30BE336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141018"/>
              </p:ext>
            </p:extLst>
          </p:nvPr>
        </p:nvGraphicFramePr>
        <p:xfrm>
          <a:off x="691164" y="5706057"/>
          <a:ext cx="12617450" cy="2113640"/>
        </p:xfrm>
        <a:graphic>
          <a:graphicData uri="http://schemas.openxmlformats.org/drawingml/2006/table">
            <a:tbl>
              <a:tblPr/>
              <a:tblGrid>
                <a:gridCol w="2523490">
                  <a:extLst>
                    <a:ext uri="{9D8B030D-6E8A-4147-A177-3AD203B41FA5}">
                      <a16:colId xmlns:a16="http://schemas.microsoft.com/office/drawing/2014/main" val="2631883361"/>
                    </a:ext>
                  </a:extLst>
                </a:gridCol>
                <a:gridCol w="2523490">
                  <a:extLst>
                    <a:ext uri="{9D8B030D-6E8A-4147-A177-3AD203B41FA5}">
                      <a16:colId xmlns:a16="http://schemas.microsoft.com/office/drawing/2014/main" val="1859108172"/>
                    </a:ext>
                  </a:extLst>
                </a:gridCol>
                <a:gridCol w="2523490">
                  <a:extLst>
                    <a:ext uri="{9D8B030D-6E8A-4147-A177-3AD203B41FA5}">
                      <a16:colId xmlns:a16="http://schemas.microsoft.com/office/drawing/2014/main" val="3035122474"/>
                    </a:ext>
                  </a:extLst>
                </a:gridCol>
                <a:gridCol w="2523490">
                  <a:extLst>
                    <a:ext uri="{9D8B030D-6E8A-4147-A177-3AD203B41FA5}">
                      <a16:colId xmlns:a16="http://schemas.microsoft.com/office/drawing/2014/main" val="4234159574"/>
                    </a:ext>
                  </a:extLst>
                </a:gridCol>
                <a:gridCol w="2523490">
                  <a:extLst>
                    <a:ext uri="{9D8B030D-6E8A-4147-A177-3AD203B41FA5}">
                      <a16:colId xmlns:a16="http://schemas.microsoft.com/office/drawing/2014/main" val="782873149"/>
                    </a:ext>
                  </a:extLst>
                </a:gridCol>
              </a:tblGrid>
              <a:tr h="457003">
                <a:tc gridSpan="5">
                  <a:txBody>
                    <a:bodyPr/>
                    <a:lstStyle/>
                    <a:p>
                      <a:r>
                        <a:rPr lang="en-US"/>
                        <a:t>Shopkeeper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725113"/>
                  </a:ext>
                </a:extLst>
              </a:tr>
              <a:tr h="323711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s_Name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Shop_Name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Loc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Timing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717439"/>
                  </a:ext>
                </a:extLst>
              </a:tr>
              <a:tr h="666463"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abubakkar</a:t>
                      </a:r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inventory store</a:t>
                      </a:r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kahuta</a:t>
                      </a:r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br>
                        <a:rPr lang="en-US" sz="1100">
                          <a:effectLst/>
                          <a:latin typeface="Calibri" panose="020F0502020204030204" pitchFamily="34" charset="0"/>
                        </a:rPr>
                      </a:br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516756"/>
                  </a:ext>
                </a:extLst>
              </a:tr>
              <a:tr h="666463">
                <a:tc>
                  <a:txBody>
                    <a:bodyPr/>
                    <a:lstStyle/>
                    <a:p>
                      <a:pPr algn="r"/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ahmed</a:t>
                      </a:r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inventory store</a:t>
                      </a:r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kahuta</a:t>
                      </a:r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br>
                        <a:rPr lang="en-US" sz="1100" dirty="0">
                          <a:effectLst/>
                          <a:latin typeface="Calibri" panose="020F0502020204030204" pitchFamily="34" charset="0"/>
                        </a:rPr>
                      </a:b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491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98834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508</Words>
  <Application>Microsoft Office PowerPoint</Application>
  <PresentationFormat>Custom</PresentationFormat>
  <Paragraphs>225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MS Sans Serif</vt:lpstr>
      <vt:lpstr>Poppins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hp</cp:lastModifiedBy>
  <cp:revision>5</cp:revision>
  <dcterms:created xsi:type="dcterms:W3CDTF">2024-06-06T06:53:53Z</dcterms:created>
  <dcterms:modified xsi:type="dcterms:W3CDTF">2024-06-06T09:16:16Z</dcterms:modified>
</cp:coreProperties>
</file>