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A4712-9192-630D-5955-A00582251B05}" v="1276" dt="2025-05-05T08:40:04.822"/>
    <p1510:client id="{9F3C0D8C-E56D-1B45-512D-5118157DE905}" v="171" dt="2025-05-05T09:20:20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1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0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0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1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39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0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4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4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9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pekowamonoo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YbVPueZyomiIgd8c-uPuQM76DRdGJAW9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4828" y="812832"/>
            <a:ext cx="5664680" cy="4660628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endParaRPr lang="en-US" sz="3200">
              <a:latin typeface="Times New Roman"/>
              <a:cs typeface="Arial"/>
            </a:endParaRPr>
          </a:p>
          <a:p>
            <a:r>
              <a:rPr lang="en-US" sz="3200">
                <a:latin typeface="Times New Roman"/>
                <a:cs typeface="Arial"/>
              </a:rPr>
              <a:t>AI Moderation in African Languages: Detecting Hate Speech in Swahili</a:t>
            </a:r>
            <a:endParaRPr lang="en-US" sz="3200">
              <a:latin typeface="Times New Roman"/>
              <a:cs typeface="Times New Roman"/>
            </a:endParaRPr>
          </a:p>
          <a:p>
            <a:r>
              <a:rPr lang="en-US" sz="3200">
                <a:latin typeface="Times New Roman"/>
                <a:cs typeface="Arial"/>
              </a:rPr>
              <a:t>Group 3 – Trust and Safety Fellows</a:t>
            </a:r>
            <a:endParaRPr lang="en-US" sz="3200">
              <a:latin typeface="Times New Roman"/>
              <a:cs typeface="Times New Roman"/>
            </a:endParaRPr>
          </a:p>
          <a:p>
            <a:r>
              <a:rPr lang="en-US" sz="3200">
                <a:latin typeface="Times New Roman"/>
                <a:cs typeface="Arial"/>
              </a:rPr>
              <a:t>Institution: Trust and Safety Africa Academy</a:t>
            </a:r>
            <a:endParaRPr lang="en-US" sz="3200">
              <a:latin typeface="Times New Roman"/>
              <a:cs typeface="Times New Roman"/>
            </a:endParaRPr>
          </a:p>
          <a:p>
            <a:r>
              <a:rPr lang="en-US" sz="3200">
                <a:latin typeface="Times New Roman"/>
                <a:cs typeface="Arial"/>
              </a:rPr>
              <a:t>Capstone Project Presentation</a:t>
            </a:r>
            <a:endParaRPr lang="en-US" sz="3200">
              <a:latin typeface="Times New Roman"/>
              <a:cs typeface="Times New Roman"/>
            </a:endParaRPr>
          </a:p>
          <a:p>
            <a:br>
              <a:rPr lang="en-US"/>
            </a:b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2C29E7-A5B5-3C57-C6C6-414B436EB47C}"/>
              </a:ext>
            </a:extLst>
          </p:cNvPr>
          <p:cNvSpPr/>
          <p:nvPr/>
        </p:nvSpPr>
        <p:spPr>
          <a:xfrm>
            <a:off x="-6635" y="5905222"/>
            <a:ext cx="12198634" cy="3207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6874E6-C278-F300-C03B-0E3FBD2F6C97}"/>
              </a:ext>
            </a:extLst>
          </p:cNvPr>
          <p:cNvSpPr/>
          <p:nvPr/>
        </p:nvSpPr>
        <p:spPr>
          <a:xfrm>
            <a:off x="333444" y="4791807"/>
            <a:ext cx="11849430" cy="9336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  <a:r>
              <a:rPr lang="en-US" sz="2400">
                <a:ea typeface="+mn-lt"/>
                <a:cs typeface="+mn-lt"/>
              </a:rPr>
              <a:t> Machine Learning Approach to Contextual Moderation in Swahili</a:t>
            </a:r>
            <a:endParaRPr lang="en-US" sz="240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669DB1-63B2-2FD4-DC25-A3426D81C279}"/>
              </a:ext>
            </a:extLst>
          </p:cNvPr>
          <p:cNvSpPr/>
          <p:nvPr/>
        </p:nvSpPr>
        <p:spPr>
          <a:xfrm>
            <a:off x="494635" y="809555"/>
            <a:ext cx="2280249" cy="3976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/>
              <a:t>Group 3 Members</a:t>
            </a:r>
            <a:endParaRPr lang="en-US"/>
          </a:p>
          <a:p>
            <a:pPr algn="ctr"/>
            <a:endParaRPr lang="en-US" b="1" u="sng"/>
          </a:p>
          <a:p>
            <a:pPr marL="342900" indent="-342900" algn="ctr">
              <a:buAutoNum type="arabicPeriod"/>
            </a:pPr>
            <a:r>
              <a:rPr lang="en-US" b="1" u="sng"/>
              <a:t>Abubakari-Sadique Hamidu</a:t>
            </a:r>
          </a:p>
          <a:p>
            <a:pPr marL="342900" indent="-342900" algn="ctr">
              <a:buAutoNum type="arabicPeriod"/>
            </a:pPr>
            <a:endParaRPr lang="en-US" b="1" u="sng"/>
          </a:p>
          <a:p>
            <a:pPr marL="342900" indent="-342900" algn="ctr">
              <a:buAutoNum type="arabicPeriod"/>
            </a:pPr>
            <a:r>
              <a:rPr lang="en-US" b="1" u="sng"/>
              <a:t>Papa Ekow </a:t>
            </a:r>
            <a:r>
              <a:rPr lang="en-US" b="1" u="sng" err="1"/>
              <a:t>Amonoo</a:t>
            </a:r>
          </a:p>
          <a:p>
            <a:pPr marL="342900" indent="-342900" algn="ctr">
              <a:buAutoNum type="arabicPeriod"/>
            </a:pPr>
            <a:endParaRPr lang="en-US" b="1" u="sng"/>
          </a:p>
          <a:p>
            <a:pPr marL="342900" indent="-342900" algn="ctr">
              <a:buAutoNum type="arabicPeriod"/>
            </a:pPr>
            <a:r>
              <a:rPr lang="en-US" b="1" u="sng"/>
              <a:t>Chilufya Theresa Mulenga </a:t>
            </a:r>
          </a:p>
          <a:p>
            <a:pPr algn="ctr"/>
            <a:endParaRPr lang="en-US"/>
          </a:p>
        </p:txBody>
      </p:sp>
      <p:pic>
        <p:nvPicPr>
          <p:cNvPr id="6" name="Picture 5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F3D4A8E7-8B9E-4178-05FE-BAD95F3E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758" y="704041"/>
            <a:ext cx="2157502" cy="408406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16901F3-9204-9B47-1C65-379B14911F31}"/>
              </a:ext>
            </a:extLst>
          </p:cNvPr>
          <p:cNvSpPr/>
          <p:nvPr/>
        </p:nvSpPr>
        <p:spPr>
          <a:xfrm>
            <a:off x="8552594" y="939229"/>
            <a:ext cx="1374473" cy="13600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TRUST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406BF0-B98B-4736-9591-2951539FBF71}"/>
              </a:ext>
            </a:extLst>
          </p:cNvPr>
          <p:cNvSpPr/>
          <p:nvPr/>
        </p:nvSpPr>
        <p:spPr>
          <a:xfrm>
            <a:off x="8552593" y="2118172"/>
            <a:ext cx="1374473" cy="13600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333532-29AF-C1D5-7D7A-8EE55394184D}"/>
              </a:ext>
            </a:extLst>
          </p:cNvPr>
          <p:cNvSpPr/>
          <p:nvPr/>
        </p:nvSpPr>
        <p:spPr>
          <a:xfrm>
            <a:off x="8437576" y="3426512"/>
            <a:ext cx="1604509" cy="13600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8911-EBB9-752D-6F68-2AF3082D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2" y="922096"/>
            <a:ext cx="10676888" cy="68091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MODEL EVALUATION AND TESTING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55B7F-46E6-3B78-4564-80B1B2A78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429" y="1603014"/>
            <a:ext cx="8793601" cy="45131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D7114-D137-4146-63D1-72E15B50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947D-D30A-4059-9727-5572523F32B1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FA0-F1F4-7B0B-6CA8-BB876C87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50BD-72F6-5039-80E4-1121314D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3F7757-98D8-0D31-E541-ED7A633AB1CC}"/>
              </a:ext>
            </a:extLst>
          </p:cNvPr>
          <p:cNvSpPr/>
          <p:nvPr/>
        </p:nvSpPr>
        <p:spPr>
          <a:xfrm>
            <a:off x="590854" y="1597822"/>
            <a:ext cx="2731145" cy="45108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8: Evaluate the Model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Step 9: Test with New Input</a:t>
            </a:r>
          </a:p>
          <a:p>
            <a:pPr algn="ctr"/>
            <a:endParaRPr lang="en-US">
              <a:latin typeface="Consolas"/>
            </a:endParaRP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DF6F65-E50D-2032-8E1F-237369A65349}"/>
              </a:ext>
            </a:extLst>
          </p:cNvPr>
          <p:cNvSpPr/>
          <p:nvPr/>
        </p:nvSpPr>
        <p:spPr>
          <a:xfrm>
            <a:off x="659422" y="6110654"/>
            <a:ext cx="11459307" cy="293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AF281DCB-A091-44A3-E768-31375A4F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098" y="-451"/>
            <a:ext cx="1596786" cy="1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1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48F5-7060-312B-1E8D-67B17E3C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2" y="922096"/>
            <a:ext cx="10676888" cy="795936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Model Evaluation Results</a:t>
            </a:r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40D2F65-C336-9E4D-6600-6517F8D2F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102842"/>
              </p:ext>
            </p:extLst>
          </p:nvPr>
        </p:nvGraphicFramePr>
        <p:xfrm>
          <a:off x="4198188" y="1984075"/>
          <a:ext cx="7497195" cy="2076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283">
                  <a:extLst>
                    <a:ext uri="{9D8B030D-6E8A-4147-A177-3AD203B41FA5}">
                      <a16:colId xmlns:a16="http://schemas.microsoft.com/office/drawing/2014/main" val="2895569367"/>
                    </a:ext>
                  </a:extLst>
                </a:gridCol>
                <a:gridCol w="1381713">
                  <a:extLst>
                    <a:ext uri="{9D8B030D-6E8A-4147-A177-3AD203B41FA5}">
                      <a16:colId xmlns:a16="http://schemas.microsoft.com/office/drawing/2014/main" val="1639393581"/>
                    </a:ext>
                  </a:extLst>
                </a:gridCol>
                <a:gridCol w="1274319">
                  <a:extLst>
                    <a:ext uri="{9D8B030D-6E8A-4147-A177-3AD203B41FA5}">
                      <a16:colId xmlns:a16="http://schemas.microsoft.com/office/drawing/2014/main" val="737979962"/>
                    </a:ext>
                  </a:extLst>
                </a:gridCol>
                <a:gridCol w="1499440">
                  <a:extLst>
                    <a:ext uri="{9D8B030D-6E8A-4147-A177-3AD203B41FA5}">
                      <a16:colId xmlns:a16="http://schemas.microsoft.com/office/drawing/2014/main" val="3926934908"/>
                    </a:ext>
                  </a:extLst>
                </a:gridCol>
                <a:gridCol w="1499440">
                  <a:extLst>
                    <a:ext uri="{9D8B030D-6E8A-4147-A177-3AD203B41FA5}">
                      <a16:colId xmlns:a16="http://schemas.microsoft.com/office/drawing/2014/main" val="3509641506"/>
                    </a:ext>
                  </a:extLst>
                </a:gridCol>
              </a:tblGrid>
              <a:tr h="52226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Class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Calisto MT"/>
                        </a:rPr>
                        <a:t>Precision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Calisto MT"/>
                        </a:rPr>
                        <a:t>Recall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Calisto MT"/>
                        </a:rPr>
                        <a:t>F1-score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Calisto MT"/>
                        </a:rPr>
                        <a:t>Support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20426"/>
                  </a:ext>
                </a:extLst>
              </a:tr>
              <a:tr h="52226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 (Non-Hate)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21170"/>
                  </a:ext>
                </a:extLst>
              </a:tr>
              <a:tr h="52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sto MT"/>
                        </a:rPr>
                        <a:t>1 (Hate)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9146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E232-B8CA-790E-B1DB-D8D1EB0B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167-5B50-403F-9CBE-1AF57EA8B5EA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70EE4-F5DC-C875-DD21-E1E5D35C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6B9A-F727-9E6E-5A1B-AD4E6DE0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B8E76-9EAC-1947-8632-E115BEAA1C65}"/>
              </a:ext>
            </a:extLst>
          </p:cNvPr>
          <p:cNvSpPr/>
          <p:nvPr/>
        </p:nvSpPr>
        <p:spPr>
          <a:xfrm>
            <a:off x="967154" y="1716159"/>
            <a:ext cx="3223569" cy="43303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✅ </a:t>
            </a:r>
            <a:r>
              <a:rPr lang="en-US" b="1"/>
              <a:t>Accuracy: 100.00%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5097714-EB82-418E-73D8-5C4EEA74EDCC}"/>
              </a:ext>
            </a:extLst>
          </p:cNvPr>
          <p:cNvSpPr/>
          <p:nvPr/>
        </p:nvSpPr>
        <p:spPr>
          <a:xfrm>
            <a:off x="4191000" y="4075981"/>
            <a:ext cx="2373923" cy="498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Total Samples = 40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F6F804-C2FF-1C09-7709-66DC91D01082}"/>
              </a:ext>
            </a:extLst>
          </p:cNvPr>
          <p:cNvSpPr/>
          <p:nvPr/>
        </p:nvSpPr>
        <p:spPr>
          <a:xfrm>
            <a:off x="4191277" y="4573935"/>
            <a:ext cx="7517975" cy="147810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🧠 Interpretation</a:t>
            </a:r>
          </a:p>
          <a:p>
            <a:pPr marL="228600" indent="-228600">
              <a:buFont typeface=""/>
              <a:buChar char="•"/>
            </a:pPr>
            <a:r>
              <a:rPr lang="en-US"/>
              <a:t>The model correctly predicted </a:t>
            </a:r>
            <a:r>
              <a:rPr lang="en-US" b="1"/>
              <a:t>all hate and non-hate speech samples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Precision, Recall, and F1-score of </a:t>
            </a:r>
            <a:r>
              <a:rPr lang="en-US" b="1"/>
              <a:t>1.00</a:t>
            </a:r>
            <a:r>
              <a:rPr lang="en-US"/>
              <a:t> indicate </a:t>
            </a:r>
            <a:r>
              <a:rPr lang="en-US" b="1"/>
              <a:t>perfect classification</a:t>
            </a:r>
            <a:r>
              <a:rPr lang="en-US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This is a strong result, but testing on a </a:t>
            </a:r>
            <a:r>
              <a:rPr lang="en-US" b="1"/>
              <a:t>larger, more diverse dataset</a:t>
            </a:r>
            <a:r>
              <a:rPr lang="en-US"/>
              <a:t> is recommended to confirm real-world performance.</a:t>
            </a:r>
          </a:p>
        </p:txBody>
      </p:sp>
      <p:pic>
        <p:nvPicPr>
          <p:cNvPr id="18" name="Picture 17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75548393-1383-7F74-5BF7-8573D582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098" y="-451"/>
            <a:ext cx="1596786" cy="1036071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9EA8B1A-267C-9CF0-8B72-F923B8436E20}"/>
              </a:ext>
            </a:extLst>
          </p:cNvPr>
          <p:cNvSpPr/>
          <p:nvPr/>
        </p:nvSpPr>
        <p:spPr>
          <a:xfrm>
            <a:off x="836375" y="6050379"/>
            <a:ext cx="10857947" cy="381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A726-2320-3407-9589-11645AA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800">
                <a:latin typeface="Arial"/>
                <a:cs typeface="Arial"/>
              </a:rPr>
              <a:t>Future Work</a:t>
            </a:r>
            <a:endParaRPr lang="en-US" sz="28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A393-78F4-FB85-55C4-C9FD15B8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2" y="1603014"/>
            <a:ext cx="8002700" cy="42111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>
                <a:latin typeface="Arial"/>
                <a:cs typeface="Arial"/>
              </a:rPr>
              <a:t>Use </a:t>
            </a:r>
            <a:r>
              <a:rPr lang="en-US" sz="2400" err="1">
                <a:latin typeface="Arial"/>
                <a:cs typeface="Arial"/>
              </a:rPr>
              <a:t>AfroBERT</a:t>
            </a:r>
            <a:r>
              <a:rPr lang="en-US" sz="2400">
                <a:latin typeface="Arial"/>
                <a:cs typeface="Arial"/>
              </a:rPr>
              <a:t> for better language context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>
                <a:latin typeface="Arial"/>
                <a:cs typeface="Arial"/>
              </a:rPr>
              <a:t>Expand dataset to include regional dialects</a:t>
            </a:r>
            <a:br>
              <a:rPr lang="en-US" sz="2400"/>
            </a:br>
            <a:endParaRPr lang="en-US" sz="2400"/>
          </a:p>
          <a:p>
            <a:r>
              <a:rPr lang="en-US" sz="2400">
                <a:latin typeface="Arial"/>
                <a:cs typeface="Arial"/>
              </a:rPr>
              <a:t>Build a REST API for integration with apps</a:t>
            </a:r>
            <a:br>
              <a:rPr lang="en-US" sz="2400"/>
            </a:br>
            <a:endParaRPr lang="en-US" sz="2400"/>
          </a:p>
          <a:p>
            <a:r>
              <a:rPr lang="en-US" sz="2400">
                <a:latin typeface="Arial"/>
                <a:cs typeface="Arial"/>
              </a:rPr>
              <a:t>Explore multilingual moderation (e.g. Hausa, Twi, Yoruba, Moore)</a:t>
            </a:r>
            <a:br>
              <a:rPr lang="en-US" sz="2400"/>
            </a:br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8F82-0A8D-82A3-B353-C8A0F5C3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B021-4803-4782-A655-BC23063C1D52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ADD72-744D-2CC0-BA00-D1A684E7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49BD-17B8-99F3-9B50-285D8768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12</a:t>
            </a:fld>
            <a:endParaRPr lang="en-US"/>
          </a:p>
        </p:txBody>
      </p:sp>
      <p:pic>
        <p:nvPicPr>
          <p:cNvPr id="8" name="Picture 7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B0B3AF28-12E1-E2EE-13B6-40932E73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21" y="1710455"/>
            <a:ext cx="2330031" cy="366712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D47EA7-2E4D-A760-567F-9DD8745CA9D5}"/>
              </a:ext>
            </a:extLst>
          </p:cNvPr>
          <p:cNvSpPr/>
          <p:nvPr/>
        </p:nvSpPr>
        <p:spPr>
          <a:xfrm>
            <a:off x="707808" y="5819788"/>
            <a:ext cx="10679612" cy="378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5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07FA-C39A-21A5-9F3C-9A225E5F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95295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800">
                <a:latin typeface="Arial"/>
                <a:cs typeface="Arial"/>
              </a:rPr>
              <a:t>Conclusion</a:t>
            </a:r>
            <a:endParaRPr lang="en-US" sz="28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6CAE-654F-163C-DC6A-0ED5D0CD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03655"/>
            <a:ext cx="8750322" cy="41680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>
                <a:latin typeface="Arial"/>
                <a:cs typeface="Arial"/>
              </a:rPr>
              <a:t>Demonstrated a working AI model for hate speech in Swahili</a:t>
            </a:r>
            <a:endParaRPr lang="en-US" sz="2400">
              <a:latin typeface="Calisto MT" panose="02040603050505030304"/>
              <a:cs typeface="Arial"/>
            </a:endParaRPr>
          </a:p>
          <a:p>
            <a:endParaRPr lang="en-US" sz="2400">
              <a:latin typeface="Arial"/>
              <a:cs typeface="Arial"/>
            </a:endParaRPr>
          </a:p>
          <a:p>
            <a:r>
              <a:rPr lang="en-US" sz="2400">
                <a:latin typeface="Arial"/>
                <a:cs typeface="Arial"/>
              </a:rPr>
              <a:t>Provides a foundation for ethical moderation in African languages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r>
              <a:rPr lang="en-US" sz="2400">
                <a:latin typeface="Arial"/>
                <a:cs typeface="Arial"/>
              </a:rPr>
              <a:t>Reinforces the mission of Trust and Safety Africa Academy</a:t>
            </a:r>
            <a:endParaRPr lang="en-US" sz="2400"/>
          </a:p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3745-E246-44FA-A1B0-B2D3F6D2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599D-4309-4F95-A596-B1DD0E2350FA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A692-B629-F8B0-BEA9-1767E8C4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2829-1C2F-E6C8-EB33-90EACAFF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954E91-F339-EA9C-976B-7098587D3F5B}"/>
              </a:ext>
            </a:extLst>
          </p:cNvPr>
          <p:cNvSpPr/>
          <p:nvPr/>
        </p:nvSpPr>
        <p:spPr>
          <a:xfrm>
            <a:off x="703661" y="5612975"/>
            <a:ext cx="11481758" cy="511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16A5208B-A5B4-C928-744F-5F012CEA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30" y="1437285"/>
            <a:ext cx="2330031" cy="4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68F1-BD2E-7235-C757-435E9D60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89" y="922096"/>
            <a:ext cx="10662511" cy="680918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800">
                <a:latin typeface="Arial"/>
                <a:cs typeface="Arial"/>
              </a:rPr>
              <a:t>Acknowledgements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7A51-B2D9-DC9C-A023-594A88575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57" y="1689278"/>
            <a:ext cx="11021943" cy="409616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2400" dirty="0">
                <a:latin typeface="Arial"/>
                <a:cs typeface="Arial"/>
              </a:rPr>
              <a:t>Trust and Safety Africa Academy</a:t>
            </a:r>
            <a:endParaRPr lang="en-US" sz="2400"/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Group 3 Fellows</a:t>
            </a:r>
            <a:r>
              <a:rPr lang="en-US" sz="2400" dirty="0">
                <a:latin typeface="Calisto MT"/>
                <a:cs typeface="Arial"/>
              </a:rPr>
              <a:t>:</a:t>
            </a:r>
            <a:endParaRPr lang="en-US" sz="2400"/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    - Abubakari-Sadique Hamidu</a:t>
            </a:r>
          </a:p>
          <a:p>
            <a:pPr marL="0" indent="0">
              <a:buNone/>
            </a:pPr>
            <a:r>
              <a:rPr lang="en-US" sz="2400" u="sng" dirty="0">
                <a:latin typeface="Arial"/>
                <a:cs typeface="Arial"/>
              </a:rPr>
              <a:t>Email: abubakarisadiquehamidu@gmail.com</a:t>
            </a: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    - Papa Ekow </a:t>
            </a:r>
            <a:r>
              <a:rPr lang="en-US" sz="2400" err="1">
                <a:latin typeface="Arial"/>
                <a:cs typeface="Arial"/>
              </a:rPr>
              <a:t>Amonoo</a:t>
            </a:r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u="sng" dirty="0">
                <a:latin typeface="Arial"/>
                <a:cs typeface="Arial"/>
              </a:rPr>
              <a:t>Email: </a:t>
            </a:r>
            <a:r>
              <a:rPr lang="en-US" sz="2400" u="sng" dirty="0">
                <a:latin typeface="Arial"/>
                <a:cs typeface="Arial"/>
                <a:hlinkClick r:id="rId2"/>
              </a:rPr>
              <a:t>pekowamonoo@gmail.com</a:t>
            </a:r>
            <a:endParaRPr lang="en-US" sz="2400" u="sng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    - Chilufya Theresa Mulenga </a:t>
            </a:r>
          </a:p>
          <a:p>
            <a:pPr marL="0" indent="0">
              <a:buNone/>
            </a:pPr>
            <a:r>
              <a:rPr lang="en-US" sz="2400" u="sng" dirty="0">
                <a:latin typeface="Arial"/>
                <a:cs typeface="Arial"/>
              </a:rPr>
              <a:t>Email: mulengachilufya46@gmail.com</a:t>
            </a:r>
          </a:p>
          <a:p>
            <a:pPr marL="0" indent="0">
              <a:buNone/>
            </a:pPr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Mentors and Support Staff at Trust and Safety Africa Academy</a:t>
            </a:r>
            <a:endParaRPr lang="en-US" sz="2400"/>
          </a:p>
          <a:p>
            <a:pPr marL="0" indent="0">
              <a:buNone/>
            </a:pPr>
            <a:br>
              <a:rPr lang="en-US" dirty="0"/>
            </a:br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7075-ED4A-9D99-0A73-2FE2A3D7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0A40-4696-4219-A9DD-C87F5098E9F9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BC99-3007-C2AA-DC39-D87F1B2B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C76A-414B-855C-1B33-763D9F2E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14</a:t>
            </a:fld>
            <a:endParaRPr lang="en-US"/>
          </a:p>
        </p:txBody>
      </p:sp>
      <p:pic>
        <p:nvPicPr>
          <p:cNvPr id="8" name="Picture 7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31E26A83-CA0E-A8B4-18DD-1D5143B7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30" y="1710454"/>
            <a:ext cx="2330031" cy="408407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AD140B-F473-568C-5AE4-89366FE3E1FD}"/>
              </a:ext>
            </a:extLst>
          </p:cNvPr>
          <p:cNvSpPr/>
          <p:nvPr/>
        </p:nvSpPr>
        <p:spPr>
          <a:xfrm>
            <a:off x="722462" y="5671866"/>
            <a:ext cx="11467379" cy="468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8B5E66-297D-CD28-912F-9EC29170736B}"/>
              </a:ext>
            </a:extLst>
          </p:cNvPr>
          <p:cNvSpPr/>
          <p:nvPr/>
        </p:nvSpPr>
        <p:spPr>
          <a:xfrm>
            <a:off x="4925075" y="1840026"/>
            <a:ext cx="4710021" cy="33297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Links</a:t>
            </a:r>
          </a:p>
          <a:p>
            <a:pPr algn="ctr"/>
            <a:endParaRPr lang="en-US" u="sng"/>
          </a:p>
          <a:p>
            <a:pPr algn="ctr"/>
            <a:r>
              <a:rPr lang="en-US"/>
              <a:t>Model: </a:t>
            </a:r>
            <a:r>
              <a:rPr lang="en-US">
                <a:ea typeface="+mn-lt"/>
                <a:cs typeface="+mn-lt"/>
                <a:hlinkClick r:id="rId4"/>
              </a:rPr>
              <a:t>https://colab.research.google.com/drive/1YbVPueZyomiIgd8c-uPuQM76DRdGJAW9?usp=sharing</a:t>
            </a:r>
            <a:endParaRPr lang="en-US">
              <a:ea typeface="+mn-lt"/>
              <a:cs typeface="+mn-lt"/>
            </a:endParaRPr>
          </a:p>
          <a:p>
            <a:pPr algn="ctr"/>
            <a:endParaRPr lang="en-US"/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9B4D-E331-B5D9-955E-03A6931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2" y="922096"/>
            <a:ext cx="10676888" cy="795936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400" b="1">
                <a:latin typeface="Arial"/>
                <a:cs typeface="Arial"/>
              </a:rPr>
              <a:t>Background Research</a:t>
            </a:r>
            <a:endParaRPr lang="en-US" sz="2400" b="1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D9F3-5231-3B56-D330-155E7873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2" y="1718032"/>
            <a:ext cx="9641719" cy="41824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Arial"/>
                <a:cs typeface="Arial"/>
              </a:rPr>
              <a:t>Global Problem: Hate speech online fuels violence, polarization, and discrimination.</a:t>
            </a:r>
            <a:endParaRPr lang="en-US" sz="2400"/>
          </a:p>
          <a:p>
            <a:r>
              <a:rPr lang="en-US" sz="2400">
                <a:latin typeface="Arial"/>
                <a:cs typeface="Arial"/>
              </a:rPr>
              <a:t>Local Context: African languages are underrepresented in moderation systems.</a:t>
            </a:r>
            <a:endParaRPr lang="en-US" sz="2400"/>
          </a:p>
          <a:p>
            <a:r>
              <a:rPr lang="en-US" sz="2400">
                <a:latin typeface="Arial"/>
                <a:cs typeface="Arial"/>
              </a:rPr>
              <a:t>Swahili Focus: With over 100M speakers, Swahili is widely used on social platforms.</a:t>
            </a:r>
            <a:endParaRPr lang="en-US" sz="2400"/>
          </a:p>
          <a:p>
            <a:r>
              <a:rPr lang="en-US" sz="2400">
                <a:latin typeface="Arial"/>
                <a:cs typeface="Arial"/>
              </a:rPr>
              <a:t>Gap: Existing AI tools lack linguistic and cultural understanding of Swahili</a:t>
            </a:r>
            <a:br>
              <a:rPr lang="en-US" sz="2400"/>
            </a:br>
            <a:endParaRPr lang="en-US" sz="2400">
              <a:latin typeface="Arial"/>
              <a:cs typeface="Arial"/>
            </a:endParaRPr>
          </a:p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76D5-B83C-C49E-FBFB-70FD5671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9BB5-A29D-4366-894B-4E5F7AC3D417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4BC94-6EEB-B450-784D-8B773030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5D09-3EF6-9E86-743D-80C0A9F0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3D3426-8575-9E16-A182-2AFFB45D1DB6}"/>
              </a:ext>
            </a:extLst>
          </p:cNvPr>
          <p:cNvSpPr/>
          <p:nvPr/>
        </p:nvSpPr>
        <p:spPr>
          <a:xfrm>
            <a:off x="4700" y="5700345"/>
            <a:ext cx="12186745" cy="378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9E9D1A2D-1F84-8C9C-44BC-817AEF8E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589" y="3349475"/>
            <a:ext cx="1668672" cy="235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0FD8-BF54-08F3-A9CD-56E8ED35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3200">
                <a:latin typeface="Arial"/>
                <a:cs typeface="Arial"/>
              </a:rPr>
              <a:t>Problem Statement</a:t>
            </a:r>
            <a:endParaRPr lang="en-US" sz="32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43CA-F442-D3D9-D4CD-DBAAB96C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8032"/>
            <a:ext cx="8088965" cy="421118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800">
                <a:latin typeface="Arial"/>
                <a:cs typeface="Arial"/>
              </a:rPr>
              <a:t>Most AI moderation tools do not support African languages, especially the most popular ones, like Swahili.</a:t>
            </a:r>
            <a:endParaRPr lang="en-US" sz="2800"/>
          </a:p>
          <a:p>
            <a:r>
              <a:rPr lang="en-US" sz="2800">
                <a:latin typeface="Arial"/>
                <a:cs typeface="Arial"/>
              </a:rPr>
              <a:t>Social media platforms in East Africa lack efficient hate speech detection.</a:t>
            </a:r>
            <a:endParaRPr lang="en-US" sz="2800"/>
          </a:p>
          <a:p>
            <a:r>
              <a:rPr lang="en-US" sz="2800">
                <a:latin typeface="Arial"/>
                <a:cs typeface="Arial"/>
              </a:rPr>
              <a:t>Manual moderation is slow, inconsistent, and costly.</a:t>
            </a:r>
            <a:endParaRPr lang="en-US" sz="2800"/>
          </a:p>
          <a:p>
            <a:r>
              <a:rPr lang="en-US" sz="2800">
                <a:latin typeface="Arial"/>
                <a:cs typeface="Arial"/>
              </a:rPr>
              <a:t>This project aims to fill this gap using machine learning and local language data.</a:t>
            </a:r>
            <a:endParaRPr lang="en-US" sz="2800"/>
          </a:p>
          <a:p>
            <a:pPr marL="0" indent="0">
              <a:buNone/>
            </a:pPr>
            <a:br>
              <a:rPr lang="en-US"/>
            </a:b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3FB6-6747-ABA0-BD56-9ED0E409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3B45-5ACC-4A48-8D56-88E7D12E210F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CDABF-B26A-EC40-162D-A0BDB531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A3DB-2F90-39F7-09E1-A352D0A1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/>
          </a:p>
        </p:txBody>
      </p:sp>
      <p:pic>
        <p:nvPicPr>
          <p:cNvPr id="7" name="Picture 6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C0D3A1C7-DEFE-C198-AC2B-24BBF802C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135" y="3651399"/>
            <a:ext cx="2143125" cy="214312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0CB04C-A2E2-1014-2ABB-13C1F135C3B4}"/>
              </a:ext>
            </a:extLst>
          </p:cNvPr>
          <p:cNvSpPr/>
          <p:nvPr/>
        </p:nvSpPr>
        <p:spPr>
          <a:xfrm>
            <a:off x="1658" y="5790757"/>
            <a:ext cx="12190064" cy="3776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9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BE99-BF87-8D8B-6E7F-E62D9531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>
                <a:latin typeface="Times New Roman"/>
                <a:cs typeface="Arial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361B-669C-0619-EE52-F53B745E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44863"/>
            <a:ext cx="9512323" cy="44987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Arial"/>
                <a:cs typeface="Arial"/>
              </a:rPr>
              <a:t> Build a binary classification model to detect Swahili hate speech.</a:t>
            </a:r>
            <a:endParaRPr lang="en-US"/>
          </a:p>
          <a:p>
            <a:r>
              <a:rPr lang="en-US" sz="2800">
                <a:latin typeface="Arial"/>
                <a:cs typeface="Arial"/>
              </a:rPr>
              <a:t> Preprocess Swahili text data using NLP techniques.</a:t>
            </a:r>
          </a:p>
          <a:p>
            <a:r>
              <a:rPr lang="en-US" sz="2800">
                <a:latin typeface="Arial"/>
                <a:cs typeface="Arial"/>
              </a:rPr>
              <a:t> Train and evaluate a baseline ML model (Logistic Regression).</a:t>
            </a:r>
          </a:p>
          <a:p>
            <a:r>
              <a:rPr lang="en-US" sz="2800">
                <a:latin typeface="Arial"/>
                <a:cs typeface="Arial"/>
              </a:rPr>
              <a:t>4. Provide a scalable foundation for moderation in other African languages.</a:t>
            </a: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6898-1FC5-FD7D-E352-85895A29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6533-7E07-477A-92B2-9F6B752C55A2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5BD1-B553-9894-185C-53E25676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AD1C-00AB-B5DF-34F4-7B536A7A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  <p:pic>
        <p:nvPicPr>
          <p:cNvPr id="7" name="Picture 6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D973CB91-1BCF-2DA5-DDA1-27AEF663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136" y="3622645"/>
            <a:ext cx="2143125" cy="21431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3E3D56-F4DE-EADD-1F51-C2181C0C7663}"/>
              </a:ext>
            </a:extLst>
          </p:cNvPr>
          <p:cNvSpPr/>
          <p:nvPr/>
        </p:nvSpPr>
        <p:spPr>
          <a:xfrm>
            <a:off x="276" y="5760068"/>
            <a:ext cx="12191723" cy="379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121CBD-C554-C2E4-EA07-D23936682E62}"/>
              </a:ext>
            </a:extLst>
          </p:cNvPr>
          <p:cNvSpPr/>
          <p:nvPr/>
        </p:nvSpPr>
        <p:spPr>
          <a:xfrm>
            <a:off x="718867" y="5174466"/>
            <a:ext cx="9317357" cy="5980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Meta, Google, and TikTok have AI moderation models but limited coverage of African languages </a:t>
            </a:r>
          </a:p>
        </p:txBody>
      </p:sp>
    </p:spTree>
    <p:extLst>
      <p:ext uri="{BB962C8B-B14F-4D97-AF65-F5344CB8AC3E}">
        <p14:creationId xmlns:p14="http://schemas.microsoft.com/office/powerpoint/2010/main" val="393673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BBC8-CA86-DF56-376F-DD73854C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3200">
                <a:latin typeface="Arial"/>
                <a:cs typeface="Arial"/>
              </a:rPr>
              <a:t>Methodology Overview</a:t>
            </a:r>
            <a:endParaRPr lang="en-US" sz="32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19C7-DB71-D85B-440D-6A191E24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2" y="1603013"/>
            <a:ext cx="10676888" cy="43262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400" u="sng">
                <a:latin typeface="Arial"/>
                <a:cs typeface="Arial"/>
              </a:rPr>
              <a:t>Steps Taken</a:t>
            </a:r>
            <a:endParaRPr lang="en-US" sz="2400" u="sng"/>
          </a:p>
          <a:p>
            <a:r>
              <a:rPr lang="en-US" sz="2400">
                <a:latin typeface="Arial"/>
                <a:cs typeface="Arial"/>
              </a:rPr>
              <a:t>1. Dataset Collection</a:t>
            </a:r>
            <a:endParaRPr lang="en-US" sz="2400"/>
          </a:p>
          <a:p>
            <a:r>
              <a:rPr lang="en-US" sz="2400">
                <a:latin typeface="Arial"/>
                <a:cs typeface="Arial"/>
              </a:rPr>
              <a:t>2. Data Cleaning &amp; Preprocessing</a:t>
            </a:r>
            <a:endParaRPr lang="en-US" sz="2400"/>
          </a:p>
          <a:p>
            <a:r>
              <a:rPr lang="en-US" sz="2400">
                <a:latin typeface="Arial"/>
                <a:cs typeface="Arial"/>
              </a:rPr>
              <a:t>3. Feature Extraction</a:t>
            </a:r>
            <a:endParaRPr lang="en-US" sz="2400">
              <a:latin typeface="Calisto MT" panose="02040603050505030304"/>
              <a:cs typeface="Arial"/>
            </a:endParaRPr>
          </a:p>
          <a:p>
            <a:r>
              <a:rPr lang="en-US" sz="2400">
                <a:latin typeface="Arial"/>
                <a:cs typeface="Arial"/>
              </a:rPr>
              <a:t>4. Model Training</a:t>
            </a:r>
            <a:endParaRPr lang="en-US" sz="2400"/>
          </a:p>
          <a:p>
            <a:r>
              <a:rPr lang="en-US" sz="2400">
                <a:latin typeface="Arial"/>
                <a:cs typeface="Arial"/>
              </a:rPr>
              <a:t>5. Evaluation</a:t>
            </a:r>
            <a:endParaRPr lang="en-US" sz="2400"/>
          </a:p>
          <a:p>
            <a:r>
              <a:rPr lang="en-US" sz="2400">
                <a:latin typeface="Arial"/>
                <a:cs typeface="Arial"/>
              </a:rPr>
              <a:t>6. Testing &amp; Inference</a:t>
            </a:r>
            <a:endParaRPr lang="en-US" sz="2400"/>
          </a:p>
          <a:p>
            <a:r>
              <a:rPr lang="en-US" sz="2400">
                <a:latin typeface="Arial"/>
                <a:cs typeface="Arial"/>
              </a:rPr>
              <a:t>Tools: Python, scikit-learn, NLTK, Google </a:t>
            </a:r>
            <a:r>
              <a:rPr lang="en-US" sz="2400" err="1">
                <a:latin typeface="Arial"/>
                <a:cs typeface="Arial"/>
              </a:rPr>
              <a:t>Colab</a:t>
            </a:r>
            <a:br>
              <a:rPr lang="en-US" sz="2400"/>
            </a:br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E274-1199-D503-4A55-A4F28DBA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17E0-23CE-477E-BA06-E0B65A88313F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57ED-AC89-EFD7-0C5E-027B2599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52EB-F019-777D-FA27-C8D209DE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44AFA4-6C8E-9089-7CDA-31EF79315233}"/>
              </a:ext>
            </a:extLst>
          </p:cNvPr>
          <p:cNvSpPr/>
          <p:nvPr/>
        </p:nvSpPr>
        <p:spPr>
          <a:xfrm>
            <a:off x="0" y="5700345"/>
            <a:ext cx="12177346" cy="4249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ABA51015-3AB7-6912-8262-32112368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136" y="356513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3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32CC-BCFE-30EB-197C-97C18BF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3200">
                <a:latin typeface="Arial"/>
                <a:cs typeface="Arial"/>
              </a:rPr>
              <a:t>Dataset Description</a:t>
            </a:r>
            <a:endParaRPr lang="en-US" sz="320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D59F-BC10-0F10-9F5F-0F917D02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14" y="1473618"/>
            <a:ext cx="9958020" cy="43118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latin typeface="Arial"/>
                <a:cs typeface="Arial"/>
              </a:rPr>
              <a:t>Custom dataset with 200 Swahili statements</a:t>
            </a:r>
            <a:endParaRPr lang="en-US" sz="2800"/>
          </a:p>
          <a:p>
            <a:r>
              <a:rPr lang="en-US" sz="2800">
                <a:latin typeface="Arial"/>
                <a:cs typeface="Arial"/>
              </a:rPr>
              <a:t>Each labeled as:</a:t>
            </a:r>
            <a:endParaRPr lang="en-US" sz="2800"/>
          </a:p>
          <a:p>
            <a:r>
              <a:rPr lang="en-US" sz="2800">
                <a:latin typeface="Arial"/>
                <a:cs typeface="Arial"/>
              </a:rPr>
              <a:t>1 = Hate Speech</a:t>
            </a:r>
            <a:endParaRPr lang="en-US" sz="2800"/>
          </a:p>
          <a:p>
            <a:r>
              <a:rPr lang="en-US" sz="2800">
                <a:latin typeface="Arial"/>
                <a:cs typeface="Arial"/>
              </a:rPr>
              <a:t>0 = Non-Hate Speech</a:t>
            </a:r>
            <a:endParaRPr lang="en-US" sz="2800"/>
          </a:p>
          <a:p>
            <a:r>
              <a:rPr lang="en-US" sz="2800">
                <a:latin typeface="Arial"/>
                <a:cs typeface="Arial"/>
              </a:rPr>
              <a:t>Examples:</a:t>
            </a:r>
            <a:endParaRPr lang="en-US" sz="2800"/>
          </a:p>
          <a:p>
            <a:r>
              <a:rPr lang="en-US" sz="2800">
                <a:latin typeface="Arial"/>
                <a:cs typeface="Arial"/>
              </a:rPr>
              <a:t>Hate Speech: “Wale </a:t>
            </a:r>
            <a:r>
              <a:rPr lang="en-US" sz="2800" err="1">
                <a:latin typeface="Arial"/>
                <a:cs typeface="Arial"/>
              </a:rPr>
              <a:t>watu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wa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mtaa</a:t>
            </a:r>
            <a:r>
              <a:rPr lang="en-US" sz="2800">
                <a:latin typeface="Arial"/>
                <a:cs typeface="Arial"/>
              </a:rPr>
              <a:t> ule </a:t>
            </a:r>
            <a:r>
              <a:rPr lang="en-US" sz="2800" err="1">
                <a:latin typeface="Arial"/>
                <a:cs typeface="Arial"/>
              </a:rPr>
              <a:t>wanastahili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kupigwa</a:t>
            </a:r>
            <a:r>
              <a:rPr lang="en-US" sz="2800">
                <a:latin typeface="Arial"/>
                <a:cs typeface="Arial"/>
              </a:rPr>
              <a:t>!”</a:t>
            </a:r>
            <a:endParaRPr lang="en-US" sz="2800"/>
          </a:p>
          <a:p>
            <a:r>
              <a:rPr lang="en-US" sz="2800">
                <a:latin typeface="Arial"/>
                <a:cs typeface="Arial"/>
              </a:rPr>
              <a:t>Not Hate Speech: “Habari </a:t>
            </a:r>
            <a:r>
              <a:rPr lang="en-US" sz="2800" err="1">
                <a:latin typeface="Arial"/>
                <a:cs typeface="Arial"/>
              </a:rPr>
              <a:t>yako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ndugu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yangu</a:t>
            </a:r>
            <a:r>
              <a:rPr lang="en-US" sz="2800">
                <a:latin typeface="Arial"/>
                <a:cs typeface="Arial"/>
              </a:rPr>
              <a:t>.”</a:t>
            </a:r>
            <a:br>
              <a:rPr lang="en-US" sz="2800"/>
            </a:b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3EDC-5B6C-233B-C654-0BDBFF14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3765-67D2-4D57-89AB-AFCFD9EA27A5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0DDD6-57B9-3747-14EB-B80F3831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D22D-0801-068E-0B04-D8E72459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/>
          </a:p>
        </p:txBody>
      </p:sp>
      <p:pic>
        <p:nvPicPr>
          <p:cNvPr id="7" name="Picture 6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206DEF8B-22BD-7B56-0476-93758EC9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796" y="3651399"/>
            <a:ext cx="1970597" cy="21431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61C5E8-E0C1-589B-EF3E-FC1D7D3BBB02}"/>
              </a:ext>
            </a:extLst>
          </p:cNvPr>
          <p:cNvSpPr/>
          <p:nvPr/>
        </p:nvSpPr>
        <p:spPr>
          <a:xfrm>
            <a:off x="1383" y="5786334"/>
            <a:ext cx="12190339" cy="3677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F816-3F1D-1445-0986-7B786CD8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2" y="778323"/>
            <a:ext cx="10676888" cy="5227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>
                <a:latin typeface="Arial"/>
                <a:cs typeface="Arial"/>
              </a:rPr>
              <a:t>MODEL DEVELOPMENT  -  Platform: Google </a:t>
            </a:r>
            <a:r>
              <a:rPr lang="en-US" sz="2800" err="1">
                <a:latin typeface="Arial"/>
                <a:cs typeface="Arial"/>
              </a:rPr>
              <a:t>Colab</a:t>
            </a:r>
            <a:endParaRPr lang="en-US" sz="2800" err="1"/>
          </a:p>
          <a:p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6E6C-D9D8-1CB6-F16C-3F6A64D2D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2" y="1301089"/>
            <a:ext cx="11482020" cy="4714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EC4A-0471-1C1A-3ABD-00D80193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879-B7C0-44CC-A9A8-56C3E3EDC07C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C9BD-8D66-ACFE-80D5-48289F1D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49C4-82A8-73F5-D76F-265FC19F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CEA63F-B098-ACC2-8D3E-2303318D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85" y="1301151"/>
            <a:ext cx="8602872" cy="477328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90C2A1-D362-3FAB-44D9-1B8BD40724F6}"/>
              </a:ext>
            </a:extLst>
          </p:cNvPr>
          <p:cNvSpPr/>
          <p:nvPr/>
        </p:nvSpPr>
        <p:spPr>
          <a:xfrm>
            <a:off x="717484" y="1318846"/>
            <a:ext cx="2652899" cy="47608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rgbClr val="000000"/>
                </a:solidFill>
              </a:rPr>
              <a:t>Step 1: set-up environment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rgbClr val="000000"/>
                </a:solidFill>
              </a:rPr>
              <a:t>Step 2: import libraries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endParaRPr lang="en-US" sz="2000">
              <a:solidFill>
                <a:srgbClr val="0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endParaRPr lang="en-US" sz="2000">
              <a:solidFill>
                <a:srgbClr val="000000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rgbClr val="000000"/>
                </a:solidFill>
              </a:rPr>
              <a:t>Step 3: Upload and Load Dataset</a:t>
            </a:r>
            <a:endParaRPr lang="en-US" sz="20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820412-BF18-BA14-A61F-2342B9F3C7B8}"/>
              </a:ext>
            </a:extLst>
          </p:cNvPr>
          <p:cNvSpPr/>
          <p:nvPr/>
        </p:nvSpPr>
        <p:spPr>
          <a:xfrm>
            <a:off x="820615" y="6096000"/>
            <a:ext cx="11166230" cy="3516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6476B374-9E28-DE66-839B-ECC1822E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098" y="-451"/>
            <a:ext cx="1596786" cy="1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2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2DAA-3258-EE0C-1B80-84A57A74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2" y="922096"/>
            <a:ext cx="10676888" cy="623408"/>
          </a:xfrm>
        </p:spPr>
        <p:txBody>
          <a:bodyPr/>
          <a:lstStyle/>
          <a:p>
            <a:pPr algn="ctr"/>
            <a:r>
              <a:rPr lang="en-US" sz="2500">
                <a:latin typeface="Arial"/>
                <a:cs typeface="Arial"/>
              </a:rPr>
              <a:t>MODEL DEVELOPMENT - Platform: Google </a:t>
            </a:r>
            <a:r>
              <a:rPr lang="en-US" sz="2500" err="1">
                <a:latin typeface="Arial"/>
                <a:cs typeface="Arial"/>
              </a:rPr>
              <a:t>Colab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BF7C-B0E4-4A45-CA40-42F1DFDD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2" y="1545504"/>
            <a:ext cx="10676888" cy="438371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CEB7-A2CB-BEB9-3156-3384CE90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05B9-3AB3-426C-849A-5E1C1531A6ED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FD22-63DD-7E16-746E-975A862E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5BC68-909E-BE34-961F-7DA041F6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32EBCE-D881-0BA0-C61E-2319C01A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80" y="1351921"/>
            <a:ext cx="9154242" cy="4815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0E52AE-0B59-2281-03DB-602FA97DB9E4}"/>
              </a:ext>
            </a:extLst>
          </p:cNvPr>
          <p:cNvSpPr/>
          <p:nvPr/>
        </p:nvSpPr>
        <p:spPr>
          <a:xfrm>
            <a:off x="721632" y="1354513"/>
            <a:ext cx="2265541" cy="48172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chemeClr val="tx1"/>
                </a:solidFill>
              </a:rPr>
              <a:t>Step 4: Data Preprocessing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endParaRPr lang="en-US" sz="2000">
              <a:solidFill>
                <a:schemeClr val="tx1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endParaRPr lang="en-US" sz="2000">
              <a:solidFill>
                <a:schemeClr val="tx1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endParaRPr lang="en-US" sz="2000">
              <a:solidFill>
                <a:schemeClr val="tx1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endParaRPr lang="en-US" sz="2000">
              <a:solidFill>
                <a:schemeClr val="tx1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solidFill>
                  <a:schemeClr val="tx1"/>
                </a:solidFill>
              </a:rPr>
              <a:t>Step 5: Feature Extraction – TF-IDF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07A05-645C-B0B8-F2E2-EA0BCE55199C}"/>
              </a:ext>
            </a:extLst>
          </p:cNvPr>
          <p:cNvSpPr/>
          <p:nvPr/>
        </p:nvSpPr>
        <p:spPr>
          <a:xfrm>
            <a:off x="716932" y="6169268"/>
            <a:ext cx="11475067" cy="379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43721D07-92C7-F73A-CF32-88C1569C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098" y="-451"/>
            <a:ext cx="1596786" cy="13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2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A4B7-65A7-D985-5559-45ED1E6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2" y="922096"/>
            <a:ext cx="10676888" cy="7959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>
                <a:latin typeface="Arial"/>
                <a:cs typeface="Arial"/>
              </a:rPr>
              <a:t>Model Training</a:t>
            </a:r>
            <a:br>
              <a:rPr lang="en-US" sz="2800">
                <a:latin typeface="Arial"/>
                <a:cs typeface="Arial"/>
              </a:rPr>
            </a:br>
            <a:r>
              <a:rPr lang="en-US" sz="1600">
                <a:latin typeface="Arial"/>
                <a:cs typeface="Arial"/>
              </a:rPr>
              <a:t>Chosen Model: Logistic Regression</a:t>
            </a:r>
          </a:p>
          <a:p>
            <a:pPr algn="ctr"/>
            <a:r>
              <a:rPr lang="en-US" sz="1600">
                <a:latin typeface="Arial"/>
                <a:cs typeface="Arial"/>
              </a:rPr>
              <a:t>Reason: Lightweight and interpretable</a:t>
            </a: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E6DB-A0AC-4BE3-7A95-D1DA9B7C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12" y="1444862"/>
            <a:ext cx="10676888" cy="4484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D1FF7-D334-C52C-D83A-05618E90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F769-7DCC-4EAE-B7CF-233D61B72F6A}" type="datetime1"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2A2B-F98E-CDAE-2B1C-24B981AF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F34C-93E9-AE29-14D8-1710FE1F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36283B-30A2-0547-9DE9-D2111F74A543}"/>
              </a:ext>
            </a:extLst>
          </p:cNvPr>
          <p:cNvSpPr/>
          <p:nvPr/>
        </p:nvSpPr>
        <p:spPr>
          <a:xfrm>
            <a:off x="835269" y="1711181"/>
            <a:ext cx="2152179" cy="4376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 Step 6: Train-Test Split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US" sz="19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19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buFont typeface="Arial"/>
            </a:pPr>
            <a:endParaRPr lang="en-US" sz="19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buFont typeface="Arial"/>
            </a:pPr>
            <a:endParaRPr lang="en-US" sz="19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buFont typeface="Arial"/>
            </a:pPr>
            <a:r>
              <a:rPr lang="en-US" sz="1900">
                <a:solidFill>
                  <a:schemeClr val="bg1"/>
                </a:solidFill>
                <a:ea typeface="+mn-lt"/>
                <a:cs typeface="+mn-lt"/>
              </a:rPr>
              <a:t>Step 7: Train the Model</a:t>
            </a:r>
            <a:endParaRPr lang="en-US" sz="1900">
              <a:solidFill>
                <a:schemeClr val="bg1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US" sz="19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42D0DA-9487-F449-E04E-45BC09DB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548" y="1715219"/>
            <a:ext cx="9211394" cy="43620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4ADA34-64F2-A5A9-71B6-C21349F51C1F}"/>
              </a:ext>
            </a:extLst>
          </p:cNvPr>
          <p:cNvSpPr/>
          <p:nvPr/>
        </p:nvSpPr>
        <p:spPr>
          <a:xfrm>
            <a:off x="836652" y="6081069"/>
            <a:ext cx="11340693" cy="3804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D0C2A918-C652-73E7-0E56-07CFAB25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475" y="-451"/>
            <a:ext cx="1596786" cy="1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582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ChronicleVTI</vt:lpstr>
      <vt:lpstr>PowerPoint Presentation</vt:lpstr>
      <vt:lpstr>Background Research </vt:lpstr>
      <vt:lpstr>Problem Statement </vt:lpstr>
      <vt:lpstr>Objectives</vt:lpstr>
      <vt:lpstr>Methodology Overview </vt:lpstr>
      <vt:lpstr>Dataset Description </vt:lpstr>
      <vt:lpstr>MODEL DEVELOPMENT  -  Platform: Google Colab  </vt:lpstr>
      <vt:lpstr>MODEL DEVELOPMENT - Platform: Google Colab</vt:lpstr>
      <vt:lpstr>Model Training Chosen Model: Logistic Regression Reason: Lightweight and interpretable   </vt:lpstr>
      <vt:lpstr>MODEL EVALUATION AND TESTING</vt:lpstr>
      <vt:lpstr>Model Evaluation Results</vt:lpstr>
      <vt:lpstr>Future Work </vt:lpstr>
      <vt:lpstr>Conclusion </vt:lpstr>
      <vt:lpstr>Acknowledgements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43</cp:revision>
  <dcterms:created xsi:type="dcterms:W3CDTF">2025-05-04T19:58:20Z</dcterms:created>
  <dcterms:modified xsi:type="dcterms:W3CDTF">2025-05-05T09:21:05Z</dcterms:modified>
</cp:coreProperties>
</file>