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3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2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83337" y="3730097"/>
            <a:ext cx="14321325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FDF5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DF5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DF5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DF5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2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7576" y="815921"/>
            <a:ext cx="16612869" cy="8655685"/>
          </a:xfrm>
          <a:custGeom>
            <a:avLst/>
            <a:gdLst/>
            <a:ahLst/>
            <a:cxnLst/>
            <a:rect l="l" t="t" r="r" b="b"/>
            <a:pathLst>
              <a:path w="16612869" h="8655685">
                <a:moveTo>
                  <a:pt x="0" y="0"/>
                </a:moveTo>
                <a:lnTo>
                  <a:pt x="16612835" y="0"/>
                </a:lnTo>
                <a:lnTo>
                  <a:pt x="16612835" y="8655098"/>
                </a:lnTo>
                <a:lnTo>
                  <a:pt x="0" y="8655098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36614" y="0"/>
            <a:ext cx="10607675" cy="1793875"/>
          </a:xfrm>
          <a:custGeom>
            <a:avLst/>
            <a:gdLst/>
            <a:ahLst/>
            <a:cxnLst/>
            <a:rect l="l" t="t" r="r" b="b"/>
            <a:pathLst>
              <a:path w="10607675" h="1793875">
                <a:moveTo>
                  <a:pt x="10607146" y="1793334"/>
                </a:moveTo>
                <a:lnTo>
                  <a:pt x="0" y="1793334"/>
                </a:lnTo>
                <a:lnTo>
                  <a:pt x="0" y="0"/>
                </a:lnTo>
                <a:lnTo>
                  <a:pt x="10607146" y="0"/>
                </a:lnTo>
                <a:lnTo>
                  <a:pt x="10607146" y="1793334"/>
                </a:lnTo>
                <a:close/>
              </a:path>
            </a:pathLst>
          </a:custGeom>
          <a:solidFill>
            <a:srgbClr val="182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653925"/>
            <a:ext cx="18287998" cy="2633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3875" y="308006"/>
            <a:ext cx="13640248" cy="16518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FDF5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106" y="2702910"/>
            <a:ext cx="1208278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18110"/>
            </a:xfrm>
            <a:custGeom>
              <a:avLst/>
              <a:gdLst/>
              <a:ahLst/>
              <a:cxnLst/>
              <a:rect l="l" t="t" r="r" b="b"/>
              <a:pathLst>
                <a:path w="18288000" h="118110">
                  <a:moveTo>
                    <a:pt x="0" y="117816"/>
                  </a:moveTo>
                  <a:lnTo>
                    <a:pt x="18287998" y="117816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117816"/>
                  </a:lnTo>
                  <a:close/>
                </a:path>
              </a:pathLst>
            </a:custGeom>
            <a:solidFill>
              <a:srgbClr val="182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7816"/>
              <a:ext cx="18287998" cy="101691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1"/>
              <a:ext cx="18288000" cy="2729865"/>
            </a:xfrm>
            <a:custGeom>
              <a:avLst/>
              <a:gdLst/>
              <a:ahLst/>
              <a:cxnLst/>
              <a:rect l="l" t="t" r="r" b="b"/>
              <a:pathLst>
                <a:path w="18288000" h="2729865">
                  <a:moveTo>
                    <a:pt x="18287988" y="0"/>
                  </a:moveTo>
                  <a:lnTo>
                    <a:pt x="0" y="0"/>
                  </a:lnTo>
                  <a:lnTo>
                    <a:pt x="0" y="1333817"/>
                  </a:lnTo>
                  <a:lnTo>
                    <a:pt x="0" y="1352867"/>
                  </a:lnTo>
                  <a:lnTo>
                    <a:pt x="0" y="2729738"/>
                  </a:lnTo>
                  <a:lnTo>
                    <a:pt x="18287988" y="2729738"/>
                  </a:lnTo>
                  <a:lnTo>
                    <a:pt x="18287988" y="1352867"/>
                  </a:lnTo>
                  <a:lnTo>
                    <a:pt x="18287988" y="1333817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2E3B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95" y="0"/>
              <a:ext cx="18246725" cy="7467600"/>
            </a:xfrm>
            <a:custGeom>
              <a:avLst/>
              <a:gdLst/>
              <a:ahLst/>
              <a:cxnLst/>
              <a:rect l="l" t="t" r="r" b="b"/>
              <a:pathLst>
                <a:path w="18246725" h="7467600">
                  <a:moveTo>
                    <a:pt x="5057254" y="1333830"/>
                  </a:moveTo>
                  <a:lnTo>
                    <a:pt x="5027600" y="1333830"/>
                  </a:lnTo>
                  <a:lnTo>
                    <a:pt x="3407245" y="0"/>
                  </a:lnTo>
                  <a:lnTo>
                    <a:pt x="0" y="0"/>
                  </a:lnTo>
                  <a:lnTo>
                    <a:pt x="1620354" y="1333830"/>
                  </a:lnTo>
                  <a:lnTo>
                    <a:pt x="1610271" y="1333830"/>
                  </a:lnTo>
                  <a:lnTo>
                    <a:pt x="331647" y="2729750"/>
                  </a:lnTo>
                  <a:lnTo>
                    <a:pt x="3778631" y="2729750"/>
                  </a:lnTo>
                  <a:lnTo>
                    <a:pt x="5039804" y="1352880"/>
                  </a:lnTo>
                  <a:lnTo>
                    <a:pt x="5050752" y="1352880"/>
                  </a:lnTo>
                  <a:lnTo>
                    <a:pt x="5044503" y="1347749"/>
                  </a:lnTo>
                  <a:lnTo>
                    <a:pt x="5057254" y="1333830"/>
                  </a:lnTo>
                  <a:close/>
                </a:path>
                <a:path w="18246725" h="7467600">
                  <a:moveTo>
                    <a:pt x="10885335" y="1333830"/>
                  </a:moveTo>
                  <a:lnTo>
                    <a:pt x="10855681" y="1333830"/>
                  </a:lnTo>
                  <a:lnTo>
                    <a:pt x="9235326" y="0"/>
                  </a:lnTo>
                  <a:lnTo>
                    <a:pt x="5828081" y="0"/>
                  </a:lnTo>
                  <a:lnTo>
                    <a:pt x="7448436" y="1333830"/>
                  </a:lnTo>
                  <a:lnTo>
                    <a:pt x="7438352" y="1333830"/>
                  </a:lnTo>
                  <a:lnTo>
                    <a:pt x="6159728" y="2729750"/>
                  </a:lnTo>
                  <a:lnTo>
                    <a:pt x="9606712" y="2729750"/>
                  </a:lnTo>
                  <a:lnTo>
                    <a:pt x="10867885" y="1352880"/>
                  </a:lnTo>
                  <a:lnTo>
                    <a:pt x="10878833" y="1352880"/>
                  </a:lnTo>
                  <a:lnTo>
                    <a:pt x="10872584" y="1347749"/>
                  </a:lnTo>
                  <a:lnTo>
                    <a:pt x="10885335" y="1333830"/>
                  </a:lnTo>
                  <a:close/>
                </a:path>
                <a:path w="18246725" h="7467600">
                  <a:moveTo>
                    <a:pt x="15994596" y="7314120"/>
                  </a:moveTo>
                  <a:lnTo>
                    <a:pt x="9524251" y="7314120"/>
                  </a:lnTo>
                  <a:lnTo>
                    <a:pt x="8680463" y="7314120"/>
                  </a:lnTo>
                  <a:lnTo>
                    <a:pt x="2210117" y="7314120"/>
                  </a:lnTo>
                  <a:lnTo>
                    <a:pt x="2210117" y="7467562"/>
                  </a:lnTo>
                  <a:lnTo>
                    <a:pt x="8680463" y="7467562"/>
                  </a:lnTo>
                  <a:lnTo>
                    <a:pt x="9524251" y="7467562"/>
                  </a:lnTo>
                  <a:lnTo>
                    <a:pt x="15994596" y="7467562"/>
                  </a:lnTo>
                  <a:lnTo>
                    <a:pt x="15994596" y="7314120"/>
                  </a:lnTo>
                  <a:close/>
                </a:path>
                <a:path w="18246725" h="7467600">
                  <a:moveTo>
                    <a:pt x="15994596" y="5431777"/>
                  </a:moveTo>
                  <a:lnTo>
                    <a:pt x="9524251" y="5431777"/>
                  </a:lnTo>
                  <a:lnTo>
                    <a:pt x="8680463" y="5431777"/>
                  </a:lnTo>
                  <a:lnTo>
                    <a:pt x="2210117" y="5431777"/>
                  </a:lnTo>
                  <a:lnTo>
                    <a:pt x="2210117" y="5585218"/>
                  </a:lnTo>
                  <a:lnTo>
                    <a:pt x="8680463" y="5585218"/>
                  </a:lnTo>
                  <a:lnTo>
                    <a:pt x="9524251" y="5585218"/>
                  </a:lnTo>
                  <a:lnTo>
                    <a:pt x="15994596" y="5585218"/>
                  </a:lnTo>
                  <a:lnTo>
                    <a:pt x="15994596" y="5431777"/>
                  </a:lnTo>
                  <a:close/>
                </a:path>
                <a:path w="18246725" h="7467600">
                  <a:moveTo>
                    <a:pt x="16713416" y="1333830"/>
                  </a:moveTo>
                  <a:lnTo>
                    <a:pt x="16683762" y="1333830"/>
                  </a:lnTo>
                  <a:lnTo>
                    <a:pt x="15063407" y="0"/>
                  </a:lnTo>
                  <a:lnTo>
                    <a:pt x="11656162" y="0"/>
                  </a:lnTo>
                  <a:lnTo>
                    <a:pt x="13276517" y="1333830"/>
                  </a:lnTo>
                  <a:lnTo>
                    <a:pt x="13266433" y="1333830"/>
                  </a:lnTo>
                  <a:lnTo>
                    <a:pt x="11987809" y="2729750"/>
                  </a:lnTo>
                  <a:lnTo>
                    <a:pt x="15434793" y="2729750"/>
                  </a:lnTo>
                  <a:lnTo>
                    <a:pt x="16695966" y="1352880"/>
                  </a:lnTo>
                  <a:lnTo>
                    <a:pt x="16706914" y="1352880"/>
                  </a:lnTo>
                  <a:lnTo>
                    <a:pt x="16700665" y="1347749"/>
                  </a:lnTo>
                  <a:lnTo>
                    <a:pt x="16713416" y="1333830"/>
                  </a:lnTo>
                  <a:close/>
                </a:path>
                <a:path w="18246725" h="7467600">
                  <a:moveTo>
                    <a:pt x="18246192" y="2262619"/>
                  </a:moveTo>
                  <a:lnTo>
                    <a:pt x="17818316" y="2729750"/>
                  </a:lnTo>
                  <a:lnTo>
                    <a:pt x="18246192" y="2729750"/>
                  </a:lnTo>
                  <a:lnTo>
                    <a:pt x="18246192" y="2262619"/>
                  </a:lnTo>
                  <a:close/>
                </a:path>
                <a:path w="18246725" h="7467600">
                  <a:moveTo>
                    <a:pt x="18246192" y="0"/>
                  </a:moveTo>
                  <a:lnTo>
                    <a:pt x="17484243" y="0"/>
                  </a:lnTo>
                  <a:lnTo>
                    <a:pt x="18246192" y="627214"/>
                  </a:lnTo>
                  <a:lnTo>
                    <a:pt x="18246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1720" y="7871255"/>
              <a:ext cx="4241105" cy="22570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650" dirty="0">
                <a:solidFill>
                  <a:srgbClr val="FFFFFF"/>
                </a:solidFill>
              </a:rPr>
              <a:t>Movie</a:t>
            </a:r>
            <a:r>
              <a:rPr sz="7700" spc="520" dirty="0">
                <a:solidFill>
                  <a:srgbClr val="FFFFFF"/>
                </a:solidFill>
              </a:rPr>
              <a:t> </a:t>
            </a:r>
            <a:r>
              <a:rPr sz="7700" spc="680" dirty="0">
                <a:solidFill>
                  <a:srgbClr val="FFFFFF"/>
                </a:solidFill>
              </a:rPr>
              <a:t>Recomendation</a:t>
            </a:r>
            <a:r>
              <a:rPr sz="7700" spc="520" dirty="0">
                <a:solidFill>
                  <a:srgbClr val="FFFFFF"/>
                </a:solidFill>
              </a:rPr>
              <a:t> </a:t>
            </a:r>
            <a:r>
              <a:rPr sz="7700" spc="590" dirty="0">
                <a:solidFill>
                  <a:srgbClr val="FFFFFF"/>
                </a:solidFill>
              </a:rPr>
              <a:t>System</a:t>
            </a:r>
            <a:endParaRPr sz="7700"/>
          </a:p>
        </p:txBody>
      </p:sp>
      <p:sp>
        <p:nvSpPr>
          <p:cNvPr id="9" name="object 9"/>
          <p:cNvSpPr txBox="1"/>
          <p:nvPr/>
        </p:nvSpPr>
        <p:spPr>
          <a:xfrm>
            <a:off x="3200400" y="6438900"/>
            <a:ext cx="390584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8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5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dirty="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 rot="20700000">
            <a:off x="14036802" y="8969615"/>
            <a:ext cx="1870577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40"/>
              </a:lnSpc>
            </a:pPr>
            <a:r>
              <a:rPr sz="4900" spc="500" dirty="0">
                <a:solidFill>
                  <a:srgbClr val="FF312D"/>
                </a:solidFill>
                <a:latin typeface="Calibri"/>
                <a:cs typeface="Calibri"/>
              </a:rPr>
              <a:t>T</a:t>
            </a:r>
            <a:r>
              <a:rPr sz="4900" spc="-370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4900" spc="-180" dirty="0">
                <a:solidFill>
                  <a:srgbClr val="FF312D"/>
                </a:solidFill>
                <a:latin typeface="Calibri"/>
                <a:cs typeface="Calibri"/>
              </a:rPr>
              <a:t>A</a:t>
            </a:r>
            <a:r>
              <a:rPr sz="4900" spc="-365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4900" spc="280" dirty="0">
                <a:solidFill>
                  <a:srgbClr val="FF312D"/>
                </a:solidFill>
                <a:latin typeface="Calibri"/>
                <a:cs typeface="Calibri"/>
              </a:rPr>
              <a:t>K</a:t>
            </a:r>
            <a:r>
              <a:rPr sz="4900" spc="-365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4900" spc="690" dirty="0">
                <a:solidFill>
                  <a:srgbClr val="FF312D"/>
                </a:solidFill>
                <a:latin typeface="Calibri"/>
                <a:cs typeface="Calibri"/>
              </a:rPr>
              <a:t>E</a:t>
            </a:r>
            <a:endParaRPr sz="4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20700000">
            <a:off x="16005010" y="8586999"/>
            <a:ext cx="739109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30"/>
              </a:lnSpc>
            </a:pPr>
            <a:r>
              <a:rPr sz="4900" spc="1555" dirty="0">
                <a:solidFill>
                  <a:srgbClr val="FF312D"/>
                </a:solidFill>
                <a:latin typeface="Calibri"/>
                <a:cs typeface="Calibri"/>
              </a:rPr>
              <a:t>-</a:t>
            </a:r>
            <a:endParaRPr sz="4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20700000">
            <a:off x="16808014" y="8328614"/>
            <a:ext cx="1036320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30"/>
              </a:lnSpc>
            </a:pPr>
            <a:r>
              <a:rPr sz="4900" spc="370" dirty="0">
                <a:solidFill>
                  <a:srgbClr val="FF312D"/>
                </a:solidFill>
                <a:latin typeface="Calibri"/>
                <a:cs typeface="Calibri"/>
              </a:rPr>
              <a:t>6</a:t>
            </a:r>
            <a:r>
              <a:rPr sz="4900" spc="-370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4900" spc="185" dirty="0">
                <a:solidFill>
                  <a:srgbClr val="FF312D"/>
                </a:solidFill>
                <a:latin typeface="Calibri"/>
                <a:cs typeface="Calibri"/>
              </a:rPr>
              <a:t>C</a:t>
            </a:r>
            <a:endParaRPr sz="49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85789" y="7815018"/>
            <a:ext cx="4241105" cy="225708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 rot="20700000">
            <a:off x="9769723" y="8648144"/>
            <a:ext cx="3729524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15"/>
              </a:lnSpc>
            </a:pPr>
            <a:r>
              <a:rPr sz="5500" spc="730" dirty="0">
                <a:solidFill>
                  <a:srgbClr val="FF312D"/>
                </a:solidFill>
                <a:latin typeface="Calibri"/>
                <a:cs typeface="Calibri"/>
              </a:rPr>
              <a:t>S</a:t>
            </a:r>
            <a:r>
              <a:rPr sz="5500" spc="-409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5500" spc="260" dirty="0">
                <a:solidFill>
                  <a:srgbClr val="FF312D"/>
                </a:solidFill>
                <a:latin typeface="Calibri"/>
                <a:cs typeface="Calibri"/>
              </a:rPr>
              <a:t>C</a:t>
            </a:r>
            <a:r>
              <a:rPr sz="5500" spc="-405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5500" spc="830" dirty="0">
                <a:solidFill>
                  <a:srgbClr val="FF312D"/>
                </a:solidFill>
                <a:latin typeface="Calibri"/>
                <a:cs typeface="Calibri"/>
              </a:rPr>
              <a:t>E</a:t>
            </a:r>
            <a:r>
              <a:rPr sz="5500" spc="-405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5500" spc="-114" dirty="0">
                <a:solidFill>
                  <a:srgbClr val="FF312D"/>
                </a:solidFill>
                <a:latin typeface="Calibri"/>
                <a:cs typeface="Calibri"/>
              </a:rPr>
              <a:t>N</a:t>
            </a:r>
            <a:r>
              <a:rPr sz="5500" spc="-405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5500" spc="830" dirty="0">
                <a:solidFill>
                  <a:srgbClr val="FF312D"/>
                </a:solidFill>
                <a:latin typeface="Calibri"/>
                <a:cs typeface="Calibri"/>
              </a:rPr>
              <a:t>E</a:t>
            </a:r>
            <a:r>
              <a:rPr sz="5500" spc="-409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8250" spc="2729" baseline="1010" dirty="0">
                <a:solidFill>
                  <a:srgbClr val="FF312D"/>
                </a:solidFill>
                <a:latin typeface="Calibri"/>
                <a:cs typeface="Calibri"/>
              </a:rPr>
              <a:t>-</a:t>
            </a:r>
            <a:r>
              <a:rPr sz="8250" spc="-607" baseline="1010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8250" spc="465" baseline="1010" dirty="0">
                <a:solidFill>
                  <a:srgbClr val="FF312D"/>
                </a:solidFill>
                <a:latin typeface="Calibri"/>
                <a:cs typeface="Calibri"/>
              </a:rPr>
              <a:t>1</a:t>
            </a:r>
            <a:endParaRPr sz="8250" baseline="101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9533" rIns="0" bIns="0" rtlCol="0">
            <a:spAutoFit/>
          </a:bodyPr>
          <a:lstStyle/>
          <a:p>
            <a:pPr marL="2614930">
              <a:lnSpc>
                <a:spcPct val="100000"/>
              </a:lnSpc>
              <a:spcBef>
                <a:spcPts val="100"/>
              </a:spcBef>
            </a:pPr>
            <a:r>
              <a:rPr sz="6100" spc="819" dirty="0"/>
              <a:t>Future</a:t>
            </a:r>
            <a:r>
              <a:rPr sz="6100" spc="405" dirty="0"/>
              <a:t> </a:t>
            </a:r>
            <a:r>
              <a:rPr sz="6100" spc="495" dirty="0"/>
              <a:t>Enhancements</a:t>
            </a:r>
            <a:endParaRPr sz="6100"/>
          </a:p>
        </p:txBody>
      </p:sp>
      <p:grpSp>
        <p:nvGrpSpPr>
          <p:cNvPr id="3" name="object 3"/>
          <p:cNvGrpSpPr/>
          <p:nvPr/>
        </p:nvGrpSpPr>
        <p:grpSpPr>
          <a:xfrm>
            <a:off x="1603325" y="3074927"/>
            <a:ext cx="104775" cy="2390775"/>
            <a:chOff x="1603325" y="3074927"/>
            <a:chExt cx="104775" cy="2390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3074927"/>
              <a:ext cx="104775" cy="104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3989326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5360926"/>
              <a:ext cx="104775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37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114" dirty="0"/>
              <a:t>Hybrid</a:t>
            </a:r>
            <a:r>
              <a:rPr spc="-70" dirty="0"/>
              <a:t> </a:t>
            </a:r>
            <a:r>
              <a:rPr spc="-10" dirty="0"/>
              <a:t>Model:</a:t>
            </a:r>
          </a:p>
          <a:p>
            <a:pPr marL="876935">
              <a:lnSpc>
                <a:spcPct val="100000"/>
              </a:lnSpc>
              <a:spcBef>
                <a:spcPts val="480"/>
              </a:spcBef>
            </a:pPr>
            <a:r>
              <a:rPr dirty="0"/>
              <a:t>Combine</a:t>
            </a:r>
            <a:r>
              <a:rPr spc="-125" dirty="0"/>
              <a:t> </a:t>
            </a:r>
            <a:r>
              <a:rPr spc="-30" dirty="0"/>
              <a:t>TMDB</a:t>
            </a:r>
            <a:r>
              <a:rPr spc="-10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-75" dirty="0"/>
              <a:t>Bollywood</a:t>
            </a:r>
            <a:r>
              <a:rPr spc="-105" dirty="0"/>
              <a:t> </a:t>
            </a:r>
            <a:r>
              <a:rPr spc="-10" dirty="0"/>
              <a:t>datasets</a:t>
            </a:r>
            <a:r>
              <a:rPr spc="-105" dirty="0"/>
              <a:t> </a:t>
            </a:r>
            <a:r>
              <a:rPr spc="-85" dirty="0"/>
              <a:t>for</a:t>
            </a:r>
            <a:r>
              <a:rPr spc="-105" dirty="0"/>
              <a:t> </a:t>
            </a:r>
            <a:r>
              <a:rPr spc="-10" dirty="0"/>
              <a:t>cross-</a:t>
            </a:r>
            <a:r>
              <a:rPr spc="-130" dirty="0"/>
              <a:t>industry</a:t>
            </a:r>
            <a:r>
              <a:rPr spc="-85" dirty="0"/>
              <a:t> </a:t>
            </a:r>
            <a:r>
              <a:rPr spc="-40" dirty="0"/>
              <a:t>recommendations.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Advanced</a:t>
            </a:r>
            <a:r>
              <a:rPr spc="-120" dirty="0"/>
              <a:t> </a:t>
            </a:r>
            <a:r>
              <a:rPr spc="-10" dirty="0"/>
              <a:t>Techniques:</a:t>
            </a:r>
          </a:p>
          <a:p>
            <a:pPr marL="876935" marR="1090930">
              <a:lnSpc>
                <a:spcPct val="115399"/>
              </a:lnSpc>
            </a:pPr>
            <a:r>
              <a:rPr spc="-60" dirty="0"/>
              <a:t>Integrate</a:t>
            </a:r>
            <a:r>
              <a:rPr spc="-80" dirty="0"/>
              <a:t> </a:t>
            </a:r>
            <a:r>
              <a:rPr spc="-60" dirty="0"/>
              <a:t>collaborative</a:t>
            </a:r>
            <a:r>
              <a:rPr spc="-75" dirty="0"/>
              <a:t> </a:t>
            </a:r>
            <a:r>
              <a:rPr spc="-105" dirty="0"/>
              <a:t>filtering</a:t>
            </a:r>
            <a:r>
              <a:rPr spc="-75" dirty="0"/>
              <a:t> </a:t>
            </a:r>
            <a:r>
              <a:rPr spc="-25" dirty="0"/>
              <a:t>using</a:t>
            </a:r>
            <a:r>
              <a:rPr spc="-75" dirty="0"/>
              <a:t> </a:t>
            </a:r>
            <a:r>
              <a:rPr spc="-85" dirty="0"/>
              <a:t>user</a:t>
            </a:r>
            <a:r>
              <a:rPr spc="-75" dirty="0"/>
              <a:t> </a:t>
            </a:r>
            <a:r>
              <a:rPr spc="-55" dirty="0"/>
              <a:t>ratings</a:t>
            </a:r>
            <a:r>
              <a:rPr spc="-75" dirty="0"/>
              <a:t> </a:t>
            </a:r>
            <a:r>
              <a:rPr spc="-150" dirty="0"/>
              <a:t>(e.g.,</a:t>
            </a:r>
            <a:r>
              <a:rPr spc="-75" dirty="0"/>
              <a:t> </a:t>
            </a:r>
            <a:r>
              <a:rPr dirty="0"/>
              <a:t>IMDb</a:t>
            </a:r>
            <a:r>
              <a:rPr spc="-75" dirty="0"/>
              <a:t> </a:t>
            </a:r>
            <a:r>
              <a:rPr spc="-10" dirty="0"/>
              <a:t>scores). </a:t>
            </a:r>
            <a:r>
              <a:rPr spc="-35" dirty="0"/>
              <a:t>Deploy</a:t>
            </a:r>
            <a:r>
              <a:rPr spc="-105" dirty="0"/>
              <a:t> </a:t>
            </a:r>
            <a:r>
              <a:rPr spc="-90" dirty="0"/>
              <a:t>neural</a:t>
            </a:r>
            <a:r>
              <a:rPr spc="-100" dirty="0"/>
              <a:t> </a:t>
            </a:r>
            <a:r>
              <a:rPr spc="-105" dirty="0"/>
              <a:t>networks</a:t>
            </a:r>
            <a:r>
              <a:rPr spc="-90" dirty="0"/>
              <a:t> </a:t>
            </a:r>
            <a:r>
              <a:rPr spc="-85" dirty="0"/>
              <a:t>for</a:t>
            </a:r>
            <a:r>
              <a:rPr spc="-100" dirty="0"/>
              <a:t> </a:t>
            </a:r>
            <a:r>
              <a:rPr spc="-20" dirty="0"/>
              <a:t>deeper</a:t>
            </a:r>
            <a:r>
              <a:rPr spc="-95" dirty="0"/>
              <a:t> </a:t>
            </a:r>
            <a:r>
              <a:rPr spc="-85" dirty="0"/>
              <a:t>pattern</a:t>
            </a:r>
            <a:r>
              <a:rPr spc="-100" dirty="0"/>
              <a:t> </a:t>
            </a:r>
            <a:r>
              <a:rPr spc="-10" dirty="0"/>
              <a:t>recognition.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65" dirty="0"/>
              <a:t>User</a:t>
            </a:r>
            <a:r>
              <a:rPr spc="-135" dirty="0"/>
              <a:t> </a:t>
            </a:r>
            <a:r>
              <a:rPr spc="-10" dirty="0"/>
              <a:t>Interface:</a:t>
            </a:r>
          </a:p>
          <a:p>
            <a:pPr marL="876935">
              <a:lnSpc>
                <a:spcPct val="100000"/>
              </a:lnSpc>
              <a:spcBef>
                <a:spcPts val="480"/>
              </a:spcBef>
            </a:pPr>
            <a:r>
              <a:rPr spc="-105" dirty="0"/>
              <a:t>Build</a:t>
            </a:r>
            <a:r>
              <a:rPr spc="-95" dirty="0"/>
              <a:t> </a:t>
            </a:r>
            <a:r>
              <a:rPr spc="105" dirty="0"/>
              <a:t>a</a:t>
            </a:r>
            <a:r>
              <a:rPr spc="-135" dirty="0"/>
              <a:t> </a:t>
            </a:r>
            <a:r>
              <a:rPr dirty="0"/>
              <a:t>web</a:t>
            </a:r>
            <a:r>
              <a:rPr spc="-100" dirty="0"/>
              <a:t> </a:t>
            </a:r>
            <a:r>
              <a:rPr spc="50" dirty="0"/>
              <a:t>app</a:t>
            </a:r>
            <a:r>
              <a:rPr spc="-100" dirty="0"/>
              <a:t> </a:t>
            </a:r>
            <a:r>
              <a:rPr spc="-130" dirty="0"/>
              <a:t>with</a:t>
            </a:r>
            <a:r>
              <a:rPr spc="-85" dirty="0"/>
              <a:t> </a:t>
            </a:r>
            <a:r>
              <a:rPr spc="-20" dirty="0"/>
              <a:t>search</a:t>
            </a:r>
            <a:r>
              <a:rPr spc="-95" dirty="0"/>
              <a:t> </a:t>
            </a:r>
            <a:r>
              <a:rPr dirty="0"/>
              <a:t>bars</a:t>
            </a:r>
            <a:r>
              <a:rPr spc="-10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25" dirty="0"/>
              <a:t>filters</a:t>
            </a:r>
            <a:r>
              <a:rPr spc="-85" dirty="0"/>
              <a:t> for</a:t>
            </a:r>
            <a:r>
              <a:rPr spc="-100" dirty="0"/>
              <a:t> </a:t>
            </a:r>
            <a:r>
              <a:rPr spc="-10" dirty="0"/>
              <a:t>genre/year.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904" y="2151158"/>
            <a:ext cx="14832330" cy="510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500"/>
              </a:lnSpc>
              <a:spcBef>
                <a:spcPts val="100"/>
              </a:spcBef>
            </a:pP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yielded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insightful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 both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 TMDB and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Bollywood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 datasets.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Using "Avatar" as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TMDB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system,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recommendations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included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Guardians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Galaxy—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shared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sci-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fi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themes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ensemble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cast,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Star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Trek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Beyond—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noted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crew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directorial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styles,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Trebuchet MS"/>
                <a:cs typeface="Trebuchet MS"/>
              </a:rPr>
              <a:t>Interstellar—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aligned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closely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shared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keyword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exploration.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achieved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rebuchet MS"/>
                <a:cs typeface="Trebuchet MS"/>
              </a:rPr>
              <a:t>85%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relevance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effectively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matching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genre,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cast,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crew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details.</a:t>
            </a:r>
            <a:endParaRPr sz="2200">
              <a:latin typeface="Trebuchet MS"/>
              <a:cs typeface="Trebuchet MS"/>
            </a:endParaRPr>
          </a:p>
          <a:p>
            <a:pPr marL="12700" marR="5080" algn="just">
              <a:lnSpc>
                <a:spcPct val="116500"/>
              </a:lnSpc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Bollywood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system,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Lagaan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input,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recommendations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were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Swades—owing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lead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actor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drama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Trebuchet MS"/>
                <a:cs typeface="Trebuchet MS"/>
              </a:rPr>
              <a:t>theme,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Rang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Basanti—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linked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patriotic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tones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period,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Dangal—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another 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Aamir</a:t>
            </a:r>
            <a:r>
              <a:rPr sz="22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Khan-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led</a:t>
            </a:r>
            <a:r>
              <a:rPr sz="2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Trebuchet MS"/>
                <a:cs typeface="Trebuchet MS"/>
              </a:rPr>
              <a:t>film,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centered</a:t>
            </a:r>
            <a:r>
              <a:rPr sz="2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sports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drama.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reached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78%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relevance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accuracy,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Trebuchet MS"/>
                <a:cs typeface="Trebuchet MS"/>
              </a:rPr>
              <a:t>primarily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actor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genre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matching.</a:t>
            </a:r>
            <a:endParaRPr sz="2200">
              <a:latin typeface="Trebuchet MS"/>
              <a:cs typeface="Trebuchet MS"/>
            </a:endParaRPr>
          </a:p>
          <a:p>
            <a:pPr marL="12700" marR="5080" algn="just">
              <a:lnSpc>
                <a:spcPct val="116500"/>
              </a:lnSpc>
            </a:pP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Performance-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wise,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TMDB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built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cleaned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4,803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movies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operated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5,000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feature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dimensions,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optimized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speed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contrast,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Bollywood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487 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movies,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limited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diversity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recommendations.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elements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included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two 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screenshots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demonstrating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actual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recommendations.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13045">
              <a:lnSpc>
                <a:spcPct val="100000"/>
              </a:lnSpc>
              <a:spcBef>
                <a:spcPts val="100"/>
              </a:spcBef>
            </a:pPr>
            <a:r>
              <a:rPr spc="980" dirty="0"/>
              <a:t>Result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13" y="308006"/>
            <a:ext cx="52038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3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904" y="1810712"/>
            <a:ext cx="14832330" cy="547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TMDB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Bollywood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led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several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significant 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achievements.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TMDB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robust,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integrating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tags,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cast,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crew,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popularity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metrics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results.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dealt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successfully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JSON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structures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values,</a:t>
            </a:r>
            <a:r>
              <a:rPr sz="28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often</a:t>
            </a:r>
            <a:r>
              <a:rPr sz="28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challenge</a:t>
            </a:r>
            <a:r>
              <a:rPr sz="2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r>
              <a:rPr sz="2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engines.</a:t>
            </a:r>
            <a:r>
              <a:rPr sz="28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2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hand,</a:t>
            </a:r>
            <a:r>
              <a:rPr sz="2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Bollywood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cultural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specificity,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actor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data,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genre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classifications,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release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r>
              <a:rPr sz="28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offer</a:t>
            </a:r>
            <a:r>
              <a:rPr sz="28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context-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aware</a:t>
            </a:r>
            <a:r>
              <a:rPr sz="28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suggestions,</a:t>
            </a:r>
            <a:r>
              <a:rPr sz="28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despite</a:t>
            </a:r>
            <a:r>
              <a:rPr sz="28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being</a:t>
            </a:r>
            <a:r>
              <a:rPr sz="28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built</a:t>
            </a:r>
            <a:r>
              <a:rPr sz="28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8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comparatively</a:t>
            </a:r>
            <a:r>
              <a:rPr sz="28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limited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dataset.</a:t>
            </a:r>
            <a:endParaRPr sz="2800">
              <a:latin typeface="Trebuchet MS"/>
              <a:cs typeface="Trebuchet MS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8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project,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28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lessons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emerged.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High-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8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proved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essential,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cleaning</a:t>
            </a:r>
            <a:r>
              <a:rPr sz="28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organizing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nested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improved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25%.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Additionally,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underscored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simplicity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often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suffices—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especially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niche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domains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Bollywood—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content-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alone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strong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837576" y="815921"/>
              <a:ext cx="16612869" cy="8655685"/>
            </a:xfrm>
            <a:custGeom>
              <a:avLst/>
              <a:gdLst/>
              <a:ahLst/>
              <a:cxnLst/>
              <a:rect l="l" t="t" r="r" b="b"/>
              <a:pathLst>
                <a:path w="16612869" h="8655685">
                  <a:moveTo>
                    <a:pt x="0" y="0"/>
                  </a:moveTo>
                  <a:lnTo>
                    <a:pt x="16612835" y="0"/>
                  </a:lnTo>
                  <a:lnTo>
                    <a:pt x="16612835" y="8655098"/>
                  </a:lnTo>
                  <a:lnTo>
                    <a:pt x="0" y="8655098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6614" y="0"/>
              <a:ext cx="10607675" cy="1793875"/>
            </a:xfrm>
            <a:custGeom>
              <a:avLst/>
              <a:gdLst/>
              <a:ahLst/>
              <a:cxnLst/>
              <a:rect l="l" t="t" r="r" b="b"/>
              <a:pathLst>
                <a:path w="10607675" h="1793875">
                  <a:moveTo>
                    <a:pt x="10607146" y="1793334"/>
                  </a:moveTo>
                  <a:lnTo>
                    <a:pt x="0" y="1793334"/>
                  </a:lnTo>
                  <a:lnTo>
                    <a:pt x="0" y="0"/>
                  </a:lnTo>
                  <a:lnTo>
                    <a:pt x="10607146" y="0"/>
                  </a:lnTo>
                  <a:lnTo>
                    <a:pt x="10607146" y="1793334"/>
                  </a:lnTo>
                  <a:close/>
                </a:path>
              </a:pathLst>
            </a:custGeom>
            <a:solidFill>
              <a:srgbClr val="182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53925"/>
              <a:ext cx="18287998" cy="2633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451476" y="308006"/>
            <a:ext cx="53848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90" dirty="0">
                <a:solidFill>
                  <a:srgbClr val="FDF5F5"/>
                </a:solidFill>
                <a:latin typeface="Calibri"/>
                <a:cs typeface="Calibri"/>
              </a:rPr>
              <a:t>QNA</a:t>
            </a:r>
            <a:r>
              <a:rPr sz="7000" spc="465" dirty="0">
                <a:solidFill>
                  <a:srgbClr val="FDF5F5"/>
                </a:solidFill>
                <a:latin typeface="Calibri"/>
                <a:cs typeface="Calibri"/>
              </a:rPr>
              <a:t> </a:t>
            </a:r>
            <a:r>
              <a:rPr sz="7000" spc="900" dirty="0">
                <a:solidFill>
                  <a:srgbClr val="FDF5F5"/>
                </a:solidFill>
                <a:latin typeface="Calibri"/>
                <a:cs typeface="Calibri"/>
              </a:rPr>
              <a:t>Session</a:t>
            </a:r>
            <a:endParaRPr sz="7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1913" y="5035765"/>
            <a:ext cx="13784580" cy="153670"/>
          </a:xfrm>
          <a:custGeom>
            <a:avLst/>
            <a:gdLst/>
            <a:ahLst/>
            <a:cxnLst/>
            <a:rect l="l" t="t" r="r" b="b"/>
            <a:pathLst>
              <a:path w="13784580" h="153670">
                <a:moveTo>
                  <a:pt x="13784479" y="0"/>
                </a:moveTo>
                <a:lnTo>
                  <a:pt x="7314133" y="0"/>
                </a:lnTo>
                <a:lnTo>
                  <a:pt x="6470345" y="0"/>
                </a:lnTo>
                <a:lnTo>
                  <a:pt x="0" y="0"/>
                </a:lnTo>
                <a:lnTo>
                  <a:pt x="0" y="153454"/>
                </a:lnTo>
                <a:lnTo>
                  <a:pt x="6470345" y="153454"/>
                </a:lnTo>
                <a:lnTo>
                  <a:pt x="7314133" y="153454"/>
                </a:lnTo>
                <a:lnTo>
                  <a:pt x="13784479" y="153454"/>
                </a:lnTo>
                <a:lnTo>
                  <a:pt x="13784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8054" y="3314972"/>
            <a:ext cx="1061212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0" spc="1335" dirty="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sz="12500" spc="8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0" spc="1685" dirty="0">
                <a:solidFill>
                  <a:srgbClr val="FFFFFF"/>
                </a:solidFill>
                <a:latin typeface="Calibri"/>
                <a:cs typeface="Calibri"/>
              </a:rPr>
              <a:t>Discuss</a:t>
            </a:r>
            <a:endParaRPr sz="1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7816"/>
              <a:ext cx="18287998" cy="101691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18288000" cy="2729865"/>
            </a:xfrm>
            <a:custGeom>
              <a:avLst/>
              <a:gdLst/>
              <a:ahLst/>
              <a:cxnLst/>
              <a:rect l="l" t="t" r="r" b="b"/>
              <a:pathLst>
                <a:path w="18288000" h="2729865">
                  <a:moveTo>
                    <a:pt x="18287988" y="0"/>
                  </a:moveTo>
                  <a:lnTo>
                    <a:pt x="0" y="0"/>
                  </a:lnTo>
                  <a:lnTo>
                    <a:pt x="0" y="1333817"/>
                  </a:lnTo>
                  <a:lnTo>
                    <a:pt x="0" y="1352867"/>
                  </a:lnTo>
                  <a:lnTo>
                    <a:pt x="0" y="2729738"/>
                  </a:lnTo>
                  <a:lnTo>
                    <a:pt x="18287988" y="2729738"/>
                  </a:lnTo>
                  <a:lnTo>
                    <a:pt x="18287988" y="1352867"/>
                  </a:lnTo>
                  <a:lnTo>
                    <a:pt x="18287988" y="1333817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2E3B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95" y="0"/>
              <a:ext cx="18246725" cy="7467600"/>
            </a:xfrm>
            <a:custGeom>
              <a:avLst/>
              <a:gdLst/>
              <a:ahLst/>
              <a:cxnLst/>
              <a:rect l="l" t="t" r="r" b="b"/>
              <a:pathLst>
                <a:path w="18246725" h="7467600">
                  <a:moveTo>
                    <a:pt x="5057254" y="1333830"/>
                  </a:moveTo>
                  <a:lnTo>
                    <a:pt x="5027600" y="1333830"/>
                  </a:lnTo>
                  <a:lnTo>
                    <a:pt x="3407245" y="0"/>
                  </a:lnTo>
                  <a:lnTo>
                    <a:pt x="0" y="0"/>
                  </a:lnTo>
                  <a:lnTo>
                    <a:pt x="1620354" y="1333830"/>
                  </a:lnTo>
                  <a:lnTo>
                    <a:pt x="1610271" y="1333830"/>
                  </a:lnTo>
                  <a:lnTo>
                    <a:pt x="331647" y="2729750"/>
                  </a:lnTo>
                  <a:lnTo>
                    <a:pt x="3778631" y="2729750"/>
                  </a:lnTo>
                  <a:lnTo>
                    <a:pt x="5039804" y="1352880"/>
                  </a:lnTo>
                  <a:lnTo>
                    <a:pt x="5050752" y="1352880"/>
                  </a:lnTo>
                  <a:lnTo>
                    <a:pt x="5044503" y="1347749"/>
                  </a:lnTo>
                  <a:lnTo>
                    <a:pt x="5057254" y="1333830"/>
                  </a:lnTo>
                  <a:close/>
                </a:path>
                <a:path w="18246725" h="7467600">
                  <a:moveTo>
                    <a:pt x="10885335" y="1333830"/>
                  </a:moveTo>
                  <a:lnTo>
                    <a:pt x="10855681" y="1333830"/>
                  </a:lnTo>
                  <a:lnTo>
                    <a:pt x="9235326" y="0"/>
                  </a:lnTo>
                  <a:lnTo>
                    <a:pt x="5828081" y="0"/>
                  </a:lnTo>
                  <a:lnTo>
                    <a:pt x="7448436" y="1333830"/>
                  </a:lnTo>
                  <a:lnTo>
                    <a:pt x="7438352" y="1333830"/>
                  </a:lnTo>
                  <a:lnTo>
                    <a:pt x="6159728" y="2729750"/>
                  </a:lnTo>
                  <a:lnTo>
                    <a:pt x="9606712" y="2729750"/>
                  </a:lnTo>
                  <a:lnTo>
                    <a:pt x="10867885" y="1352880"/>
                  </a:lnTo>
                  <a:lnTo>
                    <a:pt x="10878833" y="1352880"/>
                  </a:lnTo>
                  <a:lnTo>
                    <a:pt x="10872584" y="1347749"/>
                  </a:lnTo>
                  <a:lnTo>
                    <a:pt x="10885335" y="1333830"/>
                  </a:lnTo>
                  <a:close/>
                </a:path>
                <a:path w="18246725" h="7467600">
                  <a:moveTo>
                    <a:pt x="15994596" y="7314120"/>
                  </a:moveTo>
                  <a:lnTo>
                    <a:pt x="9524251" y="7314120"/>
                  </a:lnTo>
                  <a:lnTo>
                    <a:pt x="8680463" y="7314120"/>
                  </a:lnTo>
                  <a:lnTo>
                    <a:pt x="2210117" y="7314120"/>
                  </a:lnTo>
                  <a:lnTo>
                    <a:pt x="2210117" y="7467562"/>
                  </a:lnTo>
                  <a:lnTo>
                    <a:pt x="8680463" y="7467562"/>
                  </a:lnTo>
                  <a:lnTo>
                    <a:pt x="9524251" y="7467562"/>
                  </a:lnTo>
                  <a:lnTo>
                    <a:pt x="15994596" y="7467562"/>
                  </a:lnTo>
                  <a:lnTo>
                    <a:pt x="15994596" y="7314120"/>
                  </a:lnTo>
                  <a:close/>
                </a:path>
                <a:path w="18246725" h="7467600">
                  <a:moveTo>
                    <a:pt x="15994596" y="5431777"/>
                  </a:moveTo>
                  <a:lnTo>
                    <a:pt x="9524251" y="5431777"/>
                  </a:lnTo>
                  <a:lnTo>
                    <a:pt x="8680463" y="5431777"/>
                  </a:lnTo>
                  <a:lnTo>
                    <a:pt x="2210117" y="5431777"/>
                  </a:lnTo>
                  <a:lnTo>
                    <a:pt x="2210117" y="5585218"/>
                  </a:lnTo>
                  <a:lnTo>
                    <a:pt x="8680463" y="5585218"/>
                  </a:lnTo>
                  <a:lnTo>
                    <a:pt x="9524251" y="5585218"/>
                  </a:lnTo>
                  <a:lnTo>
                    <a:pt x="15994596" y="5585218"/>
                  </a:lnTo>
                  <a:lnTo>
                    <a:pt x="15994596" y="5431777"/>
                  </a:lnTo>
                  <a:close/>
                </a:path>
                <a:path w="18246725" h="7467600">
                  <a:moveTo>
                    <a:pt x="16713416" y="1333830"/>
                  </a:moveTo>
                  <a:lnTo>
                    <a:pt x="16683762" y="1333830"/>
                  </a:lnTo>
                  <a:lnTo>
                    <a:pt x="15063407" y="0"/>
                  </a:lnTo>
                  <a:lnTo>
                    <a:pt x="11656162" y="0"/>
                  </a:lnTo>
                  <a:lnTo>
                    <a:pt x="13276517" y="1333830"/>
                  </a:lnTo>
                  <a:lnTo>
                    <a:pt x="13266433" y="1333830"/>
                  </a:lnTo>
                  <a:lnTo>
                    <a:pt x="11987809" y="2729750"/>
                  </a:lnTo>
                  <a:lnTo>
                    <a:pt x="15434793" y="2729750"/>
                  </a:lnTo>
                  <a:lnTo>
                    <a:pt x="16695966" y="1352880"/>
                  </a:lnTo>
                  <a:lnTo>
                    <a:pt x="16706914" y="1352880"/>
                  </a:lnTo>
                  <a:lnTo>
                    <a:pt x="16700665" y="1347749"/>
                  </a:lnTo>
                  <a:lnTo>
                    <a:pt x="16713416" y="1333830"/>
                  </a:lnTo>
                  <a:close/>
                </a:path>
                <a:path w="18246725" h="7467600">
                  <a:moveTo>
                    <a:pt x="18246192" y="2262619"/>
                  </a:moveTo>
                  <a:lnTo>
                    <a:pt x="17818316" y="2729750"/>
                  </a:lnTo>
                  <a:lnTo>
                    <a:pt x="18246192" y="2729750"/>
                  </a:lnTo>
                  <a:lnTo>
                    <a:pt x="18246192" y="2262619"/>
                  </a:lnTo>
                  <a:close/>
                </a:path>
                <a:path w="18246725" h="7467600">
                  <a:moveTo>
                    <a:pt x="18246192" y="0"/>
                  </a:moveTo>
                  <a:lnTo>
                    <a:pt x="17484243" y="0"/>
                  </a:lnTo>
                  <a:lnTo>
                    <a:pt x="18246192" y="627214"/>
                  </a:lnTo>
                  <a:lnTo>
                    <a:pt x="18246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1720" y="7871255"/>
              <a:ext cx="4241105" cy="22570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00"/>
              </a:spcBef>
            </a:pPr>
            <a:r>
              <a:rPr sz="12500" spc="1370" dirty="0">
                <a:solidFill>
                  <a:srgbClr val="FFFFFF"/>
                </a:solidFill>
              </a:rPr>
              <a:t>Thank</a:t>
            </a:r>
            <a:r>
              <a:rPr sz="12500" spc="855" dirty="0">
                <a:solidFill>
                  <a:srgbClr val="FFFFFF"/>
                </a:solidFill>
              </a:rPr>
              <a:t> </a:t>
            </a:r>
            <a:r>
              <a:rPr sz="12500" spc="955" dirty="0">
                <a:solidFill>
                  <a:srgbClr val="FFFFFF"/>
                </a:solidFill>
              </a:rPr>
              <a:t>You</a:t>
            </a:r>
            <a:endParaRPr sz="12500"/>
          </a:p>
        </p:txBody>
      </p:sp>
      <p:sp>
        <p:nvSpPr>
          <p:cNvPr id="9" name="object 9"/>
          <p:cNvSpPr txBox="1"/>
          <p:nvPr/>
        </p:nvSpPr>
        <p:spPr>
          <a:xfrm rot="20700000">
            <a:off x="14263962" y="8663271"/>
            <a:ext cx="332261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440"/>
              </a:lnSpc>
            </a:pPr>
            <a:r>
              <a:rPr sz="6000" spc="855" dirty="0">
                <a:solidFill>
                  <a:srgbClr val="FF312D"/>
                </a:solidFill>
                <a:latin typeface="Calibri"/>
                <a:cs typeface="Calibri"/>
              </a:rPr>
              <a:t>F</a:t>
            </a:r>
            <a:r>
              <a:rPr sz="6000" spc="-450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6000" spc="1450" dirty="0">
                <a:solidFill>
                  <a:srgbClr val="FF312D"/>
                </a:solidFill>
                <a:latin typeface="Calibri"/>
                <a:cs typeface="Calibri"/>
              </a:rPr>
              <a:t>I</a:t>
            </a:r>
            <a:r>
              <a:rPr sz="6000" spc="-445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6000" spc="-125" dirty="0">
                <a:solidFill>
                  <a:srgbClr val="FF312D"/>
                </a:solidFill>
                <a:latin typeface="Calibri"/>
                <a:cs typeface="Calibri"/>
              </a:rPr>
              <a:t>N</a:t>
            </a:r>
            <a:r>
              <a:rPr sz="6000" spc="-450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6000" spc="1450" dirty="0">
                <a:solidFill>
                  <a:srgbClr val="FF312D"/>
                </a:solidFill>
                <a:latin typeface="Calibri"/>
                <a:cs typeface="Calibri"/>
              </a:rPr>
              <a:t>I</a:t>
            </a:r>
            <a:r>
              <a:rPr sz="6000" spc="-445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6000" spc="745" dirty="0">
                <a:solidFill>
                  <a:srgbClr val="FF312D"/>
                </a:solidFill>
                <a:latin typeface="Calibri"/>
                <a:cs typeface="Calibri"/>
              </a:rPr>
              <a:t>S</a:t>
            </a:r>
            <a:r>
              <a:rPr sz="6000" spc="-445" dirty="0">
                <a:solidFill>
                  <a:srgbClr val="FF312D"/>
                </a:solidFill>
                <a:latin typeface="Calibri"/>
                <a:cs typeface="Calibri"/>
              </a:rPr>
              <a:t> </a:t>
            </a:r>
            <a:r>
              <a:rPr sz="6000" spc="95" dirty="0">
                <a:solidFill>
                  <a:srgbClr val="FF312D"/>
                </a:solidFill>
                <a:latin typeface="Calibri"/>
                <a:cs typeface="Calibri"/>
              </a:rPr>
              <a:t>H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2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837576" y="603142"/>
              <a:ext cx="16612869" cy="8655685"/>
            </a:xfrm>
            <a:custGeom>
              <a:avLst/>
              <a:gdLst/>
              <a:ahLst/>
              <a:cxnLst/>
              <a:rect l="l" t="t" r="r" b="b"/>
              <a:pathLst>
                <a:path w="16612869" h="8655685">
                  <a:moveTo>
                    <a:pt x="0" y="0"/>
                  </a:moveTo>
                  <a:lnTo>
                    <a:pt x="16612835" y="0"/>
                  </a:lnTo>
                  <a:lnTo>
                    <a:pt x="16612835" y="8655098"/>
                  </a:lnTo>
                  <a:lnTo>
                    <a:pt x="0" y="8655098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6614" y="0"/>
              <a:ext cx="10607675" cy="1793875"/>
            </a:xfrm>
            <a:custGeom>
              <a:avLst/>
              <a:gdLst/>
              <a:ahLst/>
              <a:cxnLst/>
              <a:rect l="l" t="t" r="r" b="b"/>
              <a:pathLst>
                <a:path w="10607675" h="1793875">
                  <a:moveTo>
                    <a:pt x="10607146" y="1793334"/>
                  </a:moveTo>
                  <a:lnTo>
                    <a:pt x="0" y="1793334"/>
                  </a:lnTo>
                  <a:lnTo>
                    <a:pt x="0" y="0"/>
                  </a:lnTo>
                  <a:lnTo>
                    <a:pt x="10607146" y="0"/>
                  </a:lnTo>
                  <a:lnTo>
                    <a:pt x="10607146" y="1793334"/>
                  </a:lnTo>
                  <a:close/>
                </a:path>
              </a:pathLst>
            </a:custGeom>
            <a:solidFill>
              <a:srgbClr val="182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53925"/>
              <a:ext cx="18287998" cy="26330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37560" y="308006"/>
            <a:ext cx="661289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600" dirty="0"/>
              <a:t>PRESENTED  BY</a:t>
            </a:r>
            <a:endParaRPr spc="165" dirty="0"/>
          </a:p>
        </p:txBody>
      </p:sp>
      <p:sp>
        <p:nvSpPr>
          <p:cNvPr id="8" name="object 8"/>
          <p:cNvSpPr txBox="1"/>
          <p:nvPr/>
        </p:nvSpPr>
        <p:spPr>
          <a:xfrm>
            <a:off x="5257800" y="1888616"/>
            <a:ext cx="71926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25" dirty="0">
                <a:solidFill>
                  <a:srgbClr val="FFFFFF"/>
                </a:solidFill>
                <a:latin typeface="Trebuchet MS"/>
                <a:cs typeface="Trebuchet MS"/>
              </a:rPr>
              <a:t>ABUBAKAR SANI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95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140" dirty="0"/>
              <a:t>What</a:t>
            </a:r>
            <a:r>
              <a:rPr sz="6100" spc="415" dirty="0"/>
              <a:t> </a:t>
            </a:r>
            <a:r>
              <a:rPr sz="6100" spc="495" dirty="0"/>
              <a:t>Are</a:t>
            </a:r>
            <a:r>
              <a:rPr sz="6100" spc="420" dirty="0"/>
              <a:t> </a:t>
            </a:r>
            <a:r>
              <a:rPr sz="6100" spc="434" dirty="0"/>
              <a:t>Recommendation</a:t>
            </a:r>
            <a:r>
              <a:rPr sz="6100" spc="420" dirty="0"/>
              <a:t> </a:t>
            </a:r>
            <a:r>
              <a:rPr sz="6100" spc="440" dirty="0"/>
              <a:t>Systems?</a:t>
            </a:r>
            <a:endParaRPr sz="6100"/>
          </a:p>
        </p:txBody>
      </p:sp>
      <p:grpSp>
        <p:nvGrpSpPr>
          <p:cNvPr id="3" name="object 3"/>
          <p:cNvGrpSpPr/>
          <p:nvPr/>
        </p:nvGrpSpPr>
        <p:grpSpPr>
          <a:xfrm>
            <a:off x="1634756" y="2332881"/>
            <a:ext cx="776605" cy="4929505"/>
            <a:chOff x="1634756" y="2332881"/>
            <a:chExt cx="776605" cy="4929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756" y="2332881"/>
              <a:ext cx="123825" cy="123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7693" y="2861519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756" y="3933081"/>
              <a:ext cx="123825" cy="123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7693" y="4461718"/>
              <a:ext cx="133350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756" y="5533281"/>
              <a:ext cx="123825" cy="123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7693" y="6061918"/>
              <a:ext cx="133350" cy="133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693" y="7128718"/>
              <a:ext cx="133350" cy="1333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26856" y="2043956"/>
            <a:ext cx="15031085" cy="5359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Definition:</a:t>
            </a:r>
            <a:endParaRPr sz="3000" dirty="0">
              <a:latin typeface="Trebuchet MS"/>
              <a:cs typeface="Trebuchet MS"/>
            </a:endParaRPr>
          </a:p>
          <a:p>
            <a:pPr marL="659765" marR="5080">
              <a:lnSpc>
                <a:spcPts val="4200"/>
              </a:lnSpc>
              <a:spcBef>
                <a:spcPts val="240"/>
              </a:spcBef>
              <a:tabLst>
                <a:tab pos="2603500" algn="l"/>
                <a:tab pos="3492500" algn="l"/>
                <a:tab pos="4973955" algn="l"/>
                <a:tab pos="5874385" algn="l"/>
                <a:tab pos="8061325" algn="l"/>
                <a:tab pos="8622665" algn="l"/>
                <a:tab pos="10121900" algn="l"/>
                <a:tab pos="11664950" algn="l"/>
                <a:tab pos="12755880" algn="l"/>
                <a:tab pos="13818869" algn="l"/>
              </a:tabLst>
            </a:pP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preferences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suggest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items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(e.g.,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movies,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products).</a:t>
            </a: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Impact:</a:t>
            </a:r>
            <a:endParaRPr sz="3000" dirty="0">
              <a:latin typeface="Trebuchet MS"/>
              <a:cs typeface="Trebuchet MS"/>
            </a:endParaRPr>
          </a:p>
          <a:p>
            <a:pPr marL="659765" marR="5080">
              <a:lnSpc>
                <a:spcPts val="4200"/>
              </a:lnSpc>
              <a:spcBef>
                <a:spcPts val="240"/>
              </a:spcBef>
              <a:tabLst>
                <a:tab pos="2475230" algn="l"/>
                <a:tab pos="3300095" algn="l"/>
                <a:tab pos="4619625" algn="l"/>
                <a:tab pos="5533390" algn="l"/>
                <a:tab pos="7138670" algn="l"/>
                <a:tab pos="8329930" algn="l"/>
                <a:tab pos="9170035" algn="l"/>
                <a:tab pos="10343515" algn="l"/>
                <a:tab pos="10963910" algn="l"/>
                <a:tab pos="12198985" algn="l"/>
                <a:tab pos="13310869" algn="l"/>
                <a:tab pos="14225269" algn="l"/>
              </a:tabLst>
            </a:pP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Platforms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Netflix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Prime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retain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drive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engagement.</a:t>
            </a: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Focus:</a:t>
            </a:r>
            <a:endParaRPr sz="3000" dirty="0">
              <a:latin typeface="Trebuchet MS"/>
              <a:cs typeface="Trebuchet MS"/>
            </a:endParaRPr>
          </a:p>
          <a:p>
            <a:pPr marL="659765" marR="5080">
              <a:lnSpc>
                <a:spcPts val="4200"/>
              </a:lnSpc>
              <a:spcBef>
                <a:spcPts val="240"/>
              </a:spcBef>
              <a:tabLst>
                <a:tab pos="3353435" algn="l"/>
                <a:tab pos="4972050" algn="l"/>
                <a:tab pos="8185150" algn="l"/>
                <a:tab pos="9400540" algn="l"/>
                <a:tab pos="10007600" algn="l"/>
                <a:tab pos="11167745" algn="l"/>
                <a:tab pos="12941935" algn="l"/>
                <a:tab pos="13982065" algn="l"/>
              </a:tabLst>
            </a:pP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Content-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Filtering: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Recommendations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movie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attributes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(e.g.,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genre,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cast).</a:t>
            </a:r>
            <a:endParaRPr sz="3000" dirty="0">
              <a:latin typeface="Trebuchet MS"/>
              <a:cs typeface="Trebuchet MS"/>
            </a:endParaRPr>
          </a:p>
          <a:p>
            <a:pPr marL="659765">
              <a:lnSpc>
                <a:spcPct val="100000"/>
              </a:lnSpc>
              <a:spcBef>
                <a:spcPts val="359"/>
              </a:spcBef>
            </a:pPr>
            <a:r>
              <a:rPr lang="en-US" sz="3000" dirty="0">
                <a:solidFill>
                  <a:srgbClr val="FFFFFF"/>
                </a:solidFill>
                <a:latin typeface="Trebuchet MS"/>
                <a:cs typeface="Trebuchet MS"/>
              </a:rPr>
              <a:t>Dual</a:t>
            </a:r>
            <a:r>
              <a:rPr lang="en-US"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Scope: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Hollywood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(TMDB)</a:t>
            </a:r>
            <a:r>
              <a:rPr lang="en-US"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00" spc="-75" dirty="0">
                <a:solidFill>
                  <a:srgbClr val="FFFFFF"/>
                </a:solidFill>
                <a:latin typeface="Trebuchet MS"/>
                <a:cs typeface="Trebuchet MS"/>
              </a:rPr>
              <a:t>Bollywood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datasets.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131" y="1004840"/>
            <a:ext cx="689800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590" dirty="0"/>
              <a:t>Dataset</a:t>
            </a:r>
            <a:r>
              <a:rPr sz="6100" spc="430" dirty="0"/>
              <a:t> </a:t>
            </a:r>
            <a:r>
              <a:rPr sz="6100" spc="650" dirty="0"/>
              <a:t>Overview</a:t>
            </a:r>
            <a:endParaRPr sz="6100"/>
          </a:p>
        </p:txBody>
      </p:sp>
      <p:grpSp>
        <p:nvGrpSpPr>
          <p:cNvPr id="3" name="object 3"/>
          <p:cNvGrpSpPr/>
          <p:nvPr/>
        </p:nvGrpSpPr>
        <p:grpSpPr>
          <a:xfrm>
            <a:off x="1492706" y="2119626"/>
            <a:ext cx="104775" cy="5133975"/>
            <a:chOff x="1492706" y="2119626"/>
            <a:chExt cx="104775" cy="5133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706" y="2119626"/>
              <a:ext cx="104775" cy="104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706" y="3034026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706" y="4862826"/>
              <a:ext cx="104775" cy="1047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706" y="7148825"/>
              <a:ext cx="104775" cy="1047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55487" y="1877678"/>
            <a:ext cx="11699240" cy="5511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TMDB</a:t>
            </a:r>
            <a:r>
              <a:rPr sz="2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Dataset:</a:t>
            </a:r>
            <a:endParaRPr sz="2600">
              <a:latin typeface="Trebuchet MS"/>
              <a:cs typeface="Trebuchet MS"/>
            </a:endParaRPr>
          </a:p>
          <a:p>
            <a:pPr marL="1590040">
              <a:lnSpc>
                <a:spcPct val="100000"/>
              </a:lnSpc>
              <a:spcBef>
                <a:spcPts val="480"/>
              </a:spcBef>
            </a:pPr>
            <a:r>
              <a:rPr sz="2600" spc="-35" dirty="0">
                <a:solidFill>
                  <a:srgbClr val="FFFFFF"/>
                </a:solidFill>
                <a:latin typeface="Trebuchet MS"/>
                <a:cs typeface="Trebuchet MS"/>
              </a:rPr>
              <a:t>Size:</a:t>
            </a:r>
            <a:r>
              <a:rPr sz="2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5,000</a:t>
            </a:r>
            <a:r>
              <a:rPr sz="26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movies.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Features:</a:t>
            </a:r>
            <a:endParaRPr sz="2600">
              <a:latin typeface="Trebuchet MS"/>
              <a:cs typeface="Trebuchet MS"/>
            </a:endParaRPr>
          </a:p>
          <a:p>
            <a:pPr marL="1590040" marR="4130675">
              <a:lnSpc>
                <a:spcPct val="115399"/>
              </a:lnSpc>
            </a:pP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Textual</a:t>
            </a:r>
            <a:r>
              <a:rPr sz="26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Overview,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genres, keywords. </a:t>
            </a: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sz="2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r>
              <a:rPr sz="2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Cast,</a:t>
            </a:r>
            <a:r>
              <a:rPr sz="2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crew.</a:t>
            </a:r>
            <a:endParaRPr sz="2600">
              <a:latin typeface="Trebuchet MS"/>
              <a:cs typeface="Trebuchet MS"/>
            </a:endParaRPr>
          </a:p>
          <a:p>
            <a:pPr marL="1590040">
              <a:lnSpc>
                <a:spcPct val="100000"/>
              </a:lnSpc>
              <a:spcBef>
                <a:spcPts val="480"/>
              </a:spcBef>
            </a:pP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Metrics:</a:t>
            </a:r>
            <a:r>
              <a:rPr sz="2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Popularity</a:t>
            </a:r>
            <a:r>
              <a:rPr sz="2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scores.</a:t>
            </a:r>
            <a:endParaRPr sz="2600">
              <a:latin typeface="Trebuchet MS"/>
              <a:cs typeface="Trebuchet MS"/>
            </a:endParaRPr>
          </a:p>
          <a:p>
            <a:pPr marL="253365" marR="8945880" indent="-241300">
              <a:lnSpc>
                <a:spcPct val="115399"/>
              </a:lnSpc>
            </a:pP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Bollywood</a:t>
            </a:r>
            <a:r>
              <a:rPr sz="26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Trebuchet MS"/>
                <a:cs typeface="Trebuchet MS"/>
              </a:rPr>
              <a:t>Dataset: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Features:</a:t>
            </a:r>
            <a:endParaRPr sz="2600">
              <a:latin typeface="Trebuchet MS"/>
              <a:cs typeface="Trebuchet MS"/>
            </a:endParaRPr>
          </a:p>
          <a:p>
            <a:pPr marL="1590040" marR="6050280">
              <a:lnSpc>
                <a:spcPct val="115399"/>
              </a:lnSpc>
            </a:pP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Actors:</a:t>
            </a:r>
            <a:r>
              <a:rPr sz="26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2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performers. 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Genre: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Comedy,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drama,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2600">
              <a:latin typeface="Trebuchet MS"/>
              <a:cs typeface="Trebuchet MS"/>
            </a:endParaRPr>
          </a:p>
          <a:p>
            <a:pPr marL="1590040">
              <a:lnSpc>
                <a:spcPct val="100000"/>
              </a:lnSpc>
              <a:spcBef>
                <a:spcPts val="475"/>
              </a:spcBef>
            </a:pP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Release</a:t>
            </a:r>
            <a:r>
              <a:rPr sz="2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Trebuchet MS"/>
                <a:cs typeface="Trebuchet MS"/>
              </a:rPr>
              <a:t>Year: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Era-based</a:t>
            </a:r>
            <a:r>
              <a:rPr sz="2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filtering.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spc="-80" dirty="0">
                <a:solidFill>
                  <a:srgbClr val="FFFFFF"/>
                </a:solidFill>
                <a:latin typeface="Trebuchet MS"/>
                <a:cs typeface="Trebuchet MS"/>
              </a:rPr>
              <a:t>Objective: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6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systems </a:t>
            </a: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Trebuchet MS"/>
                <a:cs typeface="Trebuchet MS"/>
              </a:rPr>
              <a:t>similarity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for</a:t>
            </a:r>
            <a:r>
              <a:rPr sz="26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Trebuchet MS"/>
                <a:cs typeface="Trebuchet MS"/>
              </a:rPr>
              <a:t>recommendations.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9533" rIns="0" bIns="0" rtlCol="0">
            <a:spAutoFit/>
          </a:bodyPr>
          <a:lstStyle/>
          <a:p>
            <a:pPr marL="1213485">
              <a:lnSpc>
                <a:spcPct val="100000"/>
              </a:lnSpc>
              <a:spcBef>
                <a:spcPts val="100"/>
              </a:spcBef>
            </a:pPr>
            <a:r>
              <a:rPr sz="6100" dirty="0"/>
              <a:t>TMDB</a:t>
            </a:r>
            <a:r>
              <a:rPr sz="6100" spc="415" dirty="0"/>
              <a:t> </a:t>
            </a:r>
            <a:r>
              <a:rPr sz="6100" spc="509" dirty="0"/>
              <a:t>Methodology</a:t>
            </a:r>
            <a:r>
              <a:rPr sz="6100" spc="420" dirty="0"/>
              <a:t> </a:t>
            </a:r>
            <a:r>
              <a:rPr sz="6100" spc="229" dirty="0"/>
              <a:t>Deep</a:t>
            </a:r>
            <a:r>
              <a:rPr sz="6100" spc="420" dirty="0"/>
              <a:t> </a:t>
            </a:r>
            <a:r>
              <a:rPr sz="6100" spc="800" dirty="0"/>
              <a:t>Dive</a:t>
            </a:r>
            <a:endParaRPr sz="6100"/>
          </a:p>
        </p:txBody>
      </p:sp>
      <p:grpSp>
        <p:nvGrpSpPr>
          <p:cNvPr id="3" name="object 3"/>
          <p:cNvGrpSpPr/>
          <p:nvPr/>
        </p:nvGrpSpPr>
        <p:grpSpPr>
          <a:xfrm>
            <a:off x="1464406" y="2405935"/>
            <a:ext cx="104775" cy="3305175"/>
            <a:chOff x="1464406" y="2405935"/>
            <a:chExt cx="104775" cy="330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406" y="2405935"/>
              <a:ext cx="104775" cy="104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406" y="4234735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406" y="5606335"/>
              <a:ext cx="104775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27187" y="2163988"/>
            <a:ext cx="13032105" cy="4597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6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Preprocessing:</a:t>
            </a:r>
            <a:endParaRPr sz="2600">
              <a:latin typeface="Trebuchet MS"/>
              <a:cs typeface="Trebuchet MS"/>
            </a:endParaRPr>
          </a:p>
          <a:p>
            <a:pPr marL="1233805">
              <a:lnSpc>
                <a:spcPct val="100000"/>
              </a:lnSpc>
              <a:spcBef>
                <a:spcPts val="480"/>
              </a:spcBef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Merged</a:t>
            </a:r>
            <a:r>
              <a:rPr sz="26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movies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Trebuchet MS"/>
                <a:cs typeface="Trebuchet MS"/>
              </a:rPr>
              <a:t>credits</a:t>
            </a:r>
            <a:r>
              <a:rPr sz="26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movie</a:t>
            </a:r>
            <a:r>
              <a:rPr sz="26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titles.</a:t>
            </a:r>
            <a:endParaRPr sz="2600">
              <a:latin typeface="Trebuchet MS"/>
              <a:cs typeface="Trebuchet MS"/>
            </a:endParaRPr>
          </a:p>
          <a:p>
            <a:pPr marL="1233805" marR="1051560">
              <a:lnSpc>
                <a:spcPct val="115399"/>
              </a:lnSpc>
            </a:pPr>
            <a:r>
              <a:rPr sz="2600" spc="-50" dirty="0">
                <a:solidFill>
                  <a:srgbClr val="FFFFFF"/>
                </a:solidFill>
                <a:latin typeface="Trebuchet MS"/>
                <a:cs typeface="Trebuchet MS"/>
              </a:rPr>
              <a:t>Extracted</a:t>
            </a:r>
            <a:r>
              <a:rPr sz="2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genres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keywords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JSON-</a:t>
            </a:r>
            <a:r>
              <a:rPr sz="2600" spc="-15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strings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ast.literal_eval. </a:t>
            </a:r>
            <a:r>
              <a:rPr sz="2600" spc="-35" dirty="0">
                <a:solidFill>
                  <a:srgbClr val="FFFFFF"/>
                </a:solidFill>
                <a:latin typeface="Trebuchet MS"/>
                <a:cs typeface="Trebuchet MS"/>
              </a:rPr>
              <a:t>Handled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dropping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Trebuchet MS"/>
                <a:cs typeface="Trebuchet MS"/>
              </a:rPr>
              <a:t>rows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Trebuchet MS"/>
                <a:cs typeface="Trebuchet MS"/>
              </a:rPr>
              <a:t>empty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overviews.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spc="-70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Engineering:</a:t>
            </a:r>
            <a:endParaRPr sz="2600">
              <a:latin typeface="Trebuchet MS"/>
              <a:cs typeface="Trebuchet MS"/>
            </a:endParaRPr>
          </a:p>
          <a:p>
            <a:pPr marL="1233805" marR="5080">
              <a:lnSpc>
                <a:spcPct val="115399"/>
              </a:lnSpc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tags: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Combined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Trebuchet MS"/>
                <a:cs typeface="Trebuchet MS"/>
              </a:rPr>
              <a:t>overview,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genres,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keywords,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actors,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directors. 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Example: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"Avatar"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→</a:t>
            </a:r>
            <a:r>
              <a:rPr sz="2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Tags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include</a:t>
            </a:r>
            <a:r>
              <a:rPr sz="2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sci-</a:t>
            </a:r>
            <a:r>
              <a:rPr sz="2600" spc="-204" dirty="0">
                <a:solidFill>
                  <a:srgbClr val="FFFFFF"/>
                </a:solidFill>
                <a:latin typeface="Trebuchet MS"/>
                <a:cs typeface="Trebuchet MS"/>
              </a:rPr>
              <a:t>fi,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space,</a:t>
            </a:r>
            <a:r>
              <a:rPr sz="2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Sam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Trebuchet MS"/>
                <a:cs typeface="Trebuchet MS"/>
              </a:rPr>
              <a:t>Worthington,</a:t>
            </a:r>
            <a:r>
              <a:rPr sz="2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James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Cameron.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spc="-114" dirty="0">
                <a:solidFill>
                  <a:srgbClr val="FFFFFF"/>
                </a:solidFill>
                <a:latin typeface="Trebuchet MS"/>
                <a:cs typeface="Trebuchet MS"/>
              </a:rPr>
              <a:t>Similarity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Calculation:</a:t>
            </a:r>
            <a:endParaRPr sz="2600">
              <a:latin typeface="Trebuchet MS"/>
              <a:cs typeface="Trebuchet MS"/>
            </a:endParaRPr>
          </a:p>
          <a:p>
            <a:pPr marL="1233805" marR="4390390">
              <a:lnSpc>
                <a:spcPct val="115399"/>
              </a:lnSpc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CountVectorizer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convert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tags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vectors. </a:t>
            </a: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Applied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cosine</a:t>
            </a:r>
            <a:r>
              <a:rPr sz="26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Trebuchet MS"/>
                <a:cs typeface="Trebuchet MS"/>
              </a:rPr>
              <a:t>similarity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measure</a:t>
            </a:r>
            <a:r>
              <a:rPr sz="26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movie</a:t>
            </a:r>
            <a:r>
              <a:rPr sz="26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similarity.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9533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6100" spc="675" dirty="0"/>
              <a:t>Bollywood</a:t>
            </a:r>
            <a:r>
              <a:rPr sz="6100" spc="409" dirty="0"/>
              <a:t> </a:t>
            </a:r>
            <a:r>
              <a:rPr sz="6100" spc="509" dirty="0"/>
              <a:t>Methodology</a:t>
            </a:r>
            <a:r>
              <a:rPr sz="6100" spc="415" dirty="0"/>
              <a:t> </a:t>
            </a:r>
            <a:r>
              <a:rPr sz="6100" spc="229" dirty="0"/>
              <a:t>Deep</a:t>
            </a:r>
            <a:r>
              <a:rPr sz="6100" spc="415" dirty="0"/>
              <a:t> </a:t>
            </a:r>
            <a:r>
              <a:rPr sz="6100" spc="800" dirty="0"/>
              <a:t>Dive</a:t>
            </a:r>
            <a:endParaRPr sz="6100"/>
          </a:p>
        </p:txBody>
      </p:sp>
      <p:grpSp>
        <p:nvGrpSpPr>
          <p:cNvPr id="3" name="object 3"/>
          <p:cNvGrpSpPr/>
          <p:nvPr/>
        </p:nvGrpSpPr>
        <p:grpSpPr>
          <a:xfrm>
            <a:off x="1603325" y="2944857"/>
            <a:ext cx="104775" cy="3305175"/>
            <a:chOff x="1603325" y="2944857"/>
            <a:chExt cx="104775" cy="330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2944857"/>
              <a:ext cx="104775" cy="104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4773657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6145257"/>
              <a:ext cx="104775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165" dirty="0"/>
              <a:t>Key</a:t>
            </a:r>
            <a:r>
              <a:rPr spc="-75" dirty="0"/>
              <a:t> </a:t>
            </a:r>
            <a:r>
              <a:rPr spc="-70" dirty="0"/>
              <a:t>Feature</a:t>
            </a:r>
            <a:r>
              <a:rPr spc="-75" dirty="0"/>
              <a:t> </a:t>
            </a:r>
            <a:r>
              <a:rPr spc="-10" dirty="0"/>
              <a:t>Extraction:</a:t>
            </a:r>
          </a:p>
          <a:p>
            <a:pPr marL="788035" marR="2592070">
              <a:lnSpc>
                <a:spcPct val="115399"/>
              </a:lnSpc>
            </a:pPr>
            <a:r>
              <a:rPr spc="-75" dirty="0"/>
              <a:t>Actors:</a:t>
            </a:r>
            <a:r>
              <a:rPr spc="-85" dirty="0"/>
              <a:t> </a:t>
            </a:r>
            <a:r>
              <a:rPr spc="-65" dirty="0"/>
              <a:t>Dominant</a:t>
            </a:r>
            <a:r>
              <a:rPr spc="-80" dirty="0"/>
              <a:t> </a:t>
            </a:r>
            <a:r>
              <a:rPr spc="-95" dirty="0"/>
              <a:t>performers</a:t>
            </a:r>
            <a:r>
              <a:rPr spc="-80" dirty="0"/>
              <a:t> </a:t>
            </a:r>
            <a:r>
              <a:rPr spc="-150" dirty="0"/>
              <a:t>(e.g.,</a:t>
            </a:r>
            <a:r>
              <a:rPr spc="-80" dirty="0"/>
              <a:t> </a:t>
            </a:r>
            <a:r>
              <a:rPr spc="-75" dirty="0"/>
              <a:t>Aamir</a:t>
            </a:r>
            <a:r>
              <a:rPr spc="-80" dirty="0"/>
              <a:t> </a:t>
            </a:r>
            <a:r>
              <a:rPr spc="-100" dirty="0"/>
              <a:t>Khan</a:t>
            </a:r>
            <a:r>
              <a:rPr spc="-80" dirty="0"/>
              <a:t> </a:t>
            </a:r>
            <a:r>
              <a:rPr spc="-140" dirty="0"/>
              <a:t>in</a:t>
            </a:r>
            <a:r>
              <a:rPr spc="-80" dirty="0"/>
              <a:t> </a:t>
            </a:r>
            <a:r>
              <a:rPr spc="-10" dirty="0"/>
              <a:t>Lagaan). </a:t>
            </a:r>
            <a:r>
              <a:rPr spc="-50" dirty="0"/>
              <a:t>Genre:</a:t>
            </a:r>
            <a:r>
              <a:rPr spc="-150" dirty="0"/>
              <a:t> </a:t>
            </a:r>
            <a:r>
              <a:rPr spc="-105" dirty="0"/>
              <a:t>Filtered</a:t>
            </a:r>
            <a:r>
              <a:rPr spc="-90" dirty="0"/>
              <a:t> </a:t>
            </a:r>
            <a:r>
              <a:rPr spc="-60" dirty="0"/>
              <a:t>by</a:t>
            </a:r>
            <a:r>
              <a:rPr spc="-130" dirty="0"/>
              <a:t> </a:t>
            </a:r>
            <a:r>
              <a:rPr spc="-10" dirty="0"/>
              <a:t>categories</a:t>
            </a:r>
            <a:r>
              <a:rPr spc="-110" dirty="0"/>
              <a:t> </a:t>
            </a:r>
            <a:r>
              <a:rPr spc="-150" dirty="0"/>
              <a:t>like</a:t>
            </a:r>
            <a:r>
              <a:rPr spc="-85" dirty="0"/>
              <a:t> </a:t>
            </a:r>
            <a:r>
              <a:rPr spc="-20" dirty="0"/>
              <a:t>drama</a:t>
            </a:r>
            <a:r>
              <a:rPr spc="-114" dirty="0"/>
              <a:t> </a:t>
            </a:r>
            <a:r>
              <a:rPr spc="-85" dirty="0"/>
              <a:t>or</a:t>
            </a:r>
            <a:r>
              <a:rPr spc="-110" dirty="0"/>
              <a:t> </a:t>
            </a:r>
            <a:r>
              <a:rPr spc="-10" dirty="0"/>
              <a:t>romance.</a:t>
            </a:r>
          </a:p>
          <a:p>
            <a:pPr marL="788035">
              <a:lnSpc>
                <a:spcPct val="100000"/>
              </a:lnSpc>
              <a:spcBef>
                <a:spcPts val="480"/>
              </a:spcBef>
            </a:pPr>
            <a:r>
              <a:rPr spc="-25" dirty="0"/>
              <a:t>Release</a:t>
            </a:r>
            <a:r>
              <a:rPr spc="-75" dirty="0"/>
              <a:t> </a:t>
            </a:r>
            <a:r>
              <a:rPr spc="-55" dirty="0"/>
              <a:t>Year:</a:t>
            </a:r>
            <a:r>
              <a:rPr spc="-75" dirty="0"/>
              <a:t> </a:t>
            </a:r>
            <a:r>
              <a:rPr dirty="0"/>
              <a:t>Grouped</a:t>
            </a:r>
            <a:r>
              <a:rPr spc="-75" dirty="0"/>
              <a:t> </a:t>
            </a:r>
            <a:r>
              <a:rPr spc="-90" dirty="0"/>
              <a:t>movies</a:t>
            </a:r>
            <a:r>
              <a:rPr spc="-75" dirty="0"/>
              <a:t> </a:t>
            </a:r>
            <a:r>
              <a:rPr spc="-120" dirty="0"/>
              <a:t>from</a:t>
            </a:r>
            <a:r>
              <a:rPr spc="-75" dirty="0"/>
              <a:t> </a:t>
            </a:r>
            <a:r>
              <a:rPr spc="-100" dirty="0"/>
              <a:t>the</a:t>
            </a:r>
            <a:r>
              <a:rPr spc="-70" dirty="0"/>
              <a:t> </a:t>
            </a:r>
            <a:r>
              <a:rPr dirty="0"/>
              <a:t>same</a:t>
            </a:r>
            <a:r>
              <a:rPr spc="-75" dirty="0"/>
              <a:t> </a:t>
            </a:r>
            <a:r>
              <a:rPr dirty="0"/>
              <a:t>decade</a:t>
            </a:r>
            <a:r>
              <a:rPr spc="-75" dirty="0"/>
              <a:t> </a:t>
            </a:r>
            <a:r>
              <a:rPr spc="-150" dirty="0"/>
              <a:t>(e.g.,</a:t>
            </a:r>
            <a:r>
              <a:rPr spc="-75" dirty="0"/>
              <a:t> </a:t>
            </a:r>
            <a:r>
              <a:rPr spc="-10" dirty="0"/>
              <a:t>2000s).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80" dirty="0"/>
              <a:t>Technical</a:t>
            </a:r>
            <a:r>
              <a:rPr spc="-114" dirty="0"/>
              <a:t> </a:t>
            </a:r>
            <a:r>
              <a:rPr spc="-10" dirty="0"/>
              <a:t>Steps:</a:t>
            </a:r>
          </a:p>
          <a:p>
            <a:pPr marL="876935" marR="890269">
              <a:lnSpc>
                <a:spcPct val="115399"/>
              </a:lnSpc>
            </a:pPr>
            <a:r>
              <a:rPr spc="-30" dirty="0"/>
              <a:t>Converted</a:t>
            </a:r>
            <a:r>
              <a:rPr spc="-145" dirty="0"/>
              <a:t> </a:t>
            </a:r>
            <a:r>
              <a:rPr spc="-25" dirty="0"/>
              <a:t>actor</a:t>
            </a:r>
            <a:r>
              <a:rPr spc="-130" dirty="0"/>
              <a:t> </a:t>
            </a:r>
            <a:r>
              <a:rPr spc="-30" dirty="0"/>
              <a:t>names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20" dirty="0"/>
              <a:t>genres</a:t>
            </a:r>
            <a:r>
              <a:rPr spc="-130" dirty="0"/>
              <a:t> </a:t>
            </a:r>
            <a:r>
              <a:rPr spc="-45" dirty="0"/>
              <a:t>to</a:t>
            </a:r>
            <a:r>
              <a:rPr spc="-135" dirty="0"/>
              <a:t> </a:t>
            </a:r>
            <a:r>
              <a:rPr spc="-75" dirty="0"/>
              <a:t>vectors</a:t>
            </a:r>
            <a:r>
              <a:rPr spc="-120" dirty="0"/>
              <a:t> </a:t>
            </a:r>
            <a:r>
              <a:rPr spc="-25" dirty="0"/>
              <a:t>using</a:t>
            </a:r>
            <a:r>
              <a:rPr spc="-135" dirty="0"/>
              <a:t> </a:t>
            </a:r>
            <a:r>
              <a:rPr spc="-35" dirty="0"/>
              <a:t>CountVectorizer. </a:t>
            </a:r>
            <a:r>
              <a:rPr dirty="0"/>
              <a:t>Calculated</a:t>
            </a:r>
            <a:r>
              <a:rPr spc="-105" dirty="0"/>
              <a:t> </a:t>
            </a:r>
            <a:r>
              <a:rPr spc="-20" dirty="0"/>
              <a:t>cosine</a:t>
            </a:r>
            <a:r>
              <a:rPr spc="-95" dirty="0"/>
              <a:t> </a:t>
            </a:r>
            <a:r>
              <a:rPr spc="-145" dirty="0"/>
              <a:t>similarity</a:t>
            </a:r>
            <a:r>
              <a:rPr spc="-85" dirty="0"/>
              <a:t> for</a:t>
            </a:r>
            <a:r>
              <a:rPr spc="-95" dirty="0"/>
              <a:t> </a:t>
            </a:r>
            <a:r>
              <a:rPr spc="-85" dirty="0"/>
              <a:t>actors,</a:t>
            </a:r>
            <a:r>
              <a:rPr spc="-95" dirty="0"/>
              <a:t> </a:t>
            </a:r>
            <a:r>
              <a:rPr spc="-75" dirty="0"/>
              <a:t>genres,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40" dirty="0"/>
              <a:t>release</a:t>
            </a:r>
            <a:r>
              <a:rPr spc="-95" dirty="0"/>
              <a:t> </a:t>
            </a:r>
            <a:r>
              <a:rPr spc="-10" dirty="0"/>
              <a:t>years.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85" dirty="0"/>
              <a:t>Example:</a:t>
            </a:r>
            <a:r>
              <a:rPr spc="-65" dirty="0"/>
              <a:t> </a:t>
            </a:r>
            <a:r>
              <a:rPr dirty="0"/>
              <a:t>Lagaan</a:t>
            </a:r>
            <a:r>
              <a:rPr spc="-60" dirty="0"/>
              <a:t> </a:t>
            </a:r>
            <a:r>
              <a:rPr spc="145" dirty="0">
                <a:latin typeface="Lucida Sans Unicode"/>
                <a:cs typeface="Lucida Sans Unicode"/>
              </a:rPr>
              <a:t>→</a:t>
            </a:r>
            <a:r>
              <a:rPr spc="-100" dirty="0">
                <a:latin typeface="Lucida Sans Unicode"/>
                <a:cs typeface="Lucida Sans Unicode"/>
              </a:rPr>
              <a:t> </a:t>
            </a:r>
            <a:r>
              <a:rPr dirty="0"/>
              <a:t>Matches</a:t>
            </a:r>
            <a:r>
              <a:rPr spc="-60" dirty="0"/>
              <a:t> </a:t>
            </a:r>
            <a:r>
              <a:rPr spc="-90" dirty="0"/>
              <a:t>movies</a:t>
            </a:r>
            <a:r>
              <a:rPr spc="-60" dirty="0"/>
              <a:t> </a:t>
            </a:r>
            <a:r>
              <a:rPr spc="-130" dirty="0"/>
              <a:t>with</a:t>
            </a:r>
            <a:r>
              <a:rPr spc="-65" dirty="0"/>
              <a:t> </a:t>
            </a:r>
            <a:r>
              <a:rPr spc="-75" dirty="0"/>
              <a:t>Aamir</a:t>
            </a:r>
            <a:r>
              <a:rPr spc="-60" dirty="0"/>
              <a:t> </a:t>
            </a:r>
            <a:r>
              <a:rPr spc="-160" dirty="0"/>
              <a:t>Khan,</a:t>
            </a:r>
            <a:r>
              <a:rPr spc="-60" dirty="0"/>
              <a:t> </a:t>
            </a:r>
            <a:r>
              <a:rPr spc="-95" dirty="0"/>
              <a:t>cricket</a:t>
            </a:r>
            <a:r>
              <a:rPr spc="-60" dirty="0"/>
              <a:t> </a:t>
            </a:r>
            <a:r>
              <a:rPr spc="-150" dirty="0"/>
              <a:t>theme,</a:t>
            </a:r>
            <a:r>
              <a:rPr spc="-60" dirty="0"/>
              <a:t> </a:t>
            </a:r>
            <a:r>
              <a:rPr spc="-100" dirty="0"/>
              <a:t>early</a:t>
            </a:r>
            <a:r>
              <a:rPr spc="-65" dirty="0"/>
              <a:t> </a:t>
            </a:r>
            <a:r>
              <a:rPr spc="-10" dirty="0"/>
              <a:t>2000s.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9533" rIns="0" bIns="0" rtlCol="0">
            <a:spAutoFit/>
          </a:bodyPr>
          <a:lstStyle/>
          <a:p>
            <a:pPr marL="3002280">
              <a:lnSpc>
                <a:spcPct val="100000"/>
              </a:lnSpc>
              <a:spcBef>
                <a:spcPts val="100"/>
              </a:spcBef>
            </a:pPr>
            <a:r>
              <a:rPr sz="6100" spc="780" dirty="0"/>
              <a:t>Tools</a:t>
            </a:r>
            <a:r>
              <a:rPr sz="6100" spc="380" dirty="0"/>
              <a:t> </a:t>
            </a:r>
            <a:r>
              <a:rPr sz="6100" dirty="0"/>
              <a:t>&amp;</a:t>
            </a:r>
            <a:r>
              <a:rPr sz="6100" spc="385" dirty="0"/>
              <a:t> </a:t>
            </a:r>
            <a:r>
              <a:rPr sz="6100" spc="670" dirty="0"/>
              <a:t>Techniques</a:t>
            </a:r>
            <a:endParaRPr sz="6100"/>
          </a:p>
        </p:txBody>
      </p:sp>
      <p:grpSp>
        <p:nvGrpSpPr>
          <p:cNvPr id="3" name="object 3"/>
          <p:cNvGrpSpPr/>
          <p:nvPr/>
        </p:nvGrpSpPr>
        <p:grpSpPr>
          <a:xfrm>
            <a:off x="1603325" y="2944857"/>
            <a:ext cx="104775" cy="3305175"/>
            <a:chOff x="1603325" y="2944857"/>
            <a:chExt cx="104775" cy="330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2944857"/>
              <a:ext cx="104775" cy="104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4773657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6145257"/>
              <a:ext cx="104775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20" dirty="0"/>
              <a:t>Libraries:</a:t>
            </a:r>
          </a:p>
          <a:p>
            <a:pPr marL="610235">
              <a:lnSpc>
                <a:spcPct val="100000"/>
              </a:lnSpc>
              <a:spcBef>
                <a:spcPts val="480"/>
              </a:spcBef>
            </a:pPr>
            <a:r>
              <a:rPr spc="-25" dirty="0"/>
              <a:t>Pandas:</a:t>
            </a:r>
            <a:r>
              <a:rPr spc="-80" dirty="0"/>
              <a:t> </a:t>
            </a:r>
            <a:r>
              <a:rPr dirty="0"/>
              <a:t>Cleaned</a:t>
            </a:r>
            <a:r>
              <a:rPr spc="-8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25" dirty="0"/>
              <a:t>merged</a:t>
            </a:r>
            <a:r>
              <a:rPr spc="-80" dirty="0"/>
              <a:t> </a:t>
            </a:r>
            <a:r>
              <a:rPr spc="-10" dirty="0"/>
              <a:t>datasets.</a:t>
            </a:r>
          </a:p>
          <a:p>
            <a:pPr marL="610235" marR="2442845">
              <a:lnSpc>
                <a:spcPct val="115399"/>
              </a:lnSpc>
            </a:pPr>
            <a:r>
              <a:rPr spc="-85" dirty="0"/>
              <a:t>scikit-</a:t>
            </a:r>
            <a:r>
              <a:rPr spc="-120" dirty="0"/>
              <a:t>learn:</a:t>
            </a:r>
            <a:r>
              <a:rPr spc="-70" dirty="0"/>
              <a:t> </a:t>
            </a:r>
            <a:r>
              <a:rPr spc="-100" dirty="0"/>
              <a:t>Implemented</a:t>
            </a:r>
            <a:r>
              <a:rPr spc="-65" dirty="0"/>
              <a:t> </a:t>
            </a:r>
            <a:r>
              <a:rPr spc="-45" dirty="0"/>
              <a:t>CountVectorizer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5" dirty="0"/>
              <a:t>cosine</a:t>
            </a:r>
            <a:r>
              <a:rPr spc="-70" dirty="0"/>
              <a:t> </a:t>
            </a:r>
            <a:r>
              <a:rPr spc="-105" dirty="0"/>
              <a:t>similarity. </a:t>
            </a:r>
            <a:r>
              <a:rPr spc="-110" dirty="0"/>
              <a:t>pickle:</a:t>
            </a:r>
            <a:r>
              <a:rPr spc="-45" dirty="0"/>
              <a:t> </a:t>
            </a:r>
            <a:r>
              <a:rPr dirty="0"/>
              <a:t>Saved</a:t>
            </a:r>
            <a:r>
              <a:rPr spc="-40" dirty="0"/>
              <a:t> </a:t>
            </a:r>
            <a:r>
              <a:rPr spc="-60" dirty="0"/>
              <a:t>models</a:t>
            </a:r>
            <a:r>
              <a:rPr spc="-45" dirty="0"/>
              <a:t> </a:t>
            </a:r>
            <a:r>
              <a:rPr spc="-85" dirty="0"/>
              <a:t>for</a:t>
            </a:r>
            <a:r>
              <a:rPr spc="-40" dirty="0"/>
              <a:t> </a:t>
            </a:r>
            <a:r>
              <a:rPr spc="-10" dirty="0"/>
              <a:t>deployment.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10" dirty="0"/>
              <a:t>Algorithms:</a:t>
            </a:r>
          </a:p>
          <a:p>
            <a:pPr marL="610235" marR="5080">
              <a:lnSpc>
                <a:spcPct val="115399"/>
              </a:lnSpc>
            </a:pPr>
            <a:r>
              <a:rPr spc="-60" dirty="0"/>
              <a:t>CountVectorizer:</a:t>
            </a:r>
            <a:r>
              <a:rPr spc="-85" dirty="0"/>
              <a:t> </a:t>
            </a:r>
            <a:r>
              <a:rPr spc="-105" dirty="0"/>
              <a:t>Transformed</a:t>
            </a:r>
            <a:r>
              <a:rPr spc="-85" dirty="0"/>
              <a:t> </a:t>
            </a:r>
            <a:r>
              <a:rPr spc="-130" dirty="0"/>
              <a:t>text</a:t>
            </a:r>
            <a:r>
              <a:rPr spc="-85" dirty="0"/>
              <a:t> </a:t>
            </a:r>
            <a:r>
              <a:rPr spc="-150" dirty="0"/>
              <a:t>(e.g.,</a:t>
            </a:r>
            <a:r>
              <a:rPr spc="-85" dirty="0"/>
              <a:t> </a:t>
            </a:r>
            <a:r>
              <a:rPr spc="-65" dirty="0"/>
              <a:t>"Action,</a:t>
            </a:r>
            <a:r>
              <a:rPr spc="-85" dirty="0"/>
              <a:t> </a:t>
            </a:r>
            <a:r>
              <a:rPr spc="-70" dirty="0"/>
              <a:t>Adventure")</a:t>
            </a:r>
            <a:r>
              <a:rPr spc="-80" dirty="0"/>
              <a:t> </a:t>
            </a:r>
            <a:r>
              <a:rPr spc="-105" dirty="0"/>
              <a:t>into</a:t>
            </a:r>
            <a:r>
              <a:rPr spc="-85" dirty="0"/>
              <a:t> </a:t>
            </a:r>
            <a:r>
              <a:rPr spc="-125" dirty="0"/>
              <a:t>TF-</a:t>
            </a:r>
            <a:r>
              <a:rPr spc="-25" dirty="0"/>
              <a:t>IDF</a:t>
            </a:r>
            <a:r>
              <a:rPr spc="-85" dirty="0"/>
              <a:t> </a:t>
            </a:r>
            <a:r>
              <a:rPr spc="-20" dirty="0"/>
              <a:t>vectors. </a:t>
            </a:r>
            <a:r>
              <a:rPr dirty="0"/>
              <a:t>Cosine</a:t>
            </a:r>
            <a:r>
              <a:rPr spc="-80" dirty="0"/>
              <a:t> </a:t>
            </a:r>
            <a:r>
              <a:rPr spc="-130" dirty="0"/>
              <a:t>Similarity:</a:t>
            </a:r>
            <a:r>
              <a:rPr spc="-80" dirty="0"/>
              <a:t> </a:t>
            </a:r>
            <a:r>
              <a:rPr dirty="0"/>
              <a:t>Computed</a:t>
            </a:r>
            <a:r>
              <a:rPr spc="-80" dirty="0"/>
              <a:t> </a:t>
            </a:r>
            <a:r>
              <a:rPr spc="-145" dirty="0"/>
              <a:t>similarity</a:t>
            </a:r>
            <a:r>
              <a:rPr spc="-80" dirty="0"/>
              <a:t> </a:t>
            </a:r>
            <a:r>
              <a:rPr spc="-20" dirty="0"/>
              <a:t>scores</a:t>
            </a:r>
            <a:r>
              <a:rPr spc="-80" dirty="0"/>
              <a:t> </a:t>
            </a:r>
            <a:r>
              <a:rPr spc="-40" dirty="0"/>
              <a:t>between</a:t>
            </a:r>
            <a:r>
              <a:rPr spc="-80" dirty="0"/>
              <a:t> </a:t>
            </a:r>
            <a:r>
              <a:rPr spc="-10" dirty="0"/>
              <a:t>movies.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10" dirty="0"/>
              <a:t>Optimization:</a:t>
            </a:r>
          </a:p>
          <a:p>
            <a:pPr marL="610235">
              <a:lnSpc>
                <a:spcPct val="100000"/>
              </a:lnSpc>
              <a:spcBef>
                <a:spcPts val="480"/>
              </a:spcBef>
            </a:pPr>
            <a:r>
              <a:rPr spc="-140" dirty="0"/>
              <a:t>Limited</a:t>
            </a:r>
            <a:r>
              <a:rPr spc="-85" dirty="0"/>
              <a:t> </a:t>
            </a:r>
            <a:r>
              <a:rPr spc="-75" dirty="0"/>
              <a:t>vectors</a:t>
            </a:r>
            <a:r>
              <a:rPr spc="-125" dirty="0"/>
              <a:t> </a:t>
            </a:r>
            <a:r>
              <a:rPr spc="-45" dirty="0"/>
              <a:t>to</a:t>
            </a:r>
            <a:r>
              <a:rPr spc="-125" dirty="0"/>
              <a:t> </a:t>
            </a:r>
            <a:r>
              <a:rPr dirty="0"/>
              <a:t>5,000</a:t>
            </a:r>
            <a:r>
              <a:rPr spc="-110" dirty="0"/>
              <a:t> </a:t>
            </a:r>
            <a:r>
              <a:rPr spc="-70" dirty="0"/>
              <a:t>dimensions</a:t>
            </a:r>
            <a:r>
              <a:rPr spc="-110" dirty="0"/>
              <a:t> </a:t>
            </a:r>
            <a:r>
              <a:rPr spc="-45" dirty="0"/>
              <a:t>to</a:t>
            </a:r>
            <a:r>
              <a:rPr spc="-110" dirty="0"/>
              <a:t> </a:t>
            </a:r>
            <a:r>
              <a:rPr dirty="0"/>
              <a:t>balance</a:t>
            </a:r>
            <a:r>
              <a:rPr spc="-110" dirty="0"/>
              <a:t> </a:t>
            </a:r>
            <a:r>
              <a:rPr spc="-10" dirty="0"/>
              <a:t>accuracy</a:t>
            </a:r>
            <a:r>
              <a:rPr spc="-110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2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837576" y="815978"/>
              <a:ext cx="16612869" cy="8655685"/>
            </a:xfrm>
            <a:custGeom>
              <a:avLst/>
              <a:gdLst/>
              <a:ahLst/>
              <a:cxnLst/>
              <a:rect l="l" t="t" r="r" b="b"/>
              <a:pathLst>
                <a:path w="16612869" h="8655685">
                  <a:moveTo>
                    <a:pt x="0" y="0"/>
                  </a:moveTo>
                  <a:lnTo>
                    <a:pt x="16612835" y="0"/>
                  </a:lnTo>
                  <a:lnTo>
                    <a:pt x="16612835" y="8655098"/>
                  </a:lnTo>
                  <a:lnTo>
                    <a:pt x="0" y="8655098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6614" y="0"/>
              <a:ext cx="10607675" cy="1793875"/>
            </a:xfrm>
            <a:custGeom>
              <a:avLst/>
              <a:gdLst/>
              <a:ahLst/>
              <a:cxnLst/>
              <a:rect l="l" t="t" r="r" b="b"/>
              <a:pathLst>
                <a:path w="10607675" h="1793875">
                  <a:moveTo>
                    <a:pt x="10607146" y="1793334"/>
                  </a:moveTo>
                  <a:lnTo>
                    <a:pt x="0" y="1793334"/>
                  </a:lnTo>
                  <a:lnTo>
                    <a:pt x="0" y="0"/>
                  </a:lnTo>
                  <a:lnTo>
                    <a:pt x="10607146" y="0"/>
                  </a:lnTo>
                  <a:lnTo>
                    <a:pt x="10607146" y="1793334"/>
                  </a:lnTo>
                  <a:close/>
                </a:path>
              </a:pathLst>
            </a:custGeom>
            <a:solidFill>
              <a:srgbClr val="182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516857"/>
              <a:ext cx="18287998" cy="277014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9533" rIns="0" bIns="0" rtlCol="0">
            <a:spAutoFit/>
          </a:bodyPr>
          <a:lstStyle/>
          <a:p>
            <a:pPr marL="2309495">
              <a:lnSpc>
                <a:spcPct val="100000"/>
              </a:lnSpc>
              <a:spcBef>
                <a:spcPts val="100"/>
              </a:spcBef>
            </a:pPr>
            <a:r>
              <a:rPr sz="6100" spc="850" dirty="0"/>
              <a:t>Results</a:t>
            </a:r>
            <a:r>
              <a:rPr sz="6100" spc="395" dirty="0"/>
              <a:t> </a:t>
            </a:r>
            <a:r>
              <a:rPr sz="6100" dirty="0"/>
              <a:t>&amp;</a:t>
            </a:r>
            <a:r>
              <a:rPr sz="6100" spc="400" dirty="0"/>
              <a:t> </a:t>
            </a:r>
            <a:r>
              <a:rPr sz="6100" spc="440" dirty="0"/>
              <a:t>Case</a:t>
            </a:r>
            <a:r>
              <a:rPr sz="6100" spc="400" dirty="0"/>
              <a:t> </a:t>
            </a:r>
            <a:r>
              <a:rPr sz="6100" spc="850" dirty="0"/>
              <a:t>Studies</a:t>
            </a:r>
            <a:endParaRPr sz="6100"/>
          </a:p>
        </p:txBody>
      </p:sp>
      <p:grpSp>
        <p:nvGrpSpPr>
          <p:cNvPr id="8" name="object 8"/>
          <p:cNvGrpSpPr/>
          <p:nvPr/>
        </p:nvGrpSpPr>
        <p:grpSpPr>
          <a:xfrm>
            <a:off x="1603325" y="2944857"/>
            <a:ext cx="104775" cy="2390775"/>
            <a:chOff x="1603325" y="2944857"/>
            <a:chExt cx="104775" cy="23907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325" y="2944857"/>
              <a:ext cx="104775" cy="1047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325" y="5230857"/>
              <a:ext cx="104775" cy="1047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66106" y="2702910"/>
            <a:ext cx="10392410" cy="5054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TMDB</a:t>
            </a:r>
            <a:r>
              <a:rPr sz="2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Example:</a:t>
            </a:r>
            <a:endParaRPr sz="2600">
              <a:latin typeface="Trebuchet MS"/>
              <a:cs typeface="Trebuchet MS"/>
            </a:endParaRPr>
          </a:p>
          <a:p>
            <a:pPr marL="253365" marR="7193915">
              <a:lnSpc>
                <a:spcPct val="115399"/>
              </a:lnSpc>
            </a:pPr>
            <a:r>
              <a:rPr sz="2600" spc="-145" dirty="0">
                <a:solidFill>
                  <a:srgbClr val="FFFFFF"/>
                </a:solidFill>
                <a:latin typeface="Trebuchet MS"/>
                <a:cs typeface="Trebuchet MS"/>
              </a:rPr>
              <a:t>Input: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Trebuchet MS"/>
                <a:cs typeface="Trebuchet MS"/>
              </a:rPr>
              <a:t>Avatar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(2009). Recommendations:</a:t>
            </a:r>
            <a:endParaRPr sz="2600">
              <a:latin typeface="Trebuchet MS"/>
              <a:cs typeface="Trebuchet MS"/>
            </a:endParaRPr>
          </a:p>
          <a:p>
            <a:pPr marL="699135" marR="3013075">
              <a:lnSpc>
                <a:spcPct val="115399"/>
              </a:lnSpc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Guardians</a:t>
            </a:r>
            <a:r>
              <a:rPr sz="2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Galaxy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Trebuchet MS"/>
                <a:cs typeface="Trebuchet MS"/>
              </a:rPr>
              <a:t>(similar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sci-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themes).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Star</a:t>
            </a:r>
            <a:r>
              <a:rPr sz="2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15" dirty="0">
                <a:solidFill>
                  <a:srgbClr val="FFFFFF"/>
                </a:solidFill>
                <a:latin typeface="Trebuchet MS"/>
                <a:cs typeface="Trebuchet MS"/>
              </a:rPr>
              <a:t>Trek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Trebuchet MS"/>
                <a:cs typeface="Trebuchet MS"/>
              </a:rPr>
              <a:t>Beyond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(shared</a:t>
            </a:r>
            <a:r>
              <a:rPr sz="26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cast/crew</a:t>
            </a:r>
            <a:r>
              <a:rPr sz="26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Trebuchet MS"/>
                <a:cs typeface="Trebuchet MS"/>
              </a:rPr>
              <a:t>elements).</a:t>
            </a:r>
            <a:endParaRPr sz="2600">
              <a:latin typeface="Trebuchet MS"/>
              <a:cs typeface="Trebuchet MS"/>
            </a:endParaRPr>
          </a:p>
          <a:p>
            <a:pPr marL="253365" marR="7142480" indent="-241300">
              <a:lnSpc>
                <a:spcPct val="115399"/>
              </a:lnSpc>
            </a:pP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Bollywood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Example: 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Input: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Lagaan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(2001).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Recommendations:</a:t>
            </a:r>
            <a:endParaRPr sz="2600">
              <a:latin typeface="Trebuchet MS"/>
              <a:cs typeface="Trebuchet MS"/>
            </a:endParaRPr>
          </a:p>
          <a:p>
            <a:pPr marL="788035" marR="3142615">
              <a:lnSpc>
                <a:spcPct val="115399"/>
              </a:lnSpc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Swades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Trebuchet MS"/>
                <a:cs typeface="Trebuchet MS"/>
              </a:rPr>
              <a:t>(same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Trebuchet MS"/>
                <a:cs typeface="Trebuchet MS"/>
              </a:rPr>
              <a:t>actor,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themes).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Rang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Trebuchet MS"/>
                <a:cs typeface="Trebuchet MS"/>
              </a:rPr>
              <a:t>Basanti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Trebuchet MS"/>
                <a:cs typeface="Trebuchet MS"/>
              </a:rPr>
              <a:t>(patriotic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genre,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Trebuchet MS"/>
                <a:cs typeface="Trebuchet MS"/>
              </a:rPr>
              <a:t>era).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Visual: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Side-</a:t>
            </a: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by-</a:t>
            </a:r>
            <a:r>
              <a:rPr sz="2600" spc="-20" dirty="0">
                <a:solidFill>
                  <a:srgbClr val="FFFFFF"/>
                </a:solidFill>
                <a:latin typeface="Trebuchet MS"/>
                <a:cs typeface="Trebuchet MS"/>
              </a:rPr>
              <a:t>side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comparing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26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recommendations.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9533" rIns="0" bIns="0" rtlCol="0">
            <a:spAutoFit/>
          </a:bodyPr>
          <a:lstStyle/>
          <a:p>
            <a:pPr marL="2136140">
              <a:lnSpc>
                <a:spcPct val="100000"/>
              </a:lnSpc>
              <a:spcBef>
                <a:spcPts val="100"/>
              </a:spcBef>
            </a:pPr>
            <a:r>
              <a:rPr sz="6100" spc="760" dirty="0"/>
              <a:t>Challenges</a:t>
            </a:r>
            <a:r>
              <a:rPr sz="6100" spc="405" dirty="0"/>
              <a:t> </a:t>
            </a:r>
            <a:r>
              <a:rPr sz="6100" dirty="0"/>
              <a:t>&amp;</a:t>
            </a:r>
            <a:r>
              <a:rPr sz="6100" spc="409" dirty="0"/>
              <a:t> </a:t>
            </a:r>
            <a:r>
              <a:rPr sz="6100" spc="930" dirty="0"/>
              <a:t>Solutions</a:t>
            </a:r>
            <a:endParaRPr sz="6100"/>
          </a:p>
        </p:txBody>
      </p:sp>
      <p:grpSp>
        <p:nvGrpSpPr>
          <p:cNvPr id="3" name="object 3"/>
          <p:cNvGrpSpPr/>
          <p:nvPr/>
        </p:nvGrpSpPr>
        <p:grpSpPr>
          <a:xfrm>
            <a:off x="1603325" y="2944857"/>
            <a:ext cx="104775" cy="2847975"/>
            <a:chOff x="1603325" y="2944857"/>
            <a:chExt cx="104775" cy="2847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2944857"/>
              <a:ext cx="104775" cy="104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4316457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325" y="5688057"/>
              <a:ext cx="104775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30" dirty="0"/>
              <a:t>TMDB</a:t>
            </a:r>
            <a:r>
              <a:rPr spc="-170" dirty="0"/>
              <a:t> </a:t>
            </a:r>
            <a:r>
              <a:rPr spc="-10" dirty="0"/>
              <a:t>Challenges:</a:t>
            </a:r>
          </a:p>
          <a:p>
            <a:pPr marL="788035" marR="2127885">
              <a:lnSpc>
                <a:spcPct val="115399"/>
              </a:lnSpc>
            </a:pPr>
            <a:r>
              <a:rPr spc="-35" dirty="0"/>
              <a:t>Nested</a:t>
            </a:r>
            <a:r>
              <a:rPr spc="-114" dirty="0"/>
              <a:t> </a:t>
            </a:r>
            <a:r>
              <a:rPr spc="-20" dirty="0"/>
              <a:t>Data:</a:t>
            </a:r>
            <a:r>
              <a:rPr spc="-100" dirty="0"/>
              <a:t> </a:t>
            </a:r>
            <a:r>
              <a:rPr spc="-20" dirty="0"/>
              <a:t>Parsed</a:t>
            </a:r>
            <a:r>
              <a:rPr spc="-95" dirty="0"/>
              <a:t> </a:t>
            </a:r>
            <a:r>
              <a:rPr dirty="0"/>
              <a:t>JSON-</a:t>
            </a:r>
            <a:r>
              <a:rPr spc="-150" dirty="0"/>
              <a:t>like</a:t>
            </a:r>
            <a:r>
              <a:rPr spc="-85" dirty="0"/>
              <a:t> </a:t>
            </a:r>
            <a:r>
              <a:rPr spc="-20" dirty="0"/>
              <a:t>genres</a:t>
            </a:r>
            <a:r>
              <a:rPr spc="-100" dirty="0"/>
              <a:t> </a:t>
            </a:r>
            <a:r>
              <a:rPr spc="-25" dirty="0"/>
              <a:t>using</a:t>
            </a:r>
            <a:r>
              <a:rPr spc="-100" dirty="0"/>
              <a:t> </a:t>
            </a:r>
            <a:r>
              <a:rPr spc="-75" dirty="0"/>
              <a:t>ast.literal_eval. </a:t>
            </a:r>
            <a:r>
              <a:rPr dirty="0"/>
              <a:t>Missing</a:t>
            </a:r>
            <a:r>
              <a:rPr spc="-130" dirty="0"/>
              <a:t> </a:t>
            </a:r>
            <a:r>
              <a:rPr spc="-85" dirty="0"/>
              <a:t>Overviews:</a:t>
            </a:r>
            <a:r>
              <a:rPr spc="-100" dirty="0"/>
              <a:t> </a:t>
            </a:r>
            <a:r>
              <a:rPr dirty="0"/>
              <a:t>Dropped</a:t>
            </a:r>
            <a:r>
              <a:rPr spc="-100" dirty="0"/>
              <a:t> </a:t>
            </a:r>
            <a:r>
              <a:rPr spc="150" dirty="0"/>
              <a:t>3%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55" dirty="0"/>
              <a:t>rows</a:t>
            </a:r>
            <a:r>
              <a:rPr spc="-100" dirty="0"/>
              <a:t> </a:t>
            </a:r>
            <a:r>
              <a:rPr spc="-130" dirty="0"/>
              <a:t>with</a:t>
            </a:r>
            <a:r>
              <a:rPr spc="-85" dirty="0"/>
              <a:t> </a:t>
            </a:r>
            <a:r>
              <a:rPr spc="-165" dirty="0"/>
              <a:t>null</a:t>
            </a:r>
            <a:r>
              <a:rPr spc="-85" dirty="0"/>
              <a:t> </a:t>
            </a:r>
            <a:r>
              <a:rPr spc="-10" dirty="0"/>
              <a:t>values.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75" dirty="0"/>
              <a:t>Bollywood</a:t>
            </a:r>
            <a:r>
              <a:rPr spc="-45" dirty="0"/>
              <a:t> </a:t>
            </a:r>
            <a:r>
              <a:rPr spc="-10" dirty="0"/>
              <a:t>Challenges:</a:t>
            </a:r>
          </a:p>
          <a:p>
            <a:pPr marL="788035" marR="5080">
              <a:lnSpc>
                <a:spcPct val="115399"/>
              </a:lnSpc>
            </a:pPr>
            <a:r>
              <a:rPr spc="-35" dirty="0"/>
              <a:t>Small</a:t>
            </a:r>
            <a:r>
              <a:rPr spc="-130" dirty="0"/>
              <a:t> </a:t>
            </a:r>
            <a:r>
              <a:rPr spc="-35" dirty="0"/>
              <a:t>Dataset:</a:t>
            </a:r>
            <a:r>
              <a:rPr spc="-105" dirty="0"/>
              <a:t> </a:t>
            </a:r>
            <a:r>
              <a:rPr spc="-140" dirty="0"/>
              <a:t>Limited</a:t>
            </a:r>
            <a:r>
              <a:rPr spc="-85" dirty="0"/>
              <a:t> </a:t>
            </a:r>
            <a:r>
              <a:rPr spc="-45" dirty="0"/>
              <a:t>to</a:t>
            </a:r>
            <a:r>
              <a:rPr spc="-100" dirty="0"/>
              <a:t> </a:t>
            </a:r>
            <a:r>
              <a:rPr spc="50" dirty="0"/>
              <a:t>~500</a:t>
            </a:r>
            <a:r>
              <a:rPr spc="-100" dirty="0"/>
              <a:t> </a:t>
            </a:r>
            <a:r>
              <a:rPr spc="-135" dirty="0"/>
              <a:t>movies,</a:t>
            </a:r>
            <a:r>
              <a:rPr spc="-85" dirty="0"/>
              <a:t> </a:t>
            </a:r>
            <a:r>
              <a:rPr spc="-35" dirty="0"/>
              <a:t>reducing</a:t>
            </a:r>
            <a:r>
              <a:rPr spc="-100" dirty="0"/>
              <a:t> </a:t>
            </a:r>
            <a:r>
              <a:rPr spc="-70" dirty="0"/>
              <a:t>recommendation</a:t>
            </a:r>
            <a:r>
              <a:rPr spc="-100" dirty="0"/>
              <a:t> </a:t>
            </a:r>
            <a:r>
              <a:rPr spc="-75" dirty="0"/>
              <a:t>diversity. </a:t>
            </a:r>
            <a:r>
              <a:rPr dirty="0"/>
              <a:t>Sparse</a:t>
            </a:r>
            <a:r>
              <a:rPr spc="-75" dirty="0"/>
              <a:t> </a:t>
            </a:r>
            <a:r>
              <a:rPr spc="-90" dirty="0"/>
              <a:t>Features:</a:t>
            </a:r>
            <a:r>
              <a:rPr spc="-75" dirty="0"/>
              <a:t> </a:t>
            </a:r>
            <a:r>
              <a:rPr spc="-10" dirty="0"/>
              <a:t>Addressed</a:t>
            </a:r>
            <a:r>
              <a:rPr spc="-70" dirty="0"/>
              <a:t> </a:t>
            </a:r>
            <a:r>
              <a:rPr spc="-60" dirty="0"/>
              <a:t>by</a:t>
            </a:r>
            <a:r>
              <a:rPr spc="-75" dirty="0"/>
              <a:t> </a:t>
            </a:r>
            <a:r>
              <a:rPr spc="-105" dirty="0"/>
              <a:t>prioritizing</a:t>
            </a:r>
            <a:r>
              <a:rPr spc="-70" dirty="0"/>
              <a:t> </a:t>
            </a:r>
            <a:r>
              <a:rPr dirty="0"/>
              <a:t>lead</a:t>
            </a:r>
            <a:r>
              <a:rPr spc="-75" dirty="0"/>
              <a:t> </a:t>
            </a:r>
            <a:r>
              <a:rPr spc="-25" dirty="0"/>
              <a:t>actors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30" dirty="0"/>
              <a:t>primary</a:t>
            </a:r>
            <a:r>
              <a:rPr spc="-70" dirty="0"/>
              <a:t> </a:t>
            </a:r>
            <a:r>
              <a:rPr spc="-10" dirty="0"/>
              <a:t>genres.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55" dirty="0"/>
              <a:t>Solution</a:t>
            </a:r>
            <a:r>
              <a:rPr spc="-130" dirty="0"/>
              <a:t> </a:t>
            </a:r>
            <a:r>
              <a:rPr spc="-10" dirty="0"/>
              <a:t>Impact:</a:t>
            </a:r>
          </a:p>
          <a:p>
            <a:pPr marL="788035">
              <a:lnSpc>
                <a:spcPct val="100000"/>
              </a:lnSpc>
              <a:spcBef>
                <a:spcPts val="480"/>
              </a:spcBef>
            </a:pPr>
            <a:r>
              <a:rPr spc="-90" dirty="0"/>
              <a:t>Improved </a:t>
            </a:r>
            <a:r>
              <a:rPr spc="-10" dirty="0"/>
              <a:t>accuracy</a:t>
            </a:r>
            <a:r>
              <a:rPr spc="-85" dirty="0"/>
              <a:t> </a:t>
            </a:r>
            <a:r>
              <a:rPr spc="-60" dirty="0"/>
              <a:t>by</a:t>
            </a:r>
            <a:r>
              <a:rPr spc="-85" dirty="0"/>
              <a:t> </a:t>
            </a:r>
            <a:r>
              <a:rPr spc="210" dirty="0"/>
              <a:t>20%</a:t>
            </a:r>
            <a:r>
              <a:rPr spc="-85" dirty="0"/>
              <a:t> </a:t>
            </a:r>
            <a:r>
              <a:rPr spc="-80" dirty="0"/>
              <a:t>through</a:t>
            </a:r>
            <a:r>
              <a:rPr spc="-85" dirty="0"/>
              <a:t> </a:t>
            </a:r>
            <a:r>
              <a:rPr spc="-80" dirty="0"/>
              <a:t>robust</a:t>
            </a:r>
            <a:r>
              <a:rPr spc="-85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spc="-10" dirty="0"/>
              <a:t>cleaning.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1041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Lucida Sans Unicode</vt:lpstr>
      <vt:lpstr>Trebuchet MS</vt:lpstr>
      <vt:lpstr>Office Theme</vt:lpstr>
      <vt:lpstr>Movie Recomendation System</vt:lpstr>
      <vt:lpstr>PRESENTED  BY</vt:lpstr>
      <vt:lpstr>What Are Recommendation Systems?</vt:lpstr>
      <vt:lpstr>Dataset Overview</vt:lpstr>
      <vt:lpstr>TMDB Methodology Deep Dive</vt:lpstr>
      <vt:lpstr>Bollywood Methodology Deep Dive</vt:lpstr>
      <vt:lpstr>Tools &amp; Techniques</vt:lpstr>
      <vt:lpstr>Results &amp; Case Studies</vt:lpstr>
      <vt:lpstr>Challenges &amp; Solutions</vt:lpstr>
      <vt:lpstr>Future Enhancements</vt:lpstr>
      <vt:lpstr>Result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ASSSMASHERS</dc:title>
  <dc:creator>Parth Nayak</dc:creator>
  <cp:keywords>DAGlMD5icxM,BAGjdD7qTUY,0</cp:keywords>
  <cp:lastModifiedBy>Abubakar Sani</cp:lastModifiedBy>
  <cp:revision>3</cp:revision>
  <dcterms:created xsi:type="dcterms:W3CDTF">2025-04-21T04:55:42Z</dcterms:created>
  <dcterms:modified xsi:type="dcterms:W3CDTF">2025-04-26T05:37:21Z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2025-04-20T00:00:00Z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2025-04-21T00:00:00Z</vt:filetime>
  </property>
  <property fmtid="{D5CDD505-2E9C-101B-9397-08002B2CF9AE}" pid="5" name="Producer">
    <vt:lpwstr>Canva</vt:lpwstr>
  </property>
</Properties>
</file>