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</p:sldIdLst>
  <p:sldSz cy="5143500" cx="9144000"/>
  <p:notesSz cx="6858000" cy="9144000"/>
  <p:embeddedFontLst>
    <p:embeddedFont>
      <p:font typeface="Roboto"/>
      <p:regular r:id="rId93"/>
      <p:bold r:id="rId94"/>
      <p:italic r:id="rId95"/>
      <p:boldItalic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Roboto-italic.fntdata"/><Relationship Id="rId50" Type="http://schemas.openxmlformats.org/officeDocument/2006/relationships/slide" Target="slides/slide45.xml"/><Relationship Id="rId94" Type="http://schemas.openxmlformats.org/officeDocument/2006/relationships/font" Target="fonts/Roboto-bold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96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font" Target="fonts/Roboto-regular.fntdata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b20ac84a_1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b20ac84a_1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2c0b7830_8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2c0b7830_8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2c0b783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a2c0b783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b20ac84a_1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b20ac84a_1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2c0b7830_8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2c0b7830_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2c0b783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2c0b783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b20ac84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b20ac84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2c0b7830_8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2c0b7830_8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a2c0b7830_8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a2c0b7830_8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62638bfb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a62638bfb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62638bfb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62638bfb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a2c0b7830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a2c0b7830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a2c0b7830_8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a2c0b7830_8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b20ac8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b20ac8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9b001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79b001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3ffdc97c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3ffdc97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62638bf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62638bf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7b20ac8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7b20ac8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83ffdc97c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83ffdc97c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79b0015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79b0015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a62638bf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a62638bf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2c0b783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a2c0b783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79b0015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79b0015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a62638bf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a62638bf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79b00158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79b00158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83ffdc97c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83ffdc97c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7b20ac8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7b20ac8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9b00158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9b00158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83ffdc97c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83ffdc97c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b20ac8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7b20ac8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83ffdc97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83ffdc97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79b001586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79b001586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b20ac84a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b20ac84a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3ffdc97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3ffdc97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7b20ac8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7b20ac8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83ffdc97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83ffdc97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a62638bfb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a62638bfb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79b0015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79b0015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79b00158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79b00158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79b00158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79b00158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a62638bf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a62638bf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79b00158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79b00158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79b00158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79b00158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2c0b7830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2c0b7830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a4440bfc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a4440bfc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a62638bf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a62638bf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a4440bfca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a4440bfca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a4440bfca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a4440bfca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a4440bfca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a4440bfca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a4440bfca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a4440bfca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a4440bfca_5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a4440bfca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a62638bf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a62638bf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79b00158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79b00158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83ffdc97c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83ffdc97c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2c0b783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2c0b783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83ffdc97c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83ffdc97c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a62638bf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a62638bf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79b0015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79b0015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7b20ac84a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7b20ac84a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a62638bfb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a62638bf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79b00158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79b00158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79b00158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79b00158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79b001586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79b00158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79b001586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79b00158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79b00158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79b00158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a2c0b7830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a2c0b7830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79b00158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79b00158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79b001586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79b001586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79b001586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79b001586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5a420797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5a420797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79b001586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79b001586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a420797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a420797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a4440bf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a4440bf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a4440bf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a4440bf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a4440bf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a4440bf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a4440bfc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a4440bf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2c0b7830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2c0b7830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a4440bfc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a4440bf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a4440bfc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a4440bf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a4440bf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a4440bf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a4440bfc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a4440bfc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a4440bfc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a4440bfc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a4440bfc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a4440bf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a4440bfc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a4440bfc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a62638bf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a62638bf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2c0b7830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2c0b7830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None/>
              <a:defRPr sz="2400">
                <a:solidFill>
                  <a:srgbClr val="2A3990"/>
                </a:solidFill>
              </a:defRPr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155640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rgbClr val="2A3990"/>
                </a:solidFill>
              </a:rPr>
              <a:t>              Chapter # 3</a:t>
            </a:r>
            <a:endParaRPr sz="5000">
              <a:solidFill>
                <a:srgbClr val="2A399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rgbClr val="2A3990"/>
                </a:solidFill>
              </a:rPr>
              <a:t>Common Programming Concepts</a:t>
            </a:r>
            <a:endParaRPr sz="5000">
              <a:solidFill>
                <a:srgbClr val="2A3990"/>
              </a:solidFill>
            </a:endParaRPr>
          </a:p>
        </p:txBody>
      </p:sp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5670600" y="3722400"/>
            <a:ext cx="34734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A3990"/>
                </a:solidFill>
              </a:rPr>
              <a:t>Prepared By:</a:t>
            </a:r>
            <a:endParaRPr sz="20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A3990"/>
                </a:solidFill>
              </a:rPr>
              <a:t>Abdur Rehman Siddiqui</a:t>
            </a:r>
            <a:endParaRPr sz="20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A3990"/>
                </a:solidFill>
              </a:rPr>
              <a:t>Ali Hassan Ansari</a:t>
            </a:r>
            <a:endParaRPr sz="20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A3990"/>
                </a:solidFill>
              </a:rPr>
              <a:t>Muhammad Jamshaid Tahiri</a:t>
            </a:r>
            <a:endParaRPr sz="2000">
              <a:solidFill>
                <a:srgbClr val="2A3990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166025" y="122500"/>
            <a:ext cx="1421125" cy="1746025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8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874750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Rust’s naming convention for constants is to use all uppercase with underscores between words.(However not following the convention will run the program as well but it is not preferable by rust)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Used hardcoded values throughout your program as constants is use.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444750"/>
            <a:ext cx="8520600" cy="4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Constants can be declared in any scope, including the global scope, which makes them useful for values that many parts of code need to know about.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Shadowing</a:t>
            </a:r>
            <a:endParaRPr b="1" sz="2500"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71075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Shadowing is the declaration of a new variable with the same name as a previous variable, and the new variable shadows the previous variable.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the last variable’s value is what appears when the variable is used for further programming.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636000"/>
            <a:ext cx="8520600" cy="29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chemeClr val="lt1"/>
                </a:highlight>
              </a:rPr>
              <a:t>We can shadow a variable by using the same variable’s name and repeating the use of the “let” keyword.</a:t>
            </a:r>
            <a:endParaRPr sz="2400">
              <a:solidFill>
                <a:srgbClr val="2A399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239925" y="1228075"/>
            <a:ext cx="4197000" cy="3625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main</a:t>
            </a:r>
            <a:r>
              <a:rPr lang="en-GB" sz="2400">
                <a:solidFill>
                  <a:srgbClr val="6E6B5E"/>
                </a:solidFill>
              </a:rPr>
              <a:t>() 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</a:rPr>
              <a:t>  	  </a:t>
            </a:r>
            <a:r>
              <a:rPr lang="en-GB" sz="2400">
                <a:solidFill>
                  <a:srgbClr val="B854D4"/>
                </a:solidFill>
              </a:rPr>
              <a:t>let</a:t>
            </a:r>
            <a:r>
              <a:rPr lang="en-GB" sz="2400">
                <a:solidFill>
                  <a:srgbClr val="6E6B5E"/>
                </a:solidFill>
              </a:rPr>
              <a:t> x = </a:t>
            </a:r>
            <a:r>
              <a:rPr lang="en-GB" sz="2400">
                <a:solidFill>
                  <a:srgbClr val="B65611"/>
                </a:solidFill>
              </a:rPr>
              <a:t>5</a:t>
            </a:r>
            <a:r>
              <a:rPr lang="en-GB" sz="2400">
                <a:solidFill>
                  <a:srgbClr val="6E6B5E"/>
                </a:solidFill>
              </a:rPr>
              <a:t>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854D4"/>
                </a:solidFill>
              </a:rPr>
              <a:t>  	  let</a:t>
            </a:r>
            <a:r>
              <a:rPr lang="en-GB" sz="2400">
                <a:solidFill>
                  <a:srgbClr val="6E6B5E"/>
                </a:solidFill>
              </a:rPr>
              <a:t> x = x + </a:t>
            </a:r>
            <a:r>
              <a:rPr lang="en-GB" sz="2400">
                <a:solidFill>
                  <a:srgbClr val="B65611"/>
                </a:solidFill>
              </a:rPr>
              <a:t>1</a:t>
            </a:r>
            <a:r>
              <a:rPr lang="en-GB" sz="2400">
                <a:solidFill>
                  <a:srgbClr val="6E6B5E"/>
                </a:solidFill>
              </a:rPr>
              <a:t>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854D4"/>
                </a:solidFill>
              </a:rPr>
              <a:t>  	  let</a:t>
            </a:r>
            <a:r>
              <a:rPr lang="en-GB" sz="2400">
                <a:solidFill>
                  <a:srgbClr val="6E6B5E"/>
                </a:solidFill>
              </a:rPr>
              <a:t> x = x * </a:t>
            </a:r>
            <a:r>
              <a:rPr lang="en-GB" sz="2400">
                <a:solidFill>
                  <a:srgbClr val="B65611"/>
                </a:solidFill>
              </a:rPr>
              <a:t>2</a:t>
            </a:r>
            <a:r>
              <a:rPr lang="en-GB" sz="2400">
                <a:solidFill>
                  <a:srgbClr val="6E6B5E"/>
                </a:solidFill>
              </a:rPr>
              <a:t>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65611"/>
                </a:solidFill>
              </a:rPr>
              <a:t>  	  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"The value of x is: {}"</a:t>
            </a:r>
            <a:r>
              <a:rPr lang="en-GB" sz="2400">
                <a:solidFill>
                  <a:srgbClr val="6E6B5E"/>
                </a:solidFill>
              </a:rPr>
              <a:t>, x);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</a:rPr>
              <a:t> }</a:t>
            </a:r>
            <a:endParaRPr/>
          </a:p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The value of x is 12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Note: Variable remain immutable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315075" y="110000"/>
            <a:ext cx="4045200" cy="8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Example: Shadowing Variable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383000"/>
            <a:ext cx="85206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Difference between Shadowing and marking Variables</a:t>
            </a:r>
            <a:endParaRPr b="1" sz="2500"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415300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Shadowing is different than marking a variable as “mut”. We can perform a few transformations on a value but have the variable be immutable after those transformations have been completed.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chemeClr val="lt1"/>
                </a:highlight>
              </a:rPr>
              <a:t>we’ll get a compile-time error if we accidentally try to reassign to this variable without using the let keyword.</a:t>
            </a:r>
            <a:endParaRPr sz="2400">
              <a:solidFill>
                <a:srgbClr val="2A399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chemeClr val="lt1"/>
                </a:highlight>
              </a:rPr>
              <a:t>we can change the type of the value but reuse the same name.</a:t>
            </a:r>
            <a:endParaRPr sz="2400">
              <a:solidFill>
                <a:srgbClr val="2A399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This will change the data type from </a:t>
            </a:r>
            <a:endParaRPr sz="2400"/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315075" y="97600"/>
            <a:ext cx="4045200" cy="10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Example: Changing data type </a:t>
            </a:r>
            <a:r>
              <a:rPr b="1" lang="en-GB" sz="2400">
                <a:solidFill>
                  <a:srgbClr val="2A3990"/>
                </a:solidFill>
              </a:rPr>
              <a:t>by </a:t>
            </a:r>
            <a:r>
              <a:rPr b="1" lang="en-GB" sz="2400"/>
              <a:t>shadowing</a:t>
            </a:r>
            <a:endParaRPr b="1" sz="2400"/>
          </a:p>
        </p:txBody>
      </p:sp>
      <p:sp>
        <p:nvSpPr>
          <p:cNvPr id="180" name="Google Shape;180;p29"/>
          <p:cNvSpPr txBox="1"/>
          <p:nvPr/>
        </p:nvSpPr>
        <p:spPr>
          <a:xfrm>
            <a:off x="382975" y="2042850"/>
            <a:ext cx="3735900" cy="1057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spaces = </a:t>
            </a:r>
            <a:r>
              <a:rPr lang="en-GB" sz="24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       "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spaces = spaces.len();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263375" y="370300"/>
            <a:ext cx="40452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</a:t>
            </a:r>
            <a:endParaRPr b="1" sz="2400"/>
          </a:p>
        </p:txBody>
      </p:sp>
      <p:sp>
        <p:nvSpPr>
          <p:cNvPr id="186" name="Google Shape;186;p30"/>
          <p:cNvSpPr txBox="1"/>
          <p:nvPr/>
        </p:nvSpPr>
        <p:spPr>
          <a:xfrm>
            <a:off x="418025" y="2042850"/>
            <a:ext cx="3735900" cy="1057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mut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spaces = </a:t>
            </a:r>
            <a:r>
              <a:rPr lang="en-GB" sz="24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 "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spaces = spaces.len();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Compile Error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Note: By using ‘mut’ we are not allowed to change data type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521900" y="24571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3.2 Data Types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69500" y="1830678"/>
            <a:ext cx="8222100" cy="17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3.1  Variables and Mutability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Data Types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A3990"/>
              </a:solidFill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Every value in Rust is of a certain data type.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Rust is a statically typed language, which means that it must know the types of all variables at compile time.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Rust have to know that all the storing data uses data types at compile time.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Rust focuses on two different data types:</a:t>
            </a:r>
            <a:endParaRPr b="1" sz="2500"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800"/>
              <a:buChar char="●"/>
            </a:pPr>
            <a:r>
              <a:rPr b="1" lang="en-GB" sz="2400">
                <a:solidFill>
                  <a:srgbClr val="2A3990"/>
                </a:solidFill>
              </a:rPr>
              <a:t>Scalar type</a:t>
            </a:r>
            <a:br>
              <a:rPr b="1" lang="en-GB">
                <a:solidFill>
                  <a:srgbClr val="2A3990"/>
                </a:solidFill>
              </a:rPr>
            </a:br>
            <a:r>
              <a:rPr b="1" lang="en-GB">
                <a:solidFill>
                  <a:srgbClr val="2A3990"/>
                </a:solidFill>
              </a:rPr>
              <a:t>	</a:t>
            </a:r>
            <a:r>
              <a:rPr lang="en-GB" sz="2400">
                <a:solidFill>
                  <a:srgbClr val="2A3990"/>
                </a:solidFill>
              </a:rPr>
              <a:t>A scalar type represents a single value. Rust has four primary scalar types.</a:t>
            </a:r>
            <a:br>
              <a:rPr lang="en-GB" sz="2400">
                <a:solidFill>
                  <a:srgbClr val="2A3990"/>
                </a:solidFill>
              </a:rPr>
            </a:br>
            <a:endParaRPr sz="2400">
              <a:solidFill>
                <a:srgbClr val="2A399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○"/>
            </a:pPr>
            <a:r>
              <a:rPr lang="en-GB" sz="2400">
                <a:solidFill>
                  <a:srgbClr val="2A3990"/>
                </a:solidFill>
              </a:rPr>
              <a:t>Integer.</a:t>
            </a:r>
            <a:endParaRPr sz="2400">
              <a:solidFill>
                <a:srgbClr val="2A399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○"/>
            </a:pPr>
            <a:r>
              <a:rPr lang="en-GB" sz="2400">
                <a:solidFill>
                  <a:srgbClr val="2A3990"/>
                </a:solidFill>
              </a:rPr>
              <a:t>Floating-point.</a:t>
            </a:r>
            <a:endParaRPr sz="2400">
              <a:solidFill>
                <a:srgbClr val="2A399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○"/>
            </a:pPr>
            <a:r>
              <a:rPr lang="en-GB" sz="2400">
                <a:solidFill>
                  <a:srgbClr val="2A3990"/>
                </a:solidFill>
              </a:rPr>
              <a:t>Boolean.</a:t>
            </a:r>
            <a:endParaRPr sz="2400">
              <a:solidFill>
                <a:srgbClr val="2A399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○"/>
            </a:pPr>
            <a:r>
              <a:rPr lang="en-GB" sz="2400">
                <a:solidFill>
                  <a:srgbClr val="2A3990"/>
                </a:solidFill>
              </a:rPr>
              <a:t>Character.</a:t>
            </a:r>
            <a:endParaRPr sz="2400">
              <a:solidFill>
                <a:srgbClr val="2A399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	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b="1" lang="en-GB" sz="2400">
                <a:solidFill>
                  <a:srgbClr val="2A3990"/>
                </a:solidFill>
              </a:rPr>
              <a:t>Compound type</a:t>
            </a:r>
            <a:br>
              <a:rPr b="1" lang="en-GB" sz="2400">
                <a:solidFill>
                  <a:srgbClr val="2A3990"/>
                </a:solidFill>
              </a:rPr>
            </a:br>
            <a:r>
              <a:rPr b="1" lang="en-GB" sz="2400">
                <a:solidFill>
                  <a:srgbClr val="2A3990"/>
                </a:solidFill>
              </a:rPr>
              <a:t>	</a:t>
            </a:r>
            <a:r>
              <a:rPr lang="en-GB" sz="2400">
                <a:solidFill>
                  <a:srgbClr val="2A3990"/>
                </a:solidFill>
              </a:rPr>
              <a:t>Compound types can group multiple values into one type. Rust has two primitive compound types.</a:t>
            </a:r>
            <a:br>
              <a:rPr lang="en-GB" sz="2400">
                <a:solidFill>
                  <a:srgbClr val="2A3990"/>
                </a:solidFill>
              </a:rPr>
            </a:br>
            <a:endParaRPr sz="2400">
              <a:solidFill>
                <a:srgbClr val="2A399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○"/>
            </a:pPr>
            <a:r>
              <a:rPr lang="en-GB" sz="2400">
                <a:solidFill>
                  <a:srgbClr val="2A3990"/>
                </a:solidFill>
              </a:rPr>
              <a:t>Tuples.</a:t>
            </a:r>
            <a:endParaRPr sz="2400">
              <a:solidFill>
                <a:srgbClr val="2A399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○"/>
            </a:pPr>
            <a:r>
              <a:rPr lang="en-GB" sz="2400">
                <a:solidFill>
                  <a:srgbClr val="2A3990"/>
                </a:solidFill>
              </a:rPr>
              <a:t>Arrays.</a:t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238050" y="892375"/>
            <a:ext cx="8520600" cy="4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AutoNum type="arabicParenR"/>
            </a:pPr>
            <a:r>
              <a:rPr b="1" lang="en-GB" sz="2400">
                <a:solidFill>
                  <a:srgbClr val="2A3990"/>
                </a:solidFill>
              </a:rPr>
              <a:t>Integer Type</a:t>
            </a:r>
            <a:r>
              <a:rPr lang="en-GB" sz="2400">
                <a:solidFill>
                  <a:srgbClr val="2A3990"/>
                </a:solidFill>
              </a:rPr>
              <a:t>: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An integer is a number without a fractional component.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In RUST each variant can be either signed or unsigned and has an explicit size.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 Each variant in the Signed and Unsigned columns can be used to declare the type of an integer value.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</p:txBody>
      </p:sp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14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Scalar Types</a:t>
            </a:r>
            <a:endParaRPr b="1" sz="2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235125"/>
            <a:ext cx="85206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the isize and usize types depend on the kind of computer your program is running on: 64 bits if you’re on a 64-bit architecture and 32 bits if you’re on a 32-bit architecture.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If we didn’t declare type of integer than RUST will by default take i32 for the integer</a:t>
            </a:r>
            <a:endParaRPr sz="2400">
              <a:solidFill>
                <a:srgbClr val="2A399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An isize type can store numbers from -(2n - 1) to 2n - 1 - 1.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An usize type can store numbers from 0 to 2n - 1.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843200" y="2547175"/>
            <a:ext cx="57057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variable: </a:t>
            </a:r>
            <a:r>
              <a:rPr lang="en-GB" sz="2400">
                <a:solidFill>
                  <a:srgbClr val="B65611"/>
                </a:solidFill>
                <a:latin typeface="Roboto"/>
                <a:ea typeface="Roboto"/>
                <a:cs typeface="Roboto"/>
                <a:sym typeface="Roboto"/>
              </a:rPr>
              <a:t>u32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-GB" sz="2400">
                <a:solidFill>
                  <a:srgbClr val="B65611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7"/>
          <p:cNvSpPr/>
          <p:nvPr/>
        </p:nvSpPr>
        <p:spPr>
          <a:xfrm rot="-5400000">
            <a:off x="2508600" y="3211075"/>
            <a:ext cx="604200" cy="14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A399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2082075" y="3583525"/>
            <a:ext cx="15177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 type</a:t>
            </a:r>
            <a:endParaRPr sz="24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379100"/>
            <a:ext cx="8520600" cy="45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The below table shows the built-in integer types in Rust.</a:t>
            </a:r>
            <a:endParaRPr sz="2400">
              <a:solidFill>
                <a:srgbClr val="2A399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2A3990"/>
                </a:solidFill>
                <a:highlight>
                  <a:srgbClr val="EFEFEF"/>
                </a:highlight>
              </a:rPr>
              <a:t>Length</a:t>
            </a:r>
            <a:r>
              <a:rPr lang="en-GB" sz="2400">
                <a:solidFill>
                  <a:srgbClr val="2A3990"/>
                </a:solidFill>
              </a:rPr>
              <a:t>    </a:t>
            </a:r>
            <a:r>
              <a:rPr lang="en-GB" sz="2400">
                <a:solidFill>
                  <a:srgbClr val="2A3990"/>
                </a:solidFill>
                <a:highlight>
                  <a:srgbClr val="EFEFEF"/>
                </a:highlight>
              </a:rPr>
              <a:t>Signed</a:t>
            </a:r>
            <a:r>
              <a:rPr lang="en-GB" sz="2400">
                <a:solidFill>
                  <a:srgbClr val="2A3990"/>
                </a:solidFill>
              </a:rPr>
              <a:t>    </a:t>
            </a:r>
            <a:r>
              <a:rPr lang="en-GB" sz="2400">
                <a:solidFill>
                  <a:srgbClr val="2A3990"/>
                </a:solidFill>
                <a:highlight>
                  <a:srgbClr val="EFEFEF"/>
                </a:highlight>
              </a:rPr>
              <a:t>Unsigned</a:t>
            </a:r>
            <a:r>
              <a:rPr lang="en-GB" sz="2400">
                <a:solidFill>
                  <a:srgbClr val="2A3990"/>
                </a:solidFill>
              </a:rPr>
              <a:t>		</a:t>
            </a:r>
            <a:br>
              <a:rPr lang="en-GB" sz="2400">
                <a:solidFill>
                  <a:srgbClr val="2A3990"/>
                </a:solidFill>
              </a:rPr>
            </a:br>
            <a:r>
              <a:rPr lang="en-GB" sz="2400">
                <a:solidFill>
                  <a:srgbClr val="2A3990"/>
                </a:solidFill>
              </a:rPr>
              <a:t>8-bit           i8               u8</a:t>
            </a:r>
            <a:br>
              <a:rPr lang="en-GB" sz="2400">
                <a:solidFill>
                  <a:srgbClr val="2A3990"/>
                </a:solidFill>
              </a:rPr>
            </a:br>
            <a:r>
              <a:rPr lang="en-GB" sz="2400">
                <a:solidFill>
                  <a:srgbClr val="2A3990"/>
                </a:solidFill>
              </a:rPr>
              <a:t>16-bit         i16            u16			</a:t>
            </a:r>
            <a:br>
              <a:rPr lang="en-GB" sz="2400">
                <a:solidFill>
                  <a:srgbClr val="2A3990"/>
                </a:solidFill>
              </a:rPr>
            </a:br>
            <a:r>
              <a:rPr lang="en-GB" sz="2400">
                <a:solidFill>
                  <a:srgbClr val="2A3990"/>
                </a:solidFill>
              </a:rPr>
              <a:t>32-bit         i32    	      u32</a:t>
            </a:r>
            <a:br>
              <a:rPr lang="en-GB" sz="2400">
                <a:solidFill>
                  <a:srgbClr val="2A3990"/>
                </a:solidFill>
              </a:rPr>
            </a:br>
            <a:r>
              <a:rPr lang="en-GB" sz="2400">
                <a:solidFill>
                  <a:srgbClr val="2A3990"/>
                </a:solidFill>
              </a:rPr>
              <a:t>64-bit         i64            u64</a:t>
            </a:r>
            <a:br>
              <a:rPr lang="en-GB" sz="2400">
                <a:solidFill>
                  <a:srgbClr val="2A3990"/>
                </a:solidFill>
              </a:rPr>
            </a:br>
            <a:r>
              <a:rPr lang="en-GB" sz="2400">
                <a:solidFill>
                  <a:srgbClr val="2A3990"/>
                </a:solidFill>
              </a:rPr>
              <a:t>128-bit       i128         u128</a:t>
            </a:r>
            <a:br>
              <a:rPr lang="en-GB" sz="2400">
                <a:solidFill>
                  <a:srgbClr val="2A3990"/>
                </a:solidFill>
              </a:rPr>
            </a:br>
            <a:r>
              <a:rPr lang="en-GB" sz="2400">
                <a:solidFill>
                  <a:srgbClr val="2A3990"/>
                </a:solidFill>
              </a:rPr>
              <a:t>arch    	       isize         usize			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286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A3990"/>
                </a:solidFill>
                <a:highlight>
                  <a:srgbClr val="FFFFFF"/>
                </a:highlight>
              </a:rPr>
              <a:t>You can write integer literals in any of the forms given below</a:t>
            </a:r>
            <a:endParaRPr>
              <a:solidFill>
                <a:srgbClr val="2A3990"/>
              </a:solidFill>
            </a:endParaRPr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         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Number literals</a:t>
            </a:r>
            <a:r>
              <a:rPr lang="en-GB" sz="2400">
                <a:solidFill>
                  <a:schemeClr val="dk1"/>
                </a:solidFill>
              </a:rPr>
              <a:t>        </a:t>
            </a:r>
            <a:r>
              <a:rPr lang="en-GB" sz="2400">
                <a:solidFill>
                  <a:schemeClr val="dk1"/>
                </a:solidFill>
                <a:highlight>
                  <a:srgbClr val="EFEFEF"/>
                </a:highlight>
              </a:rPr>
              <a:t>Example</a:t>
            </a:r>
            <a:endParaRPr sz="2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               Decimal                 98_222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               Hex                         0xff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               Octal                       0o77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               Binary                     0b1111_0000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               Byte (u8 only)        b’A’</a:t>
            </a:r>
            <a:endParaRPr sz="1050">
              <a:solidFill>
                <a:srgbClr val="6E6B5E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318000"/>
            <a:ext cx="8520600" cy="4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2)</a:t>
            </a:r>
            <a:r>
              <a:rPr lang="en-GB" sz="2800">
                <a:solidFill>
                  <a:srgbClr val="2A3990"/>
                </a:solidFill>
              </a:rPr>
              <a:t> </a:t>
            </a:r>
            <a:r>
              <a:rPr b="1" lang="en-GB" sz="2400">
                <a:solidFill>
                  <a:srgbClr val="2A3990"/>
                </a:solidFill>
              </a:rPr>
              <a:t>Floating-Point Types:</a:t>
            </a:r>
            <a:br>
              <a:rPr b="1" lang="en-GB" sz="2800">
                <a:solidFill>
                  <a:srgbClr val="2A3990"/>
                </a:solidFill>
              </a:rPr>
            </a:br>
            <a:endParaRPr b="1"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Rust also has two primitive types for floating-point numbers, which are numbers with decimal points.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Rust’s floating-point types are f32 and f64, which are 32 bits and 64 bits in size, respectively.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If we didn’t declare type of floating point than RUST will by default take f64 for that floating point type.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The f32 type is a single-precision float, and f64 has double precision.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1"/>
          <p:cNvSpPr txBox="1"/>
          <p:nvPr/>
        </p:nvSpPr>
        <p:spPr>
          <a:xfrm>
            <a:off x="829150" y="3544975"/>
            <a:ext cx="57057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variable: </a:t>
            </a:r>
            <a:r>
              <a:rPr lang="en-GB" sz="2400">
                <a:solidFill>
                  <a:srgbClr val="B65611"/>
                </a:solidFill>
                <a:latin typeface="Roboto"/>
                <a:ea typeface="Roboto"/>
                <a:cs typeface="Roboto"/>
                <a:sym typeface="Roboto"/>
              </a:rPr>
              <a:t>f32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-GB" sz="2400">
                <a:solidFill>
                  <a:srgbClr val="B65611"/>
                </a:solidFill>
                <a:latin typeface="Roboto"/>
                <a:ea typeface="Roboto"/>
                <a:cs typeface="Roboto"/>
                <a:sym typeface="Roboto"/>
              </a:rPr>
              <a:t>1.23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350600"/>
            <a:ext cx="8520600" cy="25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 u="sng">
                <a:solidFill>
                  <a:srgbClr val="2A3990"/>
                </a:solidFill>
              </a:rPr>
              <a:t>Variables</a:t>
            </a:r>
            <a:r>
              <a:rPr b="1" lang="en-GB" sz="2400">
                <a:solidFill>
                  <a:srgbClr val="2A3990"/>
                </a:solidFill>
              </a:rPr>
              <a:t> </a:t>
            </a:r>
            <a:r>
              <a:rPr lang="en-GB" sz="2400">
                <a:solidFill>
                  <a:srgbClr val="2A3990"/>
                </a:solidFill>
              </a:rPr>
              <a:t>are used to store information</a:t>
            </a:r>
            <a:r>
              <a:rPr lang="en-GB" sz="2400">
                <a:solidFill>
                  <a:srgbClr val="2A3990"/>
                </a:solidFill>
              </a:rPr>
              <a:t> &amp; </a:t>
            </a:r>
            <a:r>
              <a:rPr lang="en-GB" sz="2400">
                <a:solidFill>
                  <a:srgbClr val="2A3990"/>
                </a:solidFill>
              </a:rPr>
              <a:t>value that can change, depending on conditions or on information passed to the program. 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Variables are only valid in the scope in which they are declared.</a:t>
            </a:r>
            <a:endParaRPr sz="2400">
              <a:solidFill>
                <a:srgbClr val="2A399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56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2A3990"/>
                </a:solidFill>
              </a:rPr>
              <a:t>Variables</a:t>
            </a:r>
            <a:endParaRPr b="1" sz="25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453050"/>
            <a:ext cx="8520600" cy="43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3)</a:t>
            </a:r>
            <a:r>
              <a:rPr lang="en-GB" sz="2800">
                <a:solidFill>
                  <a:srgbClr val="2A3990"/>
                </a:solidFill>
              </a:rPr>
              <a:t> </a:t>
            </a:r>
            <a:r>
              <a:rPr b="1" lang="en-GB" sz="2400">
                <a:solidFill>
                  <a:srgbClr val="2A3990"/>
                </a:solidFill>
              </a:rPr>
              <a:t>Boolean Type:</a:t>
            </a:r>
            <a:br>
              <a:rPr lang="en-GB" sz="2800">
                <a:solidFill>
                  <a:srgbClr val="2A3990"/>
                </a:solidFill>
              </a:rPr>
            </a:b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A</a:t>
            </a:r>
            <a:r>
              <a:rPr lang="en-GB" sz="2400">
                <a:solidFill>
                  <a:srgbClr val="2A3990"/>
                </a:solidFill>
              </a:rPr>
              <a:t> Boolean type in Rust has two possible values: true and false.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Booleans are one byte in size.</a:t>
            </a:r>
            <a:endParaRPr sz="2400">
              <a:solidFill>
                <a:srgbClr val="2A399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The Boolean type in Rust is specified using bool.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3"/>
          <p:cNvSpPr txBox="1"/>
          <p:nvPr/>
        </p:nvSpPr>
        <p:spPr>
          <a:xfrm>
            <a:off x="1166425" y="2611525"/>
            <a:ext cx="57057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variable: </a:t>
            </a:r>
            <a:r>
              <a:rPr lang="en-GB" sz="2400">
                <a:solidFill>
                  <a:srgbClr val="B65611"/>
                </a:solidFill>
                <a:latin typeface="Roboto"/>
                <a:ea typeface="Roboto"/>
                <a:cs typeface="Roboto"/>
                <a:sym typeface="Roboto"/>
              </a:rPr>
              <a:t>bool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-GB" sz="2400">
                <a:solidFill>
                  <a:srgbClr val="B65611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311700" y="342275"/>
            <a:ext cx="8520600" cy="4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4)</a:t>
            </a:r>
            <a:r>
              <a:rPr b="1" lang="en-GB" sz="2800">
                <a:solidFill>
                  <a:srgbClr val="2A3990"/>
                </a:solidFill>
              </a:rPr>
              <a:t> </a:t>
            </a:r>
            <a:r>
              <a:rPr b="1" lang="en-GB" sz="2400">
                <a:solidFill>
                  <a:srgbClr val="2A3990"/>
                </a:solidFill>
              </a:rPr>
              <a:t>Character Type:</a:t>
            </a:r>
            <a:br>
              <a:rPr b="1" lang="en-GB" sz="2800">
                <a:solidFill>
                  <a:srgbClr val="2A3990"/>
                </a:solidFill>
              </a:rPr>
            </a:br>
            <a:endParaRPr b="1" sz="2400">
              <a:solidFill>
                <a:srgbClr val="2A3990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Rust also supports letters too.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Rust’s char type is the </a:t>
            </a:r>
            <a:r>
              <a:rPr lang="en-GB" sz="2400">
                <a:solidFill>
                  <a:srgbClr val="2A3990"/>
                </a:solidFill>
              </a:rPr>
              <a:t>language</a:t>
            </a:r>
            <a:r>
              <a:rPr lang="en-GB" sz="2400">
                <a:solidFill>
                  <a:srgbClr val="2A3990"/>
                </a:solidFill>
              </a:rPr>
              <a:t> most primitive alphabetic type.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Characters are specified with single quotes, as opposed to string literals, which use double quotes.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Rust’s char type is four bytes in size and represents a Unicode Scalar Value.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812925" y="3510925"/>
            <a:ext cx="57057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c = </a:t>
            </a:r>
            <a:r>
              <a:rPr lang="en-GB" sz="2400">
                <a:solidFill>
                  <a:srgbClr val="B65611"/>
                </a:solidFill>
                <a:latin typeface="Roboto"/>
                <a:ea typeface="Roboto"/>
                <a:cs typeface="Roboto"/>
                <a:sym typeface="Roboto"/>
              </a:rPr>
              <a:t>‘z’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110475"/>
            <a:ext cx="85206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Numeric Operators:</a:t>
            </a:r>
            <a:endParaRPr b="1"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11700" y="724275"/>
            <a:ext cx="85206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Rust supports the basic mathematical operations for all of the number types:</a:t>
            </a:r>
            <a:br>
              <a:rPr lang="en-GB" sz="2400">
                <a:solidFill>
                  <a:srgbClr val="2A3990"/>
                </a:solidFill>
              </a:rPr>
            </a:br>
            <a:endParaRPr sz="2400">
              <a:solidFill>
                <a:srgbClr val="2A399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○"/>
            </a:pPr>
            <a:r>
              <a:rPr lang="en-GB" sz="2400">
                <a:solidFill>
                  <a:srgbClr val="2A3990"/>
                </a:solidFill>
              </a:rPr>
              <a:t>Addition.  ( + ) </a:t>
            </a:r>
            <a:endParaRPr sz="2400">
              <a:solidFill>
                <a:srgbClr val="2A399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○"/>
            </a:pPr>
            <a:r>
              <a:rPr lang="en-GB" sz="2400">
                <a:solidFill>
                  <a:srgbClr val="2A3990"/>
                </a:solidFill>
              </a:rPr>
              <a:t>Subtraction.  ( - )</a:t>
            </a:r>
            <a:endParaRPr sz="2400">
              <a:solidFill>
                <a:srgbClr val="2A399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○"/>
            </a:pPr>
            <a:r>
              <a:rPr lang="en-GB" sz="2400">
                <a:solidFill>
                  <a:srgbClr val="2A3990"/>
                </a:solidFill>
              </a:rPr>
              <a:t>Multiplication.  ( * )</a:t>
            </a:r>
            <a:endParaRPr sz="2400">
              <a:solidFill>
                <a:srgbClr val="2A399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○"/>
            </a:pPr>
            <a:r>
              <a:rPr lang="en-GB" sz="2400">
                <a:solidFill>
                  <a:srgbClr val="2A3990"/>
                </a:solidFill>
              </a:rPr>
              <a:t>Division.  ( / )</a:t>
            </a:r>
            <a:endParaRPr sz="2400">
              <a:solidFill>
                <a:srgbClr val="2A399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○"/>
            </a:pPr>
            <a:r>
              <a:rPr lang="en-GB" sz="2400">
                <a:solidFill>
                  <a:srgbClr val="2A3990"/>
                </a:solidFill>
              </a:rPr>
              <a:t>Remainder.  ( % )</a:t>
            </a:r>
            <a:br>
              <a:rPr lang="en-GB" sz="2400">
                <a:solidFill>
                  <a:srgbClr val="2A3990"/>
                </a:solidFill>
              </a:rPr>
            </a:b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7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Compound Type</a:t>
            </a:r>
            <a:endParaRPr b="1"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600050"/>
            <a:ext cx="8520600" cy="4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AutoNum type="arabicParenR"/>
            </a:pPr>
            <a:r>
              <a:rPr b="1" lang="en-GB" sz="2400">
                <a:solidFill>
                  <a:srgbClr val="2A3990"/>
                </a:solidFill>
              </a:rPr>
              <a:t>Tuple Type:</a:t>
            </a:r>
            <a:r>
              <a:rPr lang="en-GB" sz="2400">
                <a:solidFill>
                  <a:srgbClr val="2A3990"/>
                </a:solidFill>
              </a:rPr>
              <a:t>	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A tuple is a general way of grouping together some number of other values with a variety of types.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Tuples have a fixed length, once declared, they cannot grow or shrink in size.</a:t>
            </a:r>
            <a:endParaRPr sz="2400">
              <a:solidFill>
                <a:srgbClr val="2A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11700" y="634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We create a tuple by writing a comma-separated list of values inside parentheses.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Each position in the tuple has a type, and the types of the different values in the tuple don’t have to be the same.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we can access a tuple element directly by using a period (.) followed by the index of the value we want to access.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311700" y="251650"/>
            <a:ext cx="8520600" cy="4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Syntax:</a:t>
            </a:r>
            <a:endParaRPr b="1" sz="2400">
              <a:solidFill>
                <a:srgbClr val="2A399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2A3990"/>
                </a:solidFill>
              </a:rPr>
              <a:t>declaration:</a:t>
            </a:r>
            <a:r>
              <a:rPr lang="en-GB" sz="2400">
                <a:solidFill>
                  <a:srgbClr val="2A3990"/>
                </a:solidFill>
              </a:rPr>
              <a:t> let tup = (500, 6.4, 1);</a:t>
            </a:r>
            <a:endParaRPr sz="2400">
              <a:solidFill>
                <a:srgbClr val="2A399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2A3990"/>
                </a:solidFill>
              </a:rPr>
              <a:t>                                 Or</a:t>
            </a:r>
            <a:endParaRPr sz="2400">
              <a:solidFill>
                <a:srgbClr val="2A399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2A3990"/>
                </a:solidFill>
              </a:rPr>
              <a:t>                      Let tup: ( i32 , f64 , u8) = (500 , 6.4 , 1) ; </a:t>
            </a:r>
            <a:endParaRPr sz="2400">
              <a:solidFill>
                <a:srgbClr val="2A399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2A3990"/>
                </a:solidFill>
              </a:rPr>
              <a:t>Accessing a tuple element:</a:t>
            </a:r>
            <a:r>
              <a:rPr lang="en-GB" sz="2400">
                <a:solidFill>
                  <a:srgbClr val="2A3990"/>
                </a:solidFill>
              </a:rPr>
              <a:t> let value1 = tup.0; 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idx="2" type="body"/>
          </p:nvPr>
        </p:nvSpPr>
        <p:spPr>
          <a:xfrm>
            <a:off x="148725" y="1248125"/>
            <a:ext cx="4350300" cy="2949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6684E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tup = (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500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6.4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(x, y, z) = tup;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"The value of y is: {}"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y);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FF77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50"/>
          <p:cNvSpPr txBox="1"/>
          <p:nvPr/>
        </p:nvSpPr>
        <p:spPr>
          <a:xfrm>
            <a:off x="4932700" y="337650"/>
            <a:ext cx="36960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value of y is 6.4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“The value of y is: 6.4”</a:t>
            </a:r>
            <a:r>
              <a:rPr lang="en-GB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6.4”</a:t>
            </a:r>
            <a:endParaRPr sz="24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50"/>
          <p:cNvSpPr txBox="1"/>
          <p:nvPr>
            <p:ph type="title"/>
          </p:nvPr>
        </p:nvSpPr>
        <p:spPr>
          <a:xfrm>
            <a:off x="301275" y="110025"/>
            <a:ext cx="40452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Example</a:t>
            </a:r>
            <a:endParaRPr b="1" sz="2400">
              <a:solidFill>
                <a:srgbClr val="2A3990"/>
              </a:solidFill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4750000" y="2852800"/>
            <a:ext cx="41175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way of assigning value is called destructuring </a:t>
            </a:r>
            <a:endParaRPr sz="24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>
            <p:ph idx="1" type="body"/>
          </p:nvPr>
        </p:nvSpPr>
        <p:spPr>
          <a:xfrm>
            <a:off x="311700" y="472700"/>
            <a:ext cx="8520600" cy="4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2)</a:t>
            </a:r>
            <a:r>
              <a:rPr lang="en-GB" sz="2800">
                <a:solidFill>
                  <a:srgbClr val="2A3990"/>
                </a:solidFill>
              </a:rPr>
              <a:t> </a:t>
            </a:r>
            <a:r>
              <a:rPr b="1" lang="en-GB" sz="2400">
                <a:solidFill>
                  <a:srgbClr val="2A3990"/>
                </a:solidFill>
              </a:rPr>
              <a:t>Array Type:</a:t>
            </a:r>
            <a:endParaRPr b="1"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Another way to have a collection of multiple values is with an array.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Every element of an array must have the same type not</a:t>
            </a:r>
            <a:r>
              <a:rPr lang="en-GB" sz="2400">
                <a:solidFill>
                  <a:srgbClr val="2A3990"/>
                </a:solidFill>
              </a:rPr>
              <a:t> </a:t>
            </a:r>
            <a:r>
              <a:rPr lang="en-GB" sz="2400">
                <a:solidFill>
                  <a:srgbClr val="2A3990"/>
                </a:solidFill>
              </a:rPr>
              <a:t>like a Tuple.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 Rust also have a fixed length of Arrays.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60800" y="1319550"/>
            <a:ext cx="7622400" cy="25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b="1" lang="en-GB" sz="2400">
                <a:solidFill>
                  <a:srgbClr val="2A3990"/>
                </a:solidFill>
              </a:rPr>
              <a:t>Mutable Variables: </a:t>
            </a:r>
            <a:endParaRPr b="1" sz="2400">
              <a:solidFill>
                <a:srgbClr val="2A3990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Variables which are</a:t>
            </a:r>
            <a:r>
              <a:rPr b="1" lang="en-GB" sz="2400">
                <a:solidFill>
                  <a:srgbClr val="2A3990"/>
                </a:solidFill>
              </a:rPr>
              <a:t> </a:t>
            </a:r>
            <a:r>
              <a:rPr lang="en-GB" sz="2400">
                <a:solidFill>
                  <a:srgbClr val="2A3990"/>
                </a:solidFill>
              </a:rPr>
              <a:t>Liable to change. 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b="1" lang="en-GB" sz="2400">
                <a:solidFill>
                  <a:srgbClr val="2A3990"/>
                </a:solidFill>
              </a:rPr>
              <a:t>Immutable Variables: </a:t>
            </a:r>
            <a:endParaRPr b="1" sz="2400">
              <a:solidFill>
                <a:srgbClr val="2A3990"/>
              </a:solidFill>
            </a:endParaRPr>
          </a:p>
          <a:p>
            <a:pPr indent="45720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Variables which are not</a:t>
            </a:r>
            <a:r>
              <a:rPr b="1" lang="en-GB" sz="2400">
                <a:solidFill>
                  <a:srgbClr val="2A3990"/>
                </a:solidFill>
              </a:rPr>
              <a:t> </a:t>
            </a:r>
            <a:r>
              <a:rPr lang="en-GB" sz="2400">
                <a:solidFill>
                  <a:srgbClr val="2A3990"/>
                </a:solidFill>
              </a:rPr>
              <a:t>Liable to change.</a:t>
            </a:r>
            <a:endParaRPr sz="2400">
              <a:solidFill>
                <a:srgbClr val="2A3990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39150" y="394100"/>
            <a:ext cx="78657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Types of Variable</a:t>
            </a:r>
            <a:endParaRPr b="1" sz="25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idx="1" type="body"/>
          </p:nvPr>
        </p:nvSpPr>
        <p:spPr>
          <a:xfrm>
            <a:off x="311700" y="584350"/>
            <a:ext cx="8520600" cy="4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Writing an array's type is done with square brackets containing the type of each element in the array followed by a semicolon and the number of elements in the array.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 You can access elements of an array using indexing in square bracket.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idx="1" type="body"/>
          </p:nvPr>
        </p:nvSpPr>
        <p:spPr>
          <a:xfrm>
            <a:off x="311700" y="706300"/>
            <a:ext cx="8520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An array isn’t flexible and it can’t allowed to grow or shrink in size.</a:t>
            </a:r>
            <a:endParaRPr b="1" sz="2400">
              <a:solidFill>
                <a:srgbClr val="2A399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declaration:</a:t>
            </a:r>
            <a:r>
              <a:rPr lang="en-GB" sz="2400">
                <a:solidFill>
                  <a:srgbClr val="2A3990"/>
                </a:solidFill>
              </a:rPr>
              <a:t> let array = [500, 6.4, 1];</a:t>
            </a:r>
            <a:endParaRPr sz="2400">
              <a:solidFill>
                <a:srgbClr val="2A399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Accessing an array element:</a:t>
            </a:r>
            <a:r>
              <a:rPr lang="en-GB" sz="2400">
                <a:solidFill>
                  <a:srgbClr val="2A3990"/>
                </a:solidFill>
              </a:rPr>
              <a:t> let value1 = array[0]; 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	</a:t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idx="2" type="body"/>
          </p:nvPr>
        </p:nvSpPr>
        <p:spPr>
          <a:xfrm>
            <a:off x="111550" y="1253175"/>
            <a:ext cx="4375200" cy="3160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main</a:t>
            </a:r>
            <a:r>
              <a:rPr lang="en-GB" sz="2400">
                <a:solidFill>
                  <a:srgbClr val="6E6B5E"/>
                </a:solidFill>
              </a:rPr>
              <a:t>()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</a:t>
            </a:r>
            <a:r>
              <a:rPr lang="en-GB" sz="2400">
                <a:solidFill>
                  <a:srgbClr val="B854D4"/>
                </a:solidFill>
              </a:rPr>
              <a:t>let</a:t>
            </a:r>
            <a:r>
              <a:rPr lang="en-GB" sz="2400">
                <a:solidFill>
                  <a:srgbClr val="6E6B5E"/>
                </a:solidFill>
              </a:rPr>
              <a:t> a = [</a:t>
            </a:r>
            <a:r>
              <a:rPr lang="en-GB" sz="2400">
                <a:solidFill>
                  <a:srgbClr val="B65611"/>
                </a:solidFill>
              </a:rPr>
              <a:t>1</a:t>
            </a:r>
            <a:r>
              <a:rPr lang="en-GB" sz="2400">
                <a:solidFill>
                  <a:srgbClr val="6E6B5E"/>
                </a:solidFill>
              </a:rPr>
              <a:t>, </a:t>
            </a:r>
            <a:r>
              <a:rPr lang="en-GB" sz="2400">
                <a:solidFill>
                  <a:srgbClr val="B65611"/>
                </a:solidFill>
              </a:rPr>
              <a:t>2</a:t>
            </a:r>
            <a:r>
              <a:rPr lang="en-GB" sz="2400">
                <a:solidFill>
                  <a:srgbClr val="6E6B5E"/>
                </a:solidFill>
              </a:rPr>
              <a:t>, </a:t>
            </a:r>
            <a:r>
              <a:rPr lang="en-GB" sz="2400">
                <a:solidFill>
                  <a:srgbClr val="B65611"/>
                </a:solidFill>
              </a:rPr>
              <a:t>3</a:t>
            </a:r>
            <a:r>
              <a:rPr lang="en-GB" sz="2400">
                <a:solidFill>
                  <a:srgbClr val="6E6B5E"/>
                </a:solidFill>
              </a:rPr>
              <a:t>, </a:t>
            </a:r>
            <a:r>
              <a:rPr lang="en-GB" sz="2400">
                <a:solidFill>
                  <a:srgbClr val="B65611"/>
                </a:solidFill>
              </a:rPr>
              <a:t>4</a:t>
            </a:r>
            <a:r>
              <a:rPr lang="en-GB" sz="2400">
                <a:solidFill>
                  <a:srgbClr val="6E6B5E"/>
                </a:solidFill>
              </a:rPr>
              <a:t>, </a:t>
            </a:r>
            <a:r>
              <a:rPr lang="en-GB" sz="2400">
                <a:solidFill>
                  <a:srgbClr val="B65611"/>
                </a:solidFill>
              </a:rPr>
              <a:t>5</a:t>
            </a:r>
            <a:r>
              <a:rPr lang="en-GB" sz="2400">
                <a:solidFill>
                  <a:srgbClr val="6E6B5E"/>
                </a:solidFill>
              </a:rPr>
              <a:t>];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</a:t>
            </a:r>
            <a:r>
              <a:rPr lang="en-GB" sz="2400">
                <a:solidFill>
                  <a:srgbClr val="B854D4"/>
                </a:solidFill>
              </a:rPr>
              <a:t>let</a:t>
            </a:r>
            <a:r>
              <a:rPr lang="en-GB" sz="2400">
                <a:solidFill>
                  <a:srgbClr val="6E6B5E"/>
                </a:solidFill>
              </a:rPr>
              <a:t> element = 3;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</a:t>
            </a:r>
            <a:r>
              <a:rPr lang="en-GB" sz="2400">
                <a:solidFill>
                  <a:srgbClr val="B65611"/>
                </a:solidFill>
              </a:rPr>
              <a:t>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"The value of element is: {}"</a:t>
            </a:r>
            <a:r>
              <a:rPr lang="en-GB" sz="2400">
                <a:solidFill>
                  <a:srgbClr val="6E6B5E"/>
                </a:solidFill>
              </a:rPr>
              <a:t>, a[element]);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}</a:t>
            </a:r>
            <a:endParaRPr sz="2400"/>
          </a:p>
        </p:txBody>
      </p:sp>
      <p:sp>
        <p:nvSpPr>
          <p:cNvPr id="323" name="Google Shape;323;p54"/>
          <p:cNvSpPr txBox="1"/>
          <p:nvPr/>
        </p:nvSpPr>
        <p:spPr>
          <a:xfrm>
            <a:off x="4932700" y="1362600"/>
            <a:ext cx="3892800" cy="24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“The value of element is: 4”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54"/>
          <p:cNvSpPr txBox="1"/>
          <p:nvPr>
            <p:ph type="title"/>
          </p:nvPr>
        </p:nvSpPr>
        <p:spPr>
          <a:xfrm>
            <a:off x="276550" y="283525"/>
            <a:ext cx="40452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Example</a:t>
            </a:r>
            <a:endParaRPr b="1"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445700" y="22285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3.3 FUNCTION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3.3 FUNCTION</a:t>
            </a:r>
            <a:endParaRPr b="1"/>
          </a:p>
        </p:txBody>
      </p:sp>
      <p:sp>
        <p:nvSpPr>
          <p:cNvPr id="335" name="Google Shape;335;p56"/>
          <p:cNvSpPr txBox="1"/>
          <p:nvPr>
            <p:ph idx="1" type="body"/>
          </p:nvPr>
        </p:nvSpPr>
        <p:spPr>
          <a:xfrm>
            <a:off x="311700" y="132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“Fn” keyword allows you to declare new functions.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Rust code uses </a:t>
            </a:r>
            <a:r>
              <a:rPr i="1" lang="en-GB" sz="2400">
                <a:solidFill>
                  <a:srgbClr val="2A3990"/>
                </a:solidFill>
                <a:highlight>
                  <a:srgbClr val="FFFFFF"/>
                </a:highlight>
              </a:rPr>
              <a:t>snake case</a:t>
            </a: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 as the conventional style for function and variable names. 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In snake case, all letters are lowercase and underscores separate words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7"/>
          <p:cNvSpPr txBox="1"/>
          <p:nvPr>
            <p:ph idx="2" type="body"/>
          </p:nvPr>
        </p:nvSpPr>
        <p:spPr>
          <a:xfrm>
            <a:off x="4754125" y="766175"/>
            <a:ext cx="4161900" cy="16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Hello, world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2400"/>
              <a:t>Another function.</a:t>
            </a:r>
            <a:endParaRPr sz="2400"/>
          </a:p>
        </p:txBody>
      </p:sp>
      <p:sp>
        <p:nvSpPr>
          <p:cNvPr id="341" name="Google Shape;341;p57"/>
          <p:cNvSpPr txBox="1"/>
          <p:nvPr/>
        </p:nvSpPr>
        <p:spPr>
          <a:xfrm>
            <a:off x="4754125" y="3068875"/>
            <a:ext cx="4161900" cy="155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Note: Rust doesn’t care where you define your functions after or before the main function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57"/>
          <p:cNvSpPr txBox="1"/>
          <p:nvPr/>
        </p:nvSpPr>
        <p:spPr>
          <a:xfrm>
            <a:off x="156000" y="1070975"/>
            <a:ext cx="4354800" cy="3987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main</a:t>
            </a:r>
            <a:r>
              <a:rPr lang="en-GB" sz="2400">
                <a:solidFill>
                  <a:srgbClr val="6E6B5E"/>
                </a:solidFill>
              </a:rPr>
              <a:t>()  {</a:t>
            </a:r>
            <a:endParaRPr sz="2400">
              <a:solidFill>
                <a:srgbClr val="6E6B5E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65611"/>
                </a:solidFill>
              </a:rPr>
              <a:t>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"Hello, world!"</a:t>
            </a:r>
            <a:r>
              <a:rPr lang="en-GB" sz="2400">
                <a:solidFill>
                  <a:srgbClr val="6E6B5E"/>
                </a:solidFill>
              </a:rPr>
              <a:t>);</a:t>
            </a:r>
            <a:endParaRPr sz="2400">
              <a:solidFill>
                <a:srgbClr val="6E6B5E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another_function();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}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another_function</a:t>
            </a:r>
            <a:r>
              <a:rPr lang="en-GB" sz="2400">
                <a:solidFill>
                  <a:srgbClr val="6E6B5E"/>
                </a:solidFill>
              </a:rPr>
              <a:t>()  {</a:t>
            </a:r>
            <a:endParaRPr sz="2400">
              <a:solidFill>
                <a:srgbClr val="6E6B5E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65611"/>
                </a:solidFill>
              </a:rPr>
              <a:t>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"Another function."</a:t>
            </a:r>
            <a:r>
              <a:rPr lang="en-GB" sz="2400">
                <a:solidFill>
                  <a:srgbClr val="6E6B5E"/>
                </a:solidFill>
              </a:rPr>
              <a:t>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}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7"/>
          <p:cNvSpPr txBox="1"/>
          <p:nvPr>
            <p:ph type="title"/>
          </p:nvPr>
        </p:nvSpPr>
        <p:spPr>
          <a:xfrm>
            <a:off x="276550" y="283525"/>
            <a:ext cx="40452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Example</a:t>
            </a:r>
            <a:endParaRPr b="1"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311700" y="49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Function Parameters</a:t>
            </a:r>
            <a:endParaRPr b="1" sz="2400"/>
          </a:p>
        </p:txBody>
      </p:sp>
      <p:sp>
        <p:nvSpPr>
          <p:cNvPr id="349" name="Google Shape;349;p58"/>
          <p:cNvSpPr txBox="1"/>
          <p:nvPr>
            <p:ph idx="1" type="body"/>
          </p:nvPr>
        </p:nvSpPr>
        <p:spPr>
          <a:xfrm>
            <a:off x="311700" y="1492775"/>
            <a:ext cx="85206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These are the special variables that are part of a function’s signature.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When a function has parameters, you can provide it with concrete values for those parameters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400">
              <a:solidFill>
                <a:srgbClr val="2A399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chemeClr val="lt1"/>
                </a:highlight>
              </a:rPr>
              <a:t>Technically, the concrete values are called </a:t>
            </a:r>
            <a:r>
              <a:rPr i="1" lang="en-GB" sz="2400">
                <a:solidFill>
                  <a:schemeClr val="dk1"/>
                </a:solidFill>
                <a:highlight>
                  <a:schemeClr val="lt1"/>
                </a:highlight>
              </a:rPr>
              <a:t>arguments</a:t>
            </a:r>
            <a:endParaRPr i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chemeClr val="lt1"/>
                </a:highlight>
              </a:rPr>
              <a:t>But in casual conversation, you can use both i.e parameter or argument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chemeClr val="lt1"/>
                </a:highlight>
              </a:rPr>
              <a:t>While calling function, function parameter value has to be set.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"/>
          <p:cNvSpPr txBox="1"/>
          <p:nvPr>
            <p:ph idx="2" type="body"/>
          </p:nvPr>
        </p:nvSpPr>
        <p:spPr>
          <a:xfrm>
            <a:off x="43500" y="1063050"/>
            <a:ext cx="4458600" cy="3474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main</a:t>
            </a:r>
            <a:r>
              <a:rPr lang="en-GB" sz="2400">
                <a:solidFill>
                  <a:srgbClr val="6E6B5E"/>
                </a:solidFill>
              </a:rPr>
              <a:t>() 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</a:rPr>
              <a:t> another_function(</a:t>
            </a:r>
            <a:r>
              <a:rPr lang="en-GB" sz="2400">
                <a:solidFill>
                  <a:srgbClr val="B65611"/>
                </a:solidFill>
              </a:rPr>
              <a:t>5</a:t>
            </a:r>
            <a:r>
              <a:rPr lang="en-GB" sz="2400">
                <a:solidFill>
                  <a:srgbClr val="6E6B5E"/>
                </a:solidFill>
              </a:rPr>
              <a:t>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</a:rPr>
              <a:t>}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another_function</a:t>
            </a:r>
            <a:r>
              <a:rPr lang="en-GB" sz="2400">
                <a:solidFill>
                  <a:srgbClr val="6E6B5E"/>
                </a:solidFill>
              </a:rPr>
              <a:t>(x: </a:t>
            </a:r>
            <a:r>
              <a:rPr lang="en-GB" sz="2400">
                <a:solidFill>
                  <a:srgbClr val="B65611"/>
                </a:solidFill>
              </a:rPr>
              <a:t>i32</a:t>
            </a:r>
            <a:r>
              <a:rPr lang="en-GB" sz="2400">
                <a:solidFill>
                  <a:srgbClr val="6E6B5E"/>
                </a:solidFill>
              </a:rPr>
              <a:t>)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B65611"/>
                </a:solidFill>
              </a:rPr>
              <a:t>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"The value of x is: {}"</a:t>
            </a:r>
            <a:r>
              <a:rPr lang="en-GB" sz="2400">
                <a:solidFill>
                  <a:srgbClr val="6E6B5E"/>
                </a:solidFill>
              </a:rPr>
              <a:t>, x);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</a:rPr>
              <a:t>}</a:t>
            </a:r>
            <a:endParaRPr sz="2400"/>
          </a:p>
        </p:txBody>
      </p:sp>
      <p:sp>
        <p:nvSpPr>
          <p:cNvPr id="360" name="Google Shape;360;p60"/>
          <p:cNvSpPr txBox="1"/>
          <p:nvPr/>
        </p:nvSpPr>
        <p:spPr>
          <a:xfrm>
            <a:off x="4664000" y="2439900"/>
            <a:ext cx="38907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61" name="Google Shape;361;p60"/>
          <p:cNvSpPr txBox="1"/>
          <p:nvPr/>
        </p:nvSpPr>
        <p:spPr>
          <a:xfrm>
            <a:off x="5129950" y="2884500"/>
            <a:ext cx="35274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function signatures, you </a:t>
            </a:r>
            <a:r>
              <a:rPr i="1"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must</a:t>
            </a: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declare the type of each parameter.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60"/>
          <p:cNvSpPr txBox="1"/>
          <p:nvPr>
            <p:ph type="title"/>
          </p:nvPr>
        </p:nvSpPr>
        <p:spPr>
          <a:xfrm>
            <a:off x="276550" y="283525"/>
            <a:ext cx="40452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Example</a:t>
            </a:r>
            <a:endParaRPr b="1" sz="2400">
              <a:solidFill>
                <a:srgbClr val="2A3990"/>
              </a:solidFill>
            </a:endParaRPr>
          </a:p>
        </p:txBody>
      </p:sp>
      <p:sp>
        <p:nvSpPr>
          <p:cNvPr id="363" name="Google Shape;363;p60"/>
          <p:cNvSpPr txBox="1"/>
          <p:nvPr/>
        </p:nvSpPr>
        <p:spPr>
          <a:xfrm>
            <a:off x="5195600" y="952500"/>
            <a:ext cx="35274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value of x is 5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idx="2" type="body"/>
          </p:nvPr>
        </p:nvSpPr>
        <p:spPr>
          <a:xfrm>
            <a:off x="4806400" y="71000"/>
            <a:ext cx="40998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The value of x is 5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2400"/>
              <a:t>The value of y is 6</a:t>
            </a:r>
            <a:endParaRPr sz="2400"/>
          </a:p>
        </p:txBody>
      </p:sp>
      <p:sp>
        <p:nvSpPr>
          <p:cNvPr id="369" name="Google Shape;369;p61"/>
          <p:cNvSpPr txBox="1"/>
          <p:nvPr/>
        </p:nvSpPr>
        <p:spPr>
          <a:xfrm>
            <a:off x="51225" y="676450"/>
            <a:ext cx="4461600" cy="4407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main</a:t>
            </a:r>
            <a:r>
              <a:rPr lang="en-GB" sz="2400">
                <a:solidFill>
                  <a:srgbClr val="6E6B5E"/>
                </a:solidFill>
              </a:rPr>
              <a:t>() {</a:t>
            </a:r>
            <a:endParaRPr sz="2400">
              <a:solidFill>
                <a:srgbClr val="6E6B5E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another_function(</a:t>
            </a:r>
            <a:r>
              <a:rPr lang="en-GB" sz="2400">
                <a:solidFill>
                  <a:srgbClr val="B65611"/>
                </a:solidFill>
              </a:rPr>
              <a:t>5</a:t>
            </a:r>
            <a:r>
              <a:rPr lang="en-GB" sz="2400">
                <a:solidFill>
                  <a:srgbClr val="6E6B5E"/>
                </a:solidFill>
              </a:rPr>
              <a:t>, </a:t>
            </a:r>
            <a:r>
              <a:rPr lang="en-GB" sz="2400">
                <a:solidFill>
                  <a:srgbClr val="B65611"/>
                </a:solidFill>
              </a:rPr>
              <a:t>6</a:t>
            </a:r>
            <a:r>
              <a:rPr lang="en-GB" sz="2400">
                <a:solidFill>
                  <a:srgbClr val="6E6B5E"/>
                </a:solidFill>
              </a:rPr>
              <a:t>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}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another_function</a:t>
            </a:r>
            <a:r>
              <a:rPr lang="en-GB" sz="2400">
                <a:solidFill>
                  <a:srgbClr val="6E6B5E"/>
                </a:solidFill>
              </a:rPr>
              <a:t>(x: </a:t>
            </a:r>
            <a:r>
              <a:rPr lang="en-GB" sz="2400">
                <a:solidFill>
                  <a:srgbClr val="B65611"/>
                </a:solidFill>
              </a:rPr>
              <a:t>i32</a:t>
            </a:r>
            <a:r>
              <a:rPr lang="en-GB" sz="2400">
                <a:solidFill>
                  <a:srgbClr val="6E6B5E"/>
                </a:solidFill>
              </a:rPr>
              <a:t>, y: </a:t>
            </a:r>
            <a:r>
              <a:rPr lang="en-GB" sz="2400">
                <a:solidFill>
                  <a:srgbClr val="B65611"/>
                </a:solidFill>
              </a:rPr>
              <a:t>i32</a:t>
            </a:r>
            <a:r>
              <a:rPr lang="en-GB" sz="2400">
                <a:solidFill>
                  <a:srgbClr val="6E6B5E"/>
                </a:solidFill>
              </a:rPr>
              <a:t>) {</a:t>
            </a:r>
            <a:endParaRPr sz="2400">
              <a:solidFill>
                <a:srgbClr val="6E6B5E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65611"/>
                </a:solidFill>
              </a:rPr>
              <a:t>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"The value of x is: {}"</a:t>
            </a:r>
            <a:r>
              <a:rPr lang="en-GB" sz="2400">
                <a:solidFill>
                  <a:srgbClr val="6E6B5E"/>
                </a:solidFill>
              </a:rPr>
              <a:t>, x);</a:t>
            </a:r>
            <a:endParaRPr sz="2400">
              <a:solidFill>
                <a:srgbClr val="6E6B5E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65611"/>
                </a:solidFill>
              </a:rPr>
              <a:t>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"The value of y is: {}"</a:t>
            </a:r>
            <a:r>
              <a:rPr lang="en-GB" sz="2400">
                <a:solidFill>
                  <a:srgbClr val="6E6B5E"/>
                </a:solidFill>
              </a:rPr>
              <a:t>, y); }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</a:endParaRPr>
          </a:p>
        </p:txBody>
      </p:sp>
      <p:sp>
        <p:nvSpPr>
          <p:cNvPr id="370" name="Google Shape;370;p61"/>
          <p:cNvSpPr txBox="1"/>
          <p:nvPr/>
        </p:nvSpPr>
        <p:spPr>
          <a:xfrm>
            <a:off x="4754050" y="1620225"/>
            <a:ext cx="4204500" cy="29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lt1"/>
                </a:solidFill>
              </a:rPr>
              <a:t>Note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that function parameters don’t all need to be the same type.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Multiple parameters, separated with commas, like this: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61"/>
          <p:cNvSpPr txBox="1"/>
          <p:nvPr>
            <p:ph type="title"/>
          </p:nvPr>
        </p:nvSpPr>
        <p:spPr>
          <a:xfrm>
            <a:off x="276550" y="131125"/>
            <a:ext cx="40452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Example</a:t>
            </a:r>
            <a:endParaRPr b="1"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921300" y="1369350"/>
            <a:ext cx="73014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In Rust variables are by default immutable for safety. However we can change the mutability of variables.</a:t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Statements and Expressions</a:t>
            </a:r>
            <a:endParaRPr sz="2400"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311700" y="1399400"/>
            <a:ext cx="85206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Rust is an expression-based language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Function bodies are made up of a series of statements optionally ending in an expression.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Statements are instructions that perform some action and do not return a value.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●   Expressions evaluate to a resulting value.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4"/>
          <p:cNvSpPr txBox="1"/>
          <p:nvPr>
            <p:ph idx="1" type="body"/>
          </p:nvPr>
        </p:nvSpPr>
        <p:spPr>
          <a:xfrm>
            <a:off x="311700" y="478475"/>
            <a:ext cx="8520600" cy="4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2A3990"/>
                </a:solidFill>
              </a:rPr>
              <a:t>Creating a variable and assigning a value to it with the let keyword is a statement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854D4"/>
                </a:solidFill>
              </a:rPr>
              <a:t> 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2A3990"/>
                </a:solidFill>
              </a:rPr>
              <a:t>The let y = 6 statement does not return a value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Note: </a:t>
            </a:r>
            <a:r>
              <a:rPr lang="en-GB" sz="2400">
                <a:solidFill>
                  <a:schemeClr val="dk1"/>
                </a:solidFill>
              </a:rPr>
              <a:t>Statement contains (;) at its end.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4"/>
          <p:cNvSpPr txBox="1"/>
          <p:nvPr/>
        </p:nvSpPr>
        <p:spPr>
          <a:xfrm>
            <a:off x="489325" y="1511525"/>
            <a:ext cx="2142300" cy="1359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854D4"/>
                </a:solidFill>
                <a:latin typeface="Roboto"/>
                <a:ea typeface="Roboto"/>
                <a:cs typeface="Roboto"/>
                <a:sym typeface="Roboto"/>
              </a:rPr>
              <a:t>fn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400">
                <a:solidFill>
                  <a:srgbClr val="6684E1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() {</a:t>
            </a:r>
            <a:endParaRPr sz="2400">
              <a:solidFill>
                <a:srgbClr val="6E6B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-GB" sz="2400">
                <a:solidFill>
                  <a:srgbClr val="B854D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y = </a:t>
            </a:r>
            <a:r>
              <a:rPr lang="en-GB" sz="2400">
                <a:solidFill>
                  <a:srgbClr val="B6561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6E6B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 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5"/>
          <p:cNvSpPr txBox="1"/>
          <p:nvPr>
            <p:ph idx="1" type="body"/>
          </p:nvPr>
        </p:nvSpPr>
        <p:spPr>
          <a:xfrm>
            <a:off x="311700" y="382925"/>
            <a:ext cx="8520600" cy="14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Consider a simple math operation, such as 5 + 6, which is an expression that evaluates to the value 11.</a:t>
            </a:r>
            <a:endParaRPr sz="2400">
              <a:solidFill>
                <a:srgbClr val="2A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Expressions can be part of statements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Note: </a:t>
            </a:r>
            <a:r>
              <a:rPr lang="en-GB" sz="2400">
                <a:solidFill>
                  <a:schemeClr val="dk1"/>
                </a:solidFill>
              </a:rPr>
              <a:t>Expression does not contain (;) at its end.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5"/>
          <p:cNvSpPr txBox="1"/>
          <p:nvPr/>
        </p:nvSpPr>
        <p:spPr>
          <a:xfrm>
            <a:off x="393750" y="1485900"/>
            <a:ext cx="2734800" cy="1488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 </a:t>
            </a:r>
            <a:r>
              <a:rPr lang="en-GB" sz="2400">
                <a:solidFill>
                  <a:srgbClr val="6684E1"/>
                </a:solidFill>
              </a:rPr>
              <a:t>five</a:t>
            </a:r>
            <a:r>
              <a:rPr lang="en-GB" sz="2400">
                <a:solidFill>
                  <a:srgbClr val="6E6B5E"/>
                </a:solidFill>
              </a:rPr>
              <a:t>()        </a:t>
            </a:r>
            <a:r>
              <a:rPr lang="en-GB" sz="2400">
                <a:solidFill>
                  <a:srgbClr val="B65611"/>
                </a:solidFill>
              </a:rPr>
              <a:t>i32</a:t>
            </a:r>
            <a:r>
              <a:rPr lang="en-GB" sz="2400">
                <a:solidFill>
                  <a:srgbClr val="6E6B5E"/>
                </a:solidFill>
              </a:rPr>
              <a:t>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</a:t>
            </a:r>
            <a:r>
              <a:rPr lang="en-GB" sz="2400">
                <a:solidFill>
                  <a:srgbClr val="B65611"/>
                </a:solidFill>
              </a:rPr>
              <a:t>5</a:t>
            </a:r>
            <a:endParaRPr sz="2400">
              <a:solidFill>
                <a:srgbClr val="B656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}</a:t>
            </a:r>
            <a:endParaRPr sz="2400">
              <a:solidFill>
                <a:srgbClr val="B854D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38" y="1631975"/>
            <a:ext cx="35077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/>
        </p:nvSpPr>
        <p:spPr>
          <a:xfrm>
            <a:off x="108750" y="490350"/>
            <a:ext cx="4393200" cy="3963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main</a:t>
            </a:r>
            <a:r>
              <a:rPr lang="en-GB" sz="2400">
                <a:solidFill>
                  <a:srgbClr val="6E6B5E"/>
                </a:solidFill>
              </a:rPr>
              <a:t>()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   </a:t>
            </a:r>
            <a:r>
              <a:rPr lang="en-GB" sz="2400">
                <a:solidFill>
                  <a:srgbClr val="B854D4"/>
                </a:solidFill>
              </a:rPr>
              <a:t>let</a:t>
            </a:r>
            <a:r>
              <a:rPr lang="en-GB" sz="2400">
                <a:solidFill>
                  <a:srgbClr val="6E6B5E"/>
                </a:solidFill>
              </a:rPr>
              <a:t> x = </a:t>
            </a:r>
            <a:r>
              <a:rPr lang="en-GB" sz="2400">
                <a:solidFill>
                  <a:srgbClr val="B65611"/>
                </a:solidFill>
              </a:rPr>
              <a:t>5</a:t>
            </a:r>
            <a:r>
              <a:rPr lang="en-GB" sz="2400">
                <a:solidFill>
                  <a:srgbClr val="6E6B5E"/>
                </a:solidFill>
              </a:rPr>
              <a:t>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       let</a:t>
            </a:r>
            <a:r>
              <a:rPr lang="en-GB" sz="2400">
                <a:solidFill>
                  <a:srgbClr val="6E6B5E"/>
                </a:solidFill>
              </a:rPr>
              <a:t> y =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               </a:t>
            </a:r>
            <a:r>
              <a:rPr lang="en-GB" sz="2400">
                <a:solidFill>
                  <a:srgbClr val="B854D4"/>
                </a:solidFill>
              </a:rPr>
              <a:t>let</a:t>
            </a:r>
            <a:r>
              <a:rPr lang="en-GB" sz="2400">
                <a:solidFill>
                  <a:srgbClr val="6E6B5E"/>
                </a:solidFill>
              </a:rPr>
              <a:t> x = </a:t>
            </a:r>
            <a:r>
              <a:rPr lang="en-GB" sz="2400">
                <a:solidFill>
                  <a:srgbClr val="B65611"/>
                </a:solidFill>
              </a:rPr>
              <a:t>3</a:t>
            </a:r>
            <a:r>
              <a:rPr lang="en-GB" sz="2400">
                <a:solidFill>
                  <a:srgbClr val="6E6B5E"/>
                </a:solidFill>
              </a:rPr>
              <a:t>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               x + </a:t>
            </a:r>
            <a:r>
              <a:rPr lang="en-GB" sz="2400">
                <a:solidFill>
                  <a:srgbClr val="B65611"/>
                </a:solidFill>
              </a:rPr>
              <a:t>1</a:t>
            </a:r>
            <a:endParaRPr sz="2400">
              <a:solidFill>
                <a:srgbClr val="B656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              };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    </a:t>
            </a:r>
            <a:r>
              <a:rPr lang="en-GB" sz="2400">
                <a:solidFill>
                  <a:srgbClr val="B65611"/>
                </a:solidFill>
              </a:rPr>
              <a:t>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"The value of y is: {}"</a:t>
            </a:r>
            <a:r>
              <a:rPr lang="en-GB" sz="2400">
                <a:solidFill>
                  <a:srgbClr val="6E6B5E"/>
                </a:solidFill>
              </a:rPr>
              <a:t>, y);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}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</a:endParaRPr>
          </a:p>
        </p:txBody>
      </p:sp>
      <p:sp>
        <p:nvSpPr>
          <p:cNvPr id="401" name="Google Shape;401;p66"/>
          <p:cNvSpPr txBox="1"/>
          <p:nvPr>
            <p:ph idx="2" type="body"/>
          </p:nvPr>
        </p:nvSpPr>
        <p:spPr>
          <a:xfrm>
            <a:off x="4633425" y="1887525"/>
            <a:ext cx="4393200" cy="24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Note: x+1 is expression without semicolon. If you add a semicolon to the end of an expression, you turn it into a statement, which will then not return a value</a:t>
            </a:r>
            <a:endParaRPr/>
          </a:p>
        </p:txBody>
      </p:sp>
      <p:sp>
        <p:nvSpPr>
          <p:cNvPr id="402" name="Google Shape;402;p66"/>
          <p:cNvSpPr txBox="1"/>
          <p:nvPr/>
        </p:nvSpPr>
        <p:spPr>
          <a:xfrm>
            <a:off x="4822125" y="490350"/>
            <a:ext cx="42045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Result: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The value of y is 4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FUNCTION WITH RETURN VALUE</a:t>
            </a:r>
            <a:endParaRPr b="1" sz="2400"/>
          </a:p>
        </p:txBody>
      </p:sp>
      <p:sp>
        <p:nvSpPr>
          <p:cNvPr id="408" name="Google Shape;408;p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Functions can return values to the code that calls them. We don’t name return values, but we do declare their type after an arrow (      )..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050" y="2231100"/>
            <a:ext cx="35077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The value of x is: 5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Note: We can’t use semicolon(;) after 5 because it is an expression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8"/>
          <p:cNvSpPr txBox="1"/>
          <p:nvPr/>
        </p:nvSpPr>
        <p:spPr>
          <a:xfrm>
            <a:off x="76125" y="1257600"/>
            <a:ext cx="4436700" cy="3451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 </a:t>
            </a:r>
            <a:r>
              <a:rPr lang="en-GB" sz="2400">
                <a:solidFill>
                  <a:srgbClr val="6684E1"/>
                </a:solidFill>
              </a:rPr>
              <a:t>five</a:t>
            </a:r>
            <a:r>
              <a:rPr lang="en-GB" sz="2400">
                <a:solidFill>
                  <a:srgbClr val="6E6B5E"/>
                </a:solidFill>
              </a:rPr>
              <a:t>()          </a:t>
            </a:r>
            <a:r>
              <a:rPr lang="en-GB" sz="2400">
                <a:solidFill>
                  <a:srgbClr val="B65611"/>
                </a:solidFill>
              </a:rPr>
              <a:t>i32</a:t>
            </a:r>
            <a:r>
              <a:rPr lang="en-GB" sz="2400">
                <a:solidFill>
                  <a:srgbClr val="6E6B5E"/>
                </a:solidFill>
              </a:rPr>
              <a:t>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</a:t>
            </a:r>
            <a:r>
              <a:rPr lang="en-GB" sz="2400">
                <a:solidFill>
                  <a:srgbClr val="B65611"/>
                </a:solidFill>
              </a:rPr>
              <a:t>5</a:t>
            </a:r>
            <a:endParaRPr sz="2400">
              <a:solidFill>
                <a:srgbClr val="B656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}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main</a:t>
            </a:r>
            <a:r>
              <a:rPr lang="en-GB" sz="2400">
                <a:solidFill>
                  <a:srgbClr val="6E6B5E"/>
                </a:solidFill>
              </a:rPr>
              <a:t>()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  let</a:t>
            </a:r>
            <a:r>
              <a:rPr lang="en-GB" sz="2400">
                <a:solidFill>
                  <a:srgbClr val="6E6B5E"/>
                </a:solidFill>
              </a:rPr>
              <a:t> x = five();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65611"/>
                </a:solidFill>
              </a:rPr>
              <a:t>  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"The value of x is: {}"</a:t>
            </a:r>
            <a:r>
              <a:rPr lang="en-GB" sz="2400">
                <a:solidFill>
                  <a:srgbClr val="6E6B5E"/>
                </a:solidFill>
              </a:rPr>
              <a:t>, x);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}</a:t>
            </a:r>
            <a:endParaRPr sz="2400">
              <a:solidFill>
                <a:srgbClr val="B854D4"/>
              </a:solidFill>
            </a:endParaRPr>
          </a:p>
        </p:txBody>
      </p:sp>
      <p:pic>
        <p:nvPicPr>
          <p:cNvPr id="416" name="Google Shape;41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375" y="1395700"/>
            <a:ext cx="350772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8"/>
          <p:cNvSpPr txBox="1"/>
          <p:nvPr>
            <p:ph type="title"/>
          </p:nvPr>
        </p:nvSpPr>
        <p:spPr>
          <a:xfrm>
            <a:off x="276550" y="131125"/>
            <a:ext cx="40452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Example</a:t>
            </a:r>
            <a:endParaRPr b="1"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3.4 Comments</a:t>
            </a:r>
            <a:endParaRPr sz="6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 Comments</a:t>
            </a:r>
            <a:endParaRPr b="1" sz="2400"/>
          </a:p>
        </p:txBody>
      </p:sp>
      <p:sp>
        <p:nvSpPr>
          <p:cNvPr id="428" name="Google Shape;428;p70"/>
          <p:cNvSpPr txBox="1"/>
          <p:nvPr>
            <p:ph idx="1" type="body"/>
          </p:nvPr>
        </p:nvSpPr>
        <p:spPr>
          <a:xfrm>
            <a:off x="311700" y="1304875"/>
            <a:ext cx="85206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Comment makes code easy to understand when some time extra </a:t>
            </a:r>
            <a:r>
              <a:rPr lang="en-GB" sz="2400">
                <a:solidFill>
                  <a:srgbClr val="2A3990"/>
                </a:solidFill>
              </a:rPr>
              <a:t>explanation is warranted.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Compiler will ignore to compile the comments in code but people reading the source code may find useful</a:t>
            </a:r>
            <a:r>
              <a:rPr lang="en-GB" sz="2400"/>
              <a:t>.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1"/>
          <p:cNvSpPr txBox="1"/>
          <p:nvPr>
            <p:ph idx="1" type="body"/>
          </p:nvPr>
        </p:nvSpPr>
        <p:spPr>
          <a:xfrm>
            <a:off x="311700" y="899525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Comments must start with two slashes and continue until the end of the line.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For comments that extend beyond a single line, you’ll need to include // on each line</a:t>
            </a:r>
            <a:endParaRPr sz="2400">
              <a:solidFill>
                <a:srgbClr val="2A3990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5075" y="110000"/>
            <a:ext cx="4045200" cy="8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Example: Changing immutable variable</a:t>
            </a:r>
            <a:endParaRPr b="1" sz="2400"/>
          </a:p>
        </p:txBody>
      </p:sp>
      <p:sp>
        <p:nvSpPr>
          <p:cNvPr id="115" name="Google Shape;115;p18"/>
          <p:cNvSpPr txBox="1"/>
          <p:nvPr/>
        </p:nvSpPr>
        <p:spPr>
          <a:xfrm>
            <a:off x="177550" y="1185600"/>
            <a:ext cx="4333800" cy="38907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854D4"/>
                </a:solidFill>
                <a:latin typeface="Roboto"/>
                <a:ea typeface="Roboto"/>
                <a:cs typeface="Roboto"/>
                <a:sym typeface="Roboto"/>
              </a:rPr>
              <a:t>fn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400">
                <a:solidFill>
                  <a:srgbClr val="6684E1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()  {</a:t>
            </a:r>
            <a:endParaRPr sz="2400">
              <a:solidFill>
                <a:srgbClr val="6E6B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854D4"/>
                </a:solidFill>
                <a:latin typeface="Roboto"/>
                <a:ea typeface="Roboto"/>
                <a:cs typeface="Roboto"/>
                <a:sym typeface="Roboto"/>
              </a:rPr>
              <a:t>  	let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x = </a:t>
            </a:r>
            <a:r>
              <a:rPr lang="en-GB" sz="2400">
                <a:solidFill>
                  <a:srgbClr val="B6561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6E6B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65611"/>
                </a:solidFill>
                <a:latin typeface="Roboto"/>
                <a:ea typeface="Roboto"/>
                <a:cs typeface="Roboto"/>
                <a:sym typeface="Roboto"/>
              </a:rPr>
              <a:t> 	println!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2400">
                <a:solidFill>
                  <a:srgbClr val="60AC39"/>
                </a:solidFill>
                <a:latin typeface="Roboto"/>
                <a:ea typeface="Roboto"/>
                <a:cs typeface="Roboto"/>
                <a:sym typeface="Roboto"/>
              </a:rPr>
              <a:t>"The value of x is: {}"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, x);</a:t>
            </a:r>
            <a:endParaRPr sz="2400">
              <a:solidFill>
                <a:srgbClr val="6E6B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  	x = </a:t>
            </a:r>
            <a:r>
              <a:rPr lang="en-GB" sz="2400">
                <a:solidFill>
                  <a:srgbClr val="B6561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400">
              <a:solidFill>
                <a:srgbClr val="6E6B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65611"/>
                </a:solidFill>
                <a:latin typeface="Roboto"/>
                <a:ea typeface="Roboto"/>
                <a:cs typeface="Roboto"/>
                <a:sym typeface="Roboto"/>
              </a:rPr>
              <a:t>  	println!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2400">
                <a:solidFill>
                  <a:srgbClr val="60AC39"/>
                </a:solidFill>
                <a:latin typeface="Roboto"/>
                <a:ea typeface="Roboto"/>
                <a:cs typeface="Roboto"/>
                <a:sym typeface="Roboto"/>
              </a:rPr>
              <a:t>"The value of x is: {}"</a:t>
            </a: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, x);</a:t>
            </a:r>
            <a:endParaRPr sz="2400">
              <a:solidFill>
                <a:srgbClr val="6E6B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400">
              <a:solidFill>
                <a:srgbClr val="6E6B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4976675" y="482400"/>
            <a:ext cx="3837000" cy="4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Result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This program will give a compile time error because we try to change the value of immutable variable.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Examples: </a:t>
            </a:r>
            <a:r>
              <a:rPr b="1" lang="en-GB">
                <a:solidFill>
                  <a:srgbClr val="2A3990"/>
                </a:solidFill>
              </a:rPr>
              <a:t>Comments</a:t>
            </a:r>
            <a:endParaRPr b="1">
              <a:solidFill>
                <a:srgbClr val="2A3990"/>
              </a:solidFill>
            </a:endParaRPr>
          </a:p>
        </p:txBody>
      </p:sp>
      <p:sp>
        <p:nvSpPr>
          <p:cNvPr id="439" name="Google Shape;439;p72"/>
          <p:cNvSpPr txBox="1"/>
          <p:nvPr>
            <p:ph idx="1" type="body"/>
          </p:nvPr>
        </p:nvSpPr>
        <p:spPr>
          <a:xfrm>
            <a:off x="311700" y="1382900"/>
            <a:ext cx="3964200" cy="3186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-GB" sz="24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solidFill>
                  <a:srgbClr val="6684E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24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4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// hello</a:t>
            </a:r>
            <a:endParaRPr sz="24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// hi</a:t>
            </a:r>
            <a:endParaRPr sz="24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// hey</a:t>
            </a:r>
            <a:endParaRPr sz="24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72"/>
          <p:cNvSpPr txBox="1"/>
          <p:nvPr>
            <p:ph idx="1" type="body"/>
          </p:nvPr>
        </p:nvSpPr>
        <p:spPr>
          <a:xfrm>
            <a:off x="4572000" y="1382900"/>
            <a:ext cx="3964200" cy="2255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-GB" sz="24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solidFill>
                  <a:srgbClr val="6684E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24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400">
              <a:solidFill>
                <a:srgbClr val="6E6B5E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// hello, world</a:t>
            </a:r>
            <a:endParaRPr sz="2400">
              <a:solidFill>
                <a:srgbClr val="6E6B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3"/>
          <p:cNvSpPr txBox="1"/>
          <p:nvPr>
            <p:ph type="title"/>
          </p:nvPr>
        </p:nvSpPr>
        <p:spPr>
          <a:xfrm>
            <a:off x="445700" y="1560550"/>
            <a:ext cx="8222100" cy="21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3.5 Control Flow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4"/>
          <p:cNvSpPr txBox="1"/>
          <p:nvPr>
            <p:ph type="title"/>
          </p:nvPr>
        </p:nvSpPr>
        <p:spPr>
          <a:xfrm>
            <a:off x="311700" y="1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Control Flow</a:t>
            </a:r>
            <a:endParaRPr b="1"/>
          </a:p>
        </p:txBody>
      </p:sp>
      <p:sp>
        <p:nvSpPr>
          <p:cNvPr id="451" name="Google Shape;451;p74"/>
          <p:cNvSpPr txBox="1"/>
          <p:nvPr>
            <p:ph idx="1" type="body"/>
          </p:nvPr>
        </p:nvSpPr>
        <p:spPr>
          <a:xfrm>
            <a:off x="311700" y="849950"/>
            <a:ext cx="8520600" cy="3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A control flow is the order in which the piece of program is executed.</a:t>
            </a:r>
            <a:endParaRPr sz="2400">
              <a:solidFill>
                <a:srgbClr val="2A399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In control flow we have following expressions: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AutoNum type="arabicPeriod"/>
            </a:pPr>
            <a:r>
              <a:rPr lang="en-GB" sz="2400">
                <a:solidFill>
                  <a:srgbClr val="2A3990"/>
                </a:solidFill>
              </a:rPr>
              <a:t>if expression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AutoNum type="arabicPeriod"/>
            </a:pPr>
            <a:r>
              <a:rPr lang="en-GB" sz="2400">
                <a:solidFill>
                  <a:srgbClr val="2A3990"/>
                </a:solidFill>
              </a:rPr>
              <a:t>else expression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AutoNum type="arabicPeriod"/>
            </a:pPr>
            <a:r>
              <a:rPr lang="en-GB" sz="2400">
                <a:solidFill>
                  <a:srgbClr val="2A3990"/>
                </a:solidFill>
              </a:rPr>
              <a:t>else if expression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5"/>
          <p:cNvSpPr txBox="1"/>
          <p:nvPr>
            <p:ph idx="1" type="body"/>
          </p:nvPr>
        </p:nvSpPr>
        <p:spPr>
          <a:xfrm>
            <a:off x="311700" y="509850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/>
              <a:t>i</a:t>
            </a:r>
            <a:r>
              <a:rPr b="1" lang="en-GB" sz="2400">
                <a:solidFill>
                  <a:srgbClr val="2A3990"/>
                </a:solidFill>
              </a:rPr>
              <a:t>f Expression:</a:t>
            </a:r>
            <a:endParaRPr b="1"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if expression allow to branch your code to any condition, if the condition is true than the program in if block will be executed.</a:t>
            </a:r>
            <a:endParaRPr sz="2400">
              <a:solidFill>
                <a:srgbClr val="2A399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When if expression is not true than the program will be passed to further blocks of else if expression or else expression.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The curly brackets defining the program blocks are called arms.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311700" y="322300"/>
            <a:ext cx="8520600" cy="4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else Expression:</a:t>
            </a:r>
            <a:endParaRPr b="1"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else expression </a:t>
            </a: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give the program an alternative block of code to execute when the condition introduced in if block evaluate to false.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else expression comes at last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Condition was true</a:t>
            </a:r>
            <a:endParaRPr sz="2400"/>
          </a:p>
        </p:txBody>
      </p:sp>
      <p:sp>
        <p:nvSpPr>
          <p:cNvPr id="472" name="Google Shape;472;p78"/>
          <p:cNvSpPr txBox="1"/>
          <p:nvPr/>
        </p:nvSpPr>
        <p:spPr>
          <a:xfrm>
            <a:off x="137400" y="800375"/>
            <a:ext cx="4349100" cy="4251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main</a:t>
            </a:r>
            <a:r>
              <a:rPr lang="en-GB" sz="2400">
                <a:solidFill>
                  <a:srgbClr val="6E6B5E"/>
                </a:solidFill>
              </a:rPr>
              <a:t>()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</a:t>
            </a:r>
            <a:r>
              <a:rPr lang="en-GB" sz="2400">
                <a:solidFill>
                  <a:srgbClr val="B854D4"/>
                </a:solidFill>
              </a:rPr>
              <a:t>let</a:t>
            </a:r>
            <a:r>
              <a:rPr lang="en-GB" sz="2400">
                <a:solidFill>
                  <a:srgbClr val="6E6B5E"/>
                </a:solidFill>
              </a:rPr>
              <a:t> number = </a:t>
            </a:r>
            <a:r>
              <a:rPr lang="en-GB" sz="2400">
                <a:solidFill>
                  <a:srgbClr val="B65611"/>
                </a:solidFill>
              </a:rPr>
              <a:t>3</a:t>
            </a:r>
            <a:r>
              <a:rPr lang="en-GB" sz="2400">
                <a:solidFill>
                  <a:srgbClr val="6E6B5E"/>
                </a:solidFill>
              </a:rPr>
              <a:t>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</a:t>
            </a:r>
            <a:r>
              <a:rPr lang="en-GB" sz="2400">
                <a:solidFill>
                  <a:srgbClr val="B854D4"/>
                </a:solidFill>
              </a:rPr>
              <a:t>if</a:t>
            </a:r>
            <a:r>
              <a:rPr lang="en-GB" sz="2400">
                <a:solidFill>
                  <a:srgbClr val="6E6B5E"/>
                </a:solidFill>
              </a:rPr>
              <a:t> number &lt; </a:t>
            </a:r>
            <a:r>
              <a:rPr lang="en-GB" sz="2400">
                <a:solidFill>
                  <a:srgbClr val="B65611"/>
                </a:solidFill>
              </a:rPr>
              <a:t>5</a:t>
            </a:r>
            <a:r>
              <a:rPr lang="en-GB" sz="2400">
                <a:solidFill>
                  <a:srgbClr val="6E6B5E"/>
                </a:solidFill>
              </a:rPr>
              <a:t>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    </a:t>
            </a:r>
            <a:r>
              <a:rPr lang="en-GB" sz="2400">
                <a:solidFill>
                  <a:srgbClr val="B65611"/>
                </a:solidFill>
              </a:rPr>
              <a:t>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"condition was true"</a:t>
            </a:r>
            <a:r>
              <a:rPr lang="en-GB" sz="2400">
                <a:solidFill>
                  <a:srgbClr val="6E6B5E"/>
                </a:solidFill>
              </a:rPr>
              <a:t>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} </a:t>
            </a:r>
            <a:r>
              <a:rPr lang="en-GB" sz="2400">
                <a:solidFill>
                  <a:srgbClr val="B854D4"/>
                </a:solidFill>
              </a:rPr>
              <a:t>else</a:t>
            </a:r>
            <a:r>
              <a:rPr lang="en-GB" sz="2400">
                <a:solidFill>
                  <a:srgbClr val="6E6B5E"/>
                </a:solidFill>
              </a:rPr>
              <a:t>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    </a:t>
            </a:r>
            <a:r>
              <a:rPr lang="en-GB" sz="2400">
                <a:solidFill>
                  <a:srgbClr val="B65611"/>
                </a:solidFill>
              </a:rPr>
              <a:t>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"condition was false"</a:t>
            </a:r>
            <a:r>
              <a:rPr lang="en-GB" sz="2400">
                <a:solidFill>
                  <a:srgbClr val="6E6B5E"/>
                </a:solidFill>
              </a:rPr>
              <a:t>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}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}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E6B5E"/>
              </a:solidFill>
            </a:endParaRPr>
          </a:p>
        </p:txBody>
      </p:sp>
      <p:sp>
        <p:nvSpPr>
          <p:cNvPr id="473" name="Google Shape;473;p78"/>
          <p:cNvSpPr txBox="1"/>
          <p:nvPr>
            <p:ph type="title"/>
          </p:nvPr>
        </p:nvSpPr>
        <p:spPr>
          <a:xfrm>
            <a:off x="253925" y="169800"/>
            <a:ext cx="40008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Example</a:t>
            </a:r>
            <a:endParaRPr b="1"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Condition was false</a:t>
            </a:r>
            <a:endParaRPr sz="2400"/>
          </a:p>
        </p:txBody>
      </p:sp>
      <p:sp>
        <p:nvSpPr>
          <p:cNvPr id="479" name="Google Shape;479;p79"/>
          <p:cNvSpPr txBox="1"/>
          <p:nvPr/>
        </p:nvSpPr>
        <p:spPr>
          <a:xfrm>
            <a:off x="111000" y="724200"/>
            <a:ext cx="4384500" cy="3695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B854D4"/>
                </a:solidFill>
              </a:rPr>
              <a:t>fn</a:t>
            </a:r>
            <a:r>
              <a:rPr lang="en-GB" sz="2250">
                <a:solidFill>
                  <a:srgbClr val="6E6B5E"/>
                </a:solidFill>
              </a:rPr>
              <a:t> </a:t>
            </a:r>
            <a:r>
              <a:rPr lang="en-GB" sz="2250">
                <a:solidFill>
                  <a:srgbClr val="6684E1"/>
                </a:solidFill>
              </a:rPr>
              <a:t>main</a:t>
            </a:r>
            <a:r>
              <a:rPr lang="en-GB" sz="2250">
                <a:solidFill>
                  <a:srgbClr val="6E6B5E"/>
                </a:solidFill>
              </a:rPr>
              <a:t>() {</a:t>
            </a:r>
            <a:endParaRPr sz="225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6E6B5E"/>
                </a:solidFill>
              </a:rPr>
              <a:t>   </a:t>
            </a:r>
            <a:r>
              <a:rPr lang="en-GB" sz="2250">
                <a:solidFill>
                  <a:srgbClr val="B854D4"/>
                </a:solidFill>
              </a:rPr>
              <a:t>let</a:t>
            </a:r>
            <a:r>
              <a:rPr lang="en-GB" sz="2250">
                <a:solidFill>
                  <a:srgbClr val="6E6B5E"/>
                </a:solidFill>
              </a:rPr>
              <a:t> number = </a:t>
            </a:r>
            <a:r>
              <a:rPr lang="en-GB" sz="2250">
                <a:solidFill>
                  <a:srgbClr val="B65611"/>
                </a:solidFill>
              </a:rPr>
              <a:t>7</a:t>
            </a:r>
            <a:r>
              <a:rPr lang="en-GB" sz="2250">
                <a:solidFill>
                  <a:srgbClr val="6E6B5E"/>
                </a:solidFill>
              </a:rPr>
              <a:t>;</a:t>
            </a:r>
            <a:endParaRPr sz="225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6E6B5E"/>
                </a:solidFill>
              </a:rPr>
              <a:t>    </a:t>
            </a:r>
            <a:r>
              <a:rPr lang="en-GB" sz="2250">
                <a:solidFill>
                  <a:srgbClr val="B854D4"/>
                </a:solidFill>
              </a:rPr>
              <a:t>if</a:t>
            </a:r>
            <a:r>
              <a:rPr lang="en-GB" sz="2250">
                <a:solidFill>
                  <a:srgbClr val="6E6B5E"/>
                </a:solidFill>
              </a:rPr>
              <a:t> number &lt; </a:t>
            </a:r>
            <a:r>
              <a:rPr lang="en-GB" sz="2250">
                <a:solidFill>
                  <a:srgbClr val="B65611"/>
                </a:solidFill>
              </a:rPr>
              <a:t>5</a:t>
            </a:r>
            <a:r>
              <a:rPr lang="en-GB" sz="2250">
                <a:solidFill>
                  <a:srgbClr val="6E6B5E"/>
                </a:solidFill>
              </a:rPr>
              <a:t> {</a:t>
            </a:r>
            <a:endParaRPr sz="225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6E6B5E"/>
                </a:solidFill>
              </a:rPr>
              <a:t>       </a:t>
            </a:r>
            <a:r>
              <a:rPr lang="en-GB" sz="2250">
                <a:solidFill>
                  <a:srgbClr val="B65611"/>
                </a:solidFill>
              </a:rPr>
              <a:t>println!</a:t>
            </a:r>
            <a:r>
              <a:rPr lang="en-GB" sz="2250">
                <a:solidFill>
                  <a:srgbClr val="6E6B5E"/>
                </a:solidFill>
              </a:rPr>
              <a:t>(</a:t>
            </a:r>
            <a:r>
              <a:rPr lang="en-GB" sz="2250">
                <a:solidFill>
                  <a:srgbClr val="60AC39"/>
                </a:solidFill>
              </a:rPr>
              <a:t>"condition was true"</a:t>
            </a:r>
            <a:r>
              <a:rPr lang="en-GB" sz="2250">
                <a:solidFill>
                  <a:srgbClr val="6E6B5E"/>
                </a:solidFill>
              </a:rPr>
              <a:t>);</a:t>
            </a:r>
            <a:endParaRPr sz="225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6E6B5E"/>
                </a:solidFill>
              </a:rPr>
              <a:t>    } </a:t>
            </a:r>
            <a:r>
              <a:rPr lang="en-GB" sz="2250">
                <a:solidFill>
                  <a:srgbClr val="B854D4"/>
                </a:solidFill>
              </a:rPr>
              <a:t>else</a:t>
            </a:r>
            <a:r>
              <a:rPr lang="en-GB" sz="2250">
                <a:solidFill>
                  <a:srgbClr val="6E6B5E"/>
                </a:solidFill>
              </a:rPr>
              <a:t> {</a:t>
            </a:r>
            <a:endParaRPr sz="225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6E6B5E"/>
                </a:solidFill>
              </a:rPr>
              <a:t>       </a:t>
            </a:r>
            <a:r>
              <a:rPr lang="en-GB" sz="2250">
                <a:solidFill>
                  <a:srgbClr val="B65611"/>
                </a:solidFill>
              </a:rPr>
              <a:t>println!</a:t>
            </a:r>
            <a:r>
              <a:rPr lang="en-GB" sz="2250">
                <a:solidFill>
                  <a:srgbClr val="6E6B5E"/>
                </a:solidFill>
              </a:rPr>
              <a:t>(</a:t>
            </a:r>
            <a:r>
              <a:rPr lang="en-GB" sz="2250">
                <a:solidFill>
                  <a:srgbClr val="60AC39"/>
                </a:solidFill>
              </a:rPr>
              <a:t>"condition was false"</a:t>
            </a:r>
            <a:r>
              <a:rPr lang="en-GB" sz="2250">
                <a:solidFill>
                  <a:srgbClr val="6E6B5E"/>
                </a:solidFill>
              </a:rPr>
              <a:t>);</a:t>
            </a:r>
            <a:endParaRPr sz="225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6E6B5E"/>
                </a:solidFill>
              </a:rPr>
              <a:t>    }</a:t>
            </a:r>
            <a:endParaRPr sz="225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6E6B5E"/>
                </a:solidFill>
              </a:rPr>
              <a:t>}</a:t>
            </a:r>
            <a:endParaRPr sz="225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B854D4"/>
              </a:solidFill>
            </a:endParaRPr>
          </a:p>
        </p:txBody>
      </p:sp>
      <p:sp>
        <p:nvSpPr>
          <p:cNvPr id="480" name="Google Shape;480;p79"/>
          <p:cNvSpPr txBox="1"/>
          <p:nvPr>
            <p:ph type="title"/>
          </p:nvPr>
        </p:nvSpPr>
        <p:spPr>
          <a:xfrm>
            <a:off x="259350" y="119600"/>
            <a:ext cx="40008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Example</a:t>
            </a:r>
            <a:endParaRPr b="1"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0"/>
          <p:cNvSpPr txBox="1"/>
          <p:nvPr>
            <p:ph idx="1" type="body"/>
          </p:nvPr>
        </p:nvSpPr>
        <p:spPr>
          <a:xfrm>
            <a:off x="311700" y="456600"/>
            <a:ext cx="8520600" cy="4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Note: </a:t>
            </a:r>
            <a:endParaRPr b="1" sz="2400">
              <a:solidFill>
                <a:srgbClr val="2A399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The condition introduced in if expression and else if expression should be bool type (true or false) . Otherwise program will not run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60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Rust will not automatically try to convert non-Boolean types to a Boolean.</a:t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1"/>
          <p:cNvSpPr txBox="1"/>
          <p:nvPr>
            <p:ph idx="2" type="body"/>
          </p:nvPr>
        </p:nvSpPr>
        <p:spPr>
          <a:xfrm>
            <a:off x="4939500" y="4956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/>
              <a:t>Compile time error occur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2400"/>
              <a:t>Note: Here the rust will give error because instead of giving a bool condition we have placed an integer in condition</a:t>
            </a:r>
            <a:endParaRPr sz="2400"/>
          </a:p>
        </p:txBody>
      </p:sp>
      <p:sp>
        <p:nvSpPr>
          <p:cNvPr id="491" name="Google Shape;491;p81"/>
          <p:cNvSpPr txBox="1"/>
          <p:nvPr/>
        </p:nvSpPr>
        <p:spPr>
          <a:xfrm>
            <a:off x="91625" y="1118700"/>
            <a:ext cx="4325400" cy="3072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main</a:t>
            </a:r>
            <a:r>
              <a:rPr lang="en-GB" sz="2400">
                <a:solidFill>
                  <a:srgbClr val="6E6B5E"/>
                </a:solidFill>
              </a:rPr>
              <a:t>()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</a:t>
            </a:r>
            <a:r>
              <a:rPr lang="en-GB" sz="2400">
                <a:solidFill>
                  <a:srgbClr val="B854D4"/>
                </a:solidFill>
              </a:rPr>
              <a:t>let</a:t>
            </a:r>
            <a:r>
              <a:rPr lang="en-GB" sz="2400">
                <a:solidFill>
                  <a:srgbClr val="6E6B5E"/>
                </a:solidFill>
              </a:rPr>
              <a:t> number = </a:t>
            </a:r>
            <a:r>
              <a:rPr lang="en-GB" sz="2400">
                <a:solidFill>
                  <a:srgbClr val="B65611"/>
                </a:solidFill>
              </a:rPr>
              <a:t>3</a:t>
            </a:r>
            <a:r>
              <a:rPr lang="en-GB" sz="2400">
                <a:solidFill>
                  <a:srgbClr val="6E6B5E"/>
                </a:solidFill>
              </a:rPr>
              <a:t>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</a:t>
            </a:r>
            <a:r>
              <a:rPr lang="en-GB" sz="2400">
                <a:solidFill>
                  <a:srgbClr val="B854D4"/>
                </a:solidFill>
              </a:rPr>
              <a:t>if</a:t>
            </a:r>
            <a:r>
              <a:rPr lang="en-GB" sz="2400">
                <a:solidFill>
                  <a:srgbClr val="6E6B5E"/>
                </a:solidFill>
              </a:rPr>
              <a:t> number != </a:t>
            </a:r>
            <a:r>
              <a:rPr lang="en-GB" sz="2400">
                <a:solidFill>
                  <a:srgbClr val="B65611"/>
                </a:solidFill>
              </a:rPr>
              <a:t>0</a:t>
            </a:r>
            <a:r>
              <a:rPr lang="en-GB" sz="2400">
                <a:solidFill>
                  <a:srgbClr val="6E6B5E"/>
                </a:solidFill>
              </a:rPr>
              <a:t>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    </a:t>
            </a:r>
            <a:r>
              <a:rPr lang="en-GB" sz="2400">
                <a:solidFill>
                  <a:srgbClr val="B65611"/>
                </a:solidFill>
              </a:rPr>
              <a:t>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"number was something other than zero"</a:t>
            </a:r>
            <a:r>
              <a:rPr lang="en-GB" sz="2400">
                <a:solidFill>
                  <a:srgbClr val="6E6B5E"/>
                </a:solidFill>
              </a:rPr>
              <a:t>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    }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</a:rPr>
              <a:t>}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</a:endParaRPr>
          </a:p>
        </p:txBody>
      </p:sp>
      <p:sp>
        <p:nvSpPr>
          <p:cNvPr id="492" name="Google Shape;492;p81"/>
          <p:cNvSpPr txBox="1"/>
          <p:nvPr>
            <p:ph type="title"/>
          </p:nvPr>
        </p:nvSpPr>
        <p:spPr>
          <a:xfrm>
            <a:off x="253925" y="169800"/>
            <a:ext cx="40008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Example</a:t>
            </a:r>
            <a:endParaRPr b="1"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049550"/>
            <a:ext cx="85206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b="1" lang="en-GB" sz="2400">
                <a:solidFill>
                  <a:srgbClr val="2A3990"/>
                </a:solidFill>
              </a:rPr>
              <a:t>Compilation / Compile time Error: </a:t>
            </a:r>
            <a:r>
              <a:rPr lang="en-GB" sz="2400">
                <a:solidFill>
                  <a:srgbClr val="2A3990"/>
                </a:solidFill>
              </a:rPr>
              <a:t> 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When a program fail to compile.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2A3990"/>
                </a:solidFill>
              </a:rPr>
              <a:t>else if Expression:</a:t>
            </a:r>
            <a:endParaRPr b="1"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else if expression is used to introduce multiple conditions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This expression(s) is always situated between if expression and else expression</a:t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2400"/>
              <a:t>Number is divisible by 4</a:t>
            </a:r>
            <a:endParaRPr sz="2400"/>
          </a:p>
        </p:txBody>
      </p:sp>
      <p:sp>
        <p:nvSpPr>
          <p:cNvPr id="503" name="Google Shape;503;p83"/>
          <p:cNvSpPr txBox="1"/>
          <p:nvPr/>
        </p:nvSpPr>
        <p:spPr>
          <a:xfrm>
            <a:off x="41975" y="724200"/>
            <a:ext cx="4481700" cy="4058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6684E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sz="21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1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number = </a:t>
            </a:r>
            <a:r>
              <a:rPr lang="en-GB" sz="21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1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1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number % </a:t>
            </a:r>
            <a:r>
              <a:rPr lang="en-GB" sz="21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== </a:t>
            </a:r>
            <a:r>
              <a:rPr lang="en-GB" sz="21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21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1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1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"number is divisible by 4"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1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} </a:t>
            </a:r>
            <a:r>
              <a:rPr lang="en-GB" sz="21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number % </a:t>
            </a:r>
            <a:r>
              <a:rPr lang="en-GB" sz="21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== </a:t>
            </a:r>
            <a:r>
              <a:rPr lang="en-GB" sz="21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21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1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1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"number is divisible by 3"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1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} </a:t>
            </a:r>
            <a:r>
              <a:rPr lang="en-GB" sz="21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number % </a:t>
            </a:r>
            <a:r>
              <a:rPr lang="en-GB" sz="21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== </a:t>
            </a:r>
            <a:r>
              <a:rPr lang="en-GB" sz="21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21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1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1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"number is divisible by 2"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1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} </a:t>
            </a:r>
            <a:r>
              <a:rPr lang="en-GB" sz="21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21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1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1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"number is not divisible by 4, 3, or 2"</a:t>
            </a: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1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} }</a:t>
            </a:r>
            <a:endParaRPr sz="21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854D4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83"/>
          <p:cNvSpPr txBox="1"/>
          <p:nvPr>
            <p:ph type="title"/>
          </p:nvPr>
        </p:nvSpPr>
        <p:spPr>
          <a:xfrm>
            <a:off x="253925" y="169800"/>
            <a:ext cx="40008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</a:t>
            </a:r>
            <a:endParaRPr b="1"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4"/>
          <p:cNvSpPr txBox="1"/>
          <p:nvPr>
            <p:ph idx="1" type="body"/>
          </p:nvPr>
        </p:nvSpPr>
        <p:spPr>
          <a:xfrm>
            <a:off x="311700" y="470025"/>
            <a:ext cx="8520600" cy="4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</a:rPr>
              <a:t>Note:</a:t>
            </a:r>
            <a:endParaRPr b="1"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In the above example there are two true conditions but the rust print the block of first true condition.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Which means rust only execute the block of first true condition</a:t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5"/>
          <p:cNvSpPr txBox="1"/>
          <p:nvPr>
            <p:ph type="title"/>
          </p:nvPr>
        </p:nvSpPr>
        <p:spPr>
          <a:xfrm>
            <a:off x="311700" y="43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Using if in let statement</a:t>
            </a:r>
            <a:endParaRPr b="1" sz="2400"/>
          </a:p>
        </p:txBody>
      </p:sp>
      <p:sp>
        <p:nvSpPr>
          <p:cNvPr id="515" name="Google Shape;515;p85"/>
          <p:cNvSpPr txBox="1"/>
          <p:nvPr>
            <p:ph idx="1" type="body"/>
          </p:nvPr>
        </p:nvSpPr>
        <p:spPr>
          <a:xfrm>
            <a:off x="311700" y="1487275"/>
            <a:ext cx="85206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We can use if expression to store different values depending upon the condition in variable using let statement , as </a:t>
            </a:r>
            <a:r>
              <a:rPr lang="en-GB" sz="2400">
                <a:solidFill>
                  <a:srgbClr val="2A3990"/>
                </a:solidFill>
              </a:rPr>
              <a:t>mentioned</a:t>
            </a:r>
            <a:r>
              <a:rPr lang="en-GB" sz="2400">
                <a:solidFill>
                  <a:srgbClr val="2A3990"/>
                </a:solidFill>
              </a:rPr>
              <a:t> in next example</a:t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Note: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/>
              <a:t>Value of 5 will be stored in the number variable.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</p:txBody>
      </p:sp>
      <p:sp>
        <p:nvSpPr>
          <p:cNvPr id="521" name="Google Shape;521;p86"/>
          <p:cNvSpPr txBox="1"/>
          <p:nvPr/>
        </p:nvSpPr>
        <p:spPr>
          <a:xfrm>
            <a:off x="86750" y="490525"/>
            <a:ext cx="4375200" cy="4585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solidFill>
                  <a:srgbClr val="6684E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sz="22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2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condition = </a:t>
            </a:r>
            <a:r>
              <a:rPr lang="en-GB" sz="22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2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2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number = </a:t>
            </a:r>
            <a:r>
              <a:rPr lang="en-GB" sz="22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condition {</a:t>
            </a:r>
            <a:endParaRPr sz="22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2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5         (no semicolon means expression)</a:t>
            </a:r>
            <a:endParaRPr sz="22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} </a:t>
            </a:r>
            <a:r>
              <a:rPr lang="en-GB" sz="22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22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2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6         (no semicolon means expression)</a:t>
            </a:r>
            <a:endParaRPr sz="22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};</a:t>
            </a:r>
            <a:endParaRPr sz="22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2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2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"The value of number is: {}"</a:t>
            </a: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number);</a:t>
            </a:r>
            <a:endParaRPr sz="22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200">
              <a:solidFill>
                <a:srgbClr val="B85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86"/>
          <p:cNvSpPr txBox="1"/>
          <p:nvPr>
            <p:ph type="title"/>
          </p:nvPr>
        </p:nvSpPr>
        <p:spPr>
          <a:xfrm>
            <a:off x="253925" y="17400"/>
            <a:ext cx="40008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</a:t>
            </a:r>
            <a:endParaRPr b="1"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Compile error will occur</a:t>
            </a:r>
            <a:endParaRPr sz="2400"/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Note: expression types are mismatched in each arm an error will be occured</a:t>
            </a:r>
            <a:endParaRPr sz="2400"/>
          </a:p>
        </p:txBody>
      </p:sp>
      <p:sp>
        <p:nvSpPr>
          <p:cNvPr id="528" name="Google Shape;528;p87"/>
          <p:cNvSpPr txBox="1"/>
          <p:nvPr/>
        </p:nvSpPr>
        <p:spPr>
          <a:xfrm>
            <a:off x="111550" y="842800"/>
            <a:ext cx="4362900" cy="4226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6684E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condition =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number =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condition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}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4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"six"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};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"The value of number is: {}"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number); 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87"/>
          <p:cNvSpPr txBox="1"/>
          <p:nvPr>
            <p:ph type="title"/>
          </p:nvPr>
        </p:nvSpPr>
        <p:spPr>
          <a:xfrm>
            <a:off x="253925" y="246000"/>
            <a:ext cx="40008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</a:t>
            </a:r>
            <a:endParaRPr b="1"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Loops:</a:t>
            </a:r>
            <a:endParaRPr b="1"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loops execute a block of code more than once.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3990"/>
                </a:solidFill>
                <a:highlight>
                  <a:srgbClr val="FFFFFF"/>
                </a:highlight>
              </a:rPr>
              <a:t>Types of loops</a:t>
            </a:r>
            <a:endParaRPr b="1" sz="24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AutoNum type="arabicPeriod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loop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AutoNum type="arabicPeriod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while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AutoNum type="arabicPeriod"/>
            </a:pP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f</a:t>
            </a:r>
            <a:r>
              <a:rPr lang="en-GB" sz="2400">
                <a:solidFill>
                  <a:srgbClr val="2A3990"/>
                </a:solidFill>
                <a:highlight>
                  <a:srgbClr val="FFFFFF"/>
                </a:highlight>
              </a:rPr>
              <a:t>or</a:t>
            </a:r>
            <a:endParaRPr sz="24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/>
              <a:t>loop</a:t>
            </a:r>
            <a:endParaRPr b="1" sz="2400"/>
          </a:p>
        </p:txBody>
      </p:sp>
      <p:sp>
        <p:nvSpPr>
          <p:cNvPr id="541" name="Google Shape;541;p8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chemeClr val="lt1"/>
                </a:highlight>
              </a:rPr>
              <a:t>The loop keyword tells Rust to execute a block of code over and over again forever or until you explicitly tell it to stop.</a:t>
            </a:r>
            <a:endParaRPr sz="2400">
              <a:solidFill>
                <a:srgbClr val="2A3990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chemeClr val="lt1"/>
                </a:highlight>
              </a:rPr>
              <a:t>break expression can be use to stop the loop and the value is placed after the break expression that we want in return.</a:t>
            </a:r>
            <a:endParaRPr sz="2400">
              <a:solidFill>
                <a:srgbClr val="2A399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/>
              <a:t>again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/>
              <a:t>again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/>
              <a:t>again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/>
              <a:t>again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2400"/>
              <a:t>(and so on …..)</a:t>
            </a:r>
            <a:endParaRPr sz="2400"/>
          </a:p>
        </p:txBody>
      </p:sp>
      <p:sp>
        <p:nvSpPr>
          <p:cNvPr id="547" name="Google Shape;547;p90"/>
          <p:cNvSpPr txBox="1"/>
          <p:nvPr/>
        </p:nvSpPr>
        <p:spPr>
          <a:xfrm>
            <a:off x="756125" y="1326600"/>
            <a:ext cx="2996400" cy="2490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6684E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"again!"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E6B5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90"/>
          <p:cNvSpPr txBox="1"/>
          <p:nvPr>
            <p:ph type="title"/>
          </p:nvPr>
        </p:nvSpPr>
        <p:spPr>
          <a:xfrm>
            <a:off x="253925" y="246000"/>
            <a:ext cx="40008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</a:t>
            </a:r>
            <a:endParaRPr b="1" sz="2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Here 20 will be save in the result variable </a:t>
            </a:r>
            <a:endParaRPr sz="2400"/>
          </a:p>
        </p:txBody>
      </p:sp>
      <p:sp>
        <p:nvSpPr>
          <p:cNvPr id="554" name="Google Shape;554;p91"/>
          <p:cNvSpPr txBox="1"/>
          <p:nvPr/>
        </p:nvSpPr>
        <p:spPr>
          <a:xfrm>
            <a:off x="61975" y="589675"/>
            <a:ext cx="4449300" cy="4477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6684E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mut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counter =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result =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counter +=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counter ==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counter *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      }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};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"The result is {}"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result); }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E6B5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91"/>
          <p:cNvSpPr txBox="1"/>
          <p:nvPr>
            <p:ph type="title"/>
          </p:nvPr>
        </p:nvSpPr>
        <p:spPr>
          <a:xfrm>
            <a:off x="286225" y="76200"/>
            <a:ext cx="40008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118425" y="954900"/>
            <a:ext cx="4380600" cy="4047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854D4"/>
                </a:solidFill>
              </a:rPr>
              <a:t>fn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6684E1"/>
                </a:solidFill>
              </a:rPr>
              <a:t>main</a:t>
            </a:r>
            <a:r>
              <a:rPr lang="en-GB" sz="2400">
                <a:solidFill>
                  <a:srgbClr val="6E6B5E"/>
                </a:solidFill>
              </a:rPr>
              <a:t>()  {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</a:rPr>
              <a:t>  	   </a:t>
            </a:r>
            <a:r>
              <a:rPr lang="en-GB" sz="2400">
                <a:solidFill>
                  <a:srgbClr val="B854D4"/>
                </a:solidFill>
              </a:rPr>
              <a:t>let</a:t>
            </a:r>
            <a:r>
              <a:rPr lang="en-GB" sz="2400">
                <a:solidFill>
                  <a:srgbClr val="6E6B5E"/>
                </a:solidFill>
              </a:rPr>
              <a:t> </a:t>
            </a:r>
            <a:r>
              <a:rPr lang="en-GB" sz="2400">
                <a:solidFill>
                  <a:srgbClr val="B854D4"/>
                </a:solidFill>
              </a:rPr>
              <a:t>mut</a:t>
            </a:r>
            <a:r>
              <a:rPr lang="en-GB" sz="2400">
                <a:solidFill>
                  <a:srgbClr val="6E6B5E"/>
                </a:solidFill>
              </a:rPr>
              <a:t> x = </a:t>
            </a:r>
            <a:r>
              <a:rPr lang="en-GB" sz="2400">
                <a:solidFill>
                  <a:srgbClr val="B65611"/>
                </a:solidFill>
              </a:rPr>
              <a:t>5</a:t>
            </a:r>
            <a:r>
              <a:rPr lang="en-GB" sz="2400">
                <a:solidFill>
                  <a:srgbClr val="6E6B5E"/>
                </a:solidFill>
              </a:rPr>
              <a:t>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65611"/>
                </a:solidFill>
              </a:rPr>
              <a:t>  	   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"The value of x is: {}"</a:t>
            </a:r>
            <a:r>
              <a:rPr lang="en-GB" sz="2400">
                <a:solidFill>
                  <a:srgbClr val="6E6B5E"/>
                </a:solidFill>
              </a:rPr>
              <a:t>, x);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</a:rPr>
              <a:t>        x = </a:t>
            </a:r>
            <a:r>
              <a:rPr lang="en-GB" sz="2400">
                <a:solidFill>
                  <a:srgbClr val="B65611"/>
                </a:solidFill>
              </a:rPr>
              <a:t>6</a:t>
            </a:r>
            <a:r>
              <a:rPr lang="en-GB" sz="2400">
                <a:solidFill>
                  <a:srgbClr val="6E6B5E"/>
                </a:solidFill>
              </a:rPr>
              <a:t>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65611"/>
                </a:solidFill>
              </a:rPr>
              <a:t>  	   println!</a:t>
            </a:r>
            <a:r>
              <a:rPr lang="en-GB" sz="2400">
                <a:solidFill>
                  <a:srgbClr val="6E6B5E"/>
                </a:solidFill>
              </a:rPr>
              <a:t>(</a:t>
            </a:r>
            <a:r>
              <a:rPr lang="en-GB" sz="2400">
                <a:solidFill>
                  <a:srgbClr val="60AC39"/>
                </a:solidFill>
              </a:rPr>
              <a:t>"The value of x is: {}"</a:t>
            </a:r>
            <a:r>
              <a:rPr lang="en-GB" sz="2400">
                <a:solidFill>
                  <a:srgbClr val="6E6B5E"/>
                </a:solidFill>
              </a:rPr>
              <a:t>, x);</a:t>
            </a:r>
            <a:endParaRPr sz="2400">
              <a:solidFill>
                <a:srgbClr val="6E6B5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</a:rPr>
              <a:t>}</a:t>
            </a:r>
            <a:endParaRPr sz="2400">
              <a:solidFill>
                <a:srgbClr val="B85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Result: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The value of x is 5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The value of x is 6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315075" y="110000"/>
            <a:ext cx="4045200" cy="8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Example: Changing mutable variable</a:t>
            </a:r>
            <a:endParaRPr b="1"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2. While loop</a:t>
            </a:r>
            <a:endParaRPr b="1" sz="2400"/>
          </a:p>
        </p:txBody>
      </p:sp>
      <p:sp>
        <p:nvSpPr>
          <p:cNvPr id="561" name="Google Shape;561;p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In this type of loop </a:t>
            </a:r>
            <a:r>
              <a:rPr lang="en-GB" sz="2400">
                <a:solidFill>
                  <a:srgbClr val="2A3990"/>
                </a:solidFill>
                <a:highlight>
                  <a:schemeClr val="lt1"/>
                </a:highlight>
              </a:rPr>
              <a:t>While the condition is true, the loop runs. When the condition ceases to be true, the program calls break, stopping the loop.</a:t>
            </a:r>
            <a:endParaRPr sz="2400">
              <a:solidFill>
                <a:srgbClr val="2A399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2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        3!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        2!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        1!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        LIFTOFF!!!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93"/>
          <p:cNvSpPr txBox="1"/>
          <p:nvPr/>
        </p:nvSpPr>
        <p:spPr>
          <a:xfrm>
            <a:off x="186024" y="1002750"/>
            <a:ext cx="4239900" cy="3595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6684E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mut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number =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number !=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"{}!"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number);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       number = number -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  }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"LIFTOFF!!!"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93"/>
          <p:cNvSpPr txBox="1"/>
          <p:nvPr>
            <p:ph type="title"/>
          </p:nvPr>
        </p:nvSpPr>
        <p:spPr>
          <a:xfrm>
            <a:off x="311700" y="147625"/>
            <a:ext cx="40008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</a:t>
            </a:r>
            <a:endParaRPr b="1"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4"/>
          <p:cNvSpPr txBox="1"/>
          <p:nvPr>
            <p:ph type="title"/>
          </p:nvPr>
        </p:nvSpPr>
        <p:spPr>
          <a:xfrm>
            <a:off x="311700" y="445025"/>
            <a:ext cx="85206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3. For loop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  <a:highlight>
                  <a:schemeClr val="lt1"/>
                </a:highlight>
              </a:rPr>
              <a:t>loops through a block of code a number of times(iteration)</a:t>
            </a:r>
            <a:endParaRPr sz="2400">
              <a:solidFill>
                <a:srgbClr val="2A399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u="sng"/>
              <a:t>Result</a:t>
            </a:r>
            <a:r>
              <a:rPr lang="en-GB" sz="2400"/>
              <a:t>:  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the value is: 10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the value is: 20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the value is: 30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the value is: 40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the value is: 50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9FFFF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79" name="Google Shape;579;p95"/>
          <p:cNvSpPr txBox="1"/>
          <p:nvPr/>
        </p:nvSpPr>
        <p:spPr>
          <a:xfrm>
            <a:off x="272725" y="1320900"/>
            <a:ext cx="4039800" cy="3188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6684E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a = [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];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element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a.iter()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"the value is: {}"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element);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85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95"/>
          <p:cNvSpPr txBox="1"/>
          <p:nvPr>
            <p:ph type="title"/>
          </p:nvPr>
        </p:nvSpPr>
        <p:spPr>
          <a:xfrm>
            <a:off x="311700" y="147625"/>
            <a:ext cx="40008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</a:t>
            </a:r>
            <a:endParaRPr b="1"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Note:</a:t>
            </a:r>
            <a:endParaRPr sz="2400">
              <a:solidFill>
                <a:srgbClr val="2A399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1800"/>
              <a:buChar char="●"/>
            </a:pPr>
            <a:r>
              <a:rPr lang="en-GB" sz="2400">
                <a:solidFill>
                  <a:srgbClr val="2A3990"/>
                </a:solidFill>
              </a:rPr>
              <a:t>iter() is used for iteration</a:t>
            </a:r>
            <a:r>
              <a:rPr lang="en-GB">
                <a:solidFill>
                  <a:srgbClr val="2A3990"/>
                </a:solidFill>
              </a:rPr>
              <a:t>.</a:t>
            </a:r>
            <a:endParaRPr>
              <a:solidFill>
                <a:srgbClr val="2A399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7"/>
          <p:cNvSpPr txBox="1"/>
          <p:nvPr>
            <p:ph type="title"/>
          </p:nvPr>
        </p:nvSpPr>
        <p:spPr>
          <a:xfrm>
            <a:off x="253100" y="322250"/>
            <a:ext cx="4045200" cy="4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Example</a:t>
            </a:r>
            <a:endParaRPr b="1" sz="2400"/>
          </a:p>
        </p:txBody>
      </p:sp>
      <p:sp>
        <p:nvSpPr>
          <p:cNvPr id="591" name="Google Shape;591;p97"/>
          <p:cNvSpPr txBox="1"/>
          <p:nvPr>
            <p:ph idx="2" type="body"/>
          </p:nvPr>
        </p:nvSpPr>
        <p:spPr>
          <a:xfrm>
            <a:off x="4939500" y="1614475"/>
            <a:ext cx="3837000" cy="28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u="sng"/>
              <a:t>Result</a:t>
            </a:r>
            <a:r>
              <a:rPr lang="en-GB" sz="2400"/>
              <a:t>:  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3!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2!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1!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LIFTOFF!!!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92" name="Google Shape;592;p97"/>
          <p:cNvSpPr txBox="1"/>
          <p:nvPr/>
        </p:nvSpPr>
        <p:spPr>
          <a:xfrm>
            <a:off x="315650" y="1310000"/>
            <a:ext cx="3920100" cy="2707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2A39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solidFill>
                  <a:srgbClr val="6684E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number </a:t>
            </a:r>
            <a:r>
              <a:rPr lang="en-GB" sz="2400">
                <a:solidFill>
                  <a:srgbClr val="B854D4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).rev() {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"{}!"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, number);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GB" sz="2400">
                <a:solidFill>
                  <a:srgbClr val="B65611"/>
                </a:solidFill>
                <a:latin typeface="Calibri"/>
                <a:ea typeface="Calibri"/>
                <a:cs typeface="Calibri"/>
                <a:sym typeface="Calibri"/>
              </a:rPr>
              <a:t>println!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>
                <a:solidFill>
                  <a:srgbClr val="60AC39"/>
                </a:solidFill>
                <a:latin typeface="Calibri"/>
                <a:ea typeface="Calibri"/>
                <a:cs typeface="Calibri"/>
                <a:sym typeface="Calibri"/>
              </a:rPr>
              <a:t>"LIFTOFF!!!"</a:t>
            </a: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E6B5E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6E6B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Note: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(1..4) is for declaring range.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rev() is used for reverse order</a:t>
            </a:r>
            <a:endParaRPr sz="24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9"/>
          <p:cNvSpPr txBox="1"/>
          <p:nvPr>
            <p:ph type="title"/>
          </p:nvPr>
        </p:nvSpPr>
        <p:spPr>
          <a:xfrm>
            <a:off x="157125" y="1171725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2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Constants</a:t>
            </a:r>
            <a:endParaRPr b="1" sz="25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191100" y="561175"/>
            <a:ext cx="8761800" cy="4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 u="sng">
                <a:solidFill>
                  <a:srgbClr val="2A3990"/>
                </a:solidFill>
              </a:rPr>
              <a:t>C</a:t>
            </a:r>
            <a:r>
              <a:rPr lang="en-GB" sz="2400" u="sng">
                <a:solidFill>
                  <a:srgbClr val="2A3990"/>
                </a:solidFill>
              </a:rPr>
              <a:t>onstants</a:t>
            </a:r>
            <a:r>
              <a:rPr lang="en-GB" sz="2400">
                <a:solidFill>
                  <a:srgbClr val="2A3990"/>
                </a:solidFill>
              </a:rPr>
              <a:t> are values that are bound to a name and are not allowed to change.</a:t>
            </a:r>
            <a:endParaRPr sz="2400">
              <a:solidFill>
                <a:srgbClr val="2A399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2A3990"/>
              </a:buClr>
              <a:buSzPts val="2400"/>
              <a:buChar char="●"/>
            </a:pPr>
            <a:r>
              <a:rPr lang="en-GB" sz="2400">
                <a:solidFill>
                  <a:srgbClr val="2A3990"/>
                </a:solidFill>
              </a:rPr>
              <a:t>Constants are declared by using “const” keyword</a:t>
            </a:r>
            <a:r>
              <a:rPr lang="en-GB" sz="2400">
                <a:solidFill>
                  <a:srgbClr val="2A3990"/>
                </a:solidFill>
              </a:rPr>
              <a:t>, and the type of the value must be annotated.</a:t>
            </a:r>
            <a:endParaRPr b="1"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A3990"/>
                </a:solidFill>
              </a:rPr>
              <a:t>Syntax:</a:t>
            </a:r>
            <a:endParaRPr sz="2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           </a:t>
            </a:r>
            <a:r>
              <a:rPr lang="en-GB" sz="2400">
                <a:solidFill>
                  <a:srgbClr val="B854D4"/>
                </a:solidFill>
              </a:rPr>
              <a:t>const</a:t>
            </a:r>
            <a:r>
              <a:rPr lang="en-GB" sz="2400">
                <a:solidFill>
                  <a:srgbClr val="6E6B5E"/>
                </a:solidFill>
              </a:rPr>
              <a:t> MAX_POINTS: </a:t>
            </a:r>
            <a:r>
              <a:rPr lang="en-GB" sz="2400">
                <a:solidFill>
                  <a:srgbClr val="B65611"/>
                </a:solidFill>
              </a:rPr>
              <a:t>u32</a:t>
            </a:r>
            <a:r>
              <a:rPr lang="en-GB" sz="2400">
                <a:solidFill>
                  <a:srgbClr val="6E6B5E"/>
                </a:solidFill>
              </a:rPr>
              <a:t> = </a:t>
            </a:r>
            <a:r>
              <a:rPr lang="en-GB" sz="2400">
                <a:solidFill>
                  <a:srgbClr val="B65611"/>
                </a:solidFill>
              </a:rPr>
              <a:t>100_000</a:t>
            </a:r>
            <a:r>
              <a:rPr lang="en-GB" sz="2400">
                <a:solidFill>
                  <a:srgbClr val="6E6B5E"/>
                </a:solidFill>
              </a:rPr>
              <a:t>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