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6858000" cy="12192000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27" autoAdjust="0"/>
  </p:normalViewPr>
  <p:slideViewPr>
    <p:cSldViewPr snapToGrid="0">
      <p:cViewPr varScale="1">
        <p:scale>
          <a:sx n="56" d="100"/>
          <a:sy n="56" d="100"/>
        </p:scale>
        <p:origin x="624" y="108"/>
      </p:cViewPr>
      <p:guideLst/>
    </p:cSldViewPr>
  </p:slideViewPr>
  <p:outlineViewPr>
    <p:cViewPr>
      <p:scale>
        <a:sx n="33" d="100"/>
        <a:sy n="33" d="100"/>
      </p:scale>
      <p:origin x="0" y="-102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3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7C957-581E-421C-9D5F-464BCE3E0176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921125" y="857250"/>
            <a:ext cx="13017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D4775-F921-4382-A019-08C8C2FDB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15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21125" y="857250"/>
            <a:ext cx="1301750" cy="2314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D4775-F921-4382-A019-08C8C2FDBCA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7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21125" y="857250"/>
            <a:ext cx="1301750" cy="2314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D4775-F921-4382-A019-08C8C2FDBCA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76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21125" y="857250"/>
            <a:ext cx="1301750" cy="2314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D4775-F921-4382-A019-08C8C2FDBCA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828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21125" y="857250"/>
            <a:ext cx="1301750" cy="2314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D4775-F921-4382-A019-08C8C2FDBCA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557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21125" y="857250"/>
            <a:ext cx="1301750" cy="2314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D4775-F921-4382-A019-08C8C2FDBCA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29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21125" y="857250"/>
            <a:ext cx="1301750" cy="2314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D4775-F921-4382-A019-08C8C2FDBCA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296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21125" y="857250"/>
            <a:ext cx="1301750" cy="2314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D4775-F921-4382-A019-08C8C2FDBCA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915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21125" y="857250"/>
            <a:ext cx="1301750" cy="2314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D4775-F921-4382-A019-08C8C2FDBCA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68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E999F3-C3D7-4463-A39D-2EA1B511EC0D}" type="datetime1">
              <a:rPr lang="ru-RU" smtClean="0"/>
              <a:pPr lvl="0"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20EBB4-B415-46E0-B45B-63A11D381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6376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9336A5A-F7D0-45C5-957B-C811F4B48F2F}" type="datetime1">
              <a:rPr lang="ru-RU" smtClean="0"/>
              <a:pPr lvl="0"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259192-5297-4792-A387-8D24F298F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64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F9A8798-3EBA-46A4-9679-58EAA7246684}" type="datetime1">
              <a:rPr lang="ru-RU" smtClean="0"/>
              <a:pPr lvl="0"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B3DEF2-80F5-4AAE-969A-BA1CBCF6C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30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2BB87A2-88FC-4878-8169-8CDDA8271DC0}" type="datetime1">
              <a:rPr lang="ru-RU" smtClean="0"/>
              <a:pPr lvl="0"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B5E243-620F-47B0-A508-F4AD02094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0850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DB82376-C5EB-43D4-9BB7-902BCB80A67E}" type="datetime1">
              <a:rPr lang="ru-RU" smtClean="0"/>
              <a:pPr lvl="0"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14C06F-B0A5-45AD-8663-39732645E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39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5036245-C395-4A80-A0DA-72CC89D76BD7}" type="datetime1">
              <a:rPr lang="ru-RU" smtClean="0"/>
              <a:pPr lvl="0"/>
              <a:t>30.01.2024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96C2CC-FF10-4819-BABB-F0F5D473C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47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D62401E-8B18-4CF4-AA14-9BDE7D543B1C}" type="datetime1">
              <a:rPr lang="ru-RU" smtClean="0"/>
              <a:pPr lvl="0"/>
              <a:t>30.01.2024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F9CC5D-3A1D-4647-B9FE-19276C2D29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48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8B32FCD-7B32-405B-80AE-22EE7C78064B}" type="datetime1">
              <a:rPr lang="ru-RU" smtClean="0"/>
              <a:pPr lvl="0"/>
              <a:t>30.01.2024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884B17-0949-4716-BBCA-D3C5EC388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82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9B4D61B-89FA-4CF6-9D78-E80C94F6E31E}" type="datetime1">
              <a:rPr lang="ru-RU" smtClean="0"/>
              <a:pPr lvl="0"/>
              <a:t>30.01.2024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4BFA6F-D90E-4021-88C1-B02629A41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66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021FC27-61C1-4D24-8E2F-51D3514749A9}" type="datetime1">
              <a:rPr lang="ru-RU" smtClean="0"/>
              <a:pPr lvl="0"/>
              <a:t>30.01.2024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60BEC2-0B08-4109-9056-0D2C11147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58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37FDFBF-7125-4C55-A036-DF5078CCA4E9}" type="datetime1">
              <a:rPr lang="ru-RU" smtClean="0"/>
              <a:pPr lvl="0"/>
              <a:t>30.01.2024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34413B-6071-4B59-8E29-CB058E6D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90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C8C7FB86-2BC5-43B6-8B1E-DCE2215A2627}" type="datetime1">
              <a:rPr lang="ru-RU" smtClean="0"/>
              <a:pPr lvl="0"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5E03274C-9E0F-4E26-95BA-6D52EEEA1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0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ctrTitle"/>
          </p:nvPr>
        </p:nvSpPr>
        <p:spPr>
          <a:xfrm>
            <a:off x="888247" y="524320"/>
            <a:ext cx="2171148" cy="189651"/>
          </a:xfrm>
        </p:spPr>
        <p:txBody>
          <a:bodyPr>
            <a:noAutofit/>
          </a:bodyPr>
          <a:lstStyle/>
          <a:p>
            <a:pPr lvl="0"/>
            <a:r>
              <a:rPr lang="ru-RU" sz="1125" dirty="0"/>
              <a:t>Билет 85.</a:t>
            </a:r>
            <a:r>
              <a:rPr lang="en-US" sz="1125" dirty="0"/>
              <a:t> </a:t>
            </a:r>
            <a:r>
              <a:rPr lang="ru-RU" sz="1125" dirty="0"/>
              <a:t>Система </a:t>
            </a:r>
            <a:r>
              <a:rPr lang="ru-RU" sz="1125" dirty="0" err="1"/>
              <a:t>Лейтнера</a:t>
            </a:r>
            <a:r>
              <a:rPr lang="ru-RU" sz="1125" dirty="0"/>
              <a:t> 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1"/>
          </p:nvPr>
        </p:nvSpPr>
        <p:spPr>
          <a:xfrm>
            <a:off x="671271" y="861364"/>
            <a:ext cx="5399024" cy="7352738"/>
          </a:xfrm>
        </p:spPr>
        <p:txBody>
          <a:bodyPr anchorCtr="0">
            <a:noAutofit/>
          </a:bodyPr>
          <a:lstStyle/>
          <a:p>
            <a:pPr lvl="0" algn="just"/>
            <a:r>
              <a:rPr lang="ru-RU" sz="2400" dirty="0"/>
              <a:t>Реализуйте интервальное повторение переводов слов на основе системы </a:t>
            </a:r>
            <a:r>
              <a:rPr lang="ru-RU" sz="2400" dirty="0" err="1"/>
              <a:t>Лейтнера</a:t>
            </a:r>
            <a:r>
              <a:rPr lang="ru-RU" sz="2400" dirty="0"/>
              <a:t>. Во входном файле даны пары слово (словосочетание) - перевод. </a:t>
            </a:r>
            <a:endParaRPr lang="en-US" sz="2400" dirty="0"/>
          </a:p>
          <a:p>
            <a:pPr marL="192881" indent="-192881" algn="just">
              <a:buChar char="-"/>
            </a:pPr>
            <a:r>
              <a:rPr lang="ru-RU" sz="2400" dirty="0"/>
              <a:t>Слова распределены на 10 корзин. Вероятность вытащить каждое слово из корзины n пропорциональна 1.5 в степени n. </a:t>
            </a:r>
            <a:endParaRPr lang="en-US" sz="2400" dirty="0"/>
          </a:p>
          <a:p>
            <a:pPr marL="192881" indent="-192881" algn="just">
              <a:buChar char="-"/>
            </a:pPr>
            <a:r>
              <a:rPr lang="ru-RU" sz="2400" dirty="0"/>
              <a:t>Если пользователь ввел правильный перевод, то слово перемещается в корзину с номером на единицу больше (или остается в 10 корзине). </a:t>
            </a:r>
            <a:endParaRPr lang="en-US" sz="2400" dirty="0"/>
          </a:p>
          <a:p>
            <a:pPr marL="192881" indent="-192881" algn="just">
              <a:buChar char="-"/>
            </a:pPr>
            <a:r>
              <a:rPr lang="ru-RU" sz="2400" dirty="0"/>
              <a:t>Если пользователь ошибся, то слово перемещается в первую корзину. </a:t>
            </a:r>
            <a:endParaRPr lang="en-US" sz="2400" dirty="0"/>
          </a:p>
          <a:p>
            <a:pPr marL="192881" indent="-192881" algn="just">
              <a:buChar char="-"/>
            </a:pPr>
            <a:r>
              <a:rPr lang="ru-RU" sz="2400" dirty="0"/>
              <a:t>Если пользователь ввел пустой ответ, то программа должна завершиться, и при повторном запуске продолжить с того же места (с сохранением распределения слов по корзинам).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ctrTitle"/>
          </p:nvPr>
        </p:nvSpPr>
        <p:spPr>
          <a:xfrm>
            <a:off x="686125" y="648307"/>
            <a:ext cx="2171148" cy="189651"/>
          </a:xfrm>
        </p:spPr>
        <p:txBody>
          <a:bodyPr>
            <a:noAutofit/>
          </a:bodyPr>
          <a:lstStyle/>
          <a:p>
            <a:pPr lvl="0"/>
            <a:r>
              <a:rPr lang="ru-RU" sz="1125"/>
              <a:t>Ход занятия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1"/>
          </p:nvPr>
        </p:nvSpPr>
        <p:spPr>
          <a:xfrm>
            <a:off x="857251" y="1239864"/>
            <a:ext cx="5399024" cy="6428859"/>
          </a:xfrm>
        </p:spPr>
        <p:txBody>
          <a:bodyPr anchorCtr="0">
            <a:normAutofit/>
          </a:bodyPr>
          <a:lstStyle/>
          <a:p>
            <a:pPr marL="257175" indent="-257175" algn="just">
              <a:buAutoNum type="arabicPeriod"/>
            </a:pPr>
            <a:r>
              <a:rPr lang="ru-RU" sz="2400" dirty="0"/>
              <a:t>Подробное объяснение, что такое система </a:t>
            </a:r>
            <a:r>
              <a:rPr lang="ru-RU" sz="2400" dirty="0" err="1"/>
              <a:t>Лейтера</a:t>
            </a:r>
            <a:r>
              <a:rPr lang="ru-RU" sz="2400" dirty="0"/>
              <a:t>, что она из себя представляет. Объяснение что именно изучают с помощью этой системы, какие дисциплины? </a:t>
            </a:r>
          </a:p>
          <a:p>
            <a:pPr marL="257175" indent="-257175" algn="just">
              <a:buAutoNum type="arabicPeriod"/>
            </a:pPr>
            <a:r>
              <a:rPr lang="ru-RU" sz="2400" dirty="0"/>
              <a:t>Пошаговый алгоритм действия на примере. </a:t>
            </a:r>
          </a:p>
          <a:p>
            <a:pPr marL="257175" indent="-257175" algn="just">
              <a:buAutoNum type="arabicPeriod"/>
            </a:pPr>
            <a:r>
              <a:rPr lang="ru-RU" sz="2400" dirty="0"/>
              <a:t>Пошаговый алгоритм программы, для выполнения задания. Блок схема алгоритма. </a:t>
            </a:r>
          </a:p>
          <a:p>
            <a:pPr marL="257175" indent="-257175" algn="just">
              <a:buAutoNum type="arabicPeriod"/>
            </a:pPr>
            <a:r>
              <a:rPr lang="ru-RU" sz="2400" dirty="0"/>
              <a:t>Код программы на языке </a:t>
            </a:r>
            <a:r>
              <a:rPr lang="ru-RU" sz="2400" dirty="0" err="1"/>
              <a:t>Java</a:t>
            </a:r>
            <a:r>
              <a:rPr lang="ru-RU" sz="2400" dirty="0"/>
              <a:t>. </a:t>
            </a:r>
          </a:p>
          <a:p>
            <a:pPr marL="257175" indent="-257175" algn="just">
              <a:buAutoNum type="arabicPeriod"/>
            </a:pPr>
            <a:r>
              <a:rPr lang="ru-RU" sz="2400" dirty="0"/>
              <a:t>Объяснение кода.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71489" y="354540"/>
            <a:ext cx="5076904" cy="296389"/>
          </a:xfrm>
        </p:spPr>
        <p:txBody>
          <a:bodyPr>
            <a:normAutofit fontScale="90000"/>
          </a:bodyPr>
          <a:lstStyle/>
          <a:p>
            <a:pPr marL="257175" indent="-257175"/>
            <a:r>
              <a:rPr lang="ru-RU" sz="2400" dirty="0"/>
              <a:t>	Что такое система </a:t>
            </a:r>
            <a:r>
              <a:rPr lang="ru-RU" sz="2400" dirty="0" err="1"/>
              <a:t>Лейтнера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71489" y="960896"/>
                <a:ext cx="5915025" cy="6699895"/>
              </a:xfrm>
            </p:spPr>
            <p:txBody>
              <a:bodyPr>
                <a:noAutofit/>
              </a:bodyPr>
              <a:lstStyle/>
              <a:p>
                <a:pPr lvl="0">
                  <a:lnSpc>
                    <a:spcPct val="70000"/>
                  </a:lnSpc>
                </a:pPr>
                <a:r>
                  <a:rPr lang="ru-RU" sz="2400" dirty="0"/>
                  <a:t>Система </a:t>
                </a:r>
                <a:r>
                  <a:rPr lang="ru-RU" sz="2400" dirty="0" err="1"/>
                  <a:t>Лейтнера</a:t>
                </a:r>
                <a:r>
                  <a:rPr lang="ru-RU" sz="2400" dirty="0"/>
                  <a:t> - это метод обучения с использованием интервального повторения для запоминания информации. Основная идея заключается в том, чтобы повторять изучаемый материал с определенными интервалами времени, что способствует укреплению памяти.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ru-RU" sz="2400" dirty="0"/>
                  <a:t>Условие "Вероятность вытащить каждое слово из корзины n пропорциональна 1.5 в степени n" указывает на то, что вероятность выбора слова из каждой корзины зависит от номера корзины n. Формула 1.5 в степени n представляет собой математическую зависимость, где вероятность увеличивается с увеличением номера корзины.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ru-RU" sz="2400" dirty="0"/>
                  <a:t>Математически формула выглядит так: </a:t>
                </a:r>
                <a:r>
                  <a:rPr lang="ru-RU" sz="2400" i="1" dirty="0"/>
                  <a:t>P</a:t>
                </a:r>
                <a:r>
                  <a:rPr lang="ru-RU" sz="2400" dirty="0"/>
                  <a:t>(</a:t>
                </a:r>
                <a:r>
                  <a:rPr lang="ru-RU" sz="2400" i="1" dirty="0"/>
                  <a:t>n</a:t>
                </a:r>
                <a:r>
                  <a:rPr lang="ru-RU" sz="2400" dirty="0"/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ⅈ=1</m:t>
                            </m:r>
                          </m:sub>
                          <m:sup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b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∗1.5</m:t>
                        </m:r>
                      </m:e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ⅈ</m:t>
                        </m:r>
                      </m:sup>
                    </m:sSup>
                  </m:oMath>
                </a14:m>
                <a:endParaRPr lang="ru-RU" sz="2400" dirty="0"/>
              </a:p>
              <a:p>
                <a:pPr lvl="0">
                  <a:lnSpc>
                    <a:spcPct val="70000"/>
                  </a:lnSpc>
                </a:pPr>
                <a:r>
                  <a:rPr lang="ru-RU" sz="2400" dirty="0"/>
                  <a:t>Где: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ru-RU" sz="2400" i="1" dirty="0"/>
                  <a:t>P</a:t>
                </a:r>
                <a:r>
                  <a:rPr lang="ru-RU" sz="2400" dirty="0"/>
                  <a:t>(</a:t>
                </a:r>
                <a:r>
                  <a:rPr lang="ru-RU" sz="2400" i="1" dirty="0"/>
                  <a:t>n</a:t>
                </a:r>
                <a:r>
                  <a:rPr lang="ru-RU" sz="2400" dirty="0"/>
                  <a:t>) - вероятность выбора слова из корзины n,</a:t>
                </a:r>
              </a:p>
              <a:p>
                <a:pPr lvl="0">
                  <a:lnSpc>
                    <a:spcPct val="7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ⅈ=1</m:t>
                            </m:r>
                          </m:sub>
                          <m:sup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b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∗1.5</m:t>
                        </m:r>
                      </m:e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ⅈ</m:t>
                        </m:r>
                      </m:sup>
                    </m:sSup>
                  </m:oMath>
                </a14:m>
                <a:r>
                  <a:rPr lang="ru-RU" sz="2400" dirty="0"/>
                  <a:t>- сумма вероятностей для всех корзин.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ru-RU" sz="2400" dirty="0"/>
                  <a:t>Это означает, что слова из корзин с большими номерами будут иметь более высокую вероятность быть выбранными для повторения в сравнении с словами из корзин с более низкими номерами. Вероятность увеличивается экспоненциально с увеличением номера корзины.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ru-RU" sz="2400" dirty="0"/>
                  <a:t>Такая зависимость помогает системе </a:t>
                </a:r>
                <a:r>
                  <a:rPr lang="ru-RU" sz="2400" dirty="0" err="1"/>
                  <a:t>Лейтнера</a:t>
                </a:r>
                <a:r>
                  <a:rPr lang="ru-RU" sz="2400" dirty="0"/>
                  <a:t> автоматически управлять интервалами повторений и более часто предлагать пользователю слова, которые он знает хуже, для более эффективного обучения и укрепления памяти.</a:t>
                </a:r>
              </a:p>
              <a:p>
                <a:pPr lvl="0">
                  <a:lnSpc>
                    <a:spcPct val="70000"/>
                  </a:lnSpc>
                </a:pPr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489" y="960896"/>
                <a:ext cx="5915025" cy="6699895"/>
              </a:xfrm>
              <a:blipFill>
                <a:blip r:embed="rId3"/>
                <a:stretch>
                  <a:fillRect l="-1339" t="-2093" r="-2575" b="-599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26473" y="420505"/>
            <a:ext cx="1892545" cy="289183"/>
          </a:xfrm>
        </p:spPr>
        <p:txBody>
          <a:bodyPr>
            <a:normAutofit fontScale="90000"/>
          </a:bodyPr>
          <a:lstStyle/>
          <a:p>
            <a:pPr lvl="0"/>
            <a:r>
              <a:rPr lang="ru-RU" sz="2400" dirty="0"/>
              <a:t>Алгоритм:</a:t>
            </a:r>
            <a:endParaRPr lang="ru-RU" sz="2400" dirty="0"/>
          </a:p>
        </p:txBody>
      </p:sp>
      <p:sp>
        <p:nvSpPr>
          <p:cNvPr id="3" name="Объект 2"/>
          <p:cNvSpPr txBox="1">
            <a:spLocks noGrp="1"/>
          </p:cNvSpPr>
          <p:nvPr>
            <p:ph idx="1"/>
          </p:nvPr>
        </p:nvSpPr>
        <p:spPr>
          <a:xfrm>
            <a:off x="471489" y="991892"/>
            <a:ext cx="5915025" cy="6649837"/>
          </a:xfrm>
        </p:spPr>
        <p:txBody>
          <a:bodyPr>
            <a:normAutofit/>
          </a:bodyPr>
          <a:lstStyle/>
          <a:p>
            <a:pPr lvl="0"/>
            <a:r>
              <a:rPr lang="ru-RU" sz="2400" dirty="0"/>
              <a:t>Создаются корзины, каждая из которых представляет собой уровень знаний.</a:t>
            </a:r>
          </a:p>
          <a:p>
            <a:pPr lvl="0"/>
            <a:r>
              <a:rPr lang="ru-RU" sz="2400" dirty="0"/>
              <a:t>На начальном этапе все слова помещаются в первую корзину.</a:t>
            </a:r>
          </a:p>
          <a:p>
            <a:pPr lvl="0"/>
            <a:r>
              <a:rPr lang="ru-RU" sz="2400" dirty="0"/>
              <a:t>Когда пользователь правильно переводит слово, оно перемещается в следующую корзину.</a:t>
            </a:r>
          </a:p>
          <a:p>
            <a:pPr lvl="0"/>
            <a:r>
              <a:rPr lang="ru-RU" sz="2400" dirty="0"/>
              <a:t>Если пользователь ошибся, слово перемещается обратно в первую корзину.</a:t>
            </a:r>
          </a:p>
          <a:p>
            <a:pPr lvl="0"/>
            <a:r>
              <a:rPr lang="ru-RU" sz="2400" dirty="0"/>
              <a:t>Интервалы повторения на каждом уровне корзин увеличиваются, что позволяет системе более эффективно повторять материал, который пользователь знает не так хорошо.</a:t>
            </a:r>
          </a:p>
          <a:p>
            <a:pPr lvl="0"/>
            <a:endParaRPr lang="ru-RU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91271" y="464949"/>
            <a:ext cx="5915025" cy="11003797"/>
          </a:xfrm>
        </p:spPr>
        <p:txBody>
          <a:bodyPr>
            <a:normAutofit/>
          </a:bodyPr>
          <a:lstStyle/>
          <a:p>
            <a:pPr lvl="0"/>
            <a:r>
              <a:rPr lang="ru-RU" sz="2400" dirty="0"/>
              <a:t>	</a:t>
            </a:r>
            <a:r>
              <a:rPr lang="ru-RU" sz="2400" dirty="0" smtClean="0"/>
              <a:t>            Начало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    	     </a:t>
            </a:r>
            <a:r>
              <a:rPr lang="ru-RU" sz="2400" dirty="0" smtClean="0"/>
              <a:t>             |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    	    </a:t>
            </a:r>
            <a:r>
              <a:rPr lang="ru-RU" sz="2400" dirty="0" smtClean="0"/>
              <a:t>              </a:t>
            </a:r>
            <a:r>
              <a:rPr lang="ru-RU" sz="2400" dirty="0"/>
              <a:t>V </a:t>
            </a:r>
            <a:br>
              <a:rPr lang="ru-RU" sz="2400" dirty="0"/>
            </a:br>
            <a:r>
              <a:rPr lang="ru-RU" sz="2400" dirty="0"/>
              <a:t>         Чтение данных из файла </a:t>
            </a:r>
            <a:br>
              <a:rPr lang="ru-RU" sz="2400" dirty="0"/>
            </a:br>
            <a:r>
              <a:rPr lang="ru-RU" sz="2400" dirty="0"/>
              <a:t>                            | </a:t>
            </a:r>
            <a:br>
              <a:rPr lang="ru-RU" sz="2400" dirty="0"/>
            </a:br>
            <a:r>
              <a:rPr lang="ru-RU" sz="2400" dirty="0"/>
              <a:t>                            V </a:t>
            </a:r>
            <a:br>
              <a:rPr lang="ru-RU" sz="2400" dirty="0"/>
            </a:br>
            <a:r>
              <a:rPr lang="ru-RU" sz="2400" dirty="0"/>
              <a:t>Инициализация корзин и распределение слов </a:t>
            </a:r>
            <a:br>
              <a:rPr lang="ru-RU" sz="2400" dirty="0"/>
            </a:br>
            <a:r>
              <a:rPr lang="ru-RU" sz="2400" dirty="0"/>
              <a:t>                             |</a:t>
            </a:r>
            <a:br>
              <a:rPr lang="ru-RU" sz="2400" dirty="0"/>
            </a:br>
            <a:r>
              <a:rPr lang="ru-RU" sz="2400" dirty="0"/>
              <a:t>                             V   </a:t>
            </a:r>
            <a:br>
              <a:rPr lang="ru-RU" sz="2400" dirty="0"/>
            </a:br>
            <a:r>
              <a:rPr lang="ru-RU" sz="2400" dirty="0"/>
              <a:t>Повторение: </a:t>
            </a:r>
            <a:br>
              <a:rPr lang="ru-RU" sz="2400" dirty="0"/>
            </a:br>
            <a:r>
              <a:rPr lang="ru-RU" sz="2400" dirty="0"/>
              <a:t>|-----&gt; Вывод слова для перевода </a:t>
            </a:r>
            <a:br>
              <a:rPr lang="ru-RU" sz="2400" dirty="0"/>
            </a:br>
            <a:r>
              <a:rPr lang="ru-RU" sz="2400" dirty="0"/>
              <a:t>|-----&gt; Ввод перевода от пользователя </a:t>
            </a:r>
            <a:br>
              <a:rPr lang="ru-RU" sz="2400" dirty="0"/>
            </a:br>
            <a:r>
              <a:rPr lang="ru-RU" sz="2400" dirty="0"/>
              <a:t>|-----&gt; Проверка на пустой ответ: </a:t>
            </a:r>
            <a:br>
              <a:rPr lang="ru-RU" sz="2400" dirty="0"/>
            </a:br>
            <a:r>
              <a:rPr lang="ru-RU" sz="2400" dirty="0"/>
              <a:t>| 	|-----&gt; Завершение программы, сохранение состояния </a:t>
            </a:r>
            <a:br>
              <a:rPr lang="ru-RU" sz="2400" dirty="0"/>
            </a:br>
            <a:r>
              <a:rPr lang="ru-RU" sz="2400" dirty="0"/>
              <a:t>|-----&gt; Проверка правильности ответа: </a:t>
            </a:r>
            <a:br>
              <a:rPr lang="ru-RU" sz="2400" dirty="0"/>
            </a:br>
            <a:r>
              <a:rPr lang="ru-RU" sz="2400" dirty="0"/>
              <a:t>	|-----&gt; Если правильно: </a:t>
            </a:r>
            <a:br>
              <a:rPr lang="ru-RU" sz="2400" dirty="0"/>
            </a:br>
            <a:r>
              <a:rPr lang="ru-RU" sz="2400" dirty="0"/>
              <a:t>	| 	|-----&gt; Перемещение слова в следующую корзину (или оставление в 10 корзине) </a:t>
            </a:r>
            <a:br>
              <a:rPr lang="ru-RU" sz="2400" dirty="0"/>
            </a:br>
            <a:r>
              <a:rPr lang="ru-RU" sz="2400" dirty="0"/>
              <a:t>	|-----&gt; Если неправильно: </a:t>
            </a:r>
            <a:br>
              <a:rPr lang="ru-RU" sz="2400" dirty="0"/>
            </a:br>
            <a:r>
              <a:rPr lang="ru-RU" sz="2400" dirty="0"/>
              <a:t>		|-----&gt; Перемещение слова в первую корзину </a:t>
            </a:r>
            <a:br>
              <a:rPr lang="ru-RU" sz="2400" dirty="0"/>
            </a:br>
            <a:r>
              <a:rPr lang="ru-RU" sz="2400" dirty="0" smtClean="0"/>
              <a:t>               |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               V </a:t>
            </a:r>
            <a:br>
              <a:rPr lang="ru-RU" sz="2400" dirty="0" smtClean="0"/>
            </a:br>
            <a:r>
              <a:rPr lang="ru-RU" sz="2400" dirty="0" smtClean="0"/>
              <a:t>Сохранение </a:t>
            </a:r>
            <a:r>
              <a:rPr lang="ru-RU" sz="2400" dirty="0"/>
              <a:t>состояния в файл </a:t>
            </a:r>
            <a:br>
              <a:rPr lang="ru-RU" sz="2400" dirty="0"/>
            </a:br>
            <a:r>
              <a:rPr lang="ru-RU" sz="2400" dirty="0" smtClean="0"/>
              <a:t>               |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               V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           Конец</a:t>
            </a:r>
            <a:endParaRPr lang="ru-RU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 noGrp="1"/>
          </p:cNvSpPr>
          <p:nvPr>
            <p:ph idx="1"/>
          </p:nvPr>
        </p:nvSpPr>
        <p:spPr>
          <a:xfrm>
            <a:off x="471489" y="588936"/>
            <a:ext cx="5915025" cy="10879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import java.io.*;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java.util</a:t>
            </a:r>
            <a:r>
              <a:rPr lang="en-US" sz="1600" dirty="0"/>
              <a:t>.*;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public class </a:t>
            </a:r>
            <a:r>
              <a:rPr lang="en-US" sz="1600" dirty="0" err="1"/>
              <a:t>LeitnerSystem</a:t>
            </a:r>
            <a:r>
              <a:rPr lang="en-US" sz="16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Map&lt;String, String&gt; words =</a:t>
            </a:r>
            <a:r>
              <a:rPr lang="en-US" sz="1600" b="1" dirty="0"/>
              <a:t> </a:t>
            </a:r>
            <a:r>
              <a:rPr lang="en-US" sz="1600" b="1" dirty="0" err="1"/>
              <a:t>readDataFromFile</a:t>
            </a:r>
            <a:r>
              <a:rPr lang="en-US" sz="1600" dirty="0"/>
              <a:t>("F:\\Leithner\\words.txt");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Map&lt;String, String&gt; bins = </a:t>
            </a:r>
            <a:r>
              <a:rPr lang="en-US" sz="1600" b="1" dirty="0" err="1"/>
              <a:t>initializeBin</a:t>
            </a:r>
            <a:r>
              <a:rPr lang="en-US" sz="1600" dirty="0" err="1"/>
              <a:t>s</a:t>
            </a:r>
            <a:r>
              <a:rPr lang="en-US" sz="1600" dirty="0"/>
              <a:t>(</a:t>
            </a:r>
            <a:r>
              <a:rPr lang="en-US" sz="1600" dirty="0" err="1"/>
              <a:t>words.keySet</a:t>
            </a:r>
            <a:r>
              <a:rPr lang="en-US" sz="1600" dirty="0"/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        while (true)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    String </a:t>
            </a:r>
            <a:r>
              <a:rPr lang="en-US" sz="1600" dirty="0" err="1"/>
              <a:t>currentWord</a:t>
            </a:r>
            <a:r>
              <a:rPr lang="en-US" sz="1600" dirty="0"/>
              <a:t> = </a:t>
            </a:r>
            <a:r>
              <a:rPr lang="en-US" sz="1600" b="1" dirty="0" err="1"/>
              <a:t>getNextWord</a:t>
            </a:r>
            <a:r>
              <a:rPr lang="en-US" sz="1600" dirty="0"/>
              <a:t>(words, bins, false);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   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currentWord</a:t>
            </a:r>
            <a:r>
              <a:rPr lang="en-US" sz="16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            if (</a:t>
            </a:r>
            <a:r>
              <a:rPr lang="en-US" sz="1600" dirty="0" err="1"/>
              <a:t>currentWord</a:t>
            </a:r>
            <a:r>
              <a:rPr lang="en-US" sz="1600" dirty="0"/>
              <a:t> == null)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        </a:t>
            </a:r>
            <a:r>
              <a:rPr lang="en-US" sz="1600" dirty="0" err="1"/>
              <a:t>System.out.println</a:t>
            </a:r>
            <a:r>
              <a:rPr lang="en-US" sz="1600" dirty="0"/>
              <a:t>("Congratulations! You've learned all the words.");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       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            String </a:t>
            </a:r>
            <a:r>
              <a:rPr lang="en-US" sz="1600" dirty="0" err="1"/>
              <a:t>userTranslation</a:t>
            </a:r>
            <a:r>
              <a:rPr lang="en-US" sz="1600" dirty="0"/>
              <a:t> = </a:t>
            </a:r>
            <a:r>
              <a:rPr lang="en-US" sz="1600" b="1" dirty="0" err="1"/>
              <a:t>getUserTranslation</a:t>
            </a:r>
            <a:r>
              <a:rPr lang="en-US" sz="1600" dirty="0"/>
              <a:t>(</a:t>
            </a:r>
            <a:r>
              <a:rPr lang="en-US" sz="1600" dirty="0" err="1"/>
              <a:t>currentWord</a:t>
            </a:r>
            <a:r>
              <a:rPr lang="en-US" sz="16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            if (</a:t>
            </a:r>
            <a:r>
              <a:rPr lang="en-US" sz="1600" dirty="0" err="1"/>
              <a:t>userTranslation.isEmpty</a:t>
            </a:r>
            <a:r>
              <a:rPr lang="en-US" sz="1600" dirty="0"/>
              <a:t>())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        </a:t>
            </a:r>
            <a:r>
              <a:rPr lang="en-US" sz="1600" b="1" dirty="0" err="1"/>
              <a:t>saveStateToFile</a:t>
            </a:r>
            <a:r>
              <a:rPr lang="en-US" sz="1600" dirty="0"/>
              <a:t>(words, bins, "state.txt");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        </a:t>
            </a:r>
            <a:r>
              <a:rPr lang="en-US" sz="1600" dirty="0" err="1"/>
              <a:t>System.out.println</a:t>
            </a:r>
            <a:r>
              <a:rPr lang="en-US" sz="1600" dirty="0"/>
              <a:t>("The program is finished. The state is saved.");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       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            if (</a:t>
            </a:r>
            <a:r>
              <a:rPr lang="en-US" sz="1600" dirty="0" err="1"/>
              <a:t>userTranslation.equalsIgnoreCase</a:t>
            </a:r>
            <a:r>
              <a:rPr lang="en-US" sz="1600" dirty="0"/>
              <a:t>(</a:t>
            </a:r>
            <a:r>
              <a:rPr lang="en-US" sz="1600" dirty="0" err="1"/>
              <a:t>words.get</a:t>
            </a:r>
            <a:r>
              <a:rPr lang="en-US" sz="1600" dirty="0"/>
              <a:t>(</a:t>
            </a:r>
            <a:r>
              <a:rPr lang="en-US" sz="1600" dirty="0" err="1"/>
              <a:t>currentWord</a:t>
            </a:r>
            <a:r>
              <a:rPr lang="en-US" sz="1600" dirty="0"/>
              <a:t>)))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       </a:t>
            </a:r>
            <a:r>
              <a:rPr lang="en-US" sz="1600" dirty="0" smtClean="0"/>
              <a:t> </a:t>
            </a:r>
            <a:r>
              <a:rPr lang="en-US" sz="1600" b="1" dirty="0" err="1" smtClean="0"/>
              <a:t>moveWordToNextBin</a:t>
            </a:r>
            <a:r>
              <a:rPr lang="en-US" sz="1600" dirty="0" smtClean="0"/>
              <a:t>(</a:t>
            </a:r>
            <a:r>
              <a:rPr lang="en-US" sz="1600" dirty="0" err="1" smtClean="0"/>
              <a:t>currentWord</a:t>
            </a:r>
            <a:r>
              <a:rPr lang="en-US" sz="1600" dirty="0" smtClean="0"/>
              <a:t>, </a:t>
            </a:r>
            <a:r>
              <a:rPr lang="en-US" sz="1600" dirty="0"/>
              <a:t>bins);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        </a:t>
            </a:r>
            <a:r>
              <a:rPr lang="en-US" sz="1600" dirty="0" err="1" smtClean="0"/>
              <a:t>System.out.println"Correct</a:t>
            </a:r>
            <a:r>
              <a:rPr lang="en-US" sz="1600" dirty="0"/>
              <a:t>! The word is moved to the next bin."</a:t>
            </a: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/>
              <a:t>                } </a:t>
            </a:r>
            <a:r>
              <a:rPr lang="en-US" sz="1600" dirty="0"/>
              <a:t>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        </a:t>
            </a:r>
            <a:r>
              <a:rPr lang="en-US" sz="1600" b="1" dirty="0" err="1"/>
              <a:t>moveWordToFirstBin</a:t>
            </a:r>
            <a:r>
              <a:rPr lang="en-US" sz="1600" dirty="0"/>
              <a:t>(</a:t>
            </a:r>
            <a:r>
              <a:rPr lang="en-US" sz="1600" dirty="0" err="1"/>
              <a:t>currentWord</a:t>
            </a:r>
            <a:r>
              <a:rPr lang="en-US" sz="1600" dirty="0"/>
              <a:t>, bins, words);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        </a:t>
            </a:r>
            <a:r>
              <a:rPr lang="en-US" sz="1600" dirty="0" err="1"/>
              <a:t>System.out.println</a:t>
            </a:r>
            <a:r>
              <a:rPr lang="en-US" sz="1600" dirty="0"/>
              <a:t>("Correct! The word is moved to the next bin.");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} catch (</a:t>
            </a:r>
            <a:r>
              <a:rPr lang="en-US" sz="1600" dirty="0" err="1"/>
              <a:t>IOException</a:t>
            </a:r>
            <a:r>
              <a:rPr lang="en-US" sz="1600" dirty="0"/>
              <a:t> 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</a:t>
            </a:r>
            <a:r>
              <a:rPr lang="en-US" sz="1600" dirty="0" err="1"/>
              <a:t>e.printStackTrace</a:t>
            </a:r>
            <a:r>
              <a:rPr lang="en-US" sz="16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</a:t>
            </a:r>
            <a:br>
              <a:rPr lang="en-US" sz="1600" dirty="0"/>
            </a:b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489" y="557939"/>
            <a:ext cx="5915025" cy="1092630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private static Map&lt;String, String&gt; </a:t>
            </a:r>
            <a:r>
              <a:rPr lang="en-US" sz="1600" b="1" dirty="0" err="1"/>
              <a:t>readDataFromFile</a:t>
            </a:r>
            <a:r>
              <a:rPr lang="en-US" sz="1600" dirty="0"/>
              <a:t>(String filename) throws </a:t>
            </a:r>
            <a:r>
              <a:rPr lang="en-US" sz="1600" dirty="0" err="1"/>
              <a:t>IOException</a:t>
            </a:r>
            <a:r>
              <a:rPr lang="en-US" sz="16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Map&lt;String, String&gt; words = new </a:t>
            </a:r>
            <a:r>
              <a:rPr lang="en-US" sz="1600" dirty="0" err="1"/>
              <a:t>HashMap</a:t>
            </a:r>
            <a:r>
              <a:rPr lang="en-US" sz="1600" dirty="0"/>
              <a:t>&lt;&gt;();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</a:t>
            </a:r>
            <a:r>
              <a:rPr lang="en-US" sz="1600" dirty="0" err="1"/>
              <a:t>BufferedReader</a:t>
            </a:r>
            <a:r>
              <a:rPr lang="en-US" sz="1600" dirty="0"/>
              <a:t> reader = new </a:t>
            </a:r>
            <a:r>
              <a:rPr lang="en-US" sz="1600" dirty="0" err="1"/>
              <a:t>BufferedReader</a:t>
            </a:r>
            <a:r>
              <a:rPr lang="en-US" sz="1600" dirty="0"/>
              <a:t>(new </a:t>
            </a:r>
            <a:r>
              <a:rPr lang="en-US" sz="1600" dirty="0" err="1"/>
              <a:t>FileReader</a:t>
            </a:r>
            <a:r>
              <a:rPr lang="en-US" sz="1600" dirty="0"/>
              <a:t>(filename));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String line;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    while ((line = </a:t>
            </a:r>
            <a:r>
              <a:rPr lang="en-US" sz="1600" dirty="0" err="1"/>
              <a:t>reader.readLine</a:t>
            </a:r>
            <a:r>
              <a:rPr lang="en-US" sz="1600" dirty="0"/>
              <a:t>()) != null)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String[] parts = </a:t>
            </a:r>
            <a:r>
              <a:rPr lang="en-US" sz="1600" dirty="0" err="1"/>
              <a:t>line.split</a:t>
            </a:r>
            <a:r>
              <a:rPr lang="en-US" sz="1600" dirty="0"/>
              <a:t>(":");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if (</a:t>
            </a:r>
            <a:r>
              <a:rPr lang="en-US" sz="1600" dirty="0" err="1"/>
              <a:t>parts.length</a:t>
            </a:r>
            <a:r>
              <a:rPr lang="en-US" sz="1600" dirty="0"/>
              <a:t> == 2)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    </a:t>
            </a:r>
            <a:r>
              <a:rPr lang="en-US" sz="1600" dirty="0" err="1"/>
              <a:t>words.put</a:t>
            </a:r>
            <a:r>
              <a:rPr lang="en-US" sz="1600" dirty="0"/>
              <a:t>(parts[0].trim(), parts[1].trim());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    </a:t>
            </a:r>
            <a:r>
              <a:rPr lang="en-US" sz="1600" dirty="0" err="1"/>
              <a:t>System.out.println</a:t>
            </a:r>
            <a:r>
              <a:rPr lang="en-US" sz="1600" dirty="0"/>
              <a:t>(“String format error</a:t>
            </a:r>
            <a:r>
              <a:rPr lang="ru-RU" sz="1600" dirty="0"/>
              <a:t>: </a:t>
            </a:r>
            <a:r>
              <a:rPr lang="ru-RU" sz="1600" dirty="0"/>
              <a:t>" + </a:t>
            </a:r>
            <a:r>
              <a:rPr lang="en-US" sz="1600" dirty="0"/>
              <a:t>line);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    </a:t>
            </a:r>
            <a:r>
              <a:rPr lang="en-US" sz="1600" dirty="0" err="1"/>
              <a:t>reader.close</a:t>
            </a:r>
            <a:r>
              <a:rPr lang="en-US" sz="16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return words;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</a:t>
            </a:r>
            <a:r>
              <a:rPr lang="en-US" sz="1600" dirty="0"/>
              <a:t>}</a:t>
            </a: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private static Map&lt;String, String&gt; </a:t>
            </a:r>
            <a:r>
              <a:rPr lang="en-US" sz="1600" b="1" dirty="0" err="1"/>
              <a:t>initializeBins</a:t>
            </a:r>
            <a:r>
              <a:rPr lang="en-US" sz="1600" dirty="0"/>
              <a:t>(Set&lt;String&gt; </a:t>
            </a:r>
            <a:r>
              <a:rPr lang="en-US" sz="1600" dirty="0" err="1"/>
              <a:t>wordSet</a:t>
            </a:r>
            <a:r>
              <a:rPr lang="en-US" sz="16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Map&lt;String, String&gt; bins = new </a:t>
            </a:r>
            <a:r>
              <a:rPr lang="en-US" sz="1600" dirty="0" err="1"/>
              <a:t>HashMap</a:t>
            </a:r>
            <a:r>
              <a:rPr lang="en-US" sz="1600" dirty="0"/>
              <a:t>&lt;&gt;();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for (String word : </a:t>
            </a:r>
            <a:r>
              <a:rPr lang="en-US" sz="1600" dirty="0" err="1"/>
              <a:t>wordSet</a:t>
            </a:r>
            <a:r>
              <a:rPr lang="en-US" sz="16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</a:t>
            </a:r>
            <a:r>
              <a:rPr lang="en-US" sz="1600" dirty="0" err="1"/>
              <a:t>bins.put</a:t>
            </a:r>
            <a:r>
              <a:rPr lang="en-US" sz="1600" dirty="0"/>
              <a:t>(word, "1");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return bins;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202394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489" y="619932"/>
            <a:ext cx="5915025" cy="86325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private static String </a:t>
            </a:r>
            <a:r>
              <a:rPr lang="en-US" sz="1600" b="1" dirty="0" err="1"/>
              <a:t>getNextWord</a:t>
            </a:r>
            <a:r>
              <a:rPr lang="en-US" sz="1600" dirty="0"/>
              <a:t>(Map&lt;String, String&gt; words, Map&lt;String, String&gt; bins,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isFirstRun</a:t>
            </a:r>
            <a:r>
              <a:rPr lang="en-US" sz="16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double </a:t>
            </a:r>
            <a:r>
              <a:rPr lang="en-US" sz="1600" dirty="0" err="1"/>
              <a:t>totalProbability</a:t>
            </a:r>
            <a:r>
              <a:rPr lang="en-US" sz="1600" dirty="0"/>
              <a:t> = 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    for (String bin : </a:t>
            </a:r>
            <a:r>
              <a:rPr lang="en-US" sz="1600" dirty="0" err="1"/>
              <a:t>bins.keySet</a:t>
            </a:r>
            <a:r>
              <a:rPr lang="en-US" sz="1600" dirty="0"/>
              <a:t>())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</a:t>
            </a:r>
            <a:r>
              <a:rPr lang="en-US" sz="1600" dirty="0" err="1"/>
              <a:t>totalProbability</a:t>
            </a:r>
            <a:r>
              <a:rPr lang="en-US" sz="1600" dirty="0"/>
              <a:t> += 1.5 * </a:t>
            </a:r>
            <a:r>
              <a:rPr lang="en-US" sz="1600" dirty="0" err="1"/>
              <a:t>Math.pow</a:t>
            </a:r>
            <a:r>
              <a:rPr lang="en-US" sz="1600" dirty="0"/>
              <a:t>(1.5, </a:t>
            </a:r>
            <a:r>
              <a:rPr lang="en-US" sz="1600" dirty="0" err="1"/>
              <a:t>Integer.parseInt</a:t>
            </a:r>
            <a:r>
              <a:rPr lang="en-US" sz="1600" dirty="0"/>
              <a:t>(</a:t>
            </a:r>
            <a:r>
              <a:rPr lang="en-US" sz="1600" dirty="0" err="1"/>
              <a:t>bins.get</a:t>
            </a:r>
            <a:r>
              <a:rPr lang="en-US" sz="1600" dirty="0"/>
              <a:t>(bin)));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    double </a:t>
            </a:r>
            <a:r>
              <a:rPr lang="en-US" sz="1600" dirty="0" err="1"/>
              <a:t>randomValue</a:t>
            </a:r>
            <a:r>
              <a:rPr lang="en-US" sz="1600" dirty="0"/>
              <a:t> = </a:t>
            </a:r>
            <a:r>
              <a:rPr lang="en-US" sz="1600" dirty="0" err="1"/>
              <a:t>Math.random</a:t>
            </a:r>
            <a:r>
              <a:rPr lang="en-US" sz="1600" dirty="0"/>
              <a:t>() * </a:t>
            </a:r>
            <a:r>
              <a:rPr lang="en-US" sz="1600" dirty="0" err="1"/>
              <a:t>totalProbability</a:t>
            </a:r>
            <a:r>
              <a:rPr lang="en-US" sz="16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double </a:t>
            </a:r>
            <a:r>
              <a:rPr lang="en-US" sz="1600" dirty="0" err="1"/>
              <a:t>currentProbability</a:t>
            </a:r>
            <a:r>
              <a:rPr lang="en-US" sz="1600" dirty="0"/>
              <a:t> = 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    String </a:t>
            </a:r>
            <a:r>
              <a:rPr lang="en-US" sz="1600" dirty="0" err="1"/>
              <a:t>currentWord</a:t>
            </a:r>
            <a:r>
              <a:rPr lang="en-US" sz="1600" dirty="0"/>
              <a:t>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    for (String word : </a:t>
            </a:r>
            <a:r>
              <a:rPr lang="en-US" sz="1600" dirty="0" err="1"/>
              <a:t>words.keySet</a:t>
            </a:r>
            <a:r>
              <a:rPr lang="en-US" sz="1600" dirty="0"/>
              <a:t>())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if (</a:t>
            </a:r>
            <a:r>
              <a:rPr lang="en-US" sz="1600" dirty="0" err="1"/>
              <a:t>isFirstRun</a:t>
            </a:r>
            <a:r>
              <a:rPr lang="en-US" sz="1600" dirty="0"/>
              <a:t> || </a:t>
            </a:r>
            <a:r>
              <a:rPr lang="en-US" sz="1600" dirty="0" err="1"/>
              <a:t>Integer.parseInt</a:t>
            </a:r>
            <a:r>
              <a:rPr lang="en-US" sz="1600" dirty="0"/>
              <a:t>(</a:t>
            </a:r>
            <a:r>
              <a:rPr lang="en-US" sz="1600" dirty="0" err="1"/>
              <a:t>bins.get</a:t>
            </a:r>
            <a:r>
              <a:rPr lang="en-US" sz="1600" dirty="0"/>
              <a:t>(word)) &lt; 10)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    </a:t>
            </a:r>
            <a:r>
              <a:rPr lang="en-US" sz="1600" dirty="0" err="1"/>
              <a:t>currentProbability</a:t>
            </a:r>
            <a:r>
              <a:rPr lang="en-US" sz="1600" dirty="0"/>
              <a:t> += 1.5 * </a:t>
            </a:r>
            <a:r>
              <a:rPr lang="en-US" sz="1600" dirty="0" err="1"/>
              <a:t>Math.pow</a:t>
            </a:r>
            <a:r>
              <a:rPr lang="en-US" sz="1600" dirty="0"/>
              <a:t>(1.5, </a:t>
            </a:r>
            <a:r>
              <a:rPr lang="en-US" sz="1600" dirty="0" err="1"/>
              <a:t>Integer.parseInt</a:t>
            </a:r>
            <a:r>
              <a:rPr lang="en-US" sz="1600" dirty="0"/>
              <a:t>(</a:t>
            </a:r>
            <a:r>
              <a:rPr lang="en-US" sz="1600" dirty="0" err="1"/>
              <a:t>bins.get</a:t>
            </a:r>
            <a:r>
              <a:rPr lang="en-US" sz="1600" dirty="0"/>
              <a:t>(word)));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            if (</a:t>
            </a:r>
            <a:r>
              <a:rPr lang="en-US" sz="1600" dirty="0" err="1"/>
              <a:t>randomValue</a:t>
            </a:r>
            <a:r>
              <a:rPr lang="en-US" sz="1600" dirty="0"/>
              <a:t> &lt;= </a:t>
            </a:r>
            <a:r>
              <a:rPr lang="en-US" sz="1600" dirty="0" err="1"/>
              <a:t>currentProbability</a:t>
            </a:r>
            <a:r>
              <a:rPr lang="en-US" sz="1600" dirty="0"/>
              <a:t> + 0.000001)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        </a:t>
            </a:r>
            <a:r>
              <a:rPr lang="en-US" sz="1600" dirty="0" err="1"/>
              <a:t>currentWord</a:t>
            </a:r>
            <a:r>
              <a:rPr lang="en-US" sz="1600" dirty="0"/>
              <a:t> = word;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       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    return </a:t>
            </a:r>
            <a:r>
              <a:rPr lang="en-US" sz="1600" dirty="0" err="1"/>
              <a:t>currentWord</a:t>
            </a:r>
            <a:r>
              <a:rPr lang="en-US" sz="16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</a:t>
            </a:r>
            <a:r>
              <a:rPr lang="en-US" sz="1600" dirty="0"/>
              <a:t>}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private static String </a:t>
            </a:r>
            <a:r>
              <a:rPr lang="en-US" sz="1600" b="1" dirty="0" err="1"/>
              <a:t>getUserTranslation</a:t>
            </a:r>
            <a:r>
              <a:rPr lang="en-US" sz="1600" dirty="0"/>
              <a:t>(String word)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</a:t>
            </a:r>
            <a:r>
              <a:rPr lang="en-US" sz="1600" dirty="0" err="1"/>
              <a:t>System.out.print</a:t>
            </a:r>
            <a:r>
              <a:rPr lang="en-US" sz="1600" dirty="0"/>
              <a:t>("Translation for \"" + word + "\":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Scanner </a:t>
            </a:r>
            <a:r>
              <a:rPr lang="en-US" sz="1600" dirty="0" err="1"/>
              <a:t>scanner</a:t>
            </a:r>
            <a:r>
              <a:rPr lang="en-US" sz="1600" dirty="0"/>
              <a:t> = new Scanner(System.in);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return </a:t>
            </a:r>
            <a:r>
              <a:rPr lang="en-US" sz="1600" dirty="0" err="1"/>
              <a:t>scanner.nextLine</a:t>
            </a:r>
            <a:r>
              <a:rPr lang="en-US" sz="16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</a:t>
            </a:r>
            <a:r>
              <a:rPr lang="en-US" sz="1600" dirty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380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489" y="619932"/>
            <a:ext cx="5915025" cy="74546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</a:t>
            </a: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private static void </a:t>
            </a:r>
            <a:r>
              <a:rPr lang="en-US" sz="1600" b="1" dirty="0" err="1"/>
              <a:t>moveWordToNextBin</a:t>
            </a:r>
            <a:r>
              <a:rPr lang="en-US" sz="1600" dirty="0"/>
              <a:t>(String word, Map&lt;String, String&gt; bins)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currentBin</a:t>
            </a:r>
            <a:r>
              <a:rPr lang="en-US" sz="1600" dirty="0"/>
              <a:t> = </a:t>
            </a:r>
            <a:r>
              <a:rPr lang="en-US" sz="1600" dirty="0" err="1"/>
              <a:t>Integer.parseInt</a:t>
            </a:r>
            <a:r>
              <a:rPr lang="en-US" sz="1600" dirty="0"/>
              <a:t>(</a:t>
            </a:r>
            <a:r>
              <a:rPr lang="en-US" sz="1600" dirty="0" err="1"/>
              <a:t>bins.get</a:t>
            </a:r>
            <a:r>
              <a:rPr lang="en-US" sz="1600" dirty="0"/>
              <a:t>(word));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nextBin</a:t>
            </a:r>
            <a:r>
              <a:rPr lang="en-US" sz="1600" dirty="0"/>
              <a:t> = </a:t>
            </a:r>
            <a:r>
              <a:rPr lang="en-US" sz="1600" dirty="0" err="1"/>
              <a:t>Math.min</a:t>
            </a:r>
            <a:r>
              <a:rPr lang="en-US" sz="1600" dirty="0"/>
              <a:t>(</a:t>
            </a:r>
            <a:r>
              <a:rPr lang="en-US" sz="1600" dirty="0" err="1"/>
              <a:t>currentBin</a:t>
            </a:r>
            <a:r>
              <a:rPr lang="en-US" sz="1600" dirty="0"/>
              <a:t> + 1, 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</a:t>
            </a:r>
            <a:r>
              <a:rPr lang="en-US" sz="1600" dirty="0" err="1"/>
              <a:t>bins.put</a:t>
            </a:r>
            <a:r>
              <a:rPr lang="en-US" sz="1600" dirty="0"/>
              <a:t>(word, </a:t>
            </a:r>
            <a:r>
              <a:rPr lang="en-US" sz="1600" dirty="0" err="1"/>
              <a:t>Integer.toString</a:t>
            </a:r>
            <a:r>
              <a:rPr lang="en-US" sz="1600" dirty="0"/>
              <a:t>(</a:t>
            </a:r>
            <a:r>
              <a:rPr lang="en-US" sz="1600" dirty="0" err="1"/>
              <a:t>nextBin</a:t>
            </a:r>
            <a:r>
              <a:rPr lang="en-US" sz="1600" dirty="0"/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private static void </a:t>
            </a:r>
            <a:r>
              <a:rPr lang="en-US" sz="1600" b="1" dirty="0" err="1"/>
              <a:t>moveWordToFirstBin</a:t>
            </a:r>
            <a:r>
              <a:rPr lang="en-US" sz="1600" dirty="0"/>
              <a:t>(String word, Map&lt;String, String&gt; bins, Map&lt;String, String&gt; words)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</a:t>
            </a:r>
            <a:r>
              <a:rPr lang="en-US" sz="1600" dirty="0" err="1"/>
              <a:t>System.out.println</a:t>
            </a:r>
            <a:r>
              <a:rPr lang="en-US" sz="1600" dirty="0"/>
              <a:t>("Error. Correct answer: " + </a:t>
            </a:r>
            <a:r>
              <a:rPr lang="en-US" sz="1600" dirty="0" err="1"/>
              <a:t>words.get</a:t>
            </a:r>
            <a:r>
              <a:rPr lang="en-US" sz="1600" dirty="0"/>
              <a:t>(word));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</a:t>
            </a:r>
            <a:r>
              <a:rPr lang="en-US" sz="1600" dirty="0" err="1"/>
              <a:t>bins.put</a:t>
            </a:r>
            <a:r>
              <a:rPr lang="en-US" sz="1600" dirty="0"/>
              <a:t>(word, "1");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private static void </a:t>
            </a:r>
            <a:r>
              <a:rPr lang="en-US" sz="1600" b="1" dirty="0" err="1"/>
              <a:t>saveStateToFile</a:t>
            </a:r>
            <a:r>
              <a:rPr lang="en-US" sz="1600" dirty="0"/>
              <a:t>(Map&lt;String, String&gt; words, Map&lt;String, String&gt; bins, String filename) throws </a:t>
            </a:r>
            <a:r>
              <a:rPr lang="en-US" sz="1600" dirty="0" err="1"/>
              <a:t>IOException</a:t>
            </a:r>
            <a:r>
              <a:rPr lang="en-US" sz="16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</a:t>
            </a:r>
            <a:r>
              <a:rPr lang="en-US" sz="1600" dirty="0" err="1"/>
              <a:t>BufferedWriter</a:t>
            </a:r>
            <a:r>
              <a:rPr lang="en-US" sz="1600" dirty="0"/>
              <a:t> writer = new </a:t>
            </a:r>
            <a:r>
              <a:rPr lang="en-US" sz="1600" dirty="0" err="1"/>
              <a:t>BufferedWriter</a:t>
            </a:r>
            <a:r>
              <a:rPr lang="en-US" sz="1600" dirty="0"/>
              <a:t>(new </a:t>
            </a:r>
            <a:r>
              <a:rPr lang="en-US" sz="1600" dirty="0" err="1"/>
              <a:t>FileWriter</a:t>
            </a:r>
            <a:r>
              <a:rPr lang="en-US" sz="1600" dirty="0"/>
              <a:t>(filename));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    for (String word : </a:t>
            </a:r>
            <a:r>
              <a:rPr lang="en-US" sz="1600" dirty="0" err="1"/>
              <a:t>words.keySet</a:t>
            </a:r>
            <a:r>
              <a:rPr lang="en-US" sz="1600" dirty="0"/>
              <a:t>())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    </a:t>
            </a:r>
            <a:r>
              <a:rPr lang="en-US" sz="1600" dirty="0" err="1"/>
              <a:t>writer.write</a:t>
            </a:r>
            <a:r>
              <a:rPr lang="en-US" sz="1600" dirty="0"/>
              <a:t>(word + ": " + </a:t>
            </a:r>
            <a:r>
              <a:rPr lang="en-US" sz="1600" dirty="0" err="1"/>
              <a:t>words.get</a:t>
            </a:r>
            <a:r>
              <a:rPr lang="en-US" sz="1600" dirty="0"/>
              <a:t>(word) + ": " + </a:t>
            </a:r>
            <a:r>
              <a:rPr lang="en-US" sz="1600" dirty="0" err="1"/>
              <a:t>bins.get</a:t>
            </a:r>
            <a:r>
              <a:rPr lang="en-US" sz="1600" dirty="0"/>
              <a:t>(word) + "\n");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    </a:t>
            </a:r>
            <a:r>
              <a:rPr lang="en-US" sz="1600" dirty="0" err="1"/>
              <a:t>writer.close</a:t>
            </a:r>
            <a:r>
              <a:rPr lang="en-US" sz="16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7932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</TotalTime>
  <Words>338</Words>
  <Application>Microsoft Office PowerPoint</Application>
  <PresentationFormat>Широкоэкранный</PresentationFormat>
  <Paragraphs>138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Тема Office</vt:lpstr>
      <vt:lpstr>Билет 85. Система Лейтнера </vt:lpstr>
      <vt:lpstr>Ход занятия</vt:lpstr>
      <vt:lpstr> Что такое система Лейтнера</vt:lpstr>
      <vt:lpstr>Алгоритм:</vt:lpstr>
      <vt:lpstr>             Начало                         |                        V           Чтение данных из файла                              |                              V  Инициализация корзин и распределение слов                               |                              V    Повторение:  |-----&gt; Вывод слова для перевода  |-----&gt; Ввод перевода от пользователя  |-----&gt; Проверка на пустой ответ:  |  |-----&gt; Завершение программы, сохранение состояния  |-----&gt; Проверка правильности ответа:   |-----&gt; Если правильно:   |  |-----&gt; Перемещение слова в следующую корзину (или оставление в 10 корзине)   |-----&gt; Если неправильно:    |-----&gt; Перемещение слова в первую корзину                 |                 V  Сохранение состояния в файл                 |                 V             Конец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Билет 85. Система Лейтнера</dc:title>
  <dc:creator>Абубакиров Рустем Анварович</dc:creator>
  <cp:lastModifiedBy>Абубакиров Рустем Анварович</cp:lastModifiedBy>
  <cp:revision>10</cp:revision>
  <dcterms:created xsi:type="dcterms:W3CDTF">2024-01-29T08:28:32Z</dcterms:created>
  <dcterms:modified xsi:type="dcterms:W3CDTF">2024-01-30T10:18:58Z</dcterms:modified>
</cp:coreProperties>
</file>