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8" r:id="rId6"/>
    <p:sldId id="269" r:id="rId7"/>
    <p:sldId id="270" r:id="rId8"/>
    <p:sldId id="265" r:id="rId9"/>
    <p:sldId id="261" r:id="rId10"/>
    <p:sldId id="262" r:id="rId11"/>
    <p:sldId id="263" r:id="rId12"/>
    <p:sldId id="264" r:id="rId13"/>
    <p:sldId id="267" r:id="rId14"/>
  </p:sldIdLst>
  <p:sldSz cx="14630400" cy="8229600"/>
  <p:notesSz cx="8229600" cy="14630400"/>
  <p:embeddedFontLst>
    <p:embeddedFont>
      <p:font typeface="Libre Baskerville" panose="02000000000000000000" pitchFamily="2" charset="0"/>
      <p:regular r:id="rId16"/>
    </p:embeddedFont>
    <p:embeddedFont>
      <p:font typeface="Open Sans" panose="020B0606030504020204" pitchFamily="34" charset="0"/>
      <p:regular r:id="rId17"/>
      <p:bold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53" d="100"/>
          <a:sy n="53" d="100"/>
        </p:scale>
        <p:origin x="7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4568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2.jp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360947" y="667518"/>
            <a:ext cx="8963527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3200" dirty="0">
                <a:solidFill>
                  <a:srgbClr val="7030A0"/>
                </a:solidFill>
                <a:latin typeface="Libre Baskerville" panose="02000000000000000000" pitchFamily="2" charset="0"/>
                <a:ea typeface="Tahoma" panose="020B0604030504040204" pitchFamily="34" charset="0"/>
                <a:cs typeface="Times New Roman" panose="02020603050405020304" pitchFamily="18" charset="0"/>
              </a:rPr>
              <a:t>Amazon Fresh Analytics – SQL Project</a:t>
            </a:r>
          </a:p>
          <a:p>
            <a:pPr marL="0" indent="0">
              <a:lnSpc>
                <a:spcPts val="5550"/>
              </a:lnSpc>
              <a:buNone/>
            </a:pPr>
            <a:r>
              <a:rPr lang="en-US" sz="3600" i="1" dirty="0">
                <a:solidFill>
                  <a:srgbClr val="7030A0"/>
                </a:solidFill>
                <a:latin typeface="Libre Baskerville" panose="02000000000000000000" pitchFamily="2" charset="0"/>
                <a:ea typeface="Tahoma" panose="020B0604030504040204" pitchFamily="34" charset="0"/>
                <a:cs typeface="Times New Roman" panose="02020603050405020304" pitchFamily="18" charset="0"/>
              </a:rPr>
              <a:t>                           By Abubakkar Siddiq A</a:t>
            </a:r>
          </a:p>
          <a:p>
            <a:pPr marL="0" indent="0">
              <a:lnSpc>
                <a:spcPts val="5550"/>
              </a:lnSpc>
              <a:buNone/>
            </a:pPr>
            <a:endParaRPr lang="en-US" sz="3600" dirty="0">
              <a:solidFill>
                <a:srgbClr val="7030A0"/>
              </a:solidFill>
              <a:latin typeface="Libre Baskerville" panose="02000000000000000000" pitchFamily="2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661737" y="3456410"/>
            <a:ext cx="7556421" cy="170092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450"/>
              </a:lnSpc>
              <a:buNone/>
            </a:pPr>
            <a:r>
              <a:rPr lang="en-US" sz="3550" dirty="0">
                <a:solidFill>
                  <a:srgbClr val="7030A0"/>
                </a:solidFill>
                <a:latin typeface="Libre Baskerville" panose="02000000000000000000" pitchFamily="2" charset="0"/>
                <a:ea typeface="Libre Baskerville" pitchFamily="34" charset="-122"/>
                <a:cs typeface="Times New Roman" panose="02020603050405020304" pitchFamily="18" charset="0"/>
              </a:rPr>
              <a:t>Data Modeling, Queries, and Real-World Analysis </a:t>
            </a:r>
          </a:p>
          <a:p>
            <a:pPr marL="0" indent="0">
              <a:lnSpc>
                <a:spcPts val="4450"/>
              </a:lnSpc>
              <a:buNone/>
            </a:pPr>
            <a:endParaRPr lang="en-US" sz="3550" dirty="0">
              <a:solidFill>
                <a:srgbClr val="7030A0"/>
              </a:solidFill>
              <a:latin typeface="Libre Baskerville" panose="02000000000000000000" pitchFamily="2" charset="0"/>
              <a:ea typeface="Libre Baskerville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ts val="4450"/>
              </a:lnSpc>
              <a:buNone/>
            </a:pPr>
            <a:r>
              <a:rPr lang="en-US" sz="3550" dirty="0">
                <a:solidFill>
                  <a:srgbClr val="7030A0"/>
                </a:solidFill>
                <a:latin typeface="Libre Baskerville" panose="02000000000000000000" pitchFamily="2" charset="0"/>
                <a:ea typeface="Libre Baskerville" pitchFamily="34" charset="-122"/>
                <a:cs typeface="Times New Roman" panose="02020603050405020304" pitchFamily="18" charset="0"/>
              </a:rPr>
              <a:t>        </a:t>
            </a:r>
            <a:endParaRPr lang="en-US" sz="3550" dirty="0">
              <a:solidFill>
                <a:srgbClr val="7030A0"/>
              </a:solidFill>
              <a:latin typeface="Libre Baskerville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661736" y="5066214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000" dirty="0">
                <a:solidFill>
                  <a:srgbClr val="7030A0"/>
                </a:solidFill>
                <a:latin typeface="Libre Baskerville" panose="02000000000000000000" pitchFamily="2" charset="0"/>
                <a:ea typeface="Open Sans" pitchFamily="34" charset="-122"/>
                <a:cs typeface="Times New Roman" panose="02020603050405020304" pitchFamily="18" charset="0"/>
              </a:rPr>
              <a:t>Design a relational database for Amazon Fresh to efficiently manage data, optimize operations, and enhance decision-making. The goal is to analyze customer trends, track top-performing products, and improve inventory management.</a:t>
            </a:r>
            <a:endParaRPr lang="en-US" sz="2000" dirty="0">
              <a:solidFill>
                <a:srgbClr val="7030A0"/>
              </a:solidFill>
              <a:latin typeface="Libre Baskerville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6" name="Shape 3"/>
          <p:cNvSpPr/>
          <p:nvPr/>
        </p:nvSpPr>
        <p:spPr>
          <a:xfrm>
            <a:off x="793790" y="6686074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GB">
              <a:solidFill>
                <a:srgbClr val="7030A0"/>
              </a:solidFill>
              <a:latin typeface="Libre Baskerville" panose="02000000000000000000" pitchFamily="2" charset="0"/>
            </a:endParaRPr>
          </a:p>
        </p:txBody>
      </p:sp>
      <p:pic>
        <p:nvPicPr>
          <p:cNvPr id="10" name="Picture 9" descr="A person typing on a computer&#10;&#10;AI-generated content may be incorrect.">
            <a:extLst>
              <a:ext uri="{FF2B5EF4-FFF2-40B4-BE49-F238E27FC236}">
                <a16:creationId xmlns:a16="http://schemas.microsoft.com/office/drawing/2014/main" id="{5DA62A76-7834-574D-6B49-55EBF5D6A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6189" y="-70058"/>
            <a:ext cx="5414211" cy="829965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3481268"/>
            <a:ext cx="942201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Complex Joins and Aggregations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4530209"/>
            <a:ext cx="4347567" cy="90725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020604" y="577762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Calculate Revenue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1020604" y="6268045"/>
            <a:ext cx="389393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Use joins to calculate total revenue per order by combining data from multiple tables.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1357" y="4530209"/>
            <a:ext cx="4347567" cy="90725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5368171" y="5777627"/>
            <a:ext cx="344864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Identify Top Customers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5368171" y="6268045"/>
            <a:ext cx="389393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Join customer and order tables to identify customers with the most orders.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8924" y="4530209"/>
            <a:ext cx="4347567" cy="90725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715738" y="577762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Analyze Suppliers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9715738" y="6268045"/>
            <a:ext cx="389393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Use joins to find the supplier with the most stock by combining product and supplier data.</a:t>
            </a:r>
            <a:endParaRPr lang="en-US" sz="1750" dirty="0"/>
          </a:p>
        </p:txBody>
      </p:sp>
      <p:pic>
        <p:nvPicPr>
          <p:cNvPr id="14" name="Picture 13" descr="A person using a computer with graphs and charts&#10;&#10;AI-generated content may be incorrect.">
            <a:extLst>
              <a:ext uri="{FF2B5EF4-FFF2-40B4-BE49-F238E27FC236}">
                <a16:creationId xmlns:a16="http://schemas.microsoft.com/office/drawing/2014/main" id="{47FEFA9C-D612-23F7-BF56-FC7672CA17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"/>
            <a:ext cx="14630399" cy="314110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15434" y="483513"/>
            <a:ext cx="4396145" cy="5494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300"/>
              </a:lnSpc>
              <a:buNone/>
            </a:pPr>
            <a:r>
              <a:rPr lang="en-US" sz="34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Normalization</a:t>
            </a:r>
            <a:endParaRPr lang="en-US" sz="3450" dirty="0"/>
          </a:p>
        </p:txBody>
      </p:sp>
      <p:sp>
        <p:nvSpPr>
          <p:cNvPr id="4" name="Shape 1"/>
          <p:cNvSpPr/>
          <p:nvPr/>
        </p:nvSpPr>
        <p:spPr>
          <a:xfrm>
            <a:off x="867727" y="1296710"/>
            <a:ext cx="22860" cy="6451521"/>
          </a:xfrm>
          <a:prstGeom prst="roundRect">
            <a:avLst>
              <a:gd name="adj" fmla="val 115385"/>
            </a:avLst>
          </a:prstGeom>
          <a:solidFill>
            <a:srgbClr val="D0CED9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5" name="Shape 2"/>
          <p:cNvSpPr/>
          <p:nvPr/>
        </p:nvSpPr>
        <p:spPr>
          <a:xfrm>
            <a:off x="1054120" y="1680805"/>
            <a:ext cx="615434" cy="22860"/>
          </a:xfrm>
          <a:prstGeom prst="roundRect">
            <a:avLst>
              <a:gd name="adj" fmla="val 115385"/>
            </a:avLst>
          </a:prstGeom>
          <a:solidFill>
            <a:srgbClr val="D0CED9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6" name="Shape 3"/>
          <p:cNvSpPr/>
          <p:nvPr/>
        </p:nvSpPr>
        <p:spPr>
          <a:xfrm>
            <a:off x="681335" y="1494473"/>
            <a:ext cx="395645" cy="395645"/>
          </a:xfrm>
          <a:prstGeom prst="roundRect">
            <a:avLst>
              <a:gd name="adj" fmla="val 6667"/>
            </a:avLst>
          </a:prstGeom>
          <a:solidFill>
            <a:srgbClr val="EAE8F3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7" name="Text 4"/>
          <p:cNvSpPr/>
          <p:nvPr/>
        </p:nvSpPr>
        <p:spPr>
          <a:xfrm>
            <a:off x="820281" y="1560433"/>
            <a:ext cx="117634" cy="2637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50"/>
              </a:lnSpc>
              <a:buNone/>
            </a:pPr>
            <a:r>
              <a:rPr lang="en-US" sz="20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1</a:t>
            </a:r>
            <a:endParaRPr lang="en-US" sz="2050" dirty="0"/>
          </a:p>
        </p:txBody>
      </p:sp>
      <p:sp>
        <p:nvSpPr>
          <p:cNvPr id="8" name="Text 5"/>
          <p:cNvSpPr/>
          <p:nvPr/>
        </p:nvSpPr>
        <p:spPr>
          <a:xfrm>
            <a:off x="1846302" y="1472446"/>
            <a:ext cx="4967049" cy="2746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Before Normalization (Unnormalized Table)</a:t>
            </a:r>
            <a:endParaRPr lang="en-US" sz="1700" dirty="0"/>
          </a:p>
        </p:txBody>
      </p:sp>
      <p:sp>
        <p:nvSpPr>
          <p:cNvPr id="9" name="Text 6"/>
          <p:cNvSpPr/>
          <p:nvPr/>
        </p:nvSpPr>
        <p:spPr>
          <a:xfrm>
            <a:off x="1846302" y="1852613"/>
            <a:ext cx="6682264" cy="2813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Contains redundant Category, Subcategory, and Supplier data.</a:t>
            </a:r>
            <a:endParaRPr lang="en-US" sz="1350" dirty="0"/>
          </a:p>
        </p:txBody>
      </p:sp>
      <p:sp>
        <p:nvSpPr>
          <p:cNvPr id="10" name="Shape 7"/>
          <p:cNvSpPr/>
          <p:nvPr/>
        </p:nvSpPr>
        <p:spPr>
          <a:xfrm>
            <a:off x="1054120" y="2869525"/>
            <a:ext cx="615434" cy="22860"/>
          </a:xfrm>
          <a:prstGeom prst="roundRect">
            <a:avLst>
              <a:gd name="adj" fmla="val 115385"/>
            </a:avLst>
          </a:prstGeom>
          <a:solidFill>
            <a:srgbClr val="D0CED9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11" name="Shape 8"/>
          <p:cNvSpPr/>
          <p:nvPr/>
        </p:nvSpPr>
        <p:spPr>
          <a:xfrm>
            <a:off x="681335" y="2683192"/>
            <a:ext cx="395645" cy="395645"/>
          </a:xfrm>
          <a:prstGeom prst="roundRect">
            <a:avLst>
              <a:gd name="adj" fmla="val 6667"/>
            </a:avLst>
          </a:prstGeom>
          <a:solidFill>
            <a:srgbClr val="EAE8F3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12" name="Text 9"/>
          <p:cNvSpPr/>
          <p:nvPr/>
        </p:nvSpPr>
        <p:spPr>
          <a:xfrm>
            <a:off x="797897" y="2749153"/>
            <a:ext cx="162520" cy="2637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50"/>
              </a:lnSpc>
              <a:buNone/>
            </a:pPr>
            <a:r>
              <a:rPr lang="en-US" sz="20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2</a:t>
            </a:r>
            <a:endParaRPr lang="en-US" sz="2050" dirty="0"/>
          </a:p>
        </p:txBody>
      </p:sp>
      <p:sp>
        <p:nvSpPr>
          <p:cNvPr id="13" name="Text 10"/>
          <p:cNvSpPr/>
          <p:nvPr/>
        </p:nvSpPr>
        <p:spPr>
          <a:xfrm>
            <a:off x="1846302" y="2661166"/>
            <a:ext cx="2363272" cy="2746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Normalization Step 1</a:t>
            </a:r>
            <a:endParaRPr lang="en-US" sz="1700" dirty="0"/>
          </a:p>
        </p:txBody>
      </p:sp>
      <p:sp>
        <p:nvSpPr>
          <p:cNvPr id="14" name="Text 11"/>
          <p:cNvSpPr/>
          <p:nvPr/>
        </p:nvSpPr>
        <p:spPr>
          <a:xfrm>
            <a:off x="1846302" y="3041333"/>
            <a:ext cx="6682264" cy="5626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Separate Data into New Tables - Move Categories, Subcategories, and Suppliers to separate tables.</a:t>
            </a:r>
            <a:endParaRPr lang="en-US" sz="1350" dirty="0"/>
          </a:p>
        </p:txBody>
      </p:sp>
      <p:sp>
        <p:nvSpPr>
          <p:cNvPr id="15" name="Shape 12"/>
          <p:cNvSpPr/>
          <p:nvPr/>
        </p:nvSpPr>
        <p:spPr>
          <a:xfrm>
            <a:off x="1054120" y="4339590"/>
            <a:ext cx="615434" cy="22860"/>
          </a:xfrm>
          <a:prstGeom prst="roundRect">
            <a:avLst>
              <a:gd name="adj" fmla="val 115385"/>
            </a:avLst>
          </a:prstGeom>
          <a:solidFill>
            <a:srgbClr val="D0CED9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16" name="Shape 13"/>
          <p:cNvSpPr/>
          <p:nvPr/>
        </p:nvSpPr>
        <p:spPr>
          <a:xfrm>
            <a:off x="681335" y="4153257"/>
            <a:ext cx="395645" cy="395645"/>
          </a:xfrm>
          <a:prstGeom prst="roundRect">
            <a:avLst>
              <a:gd name="adj" fmla="val 6667"/>
            </a:avLst>
          </a:prstGeom>
          <a:solidFill>
            <a:srgbClr val="EAE8F3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17" name="Text 14"/>
          <p:cNvSpPr/>
          <p:nvPr/>
        </p:nvSpPr>
        <p:spPr>
          <a:xfrm>
            <a:off x="797897" y="4219218"/>
            <a:ext cx="162520" cy="2637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50"/>
              </a:lnSpc>
              <a:buNone/>
            </a:pPr>
            <a:r>
              <a:rPr lang="en-US" sz="20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3</a:t>
            </a:r>
            <a:endParaRPr lang="en-US" sz="2050" dirty="0"/>
          </a:p>
        </p:txBody>
      </p:sp>
      <p:sp>
        <p:nvSpPr>
          <p:cNvPr id="18" name="Text 15"/>
          <p:cNvSpPr/>
          <p:nvPr/>
        </p:nvSpPr>
        <p:spPr>
          <a:xfrm>
            <a:off x="1846302" y="4131231"/>
            <a:ext cx="2400657" cy="2746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Normalization Step 2</a:t>
            </a:r>
            <a:endParaRPr lang="en-US" sz="1700" dirty="0"/>
          </a:p>
        </p:txBody>
      </p:sp>
      <p:sp>
        <p:nvSpPr>
          <p:cNvPr id="19" name="Text 16"/>
          <p:cNvSpPr/>
          <p:nvPr/>
        </p:nvSpPr>
        <p:spPr>
          <a:xfrm>
            <a:off x="1846302" y="4511397"/>
            <a:ext cx="6682264" cy="5626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Establish Relationships with Foreign Keys - Link tables via Category_ID, Subcategory_ID, and Supplier_ID.</a:t>
            </a:r>
            <a:endParaRPr lang="en-US" sz="1350" dirty="0"/>
          </a:p>
        </p:txBody>
      </p:sp>
      <p:sp>
        <p:nvSpPr>
          <p:cNvPr id="20" name="Shape 17"/>
          <p:cNvSpPr/>
          <p:nvPr/>
        </p:nvSpPr>
        <p:spPr>
          <a:xfrm>
            <a:off x="1054120" y="5809655"/>
            <a:ext cx="615434" cy="22860"/>
          </a:xfrm>
          <a:prstGeom prst="roundRect">
            <a:avLst>
              <a:gd name="adj" fmla="val 115385"/>
            </a:avLst>
          </a:prstGeom>
          <a:solidFill>
            <a:srgbClr val="D0CED9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21" name="Shape 18"/>
          <p:cNvSpPr/>
          <p:nvPr/>
        </p:nvSpPr>
        <p:spPr>
          <a:xfrm>
            <a:off x="681335" y="5623322"/>
            <a:ext cx="395645" cy="395645"/>
          </a:xfrm>
          <a:prstGeom prst="roundRect">
            <a:avLst>
              <a:gd name="adj" fmla="val 6667"/>
            </a:avLst>
          </a:prstGeom>
          <a:solidFill>
            <a:srgbClr val="EAE8F3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22" name="Text 19"/>
          <p:cNvSpPr/>
          <p:nvPr/>
        </p:nvSpPr>
        <p:spPr>
          <a:xfrm>
            <a:off x="801945" y="5689282"/>
            <a:ext cx="154305" cy="2637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50"/>
              </a:lnSpc>
              <a:buNone/>
            </a:pPr>
            <a:r>
              <a:rPr lang="en-US" sz="20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4</a:t>
            </a:r>
            <a:endParaRPr lang="en-US" sz="2050" dirty="0"/>
          </a:p>
        </p:txBody>
      </p:sp>
      <p:sp>
        <p:nvSpPr>
          <p:cNvPr id="23" name="Text 20"/>
          <p:cNvSpPr/>
          <p:nvPr/>
        </p:nvSpPr>
        <p:spPr>
          <a:xfrm>
            <a:off x="1846302" y="5601295"/>
            <a:ext cx="3907750" cy="2746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After Normalization (3NF Schema)</a:t>
            </a:r>
            <a:endParaRPr lang="en-US" sz="1700" dirty="0"/>
          </a:p>
        </p:txBody>
      </p:sp>
      <p:sp>
        <p:nvSpPr>
          <p:cNvPr id="24" name="Text 21"/>
          <p:cNvSpPr/>
          <p:nvPr/>
        </p:nvSpPr>
        <p:spPr>
          <a:xfrm>
            <a:off x="1846302" y="5981462"/>
            <a:ext cx="6682264" cy="5626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200"/>
              </a:lnSpc>
              <a:buSzPct val="100000"/>
              <a:buChar char="•"/>
            </a:pPr>
            <a:r>
              <a:rPr lang="en-US" sz="13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Products: Product_ID, Product_Name, Category_ID, Subcategory_ID, Price_Per_Unit, Stock_Quantity, Supplier_ID</a:t>
            </a:r>
            <a:endParaRPr lang="en-US" sz="1350" dirty="0"/>
          </a:p>
        </p:txBody>
      </p:sp>
      <p:sp>
        <p:nvSpPr>
          <p:cNvPr id="25" name="Text 22"/>
          <p:cNvSpPr/>
          <p:nvPr/>
        </p:nvSpPr>
        <p:spPr>
          <a:xfrm>
            <a:off x="1846302" y="6605588"/>
            <a:ext cx="6682264" cy="2813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200"/>
              </a:lnSpc>
              <a:buSzPct val="100000"/>
              <a:buChar char="•"/>
            </a:pPr>
            <a:r>
              <a:rPr lang="en-US" sz="13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Categories: Category_ID, Category_Name</a:t>
            </a:r>
            <a:endParaRPr lang="en-US" sz="1350" dirty="0"/>
          </a:p>
        </p:txBody>
      </p:sp>
      <p:sp>
        <p:nvSpPr>
          <p:cNvPr id="26" name="Text 23"/>
          <p:cNvSpPr/>
          <p:nvPr/>
        </p:nvSpPr>
        <p:spPr>
          <a:xfrm>
            <a:off x="1846302" y="6948368"/>
            <a:ext cx="6682264" cy="2813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200"/>
              </a:lnSpc>
              <a:buSzPct val="100000"/>
              <a:buChar char="•"/>
            </a:pPr>
            <a:r>
              <a:rPr lang="en-US" sz="13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Subcategories: Subcategory_ID, Subcategory_Name, Category_ID</a:t>
            </a:r>
            <a:endParaRPr lang="en-US" sz="1350" dirty="0"/>
          </a:p>
        </p:txBody>
      </p:sp>
      <p:sp>
        <p:nvSpPr>
          <p:cNvPr id="27" name="Text 24"/>
          <p:cNvSpPr/>
          <p:nvPr/>
        </p:nvSpPr>
        <p:spPr>
          <a:xfrm>
            <a:off x="1846302" y="7291149"/>
            <a:ext cx="6682264" cy="2813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200"/>
              </a:lnSpc>
              <a:buSzPct val="100000"/>
              <a:buChar char="•"/>
            </a:pPr>
            <a:r>
              <a:rPr lang="en-US" sz="13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Suppliers: Supplier_ID, Supplier_Name, Contact_Info</a:t>
            </a:r>
            <a:endParaRPr lang="en-US" sz="1350" dirty="0"/>
          </a:p>
        </p:txBody>
      </p:sp>
      <p:pic>
        <p:nvPicPr>
          <p:cNvPr id="29" name="Picture 28" descr="A person typing on a computer&#10;&#10;AI-generated content may be incorrect.">
            <a:extLst>
              <a:ext uri="{FF2B5EF4-FFF2-40B4-BE49-F238E27FC236}">
                <a16:creationId xmlns:a16="http://schemas.microsoft.com/office/drawing/2014/main" id="{811A6058-C7BC-BE96-45A7-CF6DC3C4D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6702" y="0"/>
            <a:ext cx="5523698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729930" y="442913"/>
            <a:ext cx="7170420" cy="5585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350"/>
              </a:lnSpc>
              <a:buNone/>
            </a:pPr>
            <a:r>
              <a:rPr lang="en-US" sz="350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Subqueries and Nested Queries</a:t>
            </a:r>
            <a:endParaRPr lang="en-US" sz="3500" dirty="0"/>
          </a:p>
        </p:txBody>
      </p:sp>
      <p:sp>
        <p:nvSpPr>
          <p:cNvPr id="3" name="Text 1"/>
          <p:cNvSpPr/>
          <p:nvPr/>
        </p:nvSpPr>
        <p:spPr>
          <a:xfrm>
            <a:off x="625435" y="1496735"/>
            <a:ext cx="4281130" cy="5897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600"/>
              </a:lnSpc>
              <a:buNone/>
            </a:pPr>
            <a:r>
              <a:rPr lang="en-US" sz="46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$58,823.76</a:t>
            </a:r>
            <a:endParaRPr lang="en-US" sz="4600" dirty="0"/>
          </a:p>
        </p:txBody>
      </p:sp>
      <p:sp>
        <p:nvSpPr>
          <p:cNvPr id="4" name="Text 2"/>
          <p:cNvSpPr/>
          <p:nvPr/>
        </p:nvSpPr>
        <p:spPr>
          <a:xfrm>
            <a:off x="1649016" y="2309693"/>
            <a:ext cx="2233970" cy="2792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Top Product 1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625435" y="2696051"/>
            <a:ext cx="4281130" cy="5717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Product ID: bbb7b4eb-0e4b-42f6-b02e-ce03d3924454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5174575" y="1496735"/>
            <a:ext cx="4281130" cy="5897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600"/>
              </a:lnSpc>
              <a:buNone/>
            </a:pPr>
            <a:r>
              <a:rPr lang="en-US" sz="46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$56,773.34</a:t>
            </a:r>
            <a:endParaRPr lang="en-US" sz="4600" dirty="0"/>
          </a:p>
        </p:txBody>
      </p:sp>
      <p:sp>
        <p:nvSpPr>
          <p:cNvPr id="7" name="Text 5"/>
          <p:cNvSpPr/>
          <p:nvPr/>
        </p:nvSpPr>
        <p:spPr>
          <a:xfrm>
            <a:off x="6198156" y="2309693"/>
            <a:ext cx="2233970" cy="2792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Top Product 2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5174575" y="2696051"/>
            <a:ext cx="4281130" cy="5717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Product ID: 8aba364b-ddfa-4752-9fb9-c4498728919a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9723715" y="1496735"/>
            <a:ext cx="4281249" cy="5897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600"/>
              </a:lnSpc>
              <a:buNone/>
            </a:pPr>
            <a:r>
              <a:rPr lang="en-US" sz="46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$54,804.91</a:t>
            </a:r>
            <a:endParaRPr lang="en-US" sz="4600" dirty="0"/>
          </a:p>
        </p:txBody>
      </p:sp>
      <p:sp>
        <p:nvSpPr>
          <p:cNvPr id="10" name="Text 8"/>
          <p:cNvSpPr/>
          <p:nvPr/>
        </p:nvSpPr>
        <p:spPr>
          <a:xfrm>
            <a:off x="10747296" y="2309693"/>
            <a:ext cx="2233970" cy="2792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Top Product 3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9723715" y="2696051"/>
            <a:ext cx="4281249" cy="5717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Product ID: 1034fbb7-fdce-49e2-9230-98af72d7fa15</a:t>
            </a:r>
            <a:endParaRPr lang="en-US" sz="1400" dirty="0"/>
          </a:p>
        </p:txBody>
      </p:sp>
      <p:sp>
        <p:nvSpPr>
          <p:cNvPr id="12" name="Text 10"/>
          <p:cNvSpPr/>
          <p:nvPr/>
        </p:nvSpPr>
        <p:spPr>
          <a:xfrm>
            <a:off x="625435" y="3535799"/>
            <a:ext cx="5451158" cy="2792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150"/>
              </a:lnSpc>
              <a:buNone/>
            </a:pPr>
            <a:r>
              <a:rPr lang="en-US" sz="1750" b="1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Customers Who Haven't Placed Any Orders Yet</a:t>
            </a:r>
            <a:r>
              <a:rPr lang="en-US" sz="17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: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2878931" y="5448776"/>
            <a:ext cx="2233970" cy="2792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1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Inactive Group 1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625435" y="5835134"/>
            <a:ext cx="4487466" cy="5717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250"/>
              </a:lnSpc>
              <a:buNone/>
            </a:pPr>
            <a:r>
              <a:rPr 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Melinda Mclaughlin, Hannah Meyer, Daniel Nguyen, Gloria Dominguez</a:t>
            </a:r>
            <a:endParaRPr lang="en-US" sz="1400" dirty="0"/>
          </a:p>
        </p:txBody>
      </p:sp>
      <p:pic>
        <p:nvPicPr>
          <p:cNvPr id="1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327" y="4083010"/>
            <a:ext cx="3689747" cy="3689747"/>
          </a:xfrm>
          <a:prstGeom prst="rect">
            <a:avLst/>
          </a:prstGeom>
        </p:spPr>
      </p:pic>
      <p:sp>
        <p:nvSpPr>
          <p:cNvPr id="16" name="Text 13"/>
          <p:cNvSpPr/>
          <p:nvPr/>
        </p:nvSpPr>
        <p:spPr>
          <a:xfrm>
            <a:off x="5993130" y="5527119"/>
            <a:ext cx="99655" cy="3573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1</a:t>
            </a:r>
            <a:endParaRPr lang="en-US" sz="1750" dirty="0"/>
          </a:p>
        </p:txBody>
      </p:sp>
      <p:sp>
        <p:nvSpPr>
          <p:cNvPr id="17" name="Text 14"/>
          <p:cNvSpPr/>
          <p:nvPr/>
        </p:nvSpPr>
        <p:spPr>
          <a:xfrm>
            <a:off x="9428083" y="4530804"/>
            <a:ext cx="2233970" cy="2792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Inactive Group 2</a:t>
            </a:r>
            <a:endParaRPr lang="en-US" sz="1750" dirty="0"/>
          </a:p>
        </p:txBody>
      </p:sp>
      <p:sp>
        <p:nvSpPr>
          <p:cNvPr id="18" name="Text 15"/>
          <p:cNvSpPr/>
          <p:nvPr/>
        </p:nvSpPr>
        <p:spPr>
          <a:xfrm>
            <a:off x="9428083" y="4917162"/>
            <a:ext cx="4576882" cy="5717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Joel Shaffer, William Cummings, Jeremy Duran, Omar Taylor</a:t>
            </a:r>
            <a:endParaRPr lang="en-US" sz="1400" dirty="0"/>
          </a:p>
        </p:txBody>
      </p:sp>
      <p:pic>
        <p:nvPicPr>
          <p:cNvPr id="1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0327" y="4083010"/>
            <a:ext cx="3689747" cy="3689747"/>
          </a:xfrm>
          <a:prstGeom prst="rect">
            <a:avLst/>
          </a:prstGeom>
        </p:spPr>
      </p:pic>
      <p:sp>
        <p:nvSpPr>
          <p:cNvPr id="20" name="Text 16"/>
          <p:cNvSpPr/>
          <p:nvPr/>
        </p:nvSpPr>
        <p:spPr>
          <a:xfrm>
            <a:off x="8074700" y="4758333"/>
            <a:ext cx="137517" cy="3573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2</a:t>
            </a:r>
            <a:endParaRPr lang="en-US" sz="1750" dirty="0"/>
          </a:p>
        </p:txBody>
      </p:sp>
      <p:sp>
        <p:nvSpPr>
          <p:cNvPr id="21" name="Text 17"/>
          <p:cNvSpPr/>
          <p:nvPr/>
        </p:nvSpPr>
        <p:spPr>
          <a:xfrm>
            <a:off x="9428083" y="6652617"/>
            <a:ext cx="2233970" cy="2792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Inactive Group 3</a:t>
            </a:r>
            <a:endParaRPr lang="en-US" sz="1750" dirty="0"/>
          </a:p>
        </p:txBody>
      </p:sp>
      <p:sp>
        <p:nvSpPr>
          <p:cNvPr id="22" name="Text 18"/>
          <p:cNvSpPr/>
          <p:nvPr/>
        </p:nvSpPr>
        <p:spPr>
          <a:xfrm>
            <a:off x="9428083" y="7038975"/>
            <a:ext cx="4576882" cy="2858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Sandra Martin, Erica Huber, Kimberly Mclean</a:t>
            </a:r>
            <a:endParaRPr lang="en-US" sz="1400" dirty="0"/>
          </a:p>
        </p:txBody>
      </p:sp>
      <p:pic>
        <p:nvPicPr>
          <p:cNvPr id="2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0327" y="4083010"/>
            <a:ext cx="3689747" cy="3689747"/>
          </a:xfrm>
          <a:prstGeom prst="rect">
            <a:avLst/>
          </a:prstGeom>
        </p:spPr>
      </p:pic>
      <p:sp>
        <p:nvSpPr>
          <p:cNvPr id="24" name="Text 19"/>
          <p:cNvSpPr/>
          <p:nvPr/>
        </p:nvSpPr>
        <p:spPr>
          <a:xfrm>
            <a:off x="7690128" y="6961823"/>
            <a:ext cx="137517" cy="3573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3</a:t>
            </a:r>
            <a:endParaRPr lang="en-US" sz="175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246608" y="293684"/>
            <a:ext cx="4137184" cy="5078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950"/>
              </a:lnSpc>
              <a:buNone/>
            </a:pPr>
            <a:r>
              <a:rPr lang="en-US" sz="31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Real-World Analysis</a:t>
            </a:r>
            <a:endParaRPr lang="en-US" sz="3150" dirty="0"/>
          </a:p>
        </p:txBody>
      </p:sp>
      <p:sp>
        <p:nvSpPr>
          <p:cNvPr id="4" name="Text 1"/>
          <p:cNvSpPr/>
          <p:nvPr/>
        </p:nvSpPr>
        <p:spPr>
          <a:xfrm>
            <a:off x="568643" y="6875502"/>
            <a:ext cx="13493115" cy="5200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000"/>
              </a:lnSpc>
              <a:buNone/>
            </a:pPr>
            <a:r>
              <a:rPr lang="en-US" sz="12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1. Cities with the Most Prime Members (100% Prime Membership): East Melissachester, Robertbury, Port Denise, New David, Kristenmouth, Martinshire, East Kristine, North Lisa, Floresmouth, Kimberlyport, Josephport, Port Christopher, Davisfort, Whitneybury, Kellyport, Sarahmouth, South Michael</a:t>
            </a:r>
            <a:endParaRPr lang="en-US" sz="1250" dirty="0"/>
          </a:p>
        </p:txBody>
      </p:sp>
      <p:sp>
        <p:nvSpPr>
          <p:cNvPr id="5" name="Text 2"/>
          <p:cNvSpPr/>
          <p:nvPr/>
        </p:nvSpPr>
        <p:spPr>
          <a:xfrm>
            <a:off x="568643" y="7578328"/>
            <a:ext cx="13493115" cy="2600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000"/>
              </a:lnSpc>
              <a:buNone/>
            </a:pPr>
            <a:r>
              <a:rPr lang="en-US" sz="12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2. Most Frequently Ordered Categories: 1. Meat - 2,012 orders 2. Fruits - 1,837 orders 3. Snacks - 1,734 orders</a:t>
            </a:r>
            <a:endParaRPr lang="en-US" sz="1250" dirty="0"/>
          </a:p>
        </p:txBody>
      </p:sp>
      <p:pic>
        <p:nvPicPr>
          <p:cNvPr id="1026" name="Picture 2" descr="Output image">
            <a:extLst>
              <a:ext uri="{FF2B5EF4-FFF2-40B4-BE49-F238E27FC236}">
                <a16:creationId xmlns:a16="http://schemas.microsoft.com/office/drawing/2014/main" id="{D90559E6-AE0D-9BC1-C1A7-313B1AF88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419" y="1297612"/>
            <a:ext cx="6316579" cy="495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Output image">
            <a:extLst>
              <a:ext uri="{FF2B5EF4-FFF2-40B4-BE49-F238E27FC236}">
                <a16:creationId xmlns:a16="http://schemas.microsoft.com/office/drawing/2014/main" id="{92AA3F1F-C7C0-7A57-E9AC-056E6415B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508" y="1363786"/>
            <a:ext cx="5610069" cy="4820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048880" y="860107"/>
            <a:ext cx="917796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sz="3600" dirty="0">
                <a:solidFill>
                  <a:srgbClr val="0070C0"/>
                </a:solidFill>
                <a:latin typeface="Times New Roman" panose="02020603050405020304" pitchFamily="18" charset="0"/>
                <a:ea typeface="Libre Baskerville" pitchFamily="34" charset="-122"/>
                <a:cs typeface="Times New Roman" panose="02020603050405020304" pitchFamily="18" charset="0"/>
              </a:rPr>
              <a:t>Entity-Relationship</a:t>
            </a:r>
            <a:r>
              <a:rPr lang="en-US" sz="3600" dirty="0">
                <a:solidFill>
                  <a:srgbClr val="403CCF"/>
                </a:solidFill>
                <a:latin typeface="Times New Roman" panose="02020603050405020304" pitchFamily="18" charset="0"/>
                <a:ea typeface="Libre Baskerville" pitchFamily="34" charset="-122"/>
                <a:cs typeface="Times New Roman" panose="02020603050405020304" pitchFamily="18" charset="0"/>
              </a:rPr>
              <a:t> Diagram (ERD) Explanation</a:t>
            </a:r>
          </a:p>
        </p:txBody>
      </p:sp>
      <p:sp>
        <p:nvSpPr>
          <p:cNvPr id="3" name="Shape 1"/>
          <p:cNvSpPr/>
          <p:nvPr/>
        </p:nvSpPr>
        <p:spPr>
          <a:xfrm>
            <a:off x="793790" y="2517219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AE8F3"/>
          </a:solidFill>
          <a:ln/>
        </p:spPr>
        <p:txBody>
          <a:bodyPr/>
          <a:lstStyle/>
          <a:p>
            <a:endParaRPr lang="en-GB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972979" y="2602230"/>
            <a:ext cx="151805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3200" dirty="0">
                <a:solidFill>
                  <a:srgbClr val="49495A"/>
                </a:solidFill>
                <a:latin typeface="Times New Roman" panose="02020603050405020304" pitchFamily="18" charset="0"/>
                <a:ea typeface="Libre Baskerville" pitchFamily="34" charset="-122"/>
                <a:cs typeface="Times New Roman" panose="02020603050405020304" pitchFamily="18" charset="0"/>
              </a:rPr>
              <a:t>1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1530906" y="251721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800" dirty="0">
                <a:solidFill>
                  <a:srgbClr val="49495A"/>
                </a:solidFill>
                <a:latin typeface="Times New Roman" panose="02020603050405020304" pitchFamily="18" charset="0"/>
                <a:ea typeface="Libre Baskerville" pitchFamily="34" charset="-122"/>
                <a:cs typeface="Times New Roman" panose="02020603050405020304" pitchFamily="18" charset="0"/>
              </a:rPr>
              <a:t>Customers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1530906" y="3007638"/>
            <a:ext cx="56709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000" dirty="0">
                <a:solidFill>
                  <a:srgbClr val="49495A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Stores customer details, linked to Orders and Reviews.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hape 5"/>
          <p:cNvSpPr/>
          <p:nvPr/>
        </p:nvSpPr>
        <p:spPr>
          <a:xfrm>
            <a:off x="7428667" y="2517219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AE8F3"/>
          </a:solidFill>
          <a:ln/>
        </p:spPr>
        <p:txBody>
          <a:bodyPr/>
          <a:lstStyle/>
          <a:p>
            <a:endParaRPr lang="en-GB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7579043" y="2602230"/>
            <a:ext cx="209550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3200" dirty="0">
                <a:solidFill>
                  <a:srgbClr val="49495A"/>
                </a:solidFill>
                <a:latin typeface="Times New Roman" panose="02020603050405020304" pitchFamily="18" charset="0"/>
                <a:ea typeface="Libre Baskerville" pitchFamily="34" charset="-122"/>
                <a:cs typeface="Times New Roman" panose="02020603050405020304" pitchFamily="18" charset="0"/>
              </a:rPr>
              <a:t>2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8165783" y="251721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800" dirty="0">
                <a:solidFill>
                  <a:srgbClr val="49495A"/>
                </a:solidFill>
                <a:latin typeface="Times New Roman" panose="02020603050405020304" pitchFamily="18" charset="0"/>
                <a:ea typeface="Libre Baskerville" pitchFamily="34" charset="-122"/>
                <a:cs typeface="Times New Roman" panose="02020603050405020304" pitchFamily="18" charset="0"/>
              </a:rPr>
              <a:t>Orders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8"/>
          <p:cNvSpPr/>
          <p:nvPr/>
        </p:nvSpPr>
        <p:spPr>
          <a:xfrm>
            <a:off x="8165783" y="3007638"/>
            <a:ext cx="56709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000" dirty="0">
                <a:solidFill>
                  <a:srgbClr val="49495A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Captures purchase transactions, referencing Customers and linked to Order_Details.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hape 9"/>
          <p:cNvSpPr/>
          <p:nvPr/>
        </p:nvSpPr>
        <p:spPr>
          <a:xfrm>
            <a:off x="793790" y="421540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AE8F3"/>
          </a:solidFill>
          <a:ln/>
        </p:spPr>
        <p:txBody>
          <a:bodyPr/>
          <a:lstStyle/>
          <a:p>
            <a:endParaRPr lang="en-GB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944166" y="4300418"/>
            <a:ext cx="209550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3200" dirty="0">
                <a:solidFill>
                  <a:srgbClr val="49495A"/>
                </a:solidFill>
                <a:latin typeface="Times New Roman" panose="02020603050405020304" pitchFamily="18" charset="0"/>
                <a:ea typeface="Libre Baskerville" pitchFamily="34" charset="-122"/>
                <a:cs typeface="Times New Roman" panose="02020603050405020304" pitchFamily="18" charset="0"/>
              </a:rPr>
              <a:t>3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11"/>
          <p:cNvSpPr/>
          <p:nvPr/>
        </p:nvSpPr>
        <p:spPr>
          <a:xfrm>
            <a:off x="1530906" y="42154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800" dirty="0">
                <a:solidFill>
                  <a:srgbClr val="49495A"/>
                </a:solidFill>
                <a:latin typeface="Times New Roman" panose="02020603050405020304" pitchFamily="18" charset="0"/>
                <a:ea typeface="Libre Baskerville" pitchFamily="34" charset="-122"/>
                <a:cs typeface="Times New Roman" panose="02020603050405020304" pitchFamily="18" charset="0"/>
              </a:rPr>
              <a:t>Order_Details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12"/>
          <p:cNvSpPr/>
          <p:nvPr/>
        </p:nvSpPr>
        <p:spPr>
          <a:xfrm>
            <a:off x="1530906" y="4705826"/>
            <a:ext cx="56709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000" dirty="0">
                <a:solidFill>
                  <a:srgbClr val="49495A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Connects Orders and Products, tracking quantities and discounts.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Shape 13"/>
          <p:cNvSpPr/>
          <p:nvPr/>
        </p:nvSpPr>
        <p:spPr>
          <a:xfrm>
            <a:off x="7428667" y="421540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AE8F3"/>
          </a:solidFill>
          <a:ln/>
        </p:spPr>
        <p:txBody>
          <a:bodyPr/>
          <a:lstStyle/>
          <a:p>
            <a:endParaRPr lang="en-GB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14"/>
          <p:cNvSpPr/>
          <p:nvPr/>
        </p:nvSpPr>
        <p:spPr>
          <a:xfrm>
            <a:off x="7584281" y="4300418"/>
            <a:ext cx="199072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3200" dirty="0">
                <a:solidFill>
                  <a:srgbClr val="49495A"/>
                </a:solidFill>
                <a:latin typeface="Times New Roman" panose="02020603050405020304" pitchFamily="18" charset="0"/>
                <a:ea typeface="Libre Baskerville" pitchFamily="34" charset="-122"/>
                <a:cs typeface="Times New Roman" panose="02020603050405020304" pitchFamily="18" charset="0"/>
              </a:rPr>
              <a:t>4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15"/>
          <p:cNvSpPr/>
          <p:nvPr/>
        </p:nvSpPr>
        <p:spPr>
          <a:xfrm>
            <a:off x="8165783" y="42154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800" dirty="0">
                <a:solidFill>
                  <a:srgbClr val="49495A"/>
                </a:solidFill>
                <a:latin typeface="Times New Roman" panose="02020603050405020304" pitchFamily="18" charset="0"/>
                <a:ea typeface="Libre Baskerville" pitchFamily="34" charset="-122"/>
                <a:cs typeface="Times New Roman" panose="02020603050405020304" pitchFamily="18" charset="0"/>
              </a:rPr>
              <a:t>Products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16"/>
          <p:cNvSpPr/>
          <p:nvPr/>
        </p:nvSpPr>
        <p:spPr>
          <a:xfrm>
            <a:off x="8165783" y="4705826"/>
            <a:ext cx="56709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000" dirty="0">
                <a:solidFill>
                  <a:srgbClr val="49495A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Contains product information, linked to Categories, Subcategories, and Suppliers.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Shape 17"/>
          <p:cNvSpPr/>
          <p:nvPr/>
        </p:nvSpPr>
        <p:spPr>
          <a:xfrm>
            <a:off x="793790" y="591359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AE8F3"/>
          </a:solidFill>
          <a:ln/>
        </p:spPr>
        <p:txBody>
          <a:bodyPr/>
          <a:lstStyle/>
          <a:p>
            <a:endParaRPr lang="en-GB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18"/>
          <p:cNvSpPr/>
          <p:nvPr/>
        </p:nvSpPr>
        <p:spPr>
          <a:xfrm>
            <a:off x="952262" y="5998607"/>
            <a:ext cx="19323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3200" dirty="0">
                <a:solidFill>
                  <a:srgbClr val="49495A"/>
                </a:solidFill>
                <a:latin typeface="Times New Roman" panose="02020603050405020304" pitchFamily="18" charset="0"/>
                <a:ea typeface="Libre Baskerville" pitchFamily="34" charset="-122"/>
                <a:cs typeface="Times New Roman" panose="02020603050405020304" pitchFamily="18" charset="0"/>
              </a:rPr>
              <a:t>5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 19"/>
          <p:cNvSpPr/>
          <p:nvPr/>
        </p:nvSpPr>
        <p:spPr>
          <a:xfrm>
            <a:off x="1530906" y="591359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800" dirty="0">
                <a:solidFill>
                  <a:srgbClr val="49495A"/>
                </a:solidFill>
                <a:latin typeface="Times New Roman" panose="02020603050405020304" pitchFamily="18" charset="0"/>
                <a:ea typeface="Libre Baskerville" pitchFamily="34" charset="-122"/>
                <a:cs typeface="Times New Roman" panose="02020603050405020304" pitchFamily="18" charset="0"/>
              </a:rPr>
              <a:t>Suppliers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 20"/>
          <p:cNvSpPr/>
          <p:nvPr/>
        </p:nvSpPr>
        <p:spPr>
          <a:xfrm>
            <a:off x="1530906" y="6404015"/>
            <a:ext cx="56709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000" dirty="0">
                <a:solidFill>
                  <a:srgbClr val="49495A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Stores supplier details, linked to Products.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Shape 21"/>
          <p:cNvSpPr/>
          <p:nvPr/>
        </p:nvSpPr>
        <p:spPr>
          <a:xfrm>
            <a:off x="7428667" y="591359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AE8F3"/>
          </a:solidFill>
          <a:ln/>
        </p:spPr>
        <p:txBody>
          <a:bodyPr/>
          <a:lstStyle/>
          <a:p>
            <a:endParaRPr lang="en-GB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 22"/>
          <p:cNvSpPr/>
          <p:nvPr/>
        </p:nvSpPr>
        <p:spPr>
          <a:xfrm>
            <a:off x="7574399" y="5998607"/>
            <a:ext cx="218837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3200" dirty="0">
                <a:solidFill>
                  <a:srgbClr val="49495A"/>
                </a:solidFill>
                <a:latin typeface="Times New Roman" panose="02020603050405020304" pitchFamily="18" charset="0"/>
                <a:ea typeface="Libre Baskerville" pitchFamily="34" charset="-122"/>
                <a:cs typeface="Times New Roman" panose="02020603050405020304" pitchFamily="18" charset="0"/>
              </a:rPr>
              <a:t>6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 23"/>
          <p:cNvSpPr/>
          <p:nvPr/>
        </p:nvSpPr>
        <p:spPr>
          <a:xfrm>
            <a:off x="8165783" y="591359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800" dirty="0">
                <a:solidFill>
                  <a:srgbClr val="49495A"/>
                </a:solidFill>
                <a:latin typeface="Times New Roman" panose="02020603050405020304" pitchFamily="18" charset="0"/>
                <a:ea typeface="Libre Baskerville" pitchFamily="34" charset="-122"/>
                <a:cs typeface="Times New Roman" panose="02020603050405020304" pitchFamily="18" charset="0"/>
              </a:rPr>
              <a:t>Reviews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 24"/>
          <p:cNvSpPr/>
          <p:nvPr/>
        </p:nvSpPr>
        <p:spPr>
          <a:xfrm>
            <a:off x="8165783" y="6404015"/>
            <a:ext cx="56709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000" dirty="0">
                <a:solidFill>
                  <a:srgbClr val="49495A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Associates customer feedback with Products and Customers.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9136" y="557213"/>
            <a:ext cx="11152465" cy="633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950"/>
              </a:lnSpc>
              <a:buNone/>
            </a:pPr>
            <a:r>
              <a:rPr lang="en-US" sz="3950" dirty="0">
                <a:solidFill>
                  <a:srgbClr val="0070C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Primary</a:t>
            </a:r>
            <a:r>
              <a:rPr lang="en-US" sz="39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 &amp; Foreign Keys with Relationships</a:t>
            </a:r>
            <a:endParaRPr lang="en-US" sz="39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136" y="1595557"/>
            <a:ext cx="1013103" cy="1215747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026087" y="1798082"/>
            <a:ext cx="3749159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customers (PK: customer_id)</a:t>
            </a:r>
            <a:endParaRPr lang="en-US" sz="1950" dirty="0"/>
          </a:p>
        </p:txBody>
      </p:sp>
      <p:sp>
        <p:nvSpPr>
          <p:cNvPr id="5" name="Text 2"/>
          <p:cNvSpPr/>
          <p:nvPr/>
        </p:nvSpPr>
        <p:spPr>
          <a:xfrm>
            <a:off x="2026087" y="2236113"/>
            <a:ext cx="11895177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Referenced in orders, reviews</a:t>
            </a:r>
            <a:endParaRPr lang="en-US" sz="15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136" y="2811304"/>
            <a:ext cx="1013103" cy="1215747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026087" y="3013829"/>
            <a:ext cx="5064443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orders (PK: order_id, FK: customer_id)</a:t>
            </a:r>
            <a:endParaRPr lang="en-US" sz="1950" dirty="0"/>
          </a:p>
        </p:txBody>
      </p:sp>
      <p:sp>
        <p:nvSpPr>
          <p:cNvPr id="8" name="Text 4"/>
          <p:cNvSpPr/>
          <p:nvPr/>
        </p:nvSpPr>
        <p:spPr>
          <a:xfrm>
            <a:off x="2026087" y="3451860"/>
            <a:ext cx="11895177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Referenced in order_details</a:t>
            </a:r>
            <a:endParaRPr lang="en-US" sz="15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136" y="4027051"/>
            <a:ext cx="1013103" cy="1215747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026087" y="4229576"/>
            <a:ext cx="8847177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order_details (PK: (order_id, product_id), FK: order_id, product_id)</a:t>
            </a:r>
            <a:endParaRPr lang="en-US" sz="19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136" y="5242798"/>
            <a:ext cx="1013103" cy="1215747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2026087" y="5445323"/>
            <a:ext cx="7396639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products (PK: product_id, FK: sub_category, supplier_id)</a:t>
            </a:r>
            <a:endParaRPr lang="en-US" sz="1950" dirty="0"/>
          </a:p>
        </p:txBody>
      </p:sp>
      <p:sp>
        <p:nvSpPr>
          <p:cNvPr id="13" name="Text 7"/>
          <p:cNvSpPr/>
          <p:nvPr/>
        </p:nvSpPr>
        <p:spPr>
          <a:xfrm>
            <a:off x="2026087" y="5883354"/>
            <a:ext cx="11895177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Referenced in order_details, reviews</a:t>
            </a:r>
            <a:endParaRPr lang="en-US" sz="1550" dirty="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9136" y="6458545"/>
            <a:ext cx="1013103" cy="1215747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2026087" y="6661071"/>
            <a:ext cx="3436739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suppliers (PK: supplier_id)</a:t>
            </a:r>
            <a:endParaRPr lang="en-US" sz="1950" dirty="0"/>
          </a:p>
        </p:txBody>
      </p:sp>
      <p:sp>
        <p:nvSpPr>
          <p:cNvPr id="16" name="Text 9"/>
          <p:cNvSpPr/>
          <p:nvPr/>
        </p:nvSpPr>
        <p:spPr>
          <a:xfrm>
            <a:off x="2026087" y="7099102"/>
            <a:ext cx="11895177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Referenced in products</a:t>
            </a:r>
            <a:endParaRPr lang="en-US" sz="15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956730" y="169532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Basic Queries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836414" y="3339170"/>
            <a:ext cx="7556421" cy="1306949"/>
          </a:xfrm>
          <a:prstGeom prst="roundRect">
            <a:avLst>
              <a:gd name="adj" fmla="val 2603"/>
            </a:avLst>
          </a:prstGeom>
          <a:solidFill>
            <a:srgbClr val="EAE8F3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5" name="Text 2"/>
          <p:cNvSpPr/>
          <p:nvPr/>
        </p:nvSpPr>
        <p:spPr>
          <a:xfrm>
            <a:off x="1063228" y="356598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Customer Query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63228" y="4056402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Retrieve all customers from a specific city.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836414" y="4872933"/>
            <a:ext cx="7556421" cy="1306949"/>
          </a:xfrm>
          <a:prstGeom prst="roundRect">
            <a:avLst>
              <a:gd name="adj" fmla="val 2603"/>
            </a:avLst>
          </a:prstGeom>
          <a:solidFill>
            <a:srgbClr val="EAE8F3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8" name="Text 5"/>
          <p:cNvSpPr/>
          <p:nvPr/>
        </p:nvSpPr>
        <p:spPr>
          <a:xfrm>
            <a:off x="1063228" y="509974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Product Query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63228" y="5590165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Fetch all products under the "Fruits" category.</a:t>
            </a:r>
            <a:endParaRPr lang="en-US" sz="1750" dirty="0"/>
          </a:p>
        </p:txBody>
      </p:sp>
      <p:pic>
        <p:nvPicPr>
          <p:cNvPr id="13" name="Picture 1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3F35C56-D00B-756A-6200-E65E4C331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6872" y="0"/>
            <a:ext cx="5693528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85506" y="607398"/>
            <a:ext cx="1383661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marR="0" algn="ctr">
              <a:lnSpc>
                <a:spcPct val="107000"/>
              </a:lnSpc>
              <a:spcAft>
                <a:spcPts val="800"/>
              </a:spcAft>
            </a:pPr>
            <a:r>
              <a:rPr lang="en-GB" sz="4000" kern="100" dirty="0">
                <a:solidFill>
                  <a:srgbClr val="7030A0"/>
                </a:solidFill>
                <a:effectLst/>
                <a:latin typeface="Libre Baskerville" panose="020000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Data Definition Language (DDL) </a:t>
            </a:r>
          </a:p>
          <a:p>
            <a:pPr marL="0" marR="0" algn="ctr">
              <a:lnSpc>
                <a:spcPct val="107000"/>
              </a:lnSpc>
              <a:spcAft>
                <a:spcPts val="800"/>
              </a:spcAft>
            </a:pPr>
            <a:r>
              <a:rPr lang="en-GB" sz="4000" kern="100" dirty="0">
                <a:solidFill>
                  <a:srgbClr val="7030A0"/>
                </a:solidFill>
                <a:effectLst/>
                <a:latin typeface="Libre Baskerville" panose="020000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and Constraints</a:t>
            </a:r>
          </a:p>
          <a:p>
            <a:pPr marL="0" indent="0">
              <a:lnSpc>
                <a:spcPts val="5550"/>
              </a:lnSpc>
              <a:buNone/>
            </a:pP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1857256" y="28615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Primary Key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351967"/>
            <a:ext cx="389870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Ensures each row has a unique identifier</a:t>
            </a:r>
            <a:endParaRPr lang="en-US" sz="17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6333173" y="3161943"/>
            <a:ext cx="126444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5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1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9937790" y="304299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NOT NULL</a:t>
            </a:r>
            <a:endParaRPr lang="en-US" sz="2200" dirty="0"/>
          </a:p>
        </p:txBody>
      </p:sp>
      <p:sp>
        <p:nvSpPr>
          <p:cNvPr id="8" name="Text 5"/>
          <p:cNvSpPr/>
          <p:nvPr/>
        </p:nvSpPr>
        <p:spPr>
          <a:xfrm>
            <a:off x="9937790" y="3533418"/>
            <a:ext cx="3898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Requires a column to have a value</a:t>
            </a:r>
            <a:endParaRPr lang="en-US" sz="1750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8534876" y="3550444"/>
            <a:ext cx="174665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5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2</a:t>
            </a:r>
            <a:endParaRPr lang="en-US" sz="2200" dirty="0"/>
          </a:p>
        </p:txBody>
      </p:sp>
      <p:sp>
        <p:nvSpPr>
          <p:cNvPr id="11" name="Text 7"/>
          <p:cNvSpPr/>
          <p:nvPr/>
        </p:nvSpPr>
        <p:spPr>
          <a:xfrm>
            <a:off x="9937790" y="53141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Unique</a:t>
            </a:r>
            <a:endParaRPr lang="en-US" sz="2200" dirty="0"/>
          </a:p>
        </p:txBody>
      </p:sp>
      <p:sp>
        <p:nvSpPr>
          <p:cNvPr id="12" name="Text 8"/>
          <p:cNvSpPr/>
          <p:nvPr/>
        </p:nvSpPr>
        <p:spPr>
          <a:xfrm>
            <a:off x="9937790" y="5804535"/>
            <a:ext cx="3898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Ensures all values in a column are different</a:t>
            </a:r>
            <a:endParaRPr lang="en-US" sz="1750" dirty="0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8146375" y="5776317"/>
            <a:ext cx="174665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5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3</a:t>
            </a:r>
            <a:endParaRPr lang="en-US" sz="2200" dirty="0"/>
          </a:p>
        </p:txBody>
      </p:sp>
      <p:sp>
        <p:nvSpPr>
          <p:cNvPr id="15" name="Text 10"/>
          <p:cNvSpPr/>
          <p:nvPr/>
        </p:nvSpPr>
        <p:spPr>
          <a:xfrm>
            <a:off x="1857256" y="549556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CHECK</a:t>
            </a:r>
            <a:endParaRPr lang="en-US" sz="2200" dirty="0"/>
          </a:p>
        </p:txBody>
      </p:sp>
      <p:sp>
        <p:nvSpPr>
          <p:cNvPr id="16" name="Text 11"/>
          <p:cNvSpPr/>
          <p:nvPr/>
        </p:nvSpPr>
        <p:spPr>
          <a:xfrm>
            <a:off x="793790" y="5985986"/>
            <a:ext cx="389870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Validates data before insertion</a:t>
            </a:r>
            <a:endParaRPr lang="en-US" sz="1750" dirty="0"/>
          </a:p>
        </p:txBody>
      </p:sp>
      <p:pic>
        <p:nvPicPr>
          <p:cNvPr id="1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5924907" y="5387816"/>
            <a:ext cx="165854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5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4</a:t>
            </a:r>
            <a:endParaRPr lang="en-US" sz="2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40794" y="2792254"/>
            <a:ext cx="8455223" cy="5720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500"/>
              </a:lnSpc>
              <a:buNone/>
            </a:pPr>
            <a:r>
              <a:rPr lang="en-US" sz="360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Data Manipulation Language (DML)</a:t>
            </a:r>
            <a:endParaRPr lang="en-US" sz="36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94" y="3638907"/>
            <a:ext cx="915353" cy="109847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830705" y="3821906"/>
            <a:ext cx="2288619" cy="2859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Insert Operations</a:t>
            </a:r>
            <a:endParaRPr lang="en-US" sz="1800" dirty="0"/>
          </a:p>
        </p:txBody>
      </p:sp>
      <p:sp>
        <p:nvSpPr>
          <p:cNvPr id="6" name="Text 2"/>
          <p:cNvSpPr/>
          <p:nvPr/>
        </p:nvSpPr>
        <p:spPr>
          <a:xfrm>
            <a:off x="1830705" y="4217670"/>
            <a:ext cx="12158901" cy="2928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Inserting new product rows.</a:t>
            </a:r>
            <a:endParaRPr lang="en-US" sz="14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794" y="4737378"/>
            <a:ext cx="915353" cy="1098471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830705" y="4920377"/>
            <a:ext cx="2288619" cy="2859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Update Operations</a:t>
            </a:r>
            <a:endParaRPr lang="en-US" sz="1800" dirty="0"/>
          </a:p>
        </p:txBody>
      </p:sp>
      <p:sp>
        <p:nvSpPr>
          <p:cNvPr id="9" name="Text 4"/>
          <p:cNvSpPr/>
          <p:nvPr/>
        </p:nvSpPr>
        <p:spPr>
          <a:xfrm>
            <a:off x="1830705" y="5316141"/>
            <a:ext cx="12158901" cy="2928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Updating stock quantity.</a:t>
            </a:r>
            <a:endParaRPr lang="en-US" sz="14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794" y="5835848"/>
            <a:ext cx="915353" cy="1098471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830705" y="6018848"/>
            <a:ext cx="2288619" cy="2859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Delete Operations</a:t>
            </a:r>
            <a:endParaRPr lang="en-US" sz="1800" dirty="0"/>
          </a:p>
        </p:txBody>
      </p:sp>
      <p:sp>
        <p:nvSpPr>
          <p:cNvPr id="12" name="Text 6"/>
          <p:cNvSpPr/>
          <p:nvPr/>
        </p:nvSpPr>
        <p:spPr>
          <a:xfrm>
            <a:off x="1830705" y="6414611"/>
            <a:ext cx="12158901" cy="2928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Deleting a supplier.</a:t>
            </a:r>
            <a:endParaRPr lang="en-US" sz="1400" dirty="0"/>
          </a:p>
        </p:txBody>
      </p:sp>
      <p:sp>
        <p:nvSpPr>
          <p:cNvPr id="13" name="Text 7"/>
          <p:cNvSpPr/>
          <p:nvPr/>
        </p:nvSpPr>
        <p:spPr>
          <a:xfrm>
            <a:off x="640794" y="7140178"/>
            <a:ext cx="13348811" cy="5857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300"/>
              </a:lnSpc>
              <a:buNone/>
            </a:pPr>
            <a:endParaRPr lang="en-US" sz="1400" dirty="0"/>
          </a:p>
        </p:txBody>
      </p:sp>
      <p:pic>
        <p:nvPicPr>
          <p:cNvPr id="15" name="Picture 14" descr="A computer generated image of a database&#10;&#10;AI-generated content may be incorrect.">
            <a:extLst>
              <a:ext uri="{FF2B5EF4-FFF2-40B4-BE49-F238E27FC236}">
                <a16:creationId xmlns:a16="http://schemas.microsoft.com/office/drawing/2014/main" id="{E0E5C792-ACF1-1325-0168-5B01B8CBE4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14630400" cy="254043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780693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SQL Constraints and Operators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1118711" y="2538413"/>
            <a:ext cx="30480" cy="3203615"/>
          </a:xfrm>
          <a:prstGeom prst="roundRect">
            <a:avLst>
              <a:gd name="adj" fmla="val 111628"/>
            </a:avLst>
          </a:prstGeom>
          <a:solidFill>
            <a:srgbClr val="D0CED9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5" name="Shape 2"/>
          <p:cNvSpPr/>
          <p:nvPr/>
        </p:nvSpPr>
        <p:spPr>
          <a:xfrm>
            <a:off x="1358622" y="3033474"/>
            <a:ext cx="793790" cy="30480"/>
          </a:xfrm>
          <a:prstGeom prst="roundRect">
            <a:avLst>
              <a:gd name="adj" fmla="val 111628"/>
            </a:avLst>
          </a:prstGeom>
          <a:solidFill>
            <a:srgbClr val="D0CED9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6" name="Shape 3"/>
          <p:cNvSpPr/>
          <p:nvPr/>
        </p:nvSpPr>
        <p:spPr>
          <a:xfrm>
            <a:off x="878800" y="279356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AE8F3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7" name="Text 4"/>
          <p:cNvSpPr/>
          <p:nvPr/>
        </p:nvSpPr>
        <p:spPr>
          <a:xfrm>
            <a:off x="1057989" y="2878574"/>
            <a:ext cx="151805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1</a:t>
            </a:r>
            <a:endParaRPr lang="en-US" sz="2650" dirty="0"/>
          </a:p>
        </p:txBody>
      </p:sp>
      <p:sp>
        <p:nvSpPr>
          <p:cNvPr id="8" name="Text 5"/>
          <p:cNvSpPr/>
          <p:nvPr/>
        </p:nvSpPr>
        <p:spPr>
          <a:xfrm>
            <a:off x="2381488" y="276522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CHECK Constraint</a:t>
            </a:r>
            <a:endParaRPr lang="en-US" sz="2200" dirty="0"/>
          </a:p>
        </p:txBody>
      </p:sp>
      <p:sp>
        <p:nvSpPr>
          <p:cNvPr id="10" name="Shape 7"/>
          <p:cNvSpPr/>
          <p:nvPr/>
        </p:nvSpPr>
        <p:spPr>
          <a:xfrm>
            <a:off x="1358622" y="4567238"/>
            <a:ext cx="793790" cy="30480"/>
          </a:xfrm>
          <a:prstGeom prst="roundRect">
            <a:avLst>
              <a:gd name="adj" fmla="val 111628"/>
            </a:avLst>
          </a:prstGeom>
          <a:solidFill>
            <a:srgbClr val="D0CED9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11" name="Shape 8"/>
          <p:cNvSpPr/>
          <p:nvPr/>
        </p:nvSpPr>
        <p:spPr>
          <a:xfrm>
            <a:off x="878800" y="4327327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AE8F3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12" name="Text 9"/>
          <p:cNvSpPr/>
          <p:nvPr/>
        </p:nvSpPr>
        <p:spPr>
          <a:xfrm>
            <a:off x="1029176" y="4412337"/>
            <a:ext cx="209550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2</a:t>
            </a:r>
            <a:endParaRPr lang="en-US" sz="2650" dirty="0"/>
          </a:p>
        </p:txBody>
      </p:sp>
      <p:sp>
        <p:nvSpPr>
          <p:cNvPr id="13" name="Text 10"/>
          <p:cNvSpPr/>
          <p:nvPr/>
        </p:nvSpPr>
        <p:spPr>
          <a:xfrm>
            <a:off x="2381488" y="4298990"/>
            <a:ext cx="308538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DEFAULT Constraint</a:t>
            </a:r>
            <a:endParaRPr lang="en-US" sz="2200" dirty="0"/>
          </a:p>
        </p:txBody>
      </p:sp>
      <p:sp>
        <p:nvSpPr>
          <p:cNvPr id="14" name="Text 11"/>
          <p:cNvSpPr/>
          <p:nvPr/>
        </p:nvSpPr>
        <p:spPr>
          <a:xfrm>
            <a:off x="1209794" y="5841682"/>
            <a:ext cx="596872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Examples:</a:t>
            </a: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Queries ensuring ratings between 1-5 and default Prime Member status.</a:t>
            </a:r>
            <a:endParaRPr lang="en-US" sz="1750" dirty="0"/>
          </a:p>
        </p:txBody>
      </p:sp>
      <p:sp>
        <p:nvSpPr>
          <p:cNvPr id="15" name="Text 12"/>
          <p:cNvSpPr/>
          <p:nvPr/>
        </p:nvSpPr>
        <p:spPr>
          <a:xfrm>
            <a:off x="793790" y="5997178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.</a:t>
            </a:r>
            <a:endParaRPr lang="en-US" sz="1750" dirty="0"/>
          </a:p>
        </p:txBody>
      </p:sp>
      <p:pic>
        <p:nvPicPr>
          <p:cNvPr id="9" name="Picture 8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6E6D2143-053D-C134-89AB-DB2E928C1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012" y="16382"/>
            <a:ext cx="6369388" cy="821321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1403033"/>
            <a:ext cx="734913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Clauses and Aggregations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1118711" y="2451973"/>
            <a:ext cx="30480" cy="4374475"/>
          </a:xfrm>
          <a:prstGeom prst="roundRect">
            <a:avLst>
              <a:gd name="adj" fmla="val 111628"/>
            </a:avLst>
          </a:prstGeom>
          <a:solidFill>
            <a:srgbClr val="D0CED9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5" name="Shape 2"/>
          <p:cNvSpPr/>
          <p:nvPr/>
        </p:nvSpPr>
        <p:spPr>
          <a:xfrm>
            <a:off x="1358622" y="2947035"/>
            <a:ext cx="793790" cy="30480"/>
          </a:xfrm>
          <a:prstGeom prst="roundRect">
            <a:avLst>
              <a:gd name="adj" fmla="val 111628"/>
            </a:avLst>
          </a:prstGeom>
          <a:solidFill>
            <a:srgbClr val="D0CED9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6" name="Shape 3"/>
          <p:cNvSpPr/>
          <p:nvPr/>
        </p:nvSpPr>
        <p:spPr>
          <a:xfrm>
            <a:off x="878800" y="2707124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AE8F3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7" name="Text 4"/>
          <p:cNvSpPr/>
          <p:nvPr/>
        </p:nvSpPr>
        <p:spPr>
          <a:xfrm>
            <a:off x="1057989" y="2792135"/>
            <a:ext cx="151805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1</a:t>
            </a:r>
            <a:endParaRPr lang="en-US" sz="2650" dirty="0"/>
          </a:p>
        </p:txBody>
      </p:sp>
      <p:sp>
        <p:nvSpPr>
          <p:cNvPr id="8" name="Text 5"/>
          <p:cNvSpPr/>
          <p:nvPr/>
        </p:nvSpPr>
        <p:spPr>
          <a:xfrm>
            <a:off x="2381488" y="267878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WHERE Clause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2381488" y="3169206"/>
            <a:ext cx="596872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Orders after 2024-01-01.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1358622" y="4480798"/>
            <a:ext cx="793790" cy="30480"/>
          </a:xfrm>
          <a:prstGeom prst="roundRect">
            <a:avLst>
              <a:gd name="adj" fmla="val 111628"/>
            </a:avLst>
          </a:prstGeom>
          <a:solidFill>
            <a:srgbClr val="D0CED9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11" name="Shape 8"/>
          <p:cNvSpPr/>
          <p:nvPr/>
        </p:nvSpPr>
        <p:spPr>
          <a:xfrm>
            <a:off x="878800" y="4240887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AE8F3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12" name="Text 9"/>
          <p:cNvSpPr/>
          <p:nvPr/>
        </p:nvSpPr>
        <p:spPr>
          <a:xfrm>
            <a:off x="1029176" y="4325898"/>
            <a:ext cx="209550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2</a:t>
            </a:r>
            <a:endParaRPr lang="en-US" sz="2650" dirty="0"/>
          </a:p>
        </p:txBody>
      </p:sp>
      <p:sp>
        <p:nvSpPr>
          <p:cNvPr id="13" name="Text 10"/>
          <p:cNvSpPr/>
          <p:nvPr/>
        </p:nvSpPr>
        <p:spPr>
          <a:xfrm>
            <a:off x="2381488" y="421255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HAVING Clause</a:t>
            </a:r>
            <a:endParaRPr lang="en-US" sz="2200" dirty="0"/>
          </a:p>
        </p:txBody>
      </p:sp>
      <p:sp>
        <p:nvSpPr>
          <p:cNvPr id="14" name="Text 11"/>
          <p:cNvSpPr/>
          <p:nvPr/>
        </p:nvSpPr>
        <p:spPr>
          <a:xfrm>
            <a:off x="2381488" y="4702969"/>
            <a:ext cx="596872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Products with avg rating &gt; 4.</a:t>
            </a: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1358622" y="6014561"/>
            <a:ext cx="793790" cy="30480"/>
          </a:xfrm>
          <a:prstGeom prst="roundRect">
            <a:avLst>
              <a:gd name="adj" fmla="val 111628"/>
            </a:avLst>
          </a:prstGeom>
          <a:solidFill>
            <a:srgbClr val="D0CED9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16" name="Shape 13"/>
          <p:cNvSpPr/>
          <p:nvPr/>
        </p:nvSpPr>
        <p:spPr>
          <a:xfrm>
            <a:off x="878800" y="577465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AE8F3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17" name="Text 14"/>
          <p:cNvSpPr/>
          <p:nvPr/>
        </p:nvSpPr>
        <p:spPr>
          <a:xfrm>
            <a:off x="1029176" y="5859661"/>
            <a:ext cx="209550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3</a:t>
            </a:r>
            <a:endParaRPr lang="en-US" sz="2650" dirty="0"/>
          </a:p>
        </p:txBody>
      </p:sp>
      <p:sp>
        <p:nvSpPr>
          <p:cNvPr id="18" name="Text 15"/>
          <p:cNvSpPr/>
          <p:nvPr/>
        </p:nvSpPr>
        <p:spPr>
          <a:xfrm>
            <a:off x="2381488" y="5746313"/>
            <a:ext cx="400264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GROUP BY and ORDER BY</a:t>
            </a:r>
            <a:endParaRPr lang="en-US" sz="2200" dirty="0"/>
          </a:p>
        </p:txBody>
      </p:sp>
      <p:sp>
        <p:nvSpPr>
          <p:cNvPr id="19" name="Text 16"/>
          <p:cNvSpPr/>
          <p:nvPr/>
        </p:nvSpPr>
        <p:spPr>
          <a:xfrm>
            <a:off x="2381488" y="6236732"/>
            <a:ext cx="596872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Ranking products by sales.</a:t>
            </a:r>
            <a:endParaRPr lang="en-US" sz="1750" dirty="0"/>
          </a:p>
        </p:txBody>
      </p:sp>
      <p:pic>
        <p:nvPicPr>
          <p:cNvPr id="20" name="Image 0" descr="preencoded.png">
            <a:extLst>
              <a:ext uri="{FF2B5EF4-FFF2-40B4-BE49-F238E27FC236}">
                <a16:creationId xmlns:a16="http://schemas.microsoft.com/office/drawing/2014/main" id="{3F640B16-DF50-1388-D1D8-BAC79BE07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19232" y="996077"/>
            <a:ext cx="6527602" cy="4635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650"/>
              </a:lnSpc>
              <a:buNone/>
            </a:pPr>
            <a:r>
              <a:rPr lang="en-US" sz="290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Identifying High-Value Customers</a:t>
            </a:r>
            <a:endParaRPr lang="en-US" sz="2900" dirty="0"/>
          </a:p>
        </p:txBody>
      </p:sp>
      <p:sp>
        <p:nvSpPr>
          <p:cNvPr id="3" name="Shape 1"/>
          <p:cNvSpPr/>
          <p:nvPr/>
        </p:nvSpPr>
        <p:spPr>
          <a:xfrm>
            <a:off x="519232" y="1756291"/>
            <a:ext cx="2265283" cy="854750"/>
          </a:xfrm>
          <a:prstGeom prst="roundRect">
            <a:avLst>
              <a:gd name="adj" fmla="val 2603"/>
            </a:avLst>
          </a:prstGeom>
          <a:solidFill>
            <a:srgbClr val="EAE8F3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4" name="Text 2"/>
          <p:cNvSpPr/>
          <p:nvPr/>
        </p:nvSpPr>
        <p:spPr>
          <a:xfrm>
            <a:off x="667583" y="2035254"/>
            <a:ext cx="82748" cy="2967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14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1</a:t>
            </a:r>
            <a:endParaRPr lang="en-US" sz="1450" dirty="0"/>
          </a:p>
        </p:txBody>
      </p:sp>
      <p:sp>
        <p:nvSpPr>
          <p:cNvPr id="5" name="Text 3"/>
          <p:cNvSpPr/>
          <p:nvPr/>
        </p:nvSpPr>
        <p:spPr>
          <a:xfrm>
            <a:off x="2932867" y="1904643"/>
            <a:ext cx="1965484" cy="2318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4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Calculation Methods</a:t>
            </a:r>
            <a:endParaRPr lang="en-US" sz="1450" dirty="0"/>
          </a:p>
        </p:txBody>
      </p:sp>
      <p:sp>
        <p:nvSpPr>
          <p:cNvPr id="6" name="Text 4"/>
          <p:cNvSpPr/>
          <p:nvPr/>
        </p:nvSpPr>
        <p:spPr>
          <a:xfrm>
            <a:off x="2932867" y="2225397"/>
            <a:ext cx="8690134" cy="2372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1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SQL queries for calculating total customer spending, ranking customers by spending, and identifying top spenders (&gt; ₹65,000).</a:t>
            </a:r>
            <a:endParaRPr lang="en-US" sz="1150" dirty="0"/>
          </a:p>
        </p:txBody>
      </p:sp>
      <p:sp>
        <p:nvSpPr>
          <p:cNvPr id="7" name="Shape 5"/>
          <p:cNvSpPr/>
          <p:nvPr/>
        </p:nvSpPr>
        <p:spPr>
          <a:xfrm>
            <a:off x="2858691" y="2607231"/>
            <a:ext cx="11178302" cy="7620"/>
          </a:xfrm>
          <a:prstGeom prst="roundRect">
            <a:avLst>
              <a:gd name="adj" fmla="val 292036"/>
            </a:avLst>
          </a:prstGeom>
          <a:solidFill>
            <a:srgbClr val="D0CED9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8" name="Shape 6"/>
          <p:cNvSpPr/>
          <p:nvPr/>
        </p:nvSpPr>
        <p:spPr>
          <a:xfrm>
            <a:off x="519232" y="2685217"/>
            <a:ext cx="4530566" cy="854750"/>
          </a:xfrm>
          <a:prstGeom prst="roundRect">
            <a:avLst>
              <a:gd name="adj" fmla="val 2603"/>
            </a:avLst>
          </a:prstGeom>
          <a:solidFill>
            <a:srgbClr val="EAE8F3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9" name="Text 7"/>
          <p:cNvSpPr/>
          <p:nvPr/>
        </p:nvSpPr>
        <p:spPr>
          <a:xfrm>
            <a:off x="667583" y="2964180"/>
            <a:ext cx="114300" cy="2967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14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2</a:t>
            </a:r>
            <a:endParaRPr lang="en-US" sz="1450" dirty="0"/>
          </a:p>
        </p:txBody>
      </p:sp>
      <p:sp>
        <p:nvSpPr>
          <p:cNvPr id="10" name="Text 8"/>
          <p:cNvSpPr/>
          <p:nvPr/>
        </p:nvSpPr>
        <p:spPr>
          <a:xfrm>
            <a:off x="5198150" y="2833568"/>
            <a:ext cx="1854398" cy="2318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4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Ranking Criteria</a:t>
            </a:r>
            <a:endParaRPr lang="en-US" sz="1450" dirty="0"/>
          </a:p>
        </p:txBody>
      </p:sp>
      <p:sp>
        <p:nvSpPr>
          <p:cNvPr id="11" name="Text 9"/>
          <p:cNvSpPr/>
          <p:nvPr/>
        </p:nvSpPr>
        <p:spPr>
          <a:xfrm>
            <a:off x="5198150" y="3154323"/>
            <a:ext cx="6344483" cy="2372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1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Spending thresholds and categorization of high-value customers based on purchase history.</a:t>
            </a:r>
            <a:endParaRPr lang="en-US" sz="1150" dirty="0"/>
          </a:p>
        </p:txBody>
      </p:sp>
      <p:sp>
        <p:nvSpPr>
          <p:cNvPr id="12" name="Shape 10"/>
          <p:cNvSpPr/>
          <p:nvPr/>
        </p:nvSpPr>
        <p:spPr>
          <a:xfrm>
            <a:off x="5123974" y="3536156"/>
            <a:ext cx="8913019" cy="7620"/>
          </a:xfrm>
          <a:prstGeom prst="roundRect">
            <a:avLst>
              <a:gd name="adj" fmla="val 292036"/>
            </a:avLst>
          </a:prstGeom>
          <a:solidFill>
            <a:srgbClr val="D0CED9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13" name="Shape 11"/>
          <p:cNvSpPr/>
          <p:nvPr/>
        </p:nvSpPr>
        <p:spPr>
          <a:xfrm>
            <a:off x="519232" y="3614142"/>
            <a:ext cx="6795968" cy="854750"/>
          </a:xfrm>
          <a:prstGeom prst="roundRect">
            <a:avLst>
              <a:gd name="adj" fmla="val 2603"/>
            </a:avLst>
          </a:prstGeom>
          <a:solidFill>
            <a:srgbClr val="EAE8F3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14" name="Text 12"/>
          <p:cNvSpPr/>
          <p:nvPr/>
        </p:nvSpPr>
        <p:spPr>
          <a:xfrm>
            <a:off x="667583" y="3893106"/>
            <a:ext cx="114300" cy="2967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14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3</a:t>
            </a:r>
            <a:endParaRPr lang="en-US" sz="1450" dirty="0"/>
          </a:p>
        </p:txBody>
      </p:sp>
      <p:sp>
        <p:nvSpPr>
          <p:cNvPr id="15" name="Text 13"/>
          <p:cNvSpPr/>
          <p:nvPr/>
        </p:nvSpPr>
        <p:spPr>
          <a:xfrm>
            <a:off x="7463552" y="3762494"/>
            <a:ext cx="2047756" cy="2318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4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Business Applications</a:t>
            </a:r>
            <a:endParaRPr lang="en-US" sz="1450" dirty="0"/>
          </a:p>
        </p:txBody>
      </p:sp>
      <p:sp>
        <p:nvSpPr>
          <p:cNvPr id="16" name="Text 14"/>
          <p:cNvSpPr/>
          <p:nvPr/>
        </p:nvSpPr>
        <p:spPr>
          <a:xfrm>
            <a:off x="7463552" y="4083248"/>
            <a:ext cx="5324594" cy="2372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1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Using high-value customer data for targeted marketing and loyalty programs.</a:t>
            </a:r>
            <a:endParaRPr lang="en-US" sz="1150" dirty="0"/>
          </a:p>
        </p:txBody>
      </p:sp>
      <p:sp>
        <p:nvSpPr>
          <p:cNvPr id="17" name="Shape 15"/>
          <p:cNvSpPr/>
          <p:nvPr/>
        </p:nvSpPr>
        <p:spPr>
          <a:xfrm>
            <a:off x="519232" y="4635698"/>
            <a:ext cx="13591937" cy="2597706"/>
          </a:xfrm>
          <a:prstGeom prst="roundRect">
            <a:avLst>
              <a:gd name="adj" fmla="val 857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18" name="Shape 16"/>
          <p:cNvSpPr/>
          <p:nvPr/>
        </p:nvSpPr>
        <p:spPr>
          <a:xfrm>
            <a:off x="526852" y="4643318"/>
            <a:ext cx="13576697" cy="430411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19" name="Text 17"/>
          <p:cNvSpPr/>
          <p:nvPr/>
        </p:nvSpPr>
        <p:spPr>
          <a:xfrm>
            <a:off x="675442" y="4739878"/>
            <a:ext cx="3093601" cy="2372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850"/>
              </a:lnSpc>
              <a:buNone/>
            </a:pPr>
            <a:r>
              <a:rPr lang="en-US" sz="11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Rank</a:t>
            </a:r>
            <a:endParaRPr lang="en-US" sz="1150" dirty="0"/>
          </a:p>
        </p:txBody>
      </p:sp>
      <p:sp>
        <p:nvSpPr>
          <p:cNvPr id="20" name="Text 18"/>
          <p:cNvSpPr/>
          <p:nvPr/>
        </p:nvSpPr>
        <p:spPr>
          <a:xfrm>
            <a:off x="4073366" y="4739878"/>
            <a:ext cx="3089791" cy="2372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850"/>
              </a:lnSpc>
              <a:buNone/>
            </a:pPr>
            <a:r>
              <a:rPr lang="en-US" sz="11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Customer ID</a:t>
            </a:r>
            <a:endParaRPr lang="en-US" sz="1150" dirty="0"/>
          </a:p>
        </p:txBody>
      </p:sp>
      <p:sp>
        <p:nvSpPr>
          <p:cNvPr id="21" name="Text 19"/>
          <p:cNvSpPr/>
          <p:nvPr/>
        </p:nvSpPr>
        <p:spPr>
          <a:xfrm>
            <a:off x="7467481" y="4739878"/>
            <a:ext cx="3089791" cy="2372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850"/>
              </a:lnSpc>
              <a:buNone/>
            </a:pPr>
            <a:r>
              <a:rPr lang="en-US" sz="11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Name</a:t>
            </a:r>
            <a:endParaRPr lang="en-US" sz="1150" dirty="0"/>
          </a:p>
        </p:txBody>
      </p:sp>
      <p:sp>
        <p:nvSpPr>
          <p:cNvPr id="22" name="Text 20"/>
          <p:cNvSpPr/>
          <p:nvPr/>
        </p:nvSpPr>
        <p:spPr>
          <a:xfrm>
            <a:off x="10861596" y="4739878"/>
            <a:ext cx="3093601" cy="2372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850"/>
              </a:lnSpc>
              <a:buNone/>
            </a:pPr>
            <a:r>
              <a:rPr lang="en-US" sz="11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Total Spending (₹)</a:t>
            </a:r>
            <a:endParaRPr lang="en-US" sz="1150" dirty="0"/>
          </a:p>
        </p:txBody>
      </p:sp>
      <p:sp>
        <p:nvSpPr>
          <p:cNvPr id="23" name="Shape 21"/>
          <p:cNvSpPr/>
          <p:nvPr/>
        </p:nvSpPr>
        <p:spPr>
          <a:xfrm>
            <a:off x="526852" y="5073729"/>
            <a:ext cx="13576697" cy="430411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24" name="Text 22"/>
          <p:cNvSpPr/>
          <p:nvPr/>
        </p:nvSpPr>
        <p:spPr>
          <a:xfrm>
            <a:off x="675442" y="5170289"/>
            <a:ext cx="3093601" cy="2372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850"/>
              </a:lnSpc>
              <a:buNone/>
            </a:pPr>
            <a:r>
              <a:rPr lang="en-US" sz="11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1</a:t>
            </a:r>
            <a:endParaRPr lang="en-US" sz="1150" dirty="0"/>
          </a:p>
        </p:txBody>
      </p:sp>
      <p:sp>
        <p:nvSpPr>
          <p:cNvPr id="25" name="Text 23"/>
          <p:cNvSpPr/>
          <p:nvPr/>
        </p:nvSpPr>
        <p:spPr>
          <a:xfrm>
            <a:off x="4073366" y="5170289"/>
            <a:ext cx="3089791" cy="2372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850"/>
              </a:lnSpc>
              <a:buNone/>
            </a:pPr>
            <a:r>
              <a:rPr lang="en-US" sz="11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82ea7efb-dd18-42cd-a4e3-9e2f4519beb5</a:t>
            </a:r>
            <a:endParaRPr lang="en-US" sz="1150" dirty="0"/>
          </a:p>
        </p:txBody>
      </p:sp>
      <p:sp>
        <p:nvSpPr>
          <p:cNvPr id="26" name="Text 24"/>
          <p:cNvSpPr/>
          <p:nvPr/>
        </p:nvSpPr>
        <p:spPr>
          <a:xfrm>
            <a:off x="7467481" y="5170289"/>
            <a:ext cx="3089791" cy="2372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850"/>
              </a:lnSpc>
              <a:buNone/>
            </a:pPr>
            <a:r>
              <a:rPr lang="en-US" sz="11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Hannah Day</a:t>
            </a:r>
            <a:endParaRPr lang="en-US" sz="1150" dirty="0"/>
          </a:p>
        </p:txBody>
      </p:sp>
      <p:sp>
        <p:nvSpPr>
          <p:cNvPr id="27" name="Text 25"/>
          <p:cNvSpPr/>
          <p:nvPr/>
        </p:nvSpPr>
        <p:spPr>
          <a:xfrm>
            <a:off x="10861596" y="5170289"/>
            <a:ext cx="3093601" cy="2372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850"/>
              </a:lnSpc>
              <a:buNone/>
            </a:pPr>
            <a:r>
              <a:rPr lang="en-US" sz="11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69,698</a:t>
            </a:r>
            <a:endParaRPr lang="en-US" sz="1150" dirty="0"/>
          </a:p>
        </p:txBody>
      </p:sp>
      <p:sp>
        <p:nvSpPr>
          <p:cNvPr id="28" name="Shape 26"/>
          <p:cNvSpPr/>
          <p:nvPr/>
        </p:nvSpPr>
        <p:spPr>
          <a:xfrm>
            <a:off x="526852" y="5504140"/>
            <a:ext cx="13576697" cy="430411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29" name="Text 27"/>
          <p:cNvSpPr/>
          <p:nvPr/>
        </p:nvSpPr>
        <p:spPr>
          <a:xfrm>
            <a:off x="675442" y="5600700"/>
            <a:ext cx="3093601" cy="2372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850"/>
              </a:lnSpc>
              <a:buNone/>
            </a:pPr>
            <a:r>
              <a:rPr lang="en-US" sz="11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2</a:t>
            </a:r>
            <a:endParaRPr lang="en-US" sz="1150" dirty="0"/>
          </a:p>
        </p:txBody>
      </p:sp>
      <p:sp>
        <p:nvSpPr>
          <p:cNvPr id="30" name="Text 28"/>
          <p:cNvSpPr/>
          <p:nvPr/>
        </p:nvSpPr>
        <p:spPr>
          <a:xfrm>
            <a:off x="4073366" y="5600700"/>
            <a:ext cx="3089791" cy="2372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850"/>
              </a:lnSpc>
              <a:buNone/>
            </a:pPr>
            <a:r>
              <a:rPr lang="en-US" sz="11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a3eb895d-40f9-423c-aabe-9b3826bdff3c</a:t>
            </a:r>
            <a:endParaRPr lang="en-US" sz="1150" dirty="0"/>
          </a:p>
        </p:txBody>
      </p:sp>
      <p:sp>
        <p:nvSpPr>
          <p:cNvPr id="31" name="Text 29"/>
          <p:cNvSpPr/>
          <p:nvPr/>
        </p:nvSpPr>
        <p:spPr>
          <a:xfrm>
            <a:off x="7467481" y="5600700"/>
            <a:ext cx="3089791" cy="2372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850"/>
              </a:lnSpc>
              <a:buNone/>
            </a:pPr>
            <a:r>
              <a:rPr lang="en-US" sz="11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Ralph Evans</a:t>
            </a:r>
            <a:endParaRPr lang="en-US" sz="1150" dirty="0"/>
          </a:p>
        </p:txBody>
      </p:sp>
      <p:sp>
        <p:nvSpPr>
          <p:cNvPr id="32" name="Text 30"/>
          <p:cNvSpPr/>
          <p:nvPr/>
        </p:nvSpPr>
        <p:spPr>
          <a:xfrm>
            <a:off x="10861596" y="5600700"/>
            <a:ext cx="3093601" cy="2372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850"/>
              </a:lnSpc>
              <a:buNone/>
            </a:pPr>
            <a:r>
              <a:rPr lang="en-US" sz="11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69,469</a:t>
            </a:r>
            <a:endParaRPr lang="en-US" sz="1150" dirty="0"/>
          </a:p>
        </p:txBody>
      </p:sp>
      <p:sp>
        <p:nvSpPr>
          <p:cNvPr id="33" name="Shape 31"/>
          <p:cNvSpPr/>
          <p:nvPr/>
        </p:nvSpPr>
        <p:spPr>
          <a:xfrm>
            <a:off x="526852" y="5934551"/>
            <a:ext cx="13576697" cy="430411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34" name="Text 32"/>
          <p:cNvSpPr/>
          <p:nvPr/>
        </p:nvSpPr>
        <p:spPr>
          <a:xfrm>
            <a:off x="675442" y="6031111"/>
            <a:ext cx="3093601" cy="2372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850"/>
              </a:lnSpc>
              <a:buNone/>
            </a:pPr>
            <a:r>
              <a:rPr lang="en-US" sz="11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3</a:t>
            </a:r>
            <a:endParaRPr lang="en-US" sz="1150" dirty="0"/>
          </a:p>
        </p:txBody>
      </p:sp>
      <p:sp>
        <p:nvSpPr>
          <p:cNvPr id="35" name="Text 33"/>
          <p:cNvSpPr/>
          <p:nvPr/>
        </p:nvSpPr>
        <p:spPr>
          <a:xfrm>
            <a:off x="4073366" y="6031111"/>
            <a:ext cx="3089791" cy="2372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850"/>
              </a:lnSpc>
              <a:buNone/>
            </a:pPr>
            <a:r>
              <a:rPr lang="en-US" sz="11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d736cf4e-bf76-4cc3-996c-8db1de150ed5</a:t>
            </a:r>
            <a:endParaRPr lang="en-US" sz="1150" dirty="0"/>
          </a:p>
        </p:txBody>
      </p:sp>
      <p:sp>
        <p:nvSpPr>
          <p:cNvPr id="36" name="Text 34"/>
          <p:cNvSpPr/>
          <p:nvPr/>
        </p:nvSpPr>
        <p:spPr>
          <a:xfrm>
            <a:off x="7467481" y="6031111"/>
            <a:ext cx="3089791" cy="2372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850"/>
              </a:lnSpc>
              <a:buNone/>
            </a:pPr>
            <a:r>
              <a:rPr lang="en-US" sz="11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Yvette Murray</a:t>
            </a:r>
            <a:endParaRPr lang="en-US" sz="1150" dirty="0"/>
          </a:p>
        </p:txBody>
      </p:sp>
      <p:sp>
        <p:nvSpPr>
          <p:cNvPr id="37" name="Text 35"/>
          <p:cNvSpPr/>
          <p:nvPr/>
        </p:nvSpPr>
        <p:spPr>
          <a:xfrm>
            <a:off x="10861596" y="6031111"/>
            <a:ext cx="3093601" cy="2372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850"/>
              </a:lnSpc>
              <a:buNone/>
            </a:pPr>
            <a:r>
              <a:rPr lang="en-US" sz="11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69,398</a:t>
            </a:r>
            <a:endParaRPr lang="en-US" sz="1150" dirty="0"/>
          </a:p>
        </p:txBody>
      </p:sp>
      <p:sp>
        <p:nvSpPr>
          <p:cNvPr id="38" name="Shape 36"/>
          <p:cNvSpPr/>
          <p:nvPr/>
        </p:nvSpPr>
        <p:spPr>
          <a:xfrm>
            <a:off x="526852" y="6364962"/>
            <a:ext cx="13576697" cy="430411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39" name="Text 37"/>
          <p:cNvSpPr/>
          <p:nvPr/>
        </p:nvSpPr>
        <p:spPr>
          <a:xfrm>
            <a:off x="675442" y="6461522"/>
            <a:ext cx="3093601" cy="2372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850"/>
              </a:lnSpc>
              <a:buNone/>
            </a:pPr>
            <a:r>
              <a:rPr lang="en-US" sz="11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4</a:t>
            </a:r>
            <a:endParaRPr lang="en-US" sz="1150" dirty="0"/>
          </a:p>
        </p:txBody>
      </p:sp>
      <p:sp>
        <p:nvSpPr>
          <p:cNvPr id="40" name="Text 38"/>
          <p:cNvSpPr/>
          <p:nvPr/>
        </p:nvSpPr>
        <p:spPr>
          <a:xfrm>
            <a:off x="4073366" y="6461522"/>
            <a:ext cx="3089791" cy="2372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850"/>
              </a:lnSpc>
              <a:buNone/>
            </a:pPr>
            <a:r>
              <a:rPr lang="en-US" sz="11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9a863734-e786-47b1-82c2-f976cbc54db3</a:t>
            </a:r>
            <a:endParaRPr lang="en-US" sz="1150" dirty="0"/>
          </a:p>
        </p:txBody>
      </p:sp>
      <p:sp>
        <p:nvSpPr>
          <p:cNvPr id="41" name="Text 39"/>
          <p:cNvSpPr/>
          <p:nvPr/>
        </p:nvSpPr>
        <p:spPr>
          <a:xfrm>
            <a:off x="7467481" y="6461522"/>
            <a:ext cx="3089791" cy="2372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850"/>
              </a:lnSpc>
              <a:buNone/>
            </a:pPr>
            <a:r>
              <a:rPr lang="en-US" sz="11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Anthony Martinez</a:t>
            </a:r>
            <a:endParaRPr lang="en-US" sz="1150" dirty="0"/>
          </a:p>
        </p:txBody>
      </p:sp>
      <p:sp>
        <p:nvSpPr>
          <p:cNvPr id="42" name="Text 40"/>
          <p:cNvSpPr/>
          <p:nvPr/>
        </p:nvSpPr>
        <p:spPr>
          <a:xfrm>
            <a:off x="10861596" y="6461522"/>
            <a:ext cx="3093601" cy="2372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850"/>
              </a:lnSpc>
              <a:buNone/>
            </a:pPr>
            <a:r>
              <a:rPr lang="en-US" sz="11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67,027</a:t>
            </a:r>
            <a:endParaRPr lang="en-US" sz="1150" dirty="0"/>
          </a:p>
        </p:txBody>
      </p:sp>
      <p:sp>
        <p:nvSpPr>
          <p:cNvPr id="43" name="Shape 41"/>
          <p:cNvSpPr/>
          <p:nvPr/>
        </p:nvSpPr>
        <p:spPr>
          <a:xfrm>
            <a:off x="526852" y="6795373"/>
            <a:ext cx="13576697" cy="430411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44" name="Text 42"/>
          <p:cNvSpPr/>
          <p:nvPr/>
        </p:nvSpPr>
        <p:spPr>
          <a:xfrm>
            <a:off x="675442" y="6891933"/>
            <a:ext cx="3093601" cy="2372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850"/>
              </a:lnSpc>
              <a:buNone/>
            </a:pPr>
            <a:r>
              <a:rPr lang="en-US" sz="11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5</a:t>
            </a:r>
            <a:endParaRPr lang="en-US" sz="1150" dirty="0"/>
          </a:p>
        </p:txBody>
      </p:sp>
      <p:sp>
        <p:nvSpPr>
          <p:cNvPr id="45" name="Text 43"/>
          <p:cNvSpPr/>
          <p:nvPr/>
        </p:nvSpPr>
        <p:spPr>
          <a:xfrm>
            <a:off x="4073366" y="6891933"/>
            <a:ext cx="3089791" cy="2372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850"/>
              </a:lnSpc>
              <a:buNone/>
            </a:pPr>
            <a:r>
              <a:rPr lang="en-US" sz="11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9dbf19e4-2148-4898-bef4-f59f65589a60</a:t>
            </a:r>
            <a:endParaRPr lang="en-US" sz="1150" dirty="0"/>
          </a:p>
        </p:txBody>
      </p:sp>
      <p:sp>
        <p:nvSpPr>
          <p:cNvPr id="46" name="Text 44"/>
          <p:cNvSpPr/>
          <p:nvPr/>
        </p:nvSpPr>
        <p:spPr>
          <a:xfrm>
            <a:off x="7467481" y="6891933"/>
            <a:ext cx="3089791" cy="2372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850"/>
              </a:lnSpc>
              <a:buNone/>
            </a:pPr>
            <a:r>
              <a:rPr lang="en-US" sz="11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Joseph Thomas</a:t>
            </a:r>
            <a:endParaRPr lang="en-US" sz="1150" dirty="0"/>
          </a:p>
        </p:txBody>
      </p:sp>
      <p:sp>
        <p:nvSpPr>
          <p:cNvPr id="47" name="Text 45"/>
          <p:cNvSpPr/>
          <p:nvPr/>
        </p:nvSpPr>
        <p:spPr>
          <a:xfrm>
            <a:off x="10861596" y="6891933"/>
            <a:ext cx="3093601" cy="2372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850"/>
              </a:lnSpc>
              <a:buNone/>
            </a:pPr>
            <a:r>
              <a:rPr lang="en-US" sz="11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66,310</a:t>
            </a:r>
            <a:endParaRPr lang="en-US" sz="11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844</Words>
  <Application>Microsoft Office PowerPoint</Application>
  <PresentationFormat>Custom</PresentationFormat>
  <Paragraphs>171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Libre Baskerville</vt:lpstr>
      <vt:lpstr>Times New Roman</vt:lpstr>
      <vt:lpstr>Arial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Abubakkar Siddiq</cp:lastModifiedBy>
  <cp:revision>12</cp:revision>
  <dcterms:created xsi:type="dcterms:W3CDTF">2025-03-02T18:09:29Z</dcterms:created>
  <dcterms:modified xsi:type="dcterms:W3CDTF">2025-03-03T12:02:52Z</dcterms:modified>
</cp:coreProperties>
</file>