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326" r:id="rId6"/>
    <p:sldId id="316" r:id="rId7"/>
    <p:sldId id="290" r:id="rId8"/>
    <p:sldId id="293" r:id="rId9"/>
    <p:sldId id="292" r:id="rId10"/>
    <p:sldId id="317" r:id="rId11"/>
    <p:sldId id="315" r:id="rId12"/>
    <p:sldId id="318" r:id="rId13"/>
    <p:sldId id="320" r:id="rId14"/>
    <p:sldId id="319" r:id="rId15"/>
    <p:sldId id="321" r:id="rId16"/>
    <p:sldId id="322" r:id="rId17"/>
    <p:sldId id="323" r:id="rId18"/>
    <p:sldId id="324" r:id="rId19"/>
    <p:sldId id="325" r:id="rId20"/>
    <p:sldId id="282" r:id="rId21"/>
    <p:sldId id="291"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D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63" d="100"/>
          <a:sy n="63" d="100"/>
        </p:scale>
        <p:origin x="804" y="2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pPr/>
              <a:t>12/21/2024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pPr/>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pPr/>
              <a:t>12/21/2024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pPr/>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37EB4-4EAF-C6AB-73CA-0977C46D15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DE7B12-AF58-A058-F7BC-A2FC53696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01D086-ECA5-82C7-7369-28AF798E56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427273-E47C-091A-D5F7-672E03F76FF4}"/>
              </a:ext>
            </a:extLst>
          </p:cNvPr>
          <p:cNvSpPr>
            <a:spLocks noGrp="1"/>
          </p:cNvSpPr>
          <p:nvPr>
            <p:ph type="sldNum" sz="quarter" idx="5"/>
          </p:nvPr>
        </p:nvSpPr>
        <p:spPr/>
        <p:txBody>
          <a:bodyPr/>
          <a:lstStyle/>
          <a:p>
            <a:fld id="{BE60DC36-8EFA-4378-9855-E019C55AC472}" type="slidenum">
              <a:rPr lang="en-US" smtClean="0"/>
              <a:pPr/>
              <a:t>2</a:t>
            </a:fld>
            <a:endParaRPr lang="en-US" dirty="0"/>
          </a:p>
        </p:txBody>
      </p:sp>
    </p:spTree>
    <p:extLst>
      <p:ext uri="{BB962C8B-B14F-4D97-AF65-F5344CB8AC3E}">
        <p14:creationId xmlns:p14="http://schemas.microsoft.com/office/powerpoint/2010/main" val="473936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3</a:t>
            </a:fld>
            <a:endParaRPr lang="en-US" dirty="0"/>
          </a:p>
        </p:txBody>
      </p:sp>
    </p:spTree>
    <p:extLst>
      <p:ext uri="{BB962C8B-B14F-4D97-AF65-F5344CB8AC3E}">
        <p14:creationId xmlns:p14="http://schemas.microsoft.com/office/powerpoint/2010/main" val="31918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4</a:t>
            </a:fld>
            <a:endParaRPr lang="en-US" dirty="0"/>
          </a:p>
        </p:txBody>
      </p:sp>
    </p:spTree>
    <p:extLst>
      <p:ext uri="{BB962C8B-B14F-4D97-AF65-F5344CB8AC3E}">
        <p14:creationId xmlns:p14="http://schemas.microsoft.com/office/powerpoint/2010/main" val="112148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5</a:t>
            </a:fld>
            <a:endParaRPr lang="en-US" dirty="0"/>
          </a:p>
        </p:txBody>
      </p:sp>
    </p:spTree>
    <p:extLst>
      <p:ext uri="{BB962C8B-B14F-4D97-AF65-F5344CB8AC3E}">
        <p14:creationId xmlns:p14="http://schemas.microsoft.com/office/powerpoint/2010/main" val="416306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6</a:t>
            </a:fld>
            <a:endParaRPr lang="en-US" dirty="0"/>
          </a:p>
        </p:txBody>
      </p:sp>
    </p:spTree>
    <p:extLst>
      <p:ext uri="{BB962C8B-B14F-4D97-AF65-F5344CB8AC3E}">
        <p14:creationId xmlns:p14="http://schemas.microsoft.com/office/powerpoint/2010/main" val="42212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EF8B5-5BE9-00D0-7FC2-C682D2D5E8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222C6-E807-6A58-EC3A-198245223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932E6-1C9C-100B-4345-6100C82912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869CFA-73E5-8C15-9937-0F1CDF5653E7}"/>
              </a:ext>
            </a:extLst>
          </p:cNvPr>
          <p:cNvSpPr>
            <a:spLocks noGrp="1"/>
          </p:cNvSpPr>
          <p:nvPr>
            <p:ph type="sldNum" sz="quarter" idx="5"/>
          </p:nvPr>
        </p:nvSpPr>
        <p:spPr/>
        <p:txBody>
          <a:bodyPr/>
          <a:lstStyle/>
          <a:p>
            <a:fld id="{BE60DC36-8EFA-4378-9855-E019C55AC472}" type="slidenum">
              <a:rPr lang="en-US" smtClean="0"/>
              <a:pPr/>
              <a:t>7</a:t>
            </a:fld>
            <a:endParaRPr lang="en-US" dirty="0"/>
          </a:p>
        </p:txBody>
      </p:sp>
    </p:spTree>
    <p:extLst>
      <p:ext uri="{BB962C8B-B14F-4D97-AF65-F5344CB8AC3E}">
        <p14:creationId xmlns:p14="http://schemas.microsoft.com/office/powerpoint/2010/main" val="263052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17</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18</a:t>
            </a:fld>
            <a:endParaRPr lang="en-US" dirty="0"/>
          </a:p>
        </p:txBody>
      </p:sp>
    </p:spTree>
    <p:extLst>
      <p:ext uri="{BB962C8B-B14F-4D97-AF65-F5344CB8AC3E}">
        <p14:creationId xmlns:p14="http://schemas.microsoft.com/office/powerpoint/2010/main" val="4109119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8564637"/>
      </p:ext>
    </p:extLst>
  </p:cSld>
  <p:clrMapOvr>
    <a:masterClrMapping/>
  </p:clrMapOvr>
  <p:transition>
    <p:wedge/>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31409232"/>
      </p:ext>
    </p:extLst>
  </p:cSld>
  <p:clrMapOvr>
    <a:masterClrMapping/>
  </p:clrMapOvr>
  <p:transition>
    <p:wedge/>
    <p:sndAc>
      <p:stSnd>
        <p:snd r:embed="rId1" name="arrow.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746804267"/>
      </p:ext>
    </p:extLst>
  </p:cSld>
  <p:clrMapOvr>
    <a:masterClrMapping/>
  </p:clrMapOvr>
  <p:transition>
    <p:wedge/>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789287297"/>
      </p:ext>
    </p:extLst>
  </p:cSld>
  <p:clrMapOvr>
    <a:masterClrMapping/>
  </p:clrMapOvr>
  <p:transition>
    <p:wedge/>
    <p:sndAc>
      <p:stSnd>
        <p:snd r:embed="rId1" name="arrow.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230041735"/>
      </p:ext>
    </p:extLst>
  </p:cSld>
  <p:clrMapOvr>
    <a:masterClrMapping/>
  </p:clrMapOvr>
  <p:transition>
    <p:wedge/>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7404131"/>
      </p:ext>
    </p:extLst>
  </p:cSld>
  <p:clrMapOvr>
    <a:masterClrMapping/>
  </p:clrMapOvr>
  <p:transition>
    <p:wedge/>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69058296"/>
      </p:ext>
    </p:extLst>
  </p:cSld>
  <p:clrMapOvr>
    <a:masterClrMapping/>
  </p:clrMapOvr>
  <p:transition>
    <p:wedge/>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625551197"/>
      </p:ext>
    </p:extLst>
  </p:cSld>
  <p:clrMapOvr>
    <a:masterClrMapping/>
  </p:clrMapOvr>
  <p:transition>
    <p:wedge/>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058200294"/>
      </p:ext>
    </p:extLst>
  </p:cSld>
  <p:clrMapOvr>
    <a:masterClrMapping/>
  </p:clrMapOvr>
  <p:transition>
    <p:wedge/>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230950964"/>
      </p:ext>
    </p:extLst>
  </p:cSld>
  <p:clrMapOvr>
    <a:masterClrMapping/>
  </p:clrMapOvr>
  <p:transition>
    <p:wedge/>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pPr/>
              <a:t>12/21/2024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586601153"/>
      </p:ext>
    </p:extLst>
  </p:cSld>
  <p:clrMapOvr>
    <a:masterClrMapping/>
  </p:clrMapOvr>
  <p:transition>
    <p:wedge/>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pPr/>
              <a:t>12/21/2024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edge/>
    <p:sndAc>
      <p:stSnd>
        <p:snd r:embed="rId13" name="arrow.wav"/>
      </p:stSnd>
    </p:sndAc>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A9247-36BA-49AD-8369-AE0AFF57A98A}"/>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1998" cy="6858000"/>
          </a:xfrm>
          <a:prstGeom prst="rect">
            <a:avLst/>
          </a:prstGeom>
          <a:solidFill>
            <a:srgbClr val="FFFFFF">
              <a:shade val="85000"/>
            </a:srgbClr>
          </a:solidFill>
          <a:ln w="88900" cap="sq">
            <a:solidFill>
              <a:srgbClr val="00206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681944" y="1679944"/>
            <a:ext cx="10770541" cy="730456"/>
          </a:xfrm>
        </p:spPr>
        <p:txBody>
          <a:bodyPr wrap="square" lIns="0" tIns="0" rIns="0" bIns="0" anchor="t">
            <a:spAutoFit/>
          </a:bodyPr>
          <a:lstStyle/>
          <a:p>
            <a:pPr>
              <a:lnSpc>
                <a:spcPct val="200000"/>
              </a:lnSpc>
              <a:spcAft>
                <a:spcPts val="800"/>
              </a:spcAft>
            </a:pPr>
            <a:r>
              <a:rPr lang="en-GB" sz="2800" b="1" dirty="0">
                <a:solidFill>
                  <a:srgbClr val="002060"/>
                </a:solidFill>
                <a:latin typeface="Times New Roman" panose="02020603050405020304" pitchFamily="18" charset="0"/>
                <a:cs typeface="Times New Roman" panose="02020603050405020304" pitchFamily="18" charset="0"/>
              </a:rPr>
              <a:t>Project Title - </a:t>
            </a:r>
            <a:r>
              <a:rPr lang="en-GB" sz="2800" b="1" dirty="0" err="1">
                <a:solidFill>
                  <a:srgbClr val="002060"/>
                </a:solidFill>
                <a:latin typeface="Times New Roman" panose="02020603050405020304" pitchFamily="18" charset="0"/>
                <a:cs typeface="Times New Roman" panose="02020603050405020304" pitchFamily="18" charset="0"/>
              </a:rPr>
              <a:t>Analyzing</a:t>
            </a:r>
            <a:r>
              <a:rPr lang="en-GB" sz="2800" b="1" dirty="0">
                <a:solidFill>
                  <a:srgbClr val="002060"/>
                </a:solidFill>
                <a:latin typeface="Times New Roman" panose="02020603050405020304" pitchFamily="18" charset="0"/>
                <a:cs typeface="Times New Roman" panose="02020603050405020304" pitchFamily="18" charset="0"/>
              </a:rPr>
              <a:t> and Visualizing Regional Sales Performance</a:t>
            </a:r>
            <a:endParaRPr lang="en-US" sz="6600" b="1" dirty="0">
              <a:solidFill>
                <a:srgbClr val="00206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2146CA3-A7FA-49F0-944A-030CE3F3D526}"/>
              </a:ext>
            </a:extLst>
          </p:cNvPr>
          <p:cNvSpPr txBox="1"/>
          <p:nvPr/>
        </p:nvSpPr>
        <p:spPr>
          <a:xfrm>
            <a:off x="3795019" y="3911332"/>
            <a:ext cx="4340830" cy="1046440"/>
          </a:xfrm>
          <a:prstGeom prst="rect">
            <a:avLst/>
          </a:prstGeom>
          <a:noFill/>
        </p:spPr>
        <p:txBody>
          <a:bodyPr wrap="square">
            <a:spAutoFit/>
          </a:bodyPr>
          <a:lstStyle/>
          <a:p>
            <a:pPr algn="ctr">
              <a:spcBef>
                <a:spcPts val="600"/>
              </a:spcBef>
              <a:spcAft>
                <a:spcPts val="600"/>
              </a:spcAft>
              <a:tabLst>
                <a:tab pos="1666875" algn="l"/>
              </a:tabLst>
            </a:pPr>
            <a:r>
              <a:rPr lang="en-IN" sz="2400" b="1" i="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Presented By</a:t>
            </a:r>
          </a:p>
          <a:p>
            <a:pPr algn="ctr">
              <a:spcBef>
                <a:spcPts val="600"/>
              </a:spcBef>
              <a:spcAft>
                <a:spcPts val="600"/>
              </a:spcAft>
              <a:tabLst>
                <a:tab pos="1666875" algn="l"/>
              </a:tabLst>
            </a:pPr>
            <a:r>
              <a:rPr lang="en-GB" sz="2800" b="1" dirty="0" err="1">
                <a:solidFill>
                  <a:srgbClr val="002060"/>
                </a:solidFill>
                <a:latin typeface="Times New Roman" panose="02020603050405020304" pitchFamily="18" charset="0"/>
                <a:cs typeface="Times New Roman" panose="02020603050405020304" pitchFamily="18" charset="0"/>
              </a:rPr>
              <a:t>B.Sc</a:t>
            </a:r>
            <a:r>
              <a:rPr lang="en-GB" sz="2800" b="1" dirty="0">
                <a:solidFill>
                  <a:srgbClr val="002060"/>
                </a:solidFill>
                <a:latin typeface="Times New Roman" panose="02020603050405020304" pitchFamily="18" charset="0"/>
                <a:cs typeface="Times New Roman" panose="02020603050405020304" pitchFamily="18" charset="0"/>
              </a:rPr>
              <a:t> (Mathematics), MBA</a:t>
            </a:r>
            <a:endPar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E6622026-89C4-4BF7-ADE6-2E0DB7D1AF88}"/>
              </a:ext>
            </a:extLst>
          </p:cNvPr>
          <p:cNvCxnSpPr/>
          <p:nvPr/>
        </p:nvCxnSpPr>
        <p:spPr>
          <a:xfrm>
            <a:off x="1847508" y="2531003"/>
            <a:ext cx="8266176" cy="0"/>
          </a:xfrm>
          <a:prstGeom prst="line">
            <a:avLst/>
          </a:prstGeom>
          <a:ln>
            <a:solidFill>
              <a:schemeClr val="accent5">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7849042"/>
      </p:ext>
    </p:extLst>
  </p:cSld>
  <p:clrMapOvr>
    <a:masterClrMapping/>
  </p:clrMapOvr>
  <p:transition>
    <p:wedge/>
    <p:sndAc>
      <p:stSnd>
        <p:snd r:embed="rId3" name="arrow.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3E086-15A6-682E-5F18-DA960E179D6D}"/>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A716A59F-3484-BEB1-F035-2B8E9CB93593}"/>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1CBF2582-8EBF-9660-5A6D-3906B96C3F6C}"/>
              </a:ext>
            </a:extLst>
          </p:cNvPr>
          <p:cNvSpPr txBox="1"/>
          <p:nvPr/>
        </p:nvSpPr>
        <p:spPr>
          <a:xfrm>
            <a:off x="4811806" y="378595"/>
            <a:ext cx="3362228" cy="579967"/>
          </a:xfrm>
          <a:prstGeom prst="rect">
            <a:avLst/>
          </a:prstGeom>
          <a:noFill/>
        </p:spPr>
        <p:txBody>
          <a:bodyPr wrap="square" rtlCol="0">
            <a:spAutoFit/>
          </a:bodyPr>
          <a:lstStyle/>
          <a:p>
            <a:pPr>
              <a:lnSpc>
                <a:spcPct val="150000"/>
              </a:lnSpc>
            </a:pPr>
            <a:r>
              <a:rPr lang="en-GB" sz="2400" b="1" dirty="0">
                <a:solidFill>
                  <a:schemeClr val="bg1"/>
                </a:solidFill>
                <a:latin typeface="Times New Roman" panose="02020603050405020304" pitchFamily="18" charset="0"/>
                <a:cs typeface="Times New Roman" panose="02020603050405020304" pitchFamily="18" charset="0"/>
              </a:rPr>
              <a:t>Stacked Bar Chart</a:t>
            </a:r>
            <a:endParaRPr lang="en-IN" sz="2000" b="1" dirty="0">
              <a:solidFill>
                <a:schemeClr val="bg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3A8AE3CE-FFFC-F96D-115D-81FE6631BDE6}"/>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9D85F6-72D7-7BEA-1488-253877486C87}"/>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63647C5-29F2-FA98-435A-AD5B1519FBCC}"/>
              </a:ext>
            </a:extLst>
          </p:cNvPr>
          <p:cNvSpPr txBox="1"/>
          <p:nvPr/>
        </p:nvSpPr>
        <p:spPr>
          <a:xfrm>
            <a:off x="542129" y="1220464"/>
            <a:ext cx="11176000" cy="5016758"/>
          </a:xfrm>
          <a:prstGeom prst="rect">
            <a:avLst/>
          </a:prstGeom>
          <a:noFill/>
        </p:spPr>
        <p:txBody>
          <a:bodyPr wrap="square" rtlCol="0">
            <a:spAutoFit/>
          </a:bodyPr>
          <a:lstStyle/>
          <a:p>
            <a:r>
              <a:rPr lang="en-GB" sz="1600" dirty="0">
                <a:solidFill>
                  <a:srgbClr val="002060"/>
                </a:solidFill>
                <a:latin typeface="Times New Roman" panose="02020603050405020304" pitchFamily="18" charset="0"/>
                <a:cs typeface="Times New Roman" panose="02020603050405020304" pitchFamily="18" charset="0"/>
              </a:rPr>
              <a:t>8</a:t>
            </a:r>
            <a:r>
              <a:rPr lang="en-GB" sz="1600" b="1" dirty="0">
                <a:solidFill>
                  <a:srgbClr val="002060"/>
                </a:solidFill>
                <a:latin typeface="Times New Roman" panose="02020603050405020304" pitchFamily="18" charset="0"/>
                <a:cs typeface="Times New Roman" panose="02020603050405020304" pitchFamily="18" charset="0"/>
              </a:rPr>
              <a:t>. Task: Steps to Create the </a:t>
            </a:r>
            <a:r>
              <a:rPr lang="en-IN" sz="1600" b="1" dirty="0">
                <a:solidFill>
                  <a:srgbClr val="002060"/>
                </a:solidFill>
                <a:latin typeface="Times New Roman" panose="02020603050405020304" pitchFamily="18" charset="0"/>
                <a:cs typeface="Times New Roman" panose="02020603050405020304" pitchFamily="18" charset="0"/>
              </a:rPr>
              <a:t>(Stacked Bar Chart)</a:t>
            </a:r>
            <a:r>
              <a:rPr lang="en-GB" sz="1600" b="1" dirty="0">
                <a:solidFill>
                  <a:srgbClr val="002060"/>
                </a:solidFill>
                <a:latin typeface="Times New Roman" panose="02020603050405020304" pitchFamily="18" charset="0"/>
                <a:cs typeface="Times New Roman" panose="02020603050405020304" pitchFamily="18" charset="0"/>
              </a:rPr>
              <a:t> Using Pivot Tables</a:t>
            </a:r>
          </a:p>
          <a:p>
            <a:endParaRPr lang="en-GB" sz="1600" b="1" dirty="0">
              <a:solidFill>
                <a:srgbClr val="002060"/>
              </a:solidFill>
              <a:latin typeface="Times New Roman" panose="02020603050405020304" pitchFamily="18" charset="0"/>
              <a:cs typeface="Times New Roman" panose="02020603050405020304" pitchFamily="18" charset="0"/>
            </a:endParaRPr>
          </a:p>
          <a:p>
            <a:r>
              <a:rPr lang="en-GB" sz="1600" dirty="0">
                <a:solidFill>
                  <a:srgbClr val="002060"/>
                </a:solidFill>
                <a:latin typeface="Times New Roman" panose="02020603050405020304" pitchFamily="18" charset="0"/>
                <a:cs typeface="Times New Roman" panose="02020603050405020304" pitchFamily="18" charset="0"/>
              </a:rPr>
              <a:t>Columns: Region, Product Category &amp; Sales</a:t>
            </a:r>
          </a:p>
          <a:p>
            <a:r>
              <a:rPr lang="en-GB" sz="1600" b="1" dirty="0">
                <a:solidFill>
                  <a:srgbClr val="002060"/>
                </a:solidFill>
                <a:latin typeface="Times New Roman" panose="02020603050405020304" pitchFamily="18" charset="0"/>
                <a:cs typeface="Times New Roman" panose="02020603050405020304" pitchFamily="18" charset="0"/>
              </a:rPr>
              <a:t>Create a Pivot Table</a:t>
            </a:r>
            <a:endParaRPr lang="en-GB" sz="16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In the PivotTable Fields pane:</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Drag Region to Rows.</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Drag Product Category to Columns.</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Drag Sales Amount to Values.</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This will create a summary table of total sales by region and product category.</a:t>
            </a:r>
          </a:p>
          <a:p>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Insert a Stacked Bar Chart</a:t>
            </a:r>
            <a:endParaRPr lang="en-GB" sz="16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Highlight the PivotTable (including row and column headers).</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Go to Insert &gt; Bar Chart &gt; Stacked Bar.</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A chart will appear with regions on the y-axis and stacked bars representing sales for each product category.</a:t>
            </a:r>
          </a:p>
          <a:p>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Format the Chart</a:t>
            </a:r>
            <a:endParaRPr lang="en-GB" sz="16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Add a Chart Title:</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Customize the Axes</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Legend</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Use </a:t>
            </a:r>
            <a:r>
              <a:rPr lang="en-GB" sz="1600" dirty="0" err="1">
                <a:solidFill>
                  <a:srgbClr val="002060"/>
                </a:solidFill>
                <a:latin typeface="Times New Roman" panose="02020603050405020304" pitchFamily="18" charset="0"/>
                <a:cs typeface="Times New Roman" panose="02020603050405020304" pitchFamily="18" charset="0"/>
              </a:rPr>
              <a:t>Colors</a:t>
            </a:r>
            <a:endParaRPr lang="en-GB" sz="1600" dirty="0">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913E7B2-32AC-7277-C2EE-F3BFC1FB0139}"/>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5451305"/>
      </p:ext>
    </p:extLst>
  </p:cSld>
  <p:clrMapOvr>
    <a:masterClrMapping/>
  </p:clrMapOvr>
  <p:transition>
    <p:wedge/>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2B9C-F0A9-4344-5A7C-180640E351D4}"/>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E7D2DB6E-3ED2-0740-C035-D48FA8B16121}"/>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B017CDF2-07E9-5E2A-4AB5-6C90EC78EDBB}"/>
              </a:ext>
            </a:extLst>
          </p:cNvPr>
          <p:cNvSpPr txBox="1"/>
          <p:nvPr/>
        </p:nvSpPr>
        <p:spPr>
          <a:xfrm>
            <a:off x="4811806" y="378595"/>
            <a:ext cx="3362228" cy="579967"/>
          </a:xfrm>
          <a:prstGeom prst="rect">
            <a:avLst/>
          </a:prstGeom>
          <a:noFill/>
        </p:spPr>
        <p:txBody>
          <a:bodyPr wrap="square" rtlCol="0">
            <a:spAutoFit/>
          </a:bodyPr>
          <a:lstStyle/>
          <a:p>
            <a:pPr>
              <a:lnSpc>
                <a:spcPct val="150000"/>
              </a:lnSpc>
            </a:pPr>
            <a:r>
              <a:rPr lang="en-GB" sz="2400" b="1" dirty="0">
                <a:solidFill>
                  <a:schemeClr val="bg1"/>
                </a:solidFill>
                <a:latin typeface="Times New Roman" panose="02020603050405020304" pitchFamily="18" charset="0"/>
                <a:cs typeface="Times New Roman" panose="02020603050405020304" pitchFamily="18" charset="0"/>
              </a:rPr>
              <a:t>Stacked Bar Chart</a:t>
            </a:r>
            <a:endParaRPr lang="en-IN" sz="2000" b="1" dirty="0">
              <a:solidFill>
                <a:schemeClr val="bg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40B1DC8-8D62-8343-3478-1B6F019B7DD7}"/>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E8B2C77-EDFA-53F1-1162-B2FD38D2F827}"/>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6CA9A36-EB0D-B9D8-04FD-D613654DDE50}"/>
              </a:ext>
            </a:extLst>
          </p:cNvPr>
          <p:cNvSpPr txBox="1"/>
          <p:nvPr/>
        </p:nvSpPr>
        <p:spPr>
          <a:xfrm>
            <a:off x="542129" y="1184953"/>
            <a:ext cx="11176000" cy="5028556"/>
          </a:xfrm>
          <a:prstGeom prst="rect">
            <a:avLst/>
          </a:prstGeom>
          <a:noFill/>
        </p:spPr>
        <p:txBody>
          <a:bodyPr wrap="square" rtlCol="0">
            <a:spAutoFit/>
          </a:bodyPr>
          <a:lstStyle/>
          <a:p>
            <a:r>
              <a:rPr lang="en-GB" b="1" dirty="0">
                <a:solidFill>
                  <a:srgbClr val="002060"/>
                </a:solidFill>
                <a:latin typeface="Times New Roman" panose="02020603050405020304" pitchFamily="18" charset="0"/>
                <a:cs typeface="Times New Roman" panose="02020603050405020304" pitchFamily="18" charset="0"/>
              </a:rPr>
              <a:t>Insights:</a:t>
            </a:r>
          </a:p>
          <a:p>
            <a:endParaRPr lang="en-GB" b="1" dirty="0">
              <a:solidFill>
                <a:srgbClr val="002060"/>
              </a:solidFill>
              <a:latin typeface="Times New Roman" panose="02020603050405020304" pitchFamily="18" charset="0"/>
              <a:cs typeface="Times New Roman" panose="02020603050405020304" pitchFamily="18" charset="0"/>
            </a:endParaRP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Regional Performance</a:t>
            </a:r>
            <a:r>
              <a:rPr lang="en-GB" dirty="0">
                <a:solidFill>
                  <a:srgbClr val="002060"/>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South</a:t>
            </a:r>
            <a:r>
              <a:rPr lang="en-GB" dirty="0">
                <a:solidFill>
                  <a:srgbClr val="002060"/>
                </a:solidFill>
                <a:latin typeface="Times New Roman" panose="02020603050405020304" pitchFamily="18" charset="0"/>
                <a:cs typeface="Times New Roman" panose="02020603050405020304" pitchFamily="18" charset="0"/>
              </a:rPr>
              <a:t> leads in total sales, while </a:t>
            </a:r>
            <a:r>
              <a:rPr lang="en-GB" b="1" dirty="0">
                <a:solidFill>
                  <a:srgbClr val="002060"/>
                </a:solidFill>
                <a:latin typeface="Times New Roman" panose="02020603050405020304" pitchFamily="18" charset="0"/>
                <a:cs typeface="Times New Roman" panose="02020603050405020304" pitchFamily="18" charset="0"/>
              </a:rPr>
              <a:t>East</a:t>
            </a:r>
            <a:r>
              <a:rPr lang="en-GB" dirty="0">
                <a:solidFill>
                  <a:srgbClr val="002060"/>
                </a:solidFill>
                <a:latin typeface="Times New Roman" panose="02020603050405020304" pitchFamily="18" charset="0"/>
                <a:cs typeface="Times New Roman" panose="02020603050405020304" pitchFamily="18" charset="0"/>
              </a:rPr>
              <a:t> lags behind.</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Category Trends</a:t>
            </a:r>
            <a:r>
              <a:rPr lang="en-GB" dirty="0">
                <a:solidFill>
                  <a:srgbClr val="002060"/>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Electronics</a:t>
            </a:r>
            <a:r>
              <a:rPr lang="en-GB" dirty="0">
                <a:solidFill>
                  <a:srgbClr val="002060"/>
                </a:solidFill>
                <a:latin typeface="Times New Roman" panose="02020603050405020304" pitchFamily="18" charset="0"/>
                <a:cs typeface="Times New Roman" panose="02020603050405020304" pitchFamily="18" charset="0"/>
              </a:rPr>
              <a:t> and </a:t>
            </a:r>
            <a:r>
              <a:rPr lang="en-GB" b="1" dirty="0">
                <a:solidFill>
                  <a:srgbClr val="002060"/>
                </a:solidFill>
                <a:latin typeface="Times New Roman" panose="02020603050405020304" pitchFamily="18" charset="0"/>
                <a:cs typeface="Times New Roman" panose="02020603050405020304" pitchFamily="18" charset="0"/>
              </a:rPr>
              <a:t>Furniture</a:t>
            </a:r>
            <a:r>
              <a:rPr lang="en-GB" dirty="0">
                <a:solidFill>
                  <a:srgbClr val="002060"/>
                </a:solidFill>
                <a:latin typeface="Times New Roman" panose="02020603050405020304" pitchFamily="18" charset="0"/>
                <a:cs typeface="Times New Roman" panose="02020603050405020304" pitchFamily="18" charset="0"/>
              </a:rPr>
              <a:t> are strong contributors across all regions.</a:t>
            </a: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Sports</a:t>
            </a:r>
            <a:r>
              <a:rPr lang="en-GB" dirty="0">
                <a:solidFill>
                  <a:srgbClr val="002060"/>
                </a:solidFill>
                <a:latin typeface="Times New Roman" panose="02020603050405020304" pitchFamily="18" charset="0"/>
                <a:cs typeface="Times New Roman" panose="02020603050405020304" pitchFamily="18" charset="0"/>
              </a:rPr>
              <a:t> has the lowest sales contribution.</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Key Observations</a:t>
            </a:r>
            <a:r>
              <a:rPr lang="en-GB" dirty="0">
                <a:solidFill>
                  <a:srgbClr val="002060"/>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South</a:t>
            </a:r>
            <a:r>
              <a:rPr lang="en-GB" dirty="0">
                <a:solidFill>
                  <a:srgbClr val="002060"/>
                </a:solidFill>
                <a:latin typeface="Times New Roman" panose="02020603050405020304" pitchFamily="18" charset="0"/>
                <a:cs typeface="Times New Roman" panose="02020603050405020304" pitchFamily="18" charset="0"/>
              </a:rPr>
              <a:t> shows balanced sales across categories, while </a:t>
            </a:r>
            <a:r>
              <a:rPr lang="en-GB" b="1" dirty="0">
                <a:solidFill>
                  <a:srgbClr val="002060"/>
                </a:solidFill>
                <a:latin typeface="Times New Roman" panose="02020603050405020304" pitchFamily="18" charset="0"/>
                <a:cs typeface="Times New Roman" panose="02020603050405020304" pitchFamily="18" charset="0"/>
              </a:rPr>
              <a:t>East</a:t>
            </a:r>
            <a:r>
              <a:rPr lang="en-GB" dirty="0">
                <a:solidFill>
                  <a:srgbClr val="002060"/>
                </a:solidFill>
                <a:latin typeface="Times New Roman" panose="02020603050405020304" pitchFamily="18" charset="0"/>
                <a:cs typeface="Times New Roman" panose="02020603050405020304" pitchFamily="18" charset="0"/>
              </a:rPr>
              <a:t> may need targeted improvements.</a:t>
            </a: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Sales distribution is fairly even in other regions.</a:t>
            </a:r>
          </a:p>
          <a:p>
            <a:pPr lvl="1"/>
            <a:endParaRPr lang="en-GB" dirty="0">
              <a:solidFill>
                <a:srgbClr val="002060"/>
              </a:solidFill>
              <a:latin typeface="Times New Roman" panose="02020603050405020304" pitchFamily="18" charset="0"/>
              <a:cs typeface="Times New Roman" panose="02020603050405020304" pitchFamily="18" charset="0"/>
            </a:endParaRPr>
          </a:p>
          <a:p>
            <a:r>
              <a:rPr lang="en-GB" b="1" dirty="0">
                <a:solidFill>
                  <a:srgbClr val="002060"/>
                </a:solidFill>
                <a:latin typeface="Times New Roman" panose="02020603050405020304" pitchFamily="18" charset="0"/>
                <a:cs typeface="Times New Roman" panose="02020603050405020304" pitchFamily="18" charset="0"/>
              </a:rPr>
              <a:t>Conclusion:</a:t>
            </a:r>
          </a:p>
          <a:p>
            <a:r>
              <a:rPr lang="en-GB" dirty="0">
                <a:solidFill>
                  <a:srgbClr val="002060"/>
                </a:solidFill>
                <a:latin typeface="Times New Roman" panose="02020603050405020304" pitchFamily="18" charset="0"/>
                <a:cs typeface="Times New Roman" panose="02020603050405020304" pitchFamily="18" charset="0"/>
              </a:rPr>
              <a:t>Focus efforts on boosting sales in the </a:t>
            </a:r>
            <a:r>
              <a:rPr lang="en-GB" b="1" dirty="0">
                <a:solidFill>
                  <a:srgbClr val="002060"/>
                </a:solidFill>
                <a:latin typeface="Times New Roman" panose="02020603050405020304" pitchFamily="18" charset="0"/>
                <a:cs typeface="Times New Roman" panose="02020603050405020304" pitchFamily="18" charset="0"/>
              </a:rPr>
              <a:t>East</a:t>
            </a:r>
            <a:r>
              <a:rPr lang="en-GB" dirty="0">
                <a:solidFill>
                  <a:srgbClr val="002060"/>
                </a:solidFill>
                <a:latin typeface="Times New Roman" panose="02020603050405020304" pitchFamily="18" charset="0"/>
                <a:cs typeface="Times New Roman" panose="02020603050405020304" pitchFamily="18" charset="0"/>
              </a:rPr>
              <a:t> region and evaluate strategies to improve the performance of </a:t>
            </a:r>
            <a:r>
              <a:rPr lang="en-GB" b="1" dirty="0">
                <a:solidFill>
                  <a:srgbClr val="002060"/>
                </a:solidFill>
                <a:latin typeface="Times New Roman" panose="02020603050405020304" pitchFamily="18" charset="0"/>
                <a:cs typeface="Times New Roman" panose="02020603050405020304" pitchFamily="18" charset="0"/>
              </a:rPr>
              <a:t>Sports</a:t>
            </a:r>
            <a:r>
              <a:rPr lang="en-GB" dirty="0">
                <a:solidFill>
                  <a:srgbClr val="002060"/>
                </a:solidFill>
                <a:latin typeface="Times New Roman" panose="02020603050405020304" pitchFamily="18" charset="0"/>
                <a:cs typeface="Times New Roman" panose="02020603050405020304" pitchFamily="18" charset="0"/>
              </a:rPr>
              <a:t> products.</a:t>
            </a:r>
          </a:p>
          <a:p>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D536BB7-77F6-F77D-6965-28107833BD82}"/>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8977397"/>
      </p:ext>
    </p:extLst>
  </p:cSld>
  <p:clrMapOvr>
    <a:masterClrMapping/>
  </p:clrMapOvr>
  <p:transition>
    <p:wedge/>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0FE88-66F5-1195-289D-AE419A733A5F}"/>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91071073-5244-FCFB-FBD5-FC914FB3DDEF}"/>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2E91B485-F958-86AA-0072-79C441FBFC47}"/>
              </a:ext>
            </a:extLst>
          </p:cNvPr>
          <p:cNvSpPr txBox="1"/>
          <p:nvPr/>
        </p:nvSpPr>
        <p:spPr>
          <a:xfrm>
            <a:off x="4414886" y="425911"/>
            <a:ext cx="3362228"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DASHBOARD</a:t>
            </a:r>
          </a:p>
        </p:txBody>
      </p:sp>
      <p:cxnSp>
        <p:nvCxnSpPr>
          <p:cNvPr id="6" name="Straight Connector 5">
            <a:extLst>
              <a:ext uri="{FF2B5EF4-FFF2-40B4-BE49-F238E27FC236}">
                <a16:creationId xmlns:a16="http://schemas.microsoft.com/office/drawing/2014/main" id="{DB872569-F9C3-095A-0470-5AB41D9BBF2F}"/>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7E51CA0-130A-C473-5CB7-DABFB72CF36E}"/>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568C9B-1EC8-BD75-7376-04025A50B08C}"/>
              </a:ext>
            </a:extLst>
          </p:cNvPr>
          <p:cNvSpPr txBox="1"/>
          <p:nvPr/>
        </p:nvSpPr>
        <p:spPr>
          <a:xfrm>
            <a:off x="542129" y="1184953"/>
            <a:ext cx="11176000" cy="4613058"/>
          </a:xfrm>
          <a:prstGeom prst="rect">
            <a:avLst/>
          </a:prstGeom>
          <a:noFill/>
        </p:spPr>
        <p:txBody>
          <a:bodyPr wrap="square" rtlCol="0">
            <a:spAutoFit/>
          </a:bodyPr>
          <a:lstStyle/>
          <a:p>
            <a:pPr>
              <a:lnSpc>
                <a:spcPct val="150000"/>
              </a:lnSpc>
            </a:pPr>
            <a:r>
              <a:rPr lang="en-GB" b="1" dirty="0">
                <a:solidFill>
                  <a:srgbClr val="002060"/>
                </a:solidFill>
                <a:latin typeface="Times New Roman" panose="02020603050405020304" pitchFamily="18" charset="0"/>
                <a:cs typeface="Times New Roman" panose="02020603050405020304" pitchFamily="18" charset="0"/>
              </a:rPr>
              <a:t>9. Task: </a:t>
            </a:r>
          </a:p>
          <a:p>
            <a:pPr>
              <a:lnSpc>
                <a:spcPct val="150000"/>
              </a:lnSpc>
            </a:pPr>
            <a:r>
              <a:rPr lang="en-GB" b="1" dirty="0">
                <a:solidFill>
                  <a:srgbClr val="002060"/>
                </a:solidFill>
                <a:latin typeface="Times New Roman" panose="02020603050405020304" pitchFamily="18" charset="0"/>
                <a:cs typeface="Times New Roman" panose="02020603050405020304" pitchFamily="18" charset="0"/>
              </a:rPr>
              <a:t>Charts used in the dashboard:</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Bar Chart (Sales by Region)</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Line Chart (Profit Trend)</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Pie Chart (Product Category Contribution)</a:t>
            </a:r>
          </a:p>
          <a:p>
            <a:pPr>
              <a:lnSpc>
                <a:spcPct val="150000"/>
              </a:lnSpc>
            </a:pPr>
            <a:r>
              <a:rPr lang="en-GB" b="1" dirty="0">
                <a:solidFill>
                  <a:srgbClr val="002060"/>
                </a:solidFill>
                <a:latin typeface="Times New Roman" panose="02020603050405020304" pitchFamily="18" charset="0"/>
                <a:cs typeface="Times New Roman" panose="02020603050405020304" pitchFamily="18" charset="0"/>
              </a:rPr>
              <a:t>Added KPI Cards:</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Used Text Boxes to display key metrics:</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Total Sales: Used =SUM(Sales Column) in a cell.</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Total Profit: Used =SUM(Profit Column) in a cell.</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Top-Selling Category: Used a PivotTable to sort product categories by sales.</a:t>
            </a:r>
          </a:p>
          <a:p>
            <a:pPr marL="285750" indent="-285750">
              <a:lnSpc>
                <a:spcPct val="150000"/>
              </a:lnSpc>
              <a:buFont typeface="Wingdings" panose="05000000000000000000" pitchFamily="2" charset="2"/>
              <a:buChar char="Ø"/>
            </a:pPr>
            <a:endParaRPr lang="en-GB" dirty="0">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9C20CF3-00D1-FFA9-6A6E-5531BF597315}"/>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0838954"/>
      </p:ext>
    </p:extLst>
  </p:cSld>
  <p:clrMapOvr>
    <a:masterClrMapping/>
  </p:clrMapOvr>
  <p:transition>
    <p:wedge/>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BBCE5-7E80-6785-4753-D09886D2CF07}"/>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25299BB7-C5BE-6D49-66B6-24FFC030A69D}"/>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181F60C9-081A-4AE2-7F75-FE7CBDCB3F13}"/>
              </a:ext>
            </a:extLst>
          </p:cNvPr>
          <p:cNvSpPr txBox="1"/>
          <p:nvPr/>
        </p:nvSpPr>
        <p:spPr>
          <a:xfrm>
            <a:off x="4414886" y="425911"/>
            <a:ext cx="3362228"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DASHBOARD</a:t>
            </a:r>
          </a:p>
        </p:txBody>
      </p:sp>
      <p:cxnSp>
        <p:nvCxnSpPr>
          <p:cNvPr id="6" name="Straight Connector 5">
            <a:extLst>
              <a:ext uri="{FF2B5EF4-FFF2-40B4-BE49-F238E27FC236}">
                <a16:creationId xmlns:a16="http://schemas.microsoft.com/office/drawing/2014/main" id="{6B1430D1-ED06-6C8D-D1EA-52C8D8293DAF}"/>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31433BC-10D7-7044-8B35-C92C055CE307}"/>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669CE8-9B52-9BFE-0E5E-B4032E807989}"/>
              </a:ext>
            </a:extLst>
          </p:cNvPr>
          <p:cNvSpPr txBox="1"/>
          <p:nvPr/>
        </p:nvSpPr>
        <p:spPr>
          <a:xfrm>
            <a:off x="542129" y="1184953"/>
            <a:ext cx="11176000" cy="5028556"/>
          </a:xfrm>
          <a:prstGeom prst="rect">
            <a:avLst/>
          </a:prstGeom>
          <a:noFill/>
        </p:spPr>
        <p:txBody>
          <a:bodyPr wrap="square" rtlCol="0">
            <a:spAutoFit/>
          </a:bodyPr>
          <a:lstStyle/>
          <a:p>
            <a:pPr>
              <a:lnSpc>
                <a:spcPct val="150000"/>
              </a:lnSpc>
            </a:pPr>
            <a:r>
              <a:rPr lang="en-GB" b="1" dirty="0">
                <a:solidFill>
                  <a:srgbClr val="002060"/>
                </a:solidFill>
                <a:latin typeface="Times New Roman" panose="02020603050405020304" pitchFamily="18" charset="0"/>
                <a:cs typeface="Times New Roman" panose="02020603050405020304" pitchFamily="18" charset="0"/>
              </a:rPr>
              <a:t>Inserted Slicers:</a:t>
            </a:r>
            <a:endParaRPr lang="en-GB"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Added slicers to make the dashboard interactive:</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Selected a PivotTable, then went to PivotTable </a:t>
            </a:r>
            <a:r>
              <a:rPr lang="en-GB" dirty="0" err="1">
                <a:solidFill>
                  <a:srgbClr val="002060"/>
                </a:solidFill>
                <a:latin typeface="Times New Roman" panose="02020603050405020304" pitchFamily="18" charset="0"/>
                <a:cs typeface="Times New Roman" panose="02020603050405020304" pitchFamily="18" charset="0"/>
              </a:rPr>
              <a:t>Analyze</a:t>
            </a:r>
            <a:r>
              <a:rPr lang="en-GB" dirty="0">
                <a:solidFill>
                  <a:srgbClr val="002060"/>
                </a:solidFill>
                <a:latin typeface="Times New Roman" panose="02020603050405020304" pitchFamily="18" charset="0"/>
                <a:cs typeface="Times New Roman" panose="02020603050405020304" pitchFamily="18" charset="0"/>
              </a:rPr>
              <a:t> → Insert Slicer.</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Added slicers for Region, Product Category, and Year.</a:t>
            </a:r>
            <a:endParaRPr lang="en-GB" b="1" dirty="0">
              <a:solidFill>
                <a:srgbClr val="002060"/>
              </a:solidFill>
              <a:latin typeface="Times New Roman" panose="02020603050405020304" pitchFamily="18" charset="0"/>
              <a:cs typeface="Times New Roman" panose="02020603050405020304" pitchFamily="18" charset="0"/>
            </a:endParaRPr>
          </a:p>
          <a:p>
            <a:pPr>
              <a:lnSpc>
                <a:spcPct val="150000"/>
              </a:lnSpc>
            </a:pPr>
            <a:r>
              <a:rPr lang="en-GB" b="1" dirty="0">
                <a:solidFill>
                  <a:srgbClr val="002060"/>
                </a:solidFill>
                <a:latin typeface="Times New Roman" panose="02020603050405020304" pitchFamily="18" charset="0"/>
                <a:cs typeface="Times New Roman" panose="02020603050405020304" pitchFamily="18" charset="0"/>
              </a:rPr>
              <a:t>Style and Format:</a:t>
            </a:r>
            <a:endParaRPr lang="en-GB"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Formatted charts and slicers for a professional look:</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Adjusted </a:t>
            </a:r>
            <a:r>
              <a:rPr lang="en-GB" dirty="0" err="1">
                <a:solidFill>
                  <a:srgbClr val="002060"/>
                </a:solidFill>
                <a:latin typeface="Times New Roman" panose="02020603050405020304" pitchFamily="18" charset="0"/>
                <a:cs typeface="Times New Roman" panose="02020603050405020304" pitchFamily="18" charset="0"/>
              </a:rPr>
              <a:t>colors</a:t>
            </a:r>
            <a:r>
              <a:rPr lang="en-GB" dirty="0">
                <a:solidFill>
                  <a:srgbClr val="002060"/>
                </a:solidFill>
                <a:latin typeface="Times New Roman" panose="02020603050405020304" pitchFamily="18" charset="0"/>
                <a:cs typeface="Times New Roman" panose="02020603050405020304" pitchFamily="18" charset="0"/>
              </a:rPr>
              <a:t> to match a theme.</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Used borders and shapes to group sections.</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Assembled the Dashboard:</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Arranged charts, slicers, and KPI cards on a single worksheet.</a:t>
            </a:r>
          </a:p>
          <a:p>
            <a:pPr marL="285750" indent="-285750">
              <a:lnSpc>
                <a:spcPct val="150000"/>
              </a:lnSpc>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Used shapes and formatting to create a clean layout.</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GB" dirty="0">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CEFB31A-C161-25FF-E08A-A5A4913BBCEC}"/>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6988346"/>
      </p:ext>
    </p:extLst>
  </p:cSld>
  <p:clrMapOvr>
    <a:masterClrMapping/>
  </p:clrMapOvr>
  <p:transition>
    <p:wedge/>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C4A5D-239D-0B71-CD08-A80E323844A2}"/>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9D0B6BA9-FFB7-C974-20AB-DD4FEB373343}"/>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229574F4-F590-3E4E-DDA8-6C1E16542C2C}"/>
              </a:ext>
            </a:extLst>
          </p:cNvPr>
          <p:cNvSpPr txBox="1"/>
          <p:nvPr/>
        </p:nvSpPr>
        <p:spPr>
          <a:xfrm>
            <a:off x="4414886" y="425911"/>
            <a:ext cx="3362228"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DASHBOARD</a:t>
            </a:r>
          </a:p>
        </p:txBody>
      </p:sp>
      <p:cxnSp>
        <p:nvCxnSpPr>
          <p:cNvPr id="6" name="Straight Connector 5">
            <a:extLst>
              <a:ext uri="{FF2B5EF4-FFF2-40B4-BE49-F238E27FC236}">
                <a16:creationId xmlns:a16="http://schemas.microsoft.com/office/drawing/2014/main" id="{8135DA20-6B7B-F92A-4D05-7680CD96742D}"/>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960C2A-36A1-8EC1-371C-E534A3289321}"/>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86F38C-7FFC-34DF-71D8-D8146D3F70E1}"/>
              </a:ext>
            </a:extLst>
          </p:cNvPr>
          <p:cNvSpPr txBox="1"/>
          <p:nvPr/>
        </p:nvSpPr>
        <p:spPr>
          <a:xfrm>
            <a:off x="623409" y="1379140"/>
            <a:ext cx="11176000" cy="4247317"/>
          </a:xfrm>
          <a:prstGeom prst="rect">
            <a:avLst/>
          </a:prstGeom>
          <a:noFill/>
        </p:spPr>
        <p:txBody>
          <a:bodyPr wrap="square" rtlCol="0">
            <a:spAutoFit/>
          </a:bodyPr>
          <a:lstStyle/>
          <a:p>
            <a:r>
              <a:rPr lang="en-GB" b="1" dirty="0">
                <a:solidFill>
                  <a:srgbClr val="002060"/>
                </a:solidFill>
                <a:latin typeface="Times New Roman" panose="02020603050405020304" pitchFamily="18" charset="0"/>
                <a:cs typeface="Times New Roman" panose="02020603050405020304" pitchFamily="18" charset="0"/>
              </a:rPr>
              <a:t>Insights from the Dashboard:</a:t>
            </a:r>
          </a:p>
          <a:p>
            <a:endParaRPr lang="en-GB" b="1" dirty="0">
              <a:solidFill>
                <a:srgbClr val="002060"/>
              </a:solidFill>
              <a:latin typeface="Times New Roman" panose="02020603050405020304" pitchFamily="18" charset="0"/>
              <a:cs typeface="Times New Roman" panose="02020603050405020304" pitchFamily="18" charset="0"/>
            </a:endParaRP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Top-Performing Region:</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The </a:t>
            </a:r>
            <a:r>
              <a:rPr lang="en-GB" b="1" dirty="0">
                <a:solidFill>
                  <a:srgbClr val="002060"/>
                </a:solidFill>
                <a:latin typeface="Times New Roman" panose="02020603050405020304" pitchFamily="18" charset="0"/>
                <a:cs typeface="Times New Roman" panose="02020603050405020304" pitchFamily="18" charset="0"/>
              </a:rPr>
              <a:t>East region</a:t>
            </a:r>
            <a:r>
              <a:rPr lang="en-GB" dirty="0">
                <a:solidFill>
                  <a:srgbClr val="002060"/>
                </a:solidFill>
                <a:latin typeface="Times New Roman" panose="02020603050405020304" pitchFamily="18" charset="0"/>
                <a:cs typeface="Times New Roman" panose="02020603050405020304" pitchFamily="18" charset="0"/>
              </a:rPr>
              <a:t> leads with total sales of ₹25.95M, slightly higher than other regions.</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Profit Trend:</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Profit shows steady growth from </a:t>
            </a:r>
            <a:r>
              <a:rPr lang="en-GB" b="1" dirty="0">
                <a:solidFill>
                  <a:srgbClr val="002060"/>
                </a:solidFill>
                <a:latin typeface="Times New Roman" panose="02020603050405020304" pitchFamily="18" charset="0"/>
                <a:cs typeface="Times New Roman" panose="02020603050405020304" pitchFamily="18" charset="0"/>
              </a:rPr>
              <a:t>2022 to Q3 2023</a:t>
            </a:r>
            <a:r>
              <a:rPr lang="en-GB" dirty="0">
                <a:solidFill>
                  <a:srgbClr val="002060"/>
                </a:solidFill>
                <a:latin typeface="Times New Roman" panose="02020603050405020304" pitchFamily="18" charset="0"/>
                <a:cs typeface="Times New Roman" panose="02020603050405020304" pitchFamily="18" charset="0"/>
              </a:rPr>
              <a:t> but drops significantly in </a:t>
            </a:r>
            <a:r>
              <a:rPr lang="en-GB" b="1" dirty="0">
                <a:solidFill>
                  <a:srgbClr val="002060"/>
                </a:solidFill>
                <a:latin typeface="Times New Roman" panose="02020603050405020304" pitchFamily="18" charset="0"/>
                <a:cs typeface="Times New Roman" panose="02020603050405020304" pitchFamily="18" charset="0"/>
              </a:rPr>
              <a:t>Q4 2024</a:t>
            </a:r>
            <a:r>
              <a:rPr lang="en-GB" dirty="0">
                <a:solidFill>
                  <a:srgbClr val="002060"/>
                </a:solidFill>
                <a:latin typeface="Times New Roman" panose="02020603050405020304" pitchFamily="18" charset="0"/>
                <a:cs typeface="Times New Roman" panose="02020603050405020304" pitchFamily="18" charset="0"/>
              </a:rPr>
              <a:t>.</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Highest-Selling Category:</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Clothing</a:t>
            </a:r>
            <a:r>
              <a:rPr lang="en-GB" dirty="0">
                <a:solidFill>
                  <a:srgbClr val="002060"/>
                </a:solidFill>
                <a:latin typeface="Times New Roman" panose="02020603050405020304" pitchFamily="18" charset="0"/>
                <a:cs typeface="Times New Roman" panose="02020603050405020304" pitchFamily="18" charset="0"/>
              </a:rPr>
              <a:t> contributes the highest sales at ₹2.16M (21%), followed closely by </a:t>
            </a:r>
            <a:r>
              <a:rPr lang="en-GB" b="1" dirty="0">
                <a:solidFill>
                  <a:srgbClr val="002060"/>
                </a:solidFill>
                <a:latin typeface="Times New Roman" panose="02020603050405020304" pitchFamily="18" charset="0"/>
                <a:cs typeface="Times New Roman" panose="02020603050405020304" pitchFamily="18" charset="0"/>
              </a:rPr>
              <a:t>Electronics</a:t>
            </a:r>
            <a:r>
              <a:rPr lang="en-GB" dirty="0">
                <a:solidFill>
                  <a:srgbClr val="002060"/>
                </a:solidFill>
                <a:latin typeface="Times New Roman" panose="02020603050405020304" pitchFamily="18" charset="0"/>
                <a:cs typeface="Times New Roman" panose="02020603050405020304" pitchFamily="18" charset="0"/>
              </a:rPr>
              <a:t> and </a:t>
            </a:r>
            <a:r>
              <a:rPr lang="en-GB" b="1" dirty="0">
                <a:solidFill>
                  <a:srgbClr val="002060"/>
                </a:solidFill>
                <a:latin typeface="Times New Roman" panose="02020603050405020304" pitchFamily="18" charset="0"/>
                <a:cs typeface="Times New Roman" panose="02020603050405020304" pitchFamily="18" charset="0"/>
              </a:rPr>
              <a:t>Sports</a:t>
            </a:r>
            <a:r>
              <a:rPr lang="en-GB" dirty="0">
                <a:solidFill>
                  <a:srgbClr val="002060"/>
                </a:solidFill>
                <a:latin typeface="Times New Roman" panose="02020603050405020304" pitchFamily="18" charset="0"/>
                <a:cs typeface="Times New Roman" panose="02020603050405020304" pitchFamily="18" charset="0"/>
              </a:rPr>
              <a:t> (20% each).</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Overall Metrics:</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Total Sales:</a:t>
            </a:r>
            <a:r>
              <a:rPr lang="en-GB" dirty="0">
                <a:solidFill>
                  <a:srgbClr val="002060"/>
                </a:solidFill>
                <a:latin typeface="Times New Roman" panose="02020603050405020304" pitchFamily="18" charset="0"/>
                <a:cs typeface="Times New Roman" panose="02020603050405020304" pitchFamily="18" charset="0"/>
              </a:rPr>
              <a:t> ₹10.1M</a:t>
            </a: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Total Profit:</a:t>
            </a:r>
            <a:r>
              <a:rPr lang="en-GB" dirty="0">
                <a:solidFill>
                  <a:srgbClr val="002060"/>
                </a:solidFill>
                <a:latin typeface="Times New Roman" panose="02020603050405020304" pitchFamily="18" charset="0"/>
                <a:cs typeface="Times New Roman" panose="02020603050405020304" pitchFamily="18" charset="0"/>
              </a:rPr>
              <a:t> ₹4.03M</a:t>
            </a: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Clothing is the top-selling category.</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Regional Distribution:</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Sales across regions are fairly balanced, but </a:t>
            </a:r>
            <a:r>
              <a:rPr lang="en-GB" b="1" dirty="0">
                <a:solidFill>
                  <a:srgbClr val="002060"/>
                </a:solidFill>
                <a:latin typeface="Times New Roman" panose="02020603050405020304" pitchFamily="18" charset="0"/>
                <a:cs typeface="Times New Roman" panose="02020603050405020304" pitchFamily="18" charset="0"/>
              </a:rPr>
              <a:t>West</a:t>
            </a:r>
            <a:r>
              <a:rPr lang="en-GB" dirty="0">
                <a:solidFill>
                  <a:srgbClr val="002060"/>
                </a:solidFill>
                <a:latin typeface="Times New Roman" panose="02020603050405020304" pitchFamily="18" charset="0"/>
                <a:cs typeface="Times New Roman" panose="02020603050405020304" pitchFamily="18" charset="0"/>
              </a:rPr>
              <a:t> has slightly lower sales compared to others.</a:t>
            </a:r>
          </a:p>
        </p:txBody>
      </p:sp>
      <p:sp>
        <p:nvSpPr>
          <p:cNvPr id="9" name="Rectangle 8">
            <a:extLst>
              <a:ext uri="{FF2B5EF4-FFF2-40B4-BE49-F238E27FC236}">
                <a16:creationId xmlns:a16="http://schemas.microsoft.com/office/drawing/2014/main" id="{25F2540B-70FB-BC1D-10C1-7E8D2E6DF261}"/>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437544"/>
      </p:ext>
    </p:extLst>
  </p:cSld>
  <p:clrMapOvr>
    <a:masterClrMapping/>
  </p:clrMapOvr>
  <p:transition>
    <p:wedge/>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3AF1E-45E6-FDDB-0490-6059908AA85B}"/>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FB64FBCD-9D1C-0CDC-72D1-0A3DA0FA8CBD}"/>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73758452-BB07-BB4F-E5D6-0268E1A8BB3A}"/>
              </a:ext>
            </a:extLst>
          </p:cNvPr>
          <p:cNvSpPr txBox="1"/>
          <p:nvPr/>
        </p:nvSpPr>
        <p:spPr>
          <a:xfrm>
            <a:off x="4414886" y="425911"/>
            <a:ext cx="3362228"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DASHBOARD</a:t>
            </a:r>
          </a:p>
        </p:txBody>
      </p:sp>
      <p:cxnSp>
        <p:nvCxnSpPr>
          <p:cNvPr id="6" name="Straight Connector 5">
            <a:extLst>
              <a:ext uri="{FF2B5EF4-FFF2-40B4-BE49-F238E27FC236}">
                <a16:creationId xmlns:a16="http://schemas.microsoft.com/office/drawing/2014/main" id="{266DF544-FC4F-EA7B-8C6A-FEF1D4B946D1}"/>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7C73B44-F009-B2F2-5EB6-49DD6E35E437}"/>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1FBB3D-BAF7-892A-D38B-74CCC4496A24}"/>
              </a:ext>
            </a:extLst>
          </p:cNvPr>
          <p:cNvSpPr txBox="1"/>
          <p:nvPr/>
        </p:nvSpPr>
        <p:spPr>
          <a:xfrm>
            <a:off x="623409" y="1379140"/>
            <a:ext cx="11176000" cy="4247317"/>
          </a:xfrm>
          <a:prstGeom prst="rect">
            <a:avLst/>
          </a:prstGeom>
          <a:noFill/>
        </p:spPr>
        <p:txBody>
          <a:bodyPr wrap="square" rtlCol="0">
            <a:spAutoFit/>
          </a:bodyPr>
          <a:lstStyle/>
          <a:p>
            <a:r>
              <a:rPr lang="en-GB" b="1" dirty="0">
                <a:solidFill>
                  <a:srgbClr val="002060"/>
                </a:solidFill>
                <a:latin typeface="Times New Roman" panose="02020603050405020304" pitchFamily="18" charset="0"/>
                <a:cs typeface="Times New Roman" panose="02020603050405020304" pitchFamily="18" charset="0"/>
              </a:rPr>
              <a:t>Insights from the Dashboard:</a:t>
            </a:r>
          </a:p>
          <a:p>
            <a:endParaRPr lang="en-GB" b="1" dirty="0">
              <a:solidFill>
                <a:srgbClr val="002060"/>
              </a:solidFill>
              <a:latin typeface="Times New Roman" panose="02020603050405020304" pitchFamily="18" charset="0"/>
              <a:cs typeface="Times New Roman" panose="02020603050405020304" pitchFamily="18" charset="0"/>
            </a:endParaRP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Top-Performing Region:</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The </a:t>
            </a:r>
            <a:r>
              <a:rPr lang="en-GB" b="1" dirty="0">
                <a:solidFill>
                  <a:srgbClr val="002060"/>
                </a:solidFill>
                <a:latin typeface="Times New Roman" panose="02020603050405020304" pitchFamily="18" charset="0"/>
                <a:cs typeface="Times New Roman" panose="02020603050405020304" pitchFamily="18" charset="0"/>
              </a:rPr>
              <a:t>East region</a:t>
            </a:r>
            <a:r>
              <a:rPr lang="en-GB" dirty="0">
                <a:solidFill>
                  <a:srgbClr val="002060"/>
                </a:solidFill>
                <a:latin typeface="Times New Roman" panose="02020603050405020304" pitchFamily="18" charset="0"/>
                <a:cs typeface="Times New Roman" panose="02020603050405020304" pitchFamily="18" charset="0"/>
              </a:rPr>
              <a:t> leads with total sales of ₹25.95M, slightly higher than other regions.</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Profit Trend:</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Profit shows steady growth from </a:t>
            </a:r>
            <a:r>
              <a:rPr lang="en-GB" b="1" dirty="0">
                <a:solidFill>
                  <a:srgbClr val="002060"/>
                </a:solidFill>
                <a:latin typeface="Times New Roman" panose="02020603050405020304" pitchFamily="18" charset="0"/>
                <a:cs typeface="Times New Roman" panose="02020603050405020304" pitchFamily="18" charset="0"/>
              </a:rPr>
              <a:t>2022 to Q3 2023</a:t>
            </a:r>
            <a:r>
              <a:rPr lang="en-GB" dirty="0">
                <a:solidFill>
                  <a:srgbClr val="002060"/>
                </a:solidFill>
                <a:latin typeface="Times New Roman" panose="02020603050405020304" pitchFamily="18" charset="0"/>
                <a:cs typeface="Times New Roman" panose="02020603050405020304" pitchFamily="18" charset="0"/>
              </a:rPr>
              <a:t> but drops significantly in </a:t>
            </a:r>
            <a:r>
              <a:rPr lang="en-GB" b="1" dirty="0">
                <a:solidFill>
                  <a:srgbClr val="002060"/>
                </a:solidFill>
                <a:latin typeface="Times New Roman" panose="02020603050405020304" pitchFamily="18" charset="0"/>
                <a:cs typeface="Times New Roman" panose="02020603050405020304" pitchFamily="18" charset="0"/>
              </a:rPr>
              <a:t>Q4 2024</a:t>
            </a:r>
            <a:r>
              <a:rPr lang="en-GB" dirty="0">
                <a:solidFill>
                  <a:srgbClr val="002060"/>
                </a:solidFill>
                <a:latin typeface="Times New Roman" panose="02020603050405020304" pitchFamily="18" charset="0"/>
                <a:cs typeface="Times New Roman" panose="02020603050405020304" pitchFamily="18" charset="0"/>
              </a:rPr>
              <a:t>.</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Highest-Selling Category:</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Clothing</a:t>
            </a:r>
            <a:r>
              <a:rPr lang="en-GB" dirty="0">
                <a:solidFill>
                  <a:srgbClr val="002060"/>
                </a:solidFill>
                <a:latin typeface="Times New Roman" panose="02020603050405020304" pitchFamily="18" charset="0"/>
                <a:cs typeface="Times New Roman" panose="02020603050405020304" pitchFamily="18" charset="0"/>
              </a:rPr>
              <a:t> contributes the highest sales at ₹2.16M (21%), followed closely by </a:t>
            </a:r>
            <a:r>
              <a:rPr lang="en-GB" b="1" dirty="0">
                <a:solidFill>
                  <a:srgbClr val="002060"/>
                </a:solidFill>
                <a:latin typeface="Times New Roman" panose="02020603050405020304" pitchFamily="18" charset="0"/>
                <a:cs typeface="Times New Roman" panose="02020603050405020304" pitchFamily="18" charset="0"/>
              </a:rPr>
              <a:t>Electronics</a:t>
            </a:r>
            <a:r>
              <a:rPr lang="en-GB" dirty="0">
                <a:solidFill>
                  <a:srgbClr val="002060"/>
                </a:solidFill>
                <a:latin typeface="Times New Roman" panose="02020603050405020304" pitchFamily="18" charset="0"/>
                <a:cs typeface="Times New Roman" panose="02020603050405020304" pitchFamily="18" charset="0"/>
              </a:rPr>
              <a:t> and </a:t>
            </a:r>
            <a:r>
              <a:rPr lang="en-GB" b="1" dirty="0">
                <a:solidFill>
                  <a:srgbClr val="002060"/>
                </a:solidFill>
                <a:latin typeface="Times New Roman" panose="02020603050405020304" pitchFamily="18" charset="0"/>
                <a:cs typeface="Times New Roman" panose="02020603050405020304" pitchFamily="18" charset="0"/>
              </a:rPr>
              <a:t>Sports</a:t>
            </a:r>
            <a:r>
              <a:rPr lang="en-GB" dirty="0">
                <a:solidFill>
                  <a:srgbClr val="002060"/>
                </a:solidFill>
                <a:latin typeface="Times New Roman" panose="02020603050405020304" pitchFamily="18" charset="0"/>
                <a:cs typeface="Times New Roman" panose="02020603050405020304" pitchFamily="18" charset="0"/>
              </a:rPr>
              <a:t> (20% each).</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Overall Metrics:</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Total Sales:</a:t>
            </a:r>
            <a:r>
              <a:rPr lang="en-GB" dirty="0">
                <a:solidFill>
                  <a:srgbClr val="002060"/>
                </a:solidFill>
                <a:latin typeface="Times New Roman" panose="02020603050405020304" pitchFamily="18" charset="0"/>
                <a:cs typeface="Times New Roman" panose="02020603050405020304" pitchFamily="18" charset="0"/>
              </a:rPr>
              <a:t> ₹10.1M</a:t>
            </a:r>
          </a:p>
          <a:p>
            <a:pPr marL="742950" lvl="1" indent="-285750">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Total Profit:</a:t>
            </a:r>
            <a:r>
              <a:rPr lang="en-GB" dirty="0">
                <a:solidFill>
                  <a:srgbClr val="002060"/>
                </a:solidFill>
                <a:latin typeface="Times New Roman" panose="02020603050405020304" pitchFamily="18" charset="0"/>
                <a:cs typeface="Times New Roman" panose="02020603050405020304" pitchFamily="18" charset="0"/>
              </a:rPr>
              <a:t> ₹4.03M</a:t>
            </a: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Clothing is the top-selling category.</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Regional Distribution:</a:t>
            </a:r>
            <a:endParaRPr lang="en-GB" dirty="0">
              <a:solidFill>
                <a:srgbClr val="00206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solidFill>
                  <a:srgbClr val="002060"/>
                </a:solidFill>
                <a:latin typeface="Times New Roman" panose="02020603050405020304" pitchFamily="18" charset="0"/>
                <a:cs typeface="Times New Roman" panose="02020603050405020304" pitchFamily="18" charset="0"/>
              </a:rPr>
              <a:t>Sales across regions are fairly balanced, but </a:t>
            </a:r>
            <a:r>
              <a:rPr lang="en-GB" b="1" dirty="0">
                <a:solidFill>
                  <a:srgbClr val="002060"/>
                </a:solidFill>
                <a:latin typeface="Times New Roman" panose="02020603050405020304" pitchFamily="18" charset="0"/>
                <a:cs typeface="Times New Roman" panose="02020603050405020304" pitchFamily="18" charset="0"/>
              </a:rPr>
              <a:t>West</a:t>
            </a:r>
            <a:r>
              <a:rPr lang="en-GB" dirty="0">
                <a:solidFill>
                  <a:srgbClr val="002060"/>
                </a:solidFill>
                <a:latin typeface="Times New Roman" panose="02020603050405020304" pitchFamily="18" charset="0"/>
                <a:cs typeface="Times New Roman" panose="02020603050405020304" pitchFamily="18" charset="0"/>
              </a:rPr>
              <a:t> has slightly lower sales compared to others.</a:t>
            </a:r>
          </a:p>
        </p:txBody>
      </p:sp>
      <p:sp>
        <p:nvSpPr>
          <p:cNvPr id="9" name="Rectangle 8">
            <a:extLst>
              <a:ext uri="{FF2B5EF4-FFF2-40B4-BE49-F238E27FC236}">
                <a16:creationId xmlns:a16="http://schemas.microsoft.com/office/drawing/2014/main" id="{58C3BF95-03A6-287B-DFC2-2101AE013EB1}"/>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192291"/>
      </p:ext>
    </p:extLst>
  </p:cSld>
  <p:clrMapOvr>
    <a:masterClrMapping/>
  </p:clrMapOvr>
  <p:transition>
    <p:wedge/>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04C87-55FD-7221-605D-E6236FAD9821}"/>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F489A062-339F-5F4B-8F1A-809C4178B4BE}"/>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A10571A6-1B57-537C-2F09-6BD5BF038DE1}"/>
              </a:ext>
            </a:extLst>
          </p:cNvPr>
          <p:cNvSpPr txBox="1"/>
          <p:nvPr/>
        </p:nvSpPr>
        <p:spPr>
          <a:xfrm>
            <a:off x="4414886" y="425911"/>
            <a:ext cx="3362228" cy="461665"/>
          </a:xfrm>
          <a:prstGeom prst="rect">
            <a:avLst/>
          </a:prstGeom>
          <a:noFill/>
        </p:spPr>
        <p:txBody>
          <a:bodyPr wrap="square" rtlCol="0">
            <a:spAutoFit/>
          </a:bodyPr>
          <a:lstStyle/>
          <a:p>
            <a:r>
              <a:rPr lang="en-GB" sz="2400" b="1" dirty="0">
                <a:solidFill>
                  <a:schemeClr val="bg1"/>
                </a:solidFill>
                <a:latin typeface="Times New Roman" panose="02020603050405020304" pitchFamily="18" charset="0"/>
                <a:cs typeface="Times New Roman" panose="02020603050405020304" pitchFamily="18" charset="0"/>
              </a:rPr>
              <a:t>Conditional Formatting</a:t>
            </a:r>
          </a:p>
        </p:txBody>
      </p:sp>
      <p:cxnSp>
        <p:nvCxnSpPr>
          <p:cNvPr id="6" name="Straight Connector 5">
            <a:extLst>
              <a:ext uri="{FF2B5EF4-FFF2-40B4-BE49-F238E27FC236}">
                <a16:creationId xmlns:a16="http://schemas.microsoft.com/office/drawing/2014/main" id="{1059770D-FE87-78BE-8ABD-6E98D8621D35}"/>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30F376F-6D02-9E5A-2CED-61365E8E8D59}"/>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B3C9DF-C32C-DA79-A61D-B5E0B8AEB52D}"/>
              </a:ext>
            </a:extLst>
          </p:cNvPr>
          <p:cNvSpPr txBox="1"/>
          <p:nvPr/>
        </p:nvSpPr>
        <p:spPr>
          <a:xfrm>
            <a:off x="338929" y="740789"/>
            <a:ext cx="11176000" cy="5755422"/>
          </a:xfrm>
          <a:prstGeom prst="rect">
            <a:avLst/>
          </a:prstGeom>
          <a:noFill/>
        </p:spPr>
        <p:txBody>
          <a:bodyPr wrap="square" rtlCol="0">
            <a:spAutoFit/>
          </a:bodyPr>
          <a:lstStyle/>
          <a:p>
            <a:r>
              <a:rPr lang="en-GB" b="1" dirty="0">
                <a:solidFill>
                  <a:srgbClr val="002060"/>
                </a:solidFill>
                <a:latin typeface="Times New Roman" panose="02020603050405020304" pitchFamily="18" charset="0"/>
                <a:cs typeface="Times New Roman" panose="02020603050405020304" pitchFamily="18" charset="0"/>
              </a:rPr>
              <a:t>10. Task:</a:t>
            </a:r>
          </a:p>
          <a:p>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Steps for Applying Conditional Formatting</a:t>
            </a:r>
            <a:endParaRPr lang="en-GB" sz="1600" dirty="0">
              <a:solidFill>
                <a:srgbClr val="002060"/>
              </a:solidFill>
              <a:latin typeface="Times New Roman" panose="02020603050405020304" pitchFamily="18" charset="0"/>
              <a:cs typeface="Times New Roman" panose="02020603050405020304" pitchFamily="18" charset="0"/>
            </a:endParaRPr>
          </a:p>
          <a:p>
            <a:r>
              <a:rPr lang="en-GB" sz="1600" dirty="0">
                <a:solidFill>
                  <a:srgbClr val="002060"/>
                </a:solidFill>
                <a:latin typeface="Times New Roman" panose="02020603050405020304" pitchFamily="18" charset="0"/>
                <a:cs typeface="Times New Roman" panose="02020603050405020304" pitchFamily="18" charset="0"/>
              </a:rPr>
              <a:t>Find the Profit Margin (%)</a:t>
            </a:r>
          </a:p>
          <a:p>
            <a:r>
              <a:rPr lang="en-GB" sz="1600" dirty="0">
                <a:solidFill>
                  <a:srgbClr val="002060"/>
                </a:solidFill>
                <a:latin typeface="Times New Roman" panose="02020603050405020304" pitchFamily="18" charset="0"/>
                <a:cs typeface="Times New Roman" panose="02020603050405020304" pitchFamily="18" charset="0"/>
              </a:rPr>
              <a:t>Formula used: (Profit/Sales Amount)*100</a:t>
            </a:r>
          </a:p>
          <a:p>
            <a:endParaRPr lang="en-GB" sz="16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Select the Data Range</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Access Conditional Formatting</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Go to the Home tab → Styles group → Click on Conditional Formatting.</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Set Conditional Formatting Rules</a:t>
            </a:r>
          </a:p>
          <a:p>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Create two separate rules:</a:t>
            </a:r>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Rule 1: Highlight Profit Margins &gt; 50%</a:t>
            </a:r>
          </a:p>
          <a:p>
            <a:endParaRPr lang="en-GB" sz="16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Click New Rule → Select Use a formula to determine which cells to format.</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Enter formula: =[Profit Margin]&gt;50% </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Choose a formatting style (e.g., bold text, green fill, etc.).</a:t>
            </a:r>
          </a:p>
          <a:p>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Rule 2: Highlight Sales Amounts &gt; ₹4000</a:t>
            </a:r>
          </a:p>
          <a:p>
            <a:endParaRPr lang="en-GB" sz="16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Click New Rule → Select Use a formula to determine which cells to format.</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Enter formula: =[Sales Amount]&gt;4000 </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Choose a formatting style (e.g., bold text, yellow fill, etc.).</a:t>
            </a:r>
          </a:p>
        </p:txBody>
      </p:sp>
      <p:sp>
        <p:nvSpPr>
          <p:cNvPr id="9" name="Rectangle 8">
            <a:extLst>
              <a:ext uri="{FF2B5EF4-FFF2-40B4-BE49-F238E27FC236}">
                <a16:creationId xmlns:a16="http://schemas.microsoft.com/office/drawing/2014/main" id="{A41226CE-68E7-66A8-19BF-ADE84AC76663}"/>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0187638"/>
      </p:ext>
    </p:extLst>
  </p:cSld>
  <p:clrMapOvr>
    <a:masterClrMapping/>
  </p:clrMapOvr>
  <p:transition>
    <p:wedge/>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E0AD6E22-5DEB-439E-9AEE-5930D5FB439C}"/>
              </a:ext>
              <a:ext uri="{C183D7F6-B498-43B3-948B-1728B52AA6E4}">
                <adec:decorative xmlns:adec="http://schemas.microsoft.com/office/drawing/2017/decorative" val="1"/>
              </a:ext>
            </a:extLst>
          </p:cNvPr>
          <p:cNvSpPr/>
          <p:nvPr/>
        </p:nvSpPr>
        <p:spPr>
          <a:xfrm>
            <a:off x="4265612" y="114110"/>
            <a:ext cx="3660775" cy="740997"/>
          </a:xfrm>
          <a:prstGeom prst="roundRect">
            <a:avLst>
              <a:gd name="adj" fmla="val 50000"/>
            </a:avLst>
          </a:prstGeom>
          <a:solidFill>
            <a:schemeClr val="accent5">
              <a:lumMod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8516"/>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a:lnSpc>
                <a:spcPct val="90000"/>
              </a:lnSpc>
              <a:spcBef>
                <a:spcPct val="0"/>
              </a:spcBef>
            </a:pPr>
            <a:r>
              <a:rPr lang="en-US" sz="2800" b="1" dirty="0">
                <a:solidFill>
                  <a:schemeClr val="bg1"/>
                </a:solidFill>
                <a:latin typeface="Times New Roman" panose="02020603050405020304" pitchFamily="18" charset="0"/>
                <a:cs typeface="Times New Roman" panose="02020603050405020304" pitchFamily="18" charset="0"/>
              </a:rPr>
              <a:t>SUGGESTIONS</a:t>
            </a:r>
          </a:p>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
        <p:nvSpPr>
          <p:cNvPr id="27" name="TextBox 26">
            <a:extLst>
              <a:ext uri="{FF2B5EF4-FFF2-40B4-BE49-F238E27FC236}">
                <a16:creationId xmlns:a16="http://schemas.microsoft.com/office/drawing/2014/main" id="{228473CD-77C5-4816-8403-AD9F0FA136B3}"/>
              </a:ext>
            </a:extLst>
          </p:cNvPr>
          <p:cNvSpPr txBox="1"/>
          <p:nvPr/>
        </p:nvSpPr>
        <p:spPr>
          <a:xfrm>
            <a:off x="461406" y="1371112"/>
            <a:ext cx="11269185" cy="3477875"/>
          </a:xfrm>
          <a:prstGeom prst="rect">
            <a:avLst/>
          </a:prstGeom>
          <a:noFill/>
        </p:spPr>
        <p:txBody>
          <a:bodyPr wrap="square">
            <a:spAutoFit/>
          </a:bodyPr>
          <a:lstStyle/>
          <a:p>
            <a:pPr marL="342900" lvl="1" indent="-342900">
              <a:buClr>
                <a:schemeClr val="tx1"/>
              </a:buClr>
              <a:buFont typeface="Wingdings" panose="05000000000000000000" pitchFamily="2" charset="2"/>
              <a:buChar char="Ø"/>
            </a:pPr>
            <a:r>
              <a:rPr lang="en-GB" sz="2000" b="1" dirty="0">
                <a:solidFill>
                  <a:srgbClr val="002060"/>
                </a:solidFill>
                <a:latin typeface="Times New Roman" pitchFamily="18" charset="0"/>
                <a:cs typeface="Times New Roman" pitchFamily="18" charset="0"/>
              </a:rPr>
              <a:t>Boost Sales in the West Region: </a:t>
            </a:r>
            <a:r>
              <a:rPr lang="en-GB" sz="2000" dirty="0">
                <a:solidFill>
                  <a:srgbClr val="002060"/>
                </a:solidFill>
                <a:latin typeface="Times New Roman" pitchFamily="18" charset="0"/>
                <a:cs typeface="Times New Roman" pitchFamily="18" charset="0"/>
              </a:rPr>
              <a:t>Implement targeted promotions and campaigns to increase sales in the lowest-performing region.</a:t>
            </a:r>
          </a:p>
          <a:p>
            <a:pPr marL="342900" lvl="1" indent="-342900">
              <a:buClr>
                <a:schemeClr val="tx1"/>
              </a:buClr>
              <a:buFont typeface="Wingdings" panose="05000000000000000000" pitchFamily="2" charset="2"/>
              <a:buChar char="Ø"/>
            </a:pPr>
            <a:r>
              <a:rPr lang="en-GB" sz="2000" b="1" dirty="0">
                <a:solidFill>
                  <a:srgbClr val="002060"/>
                </a:solidFill>
                <a:latin typeface="Times New Roman" pitchFamily="18" charset="0"/>
                <a:cs typeface="Times New Roman" pitchFamily="18" charset="0"/>
              </a:rPr>
              <a:t>Address Q4 Profit Decline: </a:t>
            </a:r>
            <a:r>
              <a:rPr lang="en-GB" sz="2000" dirty="0">
                <a:solidFill>
                  <a:srgbClr val="002060"/>
                </a:solidFill>
                <a:latin typeface="Times New Roman" pitchFamily="18" charset="0"/>
                <a:cs typeface="Times New Roman" pitchFamily="18" charset="0"/>
              </a:rPr>
              <a:t>Investigate and resolve the causes of the significant drop in profits during Q4 2024.</a:t>
            </a:r>
          </a:p>
          <a:p>
            <a:pPr marL="342900" lvl="1" indent="-342900">
              <a:buClr>
                <a:schemeClr val="tx1"/>
              </a:buClr>
              <a:buFont typeface="Wingdings" panose="05000000000000000000" pitchFamily="2" charset="2"/>
              <a:buChar char="Ø"/>
            </a:pPr>
            <a:r>
              <a:rPr lang="en-GB" sz="2000" b="1" dirty="0">
                <a:solidFill>
                  <a:srgbClr val="002060"/>
                </a:solidFill>
                <a:latin typeface="Times New Roman" pitchFamily="18" charset="0"/>
                <a:cs typeface="Times New Roman" pitchFamily="18" charset="0"/>
              </a:rPr>
              <a:t>Leverage Top-Selling Categories: </a:t>
            </a:r>
            <a:r>
              <a:rPr lang="en-GB" sz="2000" dirty="0">
                <a:solidFill>
                  <a:srgbClr val="002060"/>
                </a:solidFill>
                <a:latin typeface="Times New Roman" pitchFamily="18" charset="0"/>
                <a:cs typeface="Times New Roman" pitchFamily="18" charset="0"/>
              </a:rPr>
              <a:t>Expand offerings and run promotions in the Clothing category, which contributes 21% of total sales.</a:t>
            </a:r>
          </a:p>
          <a:p>
            <a:pPr marL="342900" lvl="1" indent="-342900">
              <a:buClr>
                <a:schemeClr val="tx1"/>
              </a:buClr>
              <a:buFont typeface="Wingdings" panose="05000000000000000000" pitchFamily="2" charset="2"/>
              <a:buChar char="Ø"/>
            </a:pPr>
            <a:r>
              <a:rPr lang="en-GB" sz="2000" b="1" dirty="0">
                <a:solidFill>
                  <a:srgbClr val="002060"/>
                </a:solidFill>
                <a:latin typeface="Times New Roman" pitchFamily="18" charset="0"/>
                <a:cs typeface="Times New Roman" pitchFamily="18" charset="0"/>
              </a:rPr>
              <a:t>Enhance Product Diversity: </a:t>
            </a:r>
            <a:r>
              <a:rPr lang="en-GB" sz="2000" dirty="0">
                <a:solidFill>
                  <a:srgbClr val="002060"/>
                </a:solidFill>
                <a:latin typeface="Times New Roman" pitchFamily="18" charset="0"/>
                <a:cs typeface="Times New Roman" pitchFamily="18" charset="0"/>
              </a:rPr>
              <a:t>Improve the performance of lower-selling categories like Groceries with better product selection and pricing.</a:t>
            </a:r>
          </a:p>
          <a:p>
            <a:pPr marL="342900" lvl="1" indent="-342900">
              <a:buClr>
                <a:schemeClr val="tx1"/>
              </a:buClr>
              <a:buFont typeface="Wingdings" panose="05000000000000000000" pitchFamily="2" charset="2"/>
              <a:buChar char="Ø"/>
            </a:pPr>
            <a:r>
              <a:rPr lang="en-GB" sz="2000" b="1" dirty="0">
                <a:solidFill>
                  <a:srgbClr val="002060"/>
                </a:solidFill>
                <a:latin typeface="Times New Roman" pitchFamily="18" charset="0"/>
                <a:cs typeface="Times New Roman" pitchFamily="18" charset="0"/>
              </a:rPr>
              <a:t>Replicate Regional Success: </a:t>
            </a:r>
            <a:r>
              <a:rPr lang="en-GB" sz="2000" dirty="0">
                <a:solidFill>
                  <a:srgbClr val="002060"/>
                </a:solidFill>
                <a:latin typeface="Times New Roman" pitchFamily="18" charset="0"/>
                <a:cs typeface="Times New Roman" pitchFamily="18" charset="0"/>
              </a:rPr>
              <a:t>Apply strategies from high-performing regions (East and North) to underperforming </a:t>
            </a:r>
            <a:r>
              <a:rPr lang="en-GB" sz="2000" b="1" dirty="0">
                <a:solidFill>
                  <a:srgbClr val="002060"/>
                </a:solidFill>
                <a:latin typeface="Times New Roman" pitchFamily="18" charset="0"/>
                <a:cs typeface="Times New Roman" pitchFamily="18" charset="0"/>
              </a:rPr>
              <a:t>Align with Seasonal Trends: </a:t>
            </a:r>
            <a:r>
              <a:rPr lang="en-GB" sz="2000" dirty="0">
                <a:solidFill>
                  <a:srgbClr val="002060"/>
                </a:solidFill>
                <a:latin typeface="Times New Roman" pitchFamily="18" charset="0"/>
                <a:cs typeface="Times New Roman" pitchFamily="18" charset="0"/>
              </a:rPr>
              <a:t>areas like the South and West.</a:t>
            </a:r>
          </a:p>
          <a:p>
            <a:pPr marL="342900" lvl="1" indent="-342900">
              <a:buClr>
                <a:schemeClr val="tx1"/>
              </a:buClr>
              <a:buFont typeface="Wingdings" panose="05000000000000000000" pitchFamily="2" charset="2"/>
              <a:buChar char="Ø"/>
            </a:pPr>
            <a:r>
              <a:rPr lang="en-GB" sz="2000" dirty="0">
                <a:solidFill>
                  <a:srgbClr val="002060"/>
                </a:solidFill>
                <a:latin typeface="Times New Roman" pitchFamily="18" charset="0"/>
                <a:cs typeface="Times New Roman" pitchFamily="18" charset="0"/>
              </a:rPr>
              <a:t>Use quarterly insights to plan promotions and inventory to maximize seasonal opportunities.</a:t>
            </a:r>
            <a:endParaRPr lang="en-US" sz="2000" dirty="0">
              <a:solidFill>
                <a:srgbClr val="002060"/>
              </a:solidFill>
              <a:latin typeface="Times New Roman" pitchFamily="18" charset="0"/>
              <a:cs typeface="Times New Roman" pitchFamily="18" charset="0"/>
            </a:endParaRPr>
          </a:p>
        </p:txBody>
      </p:sp>
      <p:sp>
        <p:nvSpPr>
          <p:cNvPr id="2" name="Rectangle 1"/>
          <p:cNvSpPr/>
          <p:nvPr/>
        </p:nvSpPr>
        <p:spPr>
          <a:xfrm>
            <a:off x="0" y="6413863"/>
            <a:ext cx="12192000" cy="509451"/>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713674"/>
      </p:ext>
    </p:extLst>
  </p:cSld>
  <p:clrMapOvr>
    <a:masterClrMapping/>
  </p:clrMapOvr>
  <p:transition>
    <p:pull dir="ru"/>
    <p:sndAc>
      <p:stSnd>
        <p:snd r:embed="rId3"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E0AD6E22-5DEB-439E-9AEE-5930D5FB439C}"/>
              </a:ext>
              <a:ext uri="{C183D7F6-B498-43B3-948B-1728B52AA6E4}">
                <adec:decorative xmlns:adec="http://schemas.microsoft.com/office/drawing/2017/decorative" val="1"/>
              </a:ext>
            </a:extLst>
          </p:cNvPr>
          <p:cNvSpPr/>
          <p:nvPr/>
        </p:nvSpPr>
        <p:spPr>
          <a:xfrm>
            <a:off x="4265612" y="152137"/>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8516"/>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CONCLUSION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C1DD3B4D-8111-4968-9A0C-82A3F1FB1291}"/>
              </a:ext>
            </a:extLst>
          </p:cNvPr>
          <p:cNvSpPr txBox="1"/>
          <p:nvPr/>
        </p:nvSpPr>
        <p:spPr>
          <a:xfrm>
            <a:off x="883701" y="1301330"/>
            <a:ext cx="10607476" cy="3078535"/>
          </a:xfrm>
          <a:prstGeom prst="rect">
            <a:avLst/>
          </a:prstGeom>
          <a:noFill/>
        </p:spPr>
        <p:txBody>
          <a:bodyPr wrap="square">
            <a:spAutoFit/>
          </a:bodyPr>
          <a:lstStyle/>
          <a:p>
            <a:pPr>
              <a:lnSpc>
                <a:spcPct val="150000"/>
              </a:lnSpc>
            </a:pPr>
            <a:r>
              <a:rPr lang="en-GB" sz="2200" dirty="0">
                <a:solidFill>
                  <a:srgbClr val="002060"/>
                </a:solidFill>
                <a:latin typeface="Times New Roman" panose="02020603050405020304" pitchFamily="18" charset="0"/>
                <a:cs typeface="Times New Roman" panose="02020603050405020304" pitchFamily="18" charset="0"/>
              </a:rPr>
              <a:t>The company demonstrates strong performance in the East region and the Clothing category, which leads in sales. However, opportunities for growth lie in boosting sales in the West region, addressing the Q4 2024 profit decline, and improving underperforming categories like Groceries. Expanding product diversity, leveraging successful regional strategies, and aligning with seasonal trends will help the company achieve balanced growth, increase profitability, and strengthen its market position.</a:t>
            </a:r>
            <a:endParaRPr lang="en-IN" sz="2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0" y="6439989"/>
            <a:ext cx="12192000" cy="483326"/>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56774"/>
      </p:ext>
    </p:extLst>
  </p:cSld>
  <p:clrMapOvr>
    <a:masterClrMapping/>
  </p:clrMapOvr>
  <p:transition>
    <p:wheel/>
    <p:sndAc>
      <p:stSnd>
        <p:snd r:embed="rId3"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757C94-4DBB-4FC5-B64D-03CD3B2DBC80}"/>
              </a:ext>
            </a:extLst>
          </p:cNvPr>
          <p:cNvPicPr>
            <a:picLocks noChangeAspect="1"/>
          </p:cNvPicPr>
          <p:nvPr/>
        </p:nvPicPr>
        <p:blipFill>
          <a:blip r:embed="rId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chemeClr val="accent5">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3107436" y="2916552"/>
            <a:ext cx="5977128" cy="1024896"/>
          </a:xfrm>
        </p:spPr>
        <p:txBody>
          <a:bodyPr wrap="square" lIns="0" tIns="0" rIns="0" bIns="0" anchor="ctr">
            <a:spAutoFit/>
          </a:bodyPr>
          <a:lstStyle/>
          <a:p>
            <a:r>
              <a:rPr lang="en-US" sz="7200" b="1" dirty="0">
                <a:solidFill>
                  <a:schemeClr val="accent5">
                    <a:lumMod val="50000"/>
                  </a:schemeClr>
                </a:solidFill>
                <a:latin typeface="Segoe Script" panose="030B0504020000000003" pitchFamily="66" charset="0"/>
              </a:rPr>
              <a:t>Thank You</a:t>
            </a:r>
            <a:endParaRPr lang="en-US" sz="7200" dirty="0">
              <a:solidFill>
                <a:schemeClr val="accent5">
                  <a:lumMod val="50000"/>
                </a:schemeClr>
              </a:solidFill>
              <a:latin typeface="Segoe Script" panose="030B0504020000000003" pitchFamily="66" charset="0"/>
            </a:endParaRPr>
          </a:p>
        </p:txBody>
      </p:sp>
    </p:spTree>
    <p:extLst>
      <p:ext uri="{BB962C8B-B14F-4D97-AF65-F5344CB8AC3E}">
        <p14:creationId xmlns:p14="http://schemas.microsoft.com/office/powerpoint/2010/main" val="1923038163"/>
      </p:ext>
    </p:extLst>
  </p:cSld>
  <p:clrMapOvr>
    <a:masterClrMapping/>
  </p:clrMapOvr>
  <p:transition>
    <p:dissolve/>
    <p:sndAc>
      <p:stSnd>
        <p:snd r:embed="rId3"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AE71B-ED5B-221D-03C3-377FE72E0A1E}"/>
            </a:ext>
          </a:extLst>
        </p:cNvPr>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1AA3DAA-82FD-C40D-4A77-81A9A99C833C}"/>
              </a:ext>
              <a:ext uri="{C183D7F6-B498-43B3-948B-1728B52AA6E4}">
                <adec:decorative xmlns:adec="http://schemas.microsoft.com/office/drawing/2017/decorative" val="1"/>
              </a:ext>
            </a:extLst>
          </p:cNvPr>
          <p:cNvSpPr/>
          <p:nvPr/>
        </p:nvSpPr>
        <p:spPr>
          <a:xfrm>
            <a:off x="4265611" y="145213"/>
            <a:ext cx="3660775" cy="740997"/>
          </a:xfrm>
          <a:prstGeom prst="roundRect">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200" b="1" dirty="0">
                <a:latin typeface="Times New Roman" panose="02020603050405020304" pitchFamily="18" charset="0"/>
                <a:cs typeface="Times New Roman" panose="02020603050405020304" pitchFamily="18" charset="0"/>
              </a:rPr>
              <a:t>Excel Data Cleaning </a:t>
            </a:r>
          </a:p>
        </p:txBody>
      </p:sp>
      <p:sp>
        <p:nvSpPr>
          <p:cNvPr id="4" name="Title 3" hidden="1">
            <a:extLst>
              <a:ext uri="{FF2B5EF4-FFF2-40B4-BE49-F238E27FC236}">
                <a16:creationId xmlns:a16="http://schemas.microsoft.com/office/drawing/2014/main" id="{61FF8F3B-05B7-8E57-F5A1-57DF970197CA}"/>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E18B62FD-E4C4-C83B-759C-9C01DFF6A32D}"/>
              </a:ext>
            </a:extLst>
          </p:cNvPr>
          <p:cNvSpPr txBox="1">
            <a:spLocks/>
          </p:cNvSpPr>
          <p:nvPr/>
        </p:nvSpPr>
        <p:spPr>
          <a:xfrm>
            <a:off x="228599" y="145213"/>
            <a:ext cx="11734800" cy="95487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2" name="Freeform 4346" descr="Icon of box and whisker chart. ">
            <a:extLst>
              <a:ext uri="{FF2B5EF4-FFF2-40B4-BE49-F238E27FC236}">
                <a16:creationId xmlns:a16="http://schemas.microsoft.com/office/drawing/2014/main" id="{D4B9A0BB-AFAE-0BA2-DFD1-193FB8E8F8E4}"/>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72B20E9-82E0-1DDB-F9DE-C5FD85EC658D}"/>
              </a:ext>
            </a:extLst>
          </p:cNvPr>
          <p:cNvSpPr txBox="1"/>
          <p:nvPr/>
        </p:nvSpPr>
        <p:spPr>
          <a:xfrm>
            <a:off x="895095" y="1156062"/>
            <a:ext cx="10234435" cy="5478423"/>
          </a:xfrm>
          <a:prstGeom prst="rect">
            <a:avLst/>
          </a:prstGeom>
          <a:noFill/>
        </p:spPr>
        <p:txBody>
          <a:bodyPr wrap="square">
            <a:spAutoFit/>
          </a:bodyPr>
          <a:lstStyle/>
          <a:p>
            <a:pPr algn="just">
              <a:spcAft>
                <a:spcPts val="800"/>
              </a:spcAft>
            </a:pPr>
            <a:r>
              <a:rPr lang="en-US" b="1" dirty="0">
                <a:solidFill>
                  <a:srgbClr val="002060"/>
                </a:solidFill>
                <a:latin typeface="Times New Roman" pitchFamily="18" charset="0"/>
                <a:cs typeface="Times New Roman" pitchFamily="18" charset="0"/>
              </a:rPr>
              <a:t>1. Data Preprocessing and Cleaning</a:t>
            </a:r>
          </a:p>
          <a:p>
            <a:pPr algn="just">
              <a:spcAft>
                <a:spcPts val="800"/>
              </a:spcAft>
            </a:pPr>
            <a:r>
              <a:rPr lang="en-US" b="1" dirty="0">
                <a:solidFill>
                  <a:srgbClr val="002060"/>
                </a:solidFill>
                <a:latin typeface="Times New Roman" pitchFamily="18" charset="0"/>
                <a:cs typeface="Times New Roman" pitchFamily="18" charset="0"/>
              </a:rPr>
              <a:t>Formatting Data:</a:t>
            </a:r>
          </a:p>
          <a:p>
            <a:pPr algn="just">
              <a:spcAft>
                <a:spcPts val="800"/>
              </a:spcAft>
            </a:pPr>
            <a:r>
              <a:rPr lang="en-US" dirty="0">
                <a:solidFill>
                  <a:srgbClr val="002060"/>
                </a:solidFill>
                <a:latin typeface="Times New Roman" pitchFamily="18" charset="0"/>
                <a:cs typeface="Times New Roman" pitchFamily="18" charset="0"/>
              </a:rPr>
              <a:t>Imported raw data into Excel, applied "Auto Row Width" and "Auto Column Width”.</a:t>
            </a:r>
          </a:p>
          <a:p>
            <a:pPr algn="just">
              <a:spcAft>
                <a:spcPts val="800"/>
              </a:spcAft>
            </a:pPr>
            <a:r>
              <a:rPr lang="en-US" dirty="0">
                <a:solidFill>
                  <a:srgbClr val="002060"/>
                </a:solidFill>
                <a:latin typeface="Times New Roman" pitchFamily="18" charset="0"/>
                <a:cs typeface="Times New Roman" pitchFamily="18" charset="0"/>
              </a:rPr>
              <a:t>Converted dataset into a table using Ctrl + T.</a:t>
            </a:r>
          </a:p>
          <a:p>
            <a:pPr algn="just">
              <a:spcAft>
                <a:spcPts val="800"/>
              </a:spcAft>
            </a:pPr>
            <a:r>
              <a:rPr lang="en-GB" b="1" dirty="0">
                <a:solidFill>
                  <a:srgbClr val="002060"/>
                </a:solidFill>
                <a:latin typeface="Times New Roman" pitchFamily="18" charset="0"/>
                <a:cs typeface="Times New Roman" pitchFamily="18" charset="0"/>
              </a:rPr>
              <a:t>Data Cleaning with Text Functions </a:t>
            </a:r>
          </a:p>
          <a:p>
            <a:pPr algn="just">
              <a:spcAft>
                <a:spcPts val="800"/>
              </a:spcAft>
            </a:pPr>
            <a:r>
              <a:rPr lang="en-GB" dirty="0">
                <a:solidFill>
                  <a:srgbClr val="002060"/>
                </a:solidFill>
                <a:latin typeface="Times New Roman" pitchFamily="18" charset="0"/>
                <a:cs typeface="Times New Roman" pitchFamily="18" charset="0"/>
              </a:rPr>
              <a:t>Utilized text functions such as `TRIM`, `UPPER`, and `LOWER` to clean and standardize the "Region" and "Product Category" columns.</a:t>
            </a:r>
            <a:endParaRPr lang="en-US" dirty="0">
              <a:solidFill>
                <a:srgbClr val="002060"/>
              </a:solidFill>
              <a:latin typeface="Times New Roman" pitchFamily="18" charset="0"/>
              <a:cs typeface="Times New Roman" pitchFamily="18" charset="0"/>
            </a:endParaRPr>
          </a:p>
          <a:p>
            <a:pPr algn="just">
              <a:spcAft>
                <a:spcPts val="800"/>
              </a:spcAft>
            </a:pPr>
            <a:r>
              <a:rPr lang="en-US" b="1" dirty="0">
                <a:solidFill>
                  <a:srgbClr val="002060"/>
                </a:solidFill>
                <a:latin typeface="Times New Roman" pitchFamily="18" charset="0"/>
                <a:cs typeface="Times New Roman" pitchFamily="18" charset="0"/>
              </a:rPr>
              <a:t>Cleaning Data:</a:t>
            </a:r>
          </a:p>
          <a:p>
            <a:pPr algn="just">
              <a:spcAft>
                <a:spcPts val="800"/>
              </a:spcAft>
            </a:pPr>
            <a:r>
              <a:rPr lang="en-US" dirty="0">
                <a:solidFill>
                  <a:srgbClr val="002060"/>
                </a:solidFill>
                <a:latin typeface="Times New Roman" pitchFamily="18" charset="0"/>
                <a:cs typeface="Times New Roman" pitchFamily="18" charset="0"/>
              </a:rPr>
              <a:t>Removed duplicate rows and addressed blank cells.</a:t>
            </a:r>
          </a:p>
          <a:p>
            <a:pPr algn="just">
              <a:spcAft>
                <a:spcPts val="800"/>
              </a:spcAft>
            </a:pPr>
            <a:r>
              <a:rPr lang="en-US" dirty="0">
                <a:solidFill>
                  <a:srgbClr val="002060"/>
                </a:solidFill>
                <a:latin typeface="Times New Roman" pitchFamily="18" charset="0"/>
                <a:cs typeface="Times New Roman" pitchFamily="18" charset="0"/>
              </a:rPr>
              <a:t>Standardized "Order Date" column to MM-DD-YYYY format.</a:t>
            </a:r>
          </a:p>
          <a:p>
            <a:pPr algn="just">
              <a:spcAft>
                <a:spcPts val="800"/>
              </a:spcAft>
            </a:pPr>
            <a:r>
              <a:rPr lang="en-US" dirty="0">
                <a:solidFill>
                  <a:srgbClr val="002060"/>
                </a:solidFill>
                <a:latin typeface="Times New Roman" pitchFamily="18" charset="0"/>
                <a:cs typeface="Times New Roman" pitchFamily="18" charset="0"/>
              </a:rPr>
              <a:t>Deleted 4 rows missing "Order ID" (marked as 0).</a:t>
            </a:r>
          </a:p>
          <a:p>
            <a:pPr algn="just">
              <a:spcAft>
                <a:spcPts val="800"/>
              </a:spcAft>
            </a:pPr>
            <a:r>
              <a:rPr lang="en-US" b="1" dirty="0">
                <a:solidFill>
                  <a:srgbClr val="002060"/>
                </a:solidFill>
                <a:latin typeface="Times New Roman" pitchFamily="18" charset="0"/>
                <a:cs typeface="Times New Roman" pitchFamily="18" charset="0"/>
              </a:rPr>
              <a:t>2. </a:t>
            </a:r>
            <a:r>
              <a:rPr lang="en-GB" b="1" dirty="0">
                <a:solidFill>
                  <a:srgbClr val="002060"/>
                </a:solidFill>
                <a:latin typeface="Times New Roman" pitchFamily="18" charset="0"/>
                <a:cs typeface="Times New Roman" pitchFamily="18" charset="0"/>
              </a:rPr>
              <a:t>Searching and Filtering Data</a:t>
            </a:r>
          </a:p>
          <a:p>
            <a:pPr algn="just">
              <a:spcAft>
                <a:spcPts val="800"/>
              </a:spcAft>
            </a:pPr>
            <a:r>
              <a:rPr lang="en-GB" b="1" dirty="0">
                <a:solidFill>
                  <a:srgbClr val="002060"/>
                </a:solidFill>
                <a:latin typeface="Times New Roman" pitchFamily="18" charset="0"/>
                <a:cs typeface="Times New Roman" pitchFamily="18" charset="0"/>
              </a:rPr>
              <a:t>Filter the dataset to find all orders placed in the "South" region for the "Electronics" category within the last year.</a:t>
            </a:r>
          </a:p>
          <a:p>
            <a:pPr algn="just">
              <a:spcAft>
                <a:spcPts val="800"/>
              </a:spcAft>
            </a:pPr>
            <a:endParaRPr lang="en-US" dirty="0">
              <a:solidFill>
                <a:srgbClr val="002060"/>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EB6E07A8-9137-C1D2-76D8-7BF6725BC284}"/>
              </a:ext>
            </a:extLst>
          </p:cNvPr>
          <p:cNvSpPr/>
          <p:nvPr/>
        </p:nvSpPr>
        <p:spPr>
          <a:xfrm>
            <a:off x="0" y="6413862"/>
            <a:ext cx="12192000" cy="4441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95EE9074-79D7-57FF-24A7-D24066E152C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A3B0FE-238C-2361-88E2-F9E82A94DF2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78941"/>
      </p:ext>
    </p:extLst>
  </p:cSld>
  <p:clrMapOvr>
    <a:masterClrMapping/>
  </p:clrMapOvr>
  <p:transition>
    <p:wheel spokes="8"/>
    <p:sndAc>
      <p:stSnd>
        <p:snd r:embed="rId3"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265611" y="145213"/>
            <a:ext cx="3660775" cy="740997"/>
          </a:xfrm>
          <a:prstGeom prst="roundRect">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145213"/>
            <a:ext cx="11734800" cy="174349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2800" b="1" dirty="0">
                <a:solidFill>
                  <a:schemeClr val="bg1"/>
                </a:solidFill>
                <a:latin typeface="Times New Roman" panose="02020603050405020304" pitchFamily="18" charset="0"/>
                <a:cs typeface="Times New Roman" panose="02020603050405020304" pitchFamily="18" charset="0"/>
              </a:rPr>
              <a:t>Merging Data</a:t>
            </a:r>
          </a:p>
          <a:p>
            <a:pPr algn="ctr">
              <a:lnSpc>
                <a:spcPct val="150000"/>
              </a:lnSpc>
            </a:pP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EED75BF3-5565-4C41-810C-8F958873BCC1}"/>
              </a:ext>
            </a:extLst>
          </p:cNvPr>
          <p:cNvSpPr txBox="1"/>
          <p:nvPr/>
        </p:nvSpPr>
        <p:spPr>
          <a:xfrm>
            <a:off x="783335" y="1558977"/>
            <a:ext cx="10234435" cy="539378"/>
          </a:xfrm>
          <a:prstGeom prst="rect">
            <a:avLst/>
          </a:prstGeom>
          <a:noFill/>
        </p:spPr>
        <p:txBody>
          <a:bodyPr wrap="square">
            <a:spAutoFit/>
          </a:bodyPr>
          <a:lstStyle/>
          <a:p>
            <a:pPr algn="just">
              <a:lnSpc>
                <a:spcPct val="150000"/>
              </a:lnSpc>
              <a:spcAft>
                <a:spcPts val="800"/>
              </a:spcAft>
            </a:pPr>
            <a:r>
              <a:rPr lang="en-US" sz="2200" b="1" dirty="0">
                <a:latin typeface="Times New Roman" pitchFamily="18" charset="0"/>
                <a:cs typeface="Times New Roman" pitchFamily="18" charset="0"/>
              </a:rPr>
              <a:t>	</a:t>
            </a:r>
            <a:endParaRPr lang="en-IN" sz="2200" dirty="0">
              <a:effectLst/>
              <a:latin typeface="Times New Roman" pitchFamily="18" charset="0"/>
              <a:ea typeface="Calibri" panose="020F0502020204030204" pitchFamily="34" charset="0"/>
              <a:cs typeface="Times New Roman" pitchFamily="18" charset="0"/>
            </a:endParaRPr>
          </a:p>
        </p:txBody>
      </p:sp>
      <p:sp>
        <p:nvSpPr>
          <p:cNvPr id="2" name="TextBox 1"/>
          <p:cNvSpPr txBox="1"/>
          <p:nvPr/>
        </p:nvSpPr>
        <p:spPr>
          <a:xfrm>
            <a:off x="640080" y="1255082"/>
            <a:ext cx="10908935" cy="4197559"/>
          </a:xfrm>
          <a:prstGeom prst="rect">
            <a:avLst/>
          </a:prstGeom>
          <a:noFill/>
        </p:spPr>
        <p:txBody>
          <a:bodyPr wrap="square" rtlCol="0">
            <a:spAutoFit/>
          </a:bodyPr>
          <a:lstStyle/>
          <a:p>
            <a:pPr algn="just">
              <a:lnSpc>
                <a:spcPct val="150000"/>
              </a:lnSpc>
            </a:pPr>
            <a:r>
              <a:rPr lang="en-GB" b="1" dirty="0">
                <a:solidFill>
                  <a:srgbClr val="002060"/>
                </a:solidFill>
                <a:latin typeface="Times New Roman" panose="02020603050405020304" pitchFamily="18" charset="0"/>
                <a:cs typeface="Times New Roman" panose="02020603050405020304" pitchFamily="18" charset="0"/>
              </a:rPr>
              <a:t>3. TASK:</a:t>
            </a:r>
          </a:p>
          <a:p>
            <a:pPr algn="just">
              <a:lnSpc>
                <a:spcPct val="150000"/>
              </a:lnSpc>
            </a:pPr>
            <a:r>
              <a:rPr lang="en-GB" dirty="0">
                <a:solidFill>
                  <a:srgbClr val="002060"/>
                </a:solidFill>
                <a:latin typeface="Times New Roman" panose="02020603050405020304" pitchFamily="18" charset="0"/>
                <a:cs typeface="Times New Roman" panose="02020603050405020304" pitchFamily="18" charset="0"/>
              </a:rPr>
              <a:t>Calculate the average sales amount for each region and merge this calculated value back into the dataset based on the Region column.</a:t>
            </a:r>
          </a:p>
          <a:p>
            <a:pPr algn="just">
              <a:lnSpc>
                <a:spcPct val="150000"/>
              </a:lnSpc>
            </a:pPr>
            <a:r>
              <a:rPr lang="en-GB" b="1" dirty="0">
                <a:solidFill>
                  <a:srgbClr val="002060"/>
                </a:solidFill>
                <a:latin typeface="Times New Roman" panose="02020603050405020304" pitchFamily="18" charset="0"/>
                <a:cs typeface="Times New Roman" panose="02020603050405020304" pitchFamily="18" charset="0"/>
              </a:rPr>
              <a:t>To find the average sales for each region:</a:t>
            </a:r>
          </a:p>
          <a:p>
            <a:pPr algn="just">
              <a:lnSpc>
                <a:spcPct val="150000"/>
              </a:lnSpc>
            </a:pPr>
            <a:r>
              <a:rPr lang="en-GB" dirty="0">
                <a:solidFill>
                  <a:srgbClr val="002060"/>
                </a:solidFill>
                <a:latin typeface="Times New Roman" panose="02020603050405020304" pitchFamily="18" charset="0"/>
                <a:cs typeface="Times New Roman" panose="02020603050405020304" pitchFamily="18" charset="0"/>
              </a:rPr>
              <a:t>Insert a Pivot Table and drag the Region field to the rows and the Sales field to the values.</a:t>
            </a:r>
          </a:p>
          <a:p>
            <a:pPr algn="just">
              <a:lnSpc>
                <a:spcPct val="150000"/>
              </a:lnSpc>
            </a:pPr>
            <a:r>
              <a:rPr lang="en-GB" dirty="0">
                <a:solidFill>
                  <a:srgbClr val="002060"/>
                </a:solidFill>
                <a:latin typeface="Times New Roman" panose="02020603050405020304" pitchFamily="18" charset="0"/>
                <a:cs typeface="Times New Roman" panose="02020603050405020304" pitchFamily="18" charset="0"/>
              </a:rPr>
              <a:t>Select the Value Field Settings and choose "Average."</a:t>
            </a:r>
          </a:p>
          <a:p>
            <a:pPr algn="just">
              <a:lnSpc>
                <a:spcPct val="150000"/>
              </a:lnSpc>
            </a:pPr>
            <a:r>
              <a:rPr lang="en-GB" dirty="0">
                <a:solidFill>
                  <a:srgbClr val="002060"/>
                </a:solidFill>
                <a:latin typeface="Times New Roman" panose="02020603050405020304" pitchFamily="18" charset="0"/>
                <a:cs typeface="Times New Roman" panose="02020603050405020304" pitchFamily="18" charset="0"/>
              </a:rPr>
              <a:t>After obtaining the average sales for each region, use the VLOOKUP function to merge the average sales data into the original dataset.</a:t>
            </a:r>
          </a:p>
          <a:p>
            <a:pPr algn="just">
              <a:lnSpc>
                <a:spcPct val="150000"/>
              </a:lnSpc>
            </a:pPr>
            <a:r>
              <a:rPr lang="en-GB" b="1" dirty="0">
                <a:solidFill>
                  <a:srgbClr val="002060"/>
                </a:solidFill>
                <a:latin typeface="Times New Roman" panose="02020603050405020304" pitchFamily="18" charset="0"/>
                <a:cs typeface="Times New Roman" panose="02020603050405020304" pitchFamily="18" charset="0"/>
              </a:rPr>
              <a:t>Formula:</a:t>
            </a:r>
          </a:p>
          <a:p>
            <a:pPr algn="just">
              <a:lnSpc>
                <a:spcPct val="150000"/>
              </a:lnSpc>
            </a:pPr>
            <a:r>
              <a:rPr lang="en-GB" dirty="0">
                <a:solidFill>
                  <a:srgbClr val="002060"/>
                </a:solidFill>
                <a:latin typeface="Times New Roman" panose="02020603050405020304" pitchFamily="18" charset="0"/>
                <a:cs typeface="Times New Roman" panose="02020603050405020304" pitchFamily="18" charset="0"/>
              </a:rPr>
              <a:t>=VLOOKUP([@Region],$L$7:$M$10,2,FALSE)</a:t>
            </a:r>
          </a:p>
        </p:txBody>
      </p:sp>
      <p:sp>
        <p:nvSpPr>
          <p:cNvPr id="3" name="Rectangle 2"/>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2" y="6479177"/>
            <a:ext cx="12192000" cy="4441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11939325"/>
      </p:ext>
    </p:extLst>
  </p:cSld>
  <p:clrMapOvr>
    <a:masterClrMapping/>
  </p:clrMapOvr>
  <p:transition>
    <p:wheel spokes="8"/>
    <p:sndAc>
      <p:stSnd>
        <p:snd r:embed="rId3"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100087"/>
            <a:ext cx="11734800" cy="121071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br>
              <a:rPr lang="en-US" sz="2800" dirty="0"/>
            </a:br>
            <a:endParaRPr lang="en-US" sz="2800"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TextBox 42">
            <a:extLst>
              <a:ext uri="{FF2B5EF4-FFF2-40B4-BE49-F238E27FC236}">
                <a16:creationId xmlns:a16="http://schemas.microsoft.com/office/drawing/2014/main" id="{EED75BF3-5565-4C41-810C-8F958873BCC1}"/>
              </a:ext>
            </a:extLst>
          </p:cNvPr>
          <p:cNvSpPr txBox="1"/>
          <p:nvPr/>
        </p:nvSpPr>
        <p:spPr>
          <a:xfrm>
            <a:off x="597989" y="993189"/>
            <a:ext cx="10672355" cy="5078313"/>
          </a:xfrm>
          <a:prstGeom prst="rect">
            <a:avLst/>
          </a:prstGeom>
          <a:noFill/>
        </p:spPr>
        <p:txBody>
          <a:bodyPr wrap="square">
            <a:spAutoFit/>
          </a:bodyPr>
          <a:lstStyle/>
          <a:p>
            <a:endParaRPr lang="en-GB" dirty="0">
              <a:solidFill>
                <a:srgbClr val="002060"/>
              </a:solidFill>
              <a:latin typeface="Times New Roman" pitchFamily="18" charset="0"/>
              <a:cs typeface="Times New Roman" pitchFamily="18" charset="0"/>
            </a:endParaRPr>
          </a:p>
          <a:p>
            <a:r>
              <a:rPr lang="en-GB" b="1" dirty="0">
                <a:solidFill>
                  <a:srgbClr val="002060"/>
                </a:solidFill>
                <a:latin typeface="Times New Roman" pitchFamily="18" charset="0"/>
                <a:cs typeface="Times New Roman" pitchFamily="18" charset="0"/>
              </a:rPr>
              <a:t>4. Task:</a:t>
            </a:r>
          </a:p>
          <a:p>
            <a:endParaRPr lang="en-GB" dirty="0">
              <a:solidFill>
                <a:srgbClr val="002060"/>
              </a:solidFill>
              <a:latin typeface="Times New Roman" pitchFamily="18" charset="0"/>
              <a:cs typeface="Times New Roman" pitchFamily="18" charset="0"/>
            </a:endParaRPr>
          </a:p>
          <a:p>
            <a:r>
              <a:rPr lang="en-GB" b="1" dirty="0">
                <a:solidFill>
                  <a:srgbClr val="002060"/>
                </a:solidFill>
                <a:latin typeface="Times New Roman" pitchFamily="18" charset="0"/>
                <a:cs typeface="Times New Roman" pitchFamily="18" charset="0"/>
              </a:rPr>
              <a:t>Calculate Total Sales for a Specific Region</a:t>
            </a:r>
          </a:p>
          <a:p>
            <a:r>
              <a:rPr lang="en-GB" dirty="0">
                <a:solidFill>
                  <a:srgbClr val="002060"/>
                </a:solidFill>
                <a:latin typeface="Times New Roman" pitchFamily="18" charset="0"/>
                <a:cs typeface="Times New Roman" pitchFamily="18" charset="0"/>
              </a:rPr>
              <a:t>Use the SUMIF formula to calculate the total sales for a given region.</a:t>
            </a:r>
          </a:p>
          <a:p>
            <a:endParaRPr lang="en-GB" dirty="0">
              <a:solidFill>
                <a:srgbClr val="002060"/>
              </a:solidFill>
              <a:latin typeface="Times New Roman" pitchFamily="18" charset="0"/>
              <a:cs typeface="Times New Roman" pitchFamily="18" charset="0"/>
            </a:endParaRPr>
          </a:p>
          <a:p>
            <a:r>
              <a:rPr lang="en-GB" dirty="0">
                <a:solidFill>
                  <a:srgbClr val="002060"/>
                </a:solidFill>
                <a:latin typeface="Times New Roman" pitchFamily="18" charset="0"/>
                <a:cs typeface="Times New Roman" pitchFamily="18" charset="0"/>
              </a:rPr>
              <a:t>Formula: =SUMIF(Table[Region], "South", Table[Sales Amount])</a:t>
            </a:r>
          </a:p>
          <a:p>
            <a:endParaRPr lang="en-GB" dirty="0">
              <a:solidFill>
                <a:srgbClr val="002060"/>
              </a:solidFill>
              <a:latin typeface="Times New Roman" pitchFamily="18" charset="0"/>
              <a:cs typeface="Times New Roman" pitchFamily="18" charset="0"/>
            </a:endParaRPr>
          </a:p>
          <a:p>
            <a:r>
              <a:rPr lang="en-GB" b="1" dirty="0">
                <a:solidFill>
                  <a:srgbClr val="002060"/>
                </a:solidFill>
                <a:latin typeface="Times New Roman" pitchFamily="18" charset="0"/>
                <a:cs typeface="Times New Roman" pitchFamily="18" charset="0"/>
              </a:rPr>
              <a:t>Compute Average for a Specific Category</a:t>
            </a:r>
            <a:endParaRPr lang="en-GB" dirty="0">
              <a:solidFill>
                <a:srgbClr val="002060"/>
              </a:solidFill>
              <a:latin typeface="Times New Roman" pitchFamily="18" charset="0"/>
              <a:cs typeface="Times New Roman" pitchFamily="18" charset="0"/>
            </a:endParaRPr>
          </a:p>
          <a:p>
            <a:r>
              <a:rPr lang="en-GB" dirty="0">
                <a:solidFill>
                  <a:srgbClr val="002060"/>
                </a:solidFill>
                <a:latin typeface="Times New Roman" pitchFamily="18" charset="0"/>
                <a:cs typeface="Times New Roman" pitchFamily="18" charset="0"/>
              </a:rPr>
              <a:t>Use the AVERAGEIFS formula to calculate averages based on multiple criteria.</a:t>
            </a:r>
          </a:p>
          <a:p>
            <a:endParaRPr lang="en-GB" dirty="0">
              <a:solidFill>
                <a:srgbClr val="002060"/>
              </a:solidFill>
              <a:latin typeface="Times New Roman" pitchFamily="18" charset="0"/>
              <a:cs typeface="Times New Roman" pitchFamily="18" charset="0"/>
            </a:endParaRPr>
          </a:p>
          <a:p>
            <a:r>
              <a:rPr lang="en-GB" dirty="0">
                <a:solidFill>
                  <a:srgbClr val="002060"/>
                </a:solidFill>
                <a:latin typeface="Times New Roman" pitchFamily="18" charset="0"/>
                <a:cs typeface="Times New Roman" pitchFamily="18" charset="0"/>
              </a:rPr>
              <a:t>Average Discount % for "Furniture":</a:t>
            </a:r>
          </a:p>
          <a:p>
            <a:r>
              <a:rPr lang="en-GB" dirty="0">
                <a:solidFill>
                  <a:srgbClr val="002060"/>
                </a:solidFill>
                <a:latin typeface="Times New Roman" pitchFamily="18" charset="0"/>
                <a:cs typeface="Times New Roman" pitchFamily="18" charset="0"/>
              </a:rPr>
              <a:t>Formula: =AVERAGEIFS(Table[Discount (%)], Table[Product Category], "Furniture")</a:t>
            </a:r>
          </a:p>
          <a:p>
            <a:endParaRPr lang="en-GB" dirty="0">
              <a:solidFill>
                <a:srgbClr val="002060"/>
              </a:solidFill>
              <a:latin typeface="Times New Roman" pitchFamily="18" charset="0"/>
              <a:cs typeface="Times New Roman" pitchFamily="18" charset="0"/>
            </a:endParaRPr>
          </a:p>
          <a:p>
            <a:r>
              <a:rPr lang="en-GB" dirty="0">
                <a:solidFill>
                  <a:srgbClr val="002060"/>
                </a:solidFill>
                <a:latin typeface="Times New Roman" pitchFamily="18" charset="0"/>
                <a:cs typeface="Times New Roman" pitchFamily="18" charset="0"/>
              </a:rPr>
              <a:t>Average Profit for "Furniture":</a:t>
            </a:r>
          </a:p>
          <a:p>
            <a:r>
              <a:rPr lang="en-GB" dirty="0">
                <a:solidFill>
                  <a:srgbClr val="002060"/>
                </a:solidFill>
                <a:latin typeface="Times New Roman" pitchFamily="18" charset="0"/>
                <a:cs typeface="Times New Roman" pitchFamily="18" charset="0"/>
              </a:rPr>
              <a:t>Formula: =AVERAGEIFS(Table[Profit], Table[Product Category], "Furniture")</a:t>
            </a:r>
            <a:endParaRPr lang="en-US" dirty="0">
              <a:solidFill>
                <a:srgbClr val="002060"/>
              </a:solidFill>
              <a:latin typeface="Times New Roman" pitchFamily="18" charset="0"/>
              <a:cs typeface="Times New Roman" pitchFamily="18" charset="0"/>
            </a:endParaRPr>
          </a:p>
          <a:p>
            <a:r>
              <a:rPr lang="en-US" dirty="0">
                <a:solidFill>
                  <a:srgbClr val="002060"/>
                </a:solidFill>
                <a:latin typeface="Times New Roman" pitchFamily="18" charset="0"/>
                <a:cs typeface="Times New Roman" pitchFamily="18" charset="0"/>
              </a:rPr>
              <a:t> </a:t>
            </a:r>
          </a:p>
          <a:p>
            <a:r>
              <a:rPr lang="en-IN"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itchFamily="18" charset="0"/>
              <a:cs typeface="Times New Roman" pitchFamily="18" charset="0"/>
            </a:endParaRPr>
          </a:p>
        </p:txBody>
      </p:sp>
      <p:sp>
        <p:nvSpPr>
          <p:cNvPr id="2" name="Rectangle 1"/>
          <p:cNvSpPr/>
          <p:nvPr/>
        </p:nvSpPr>
        <p:spPr>
          <a:xfrm>
            <a:off x="0" y="6361611"/>
            <a:ext cx="12192000" cy="496389"/>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18B42A1-3E82-759A-7C5D-CB258C0933D9}"/>
              </a:ext>
              <a:ext uri="{C183D7F6-B498-43B3-948B-1728B52AA6E4}">
                <adec:decorative xmlns:adec="http://schemas.microsoft.com/office/drawing/2017/decorative" val="1"/>
              </a:ext>
            </a:extLst>
          </p:cNvPr>
          <p:cNvSpPr/>
          <p:nvPr/>
        </p:nvSpPr>
        <p:spPr>
          <a:xfrm>
            <a:off x="4265612" y="114111"/>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solidFill>
                  <a:schemeClr val="bg1"/>
                </a:solidFill>
                <a:latin typeface="Times New Roman" panose="02020603050405020304" pitchFamily="18" charset="0"/>
                <a:cs typeface="Times New Roman" panose="02020603050405020304" pitchFamily="18" charset="0"/>
              </a:rPr>
              <a:t>Excel Formulas</a:t>
            </a:r>
          </a:p>
        </p:txBody>
      </p:sp>
    </p:spTree>
    <p:extLst>
      <p:ext uri="{BB962C8B-B14F-4D97-AF65-F5344CB8AC3E}">
        <p14:creationId xmlns:p14="http://schemas.microsoft.com/office/powerpoint/2010/main" val="4195638459"/>
      </p:ext>
    </p:extLst>
  </p:cSld>
  <p:clrMapOvr>
    <a:masterClrMapping/>
  </p:clrMapOvr>
  <p:transition>
    <p:wedge/>
    <p:sndAc>
      <p:stSnd>
        <p:snd r:embed="rId3"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265612" y="114111"/>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135099"/>
            <a:ext cx="11734800" cy="185704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2800" b="1" dirty="0">
                <a:solidFill>
                  <a:schemeClr val="bg1"/>
                </a:solidFill>
                <a:latin typeface="Times New Roman" pitchFamily="18" charset="0"/>
                <a:cs typeface="Times New Roman" pitchFamily="18" charset="0"/>
              </a:rPr>
              <a:t>Pivot Tables</a:t>
            </a:r>
          </a:p>
          <a:p>
            <a:pPr algn="ctr">
              <a:lnSpc>
                <a:spcPct val="150000"/>
              </a:lnSpc>
            </a:pPr>
            <a:br>
              <a:rPr lang="en-US" sz="2800" b="1" dirty="0">
                <a:solidFill>
                  <a:schemeClr val="bg1"/>
                </a:solidFill>
              </a:rPr>
            </a:br>
            <a:endParaRPr lang="en-US" sz="2800" b="1" dirty="0">
              <a:solidFill>
                <a:schemeClr val="bg1"/>
              </a:solidFill>
            </a:endParaRPr>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622661" y="1028343"/>
            <a:ext cx="10946675" cy="4801314"/>
          </a:xfrm>
          <a:prstGeom prst="rect">
            <a:avLst/>
          </a:prstGeom>
          <a:ln>
            <a:solidFill>
              <a:schemeClr val="bg1"/>
            </a:solidFill>
          </a:ln>
        </p:spPr>
        <p:txBody>
          <a:bodyPr wrap="square">
            <a:spAutoFit/>
          </a:bodyPr>
          <a:lstStyle/>
          <a:p>
            <a:pPr lvl="1"/>
            <a:r>
              <a:rPr lang="en-GB" b="1" dirty="0">
                <a:solidFill>
                  <a:srgbClr val="002060"/>
                </a:solidFill>
                <a:latin typeface="Times New Roman" pitchFamily="18" charset="0"/>
                <a:cs typeface="Times New Roman" pitchFamily="18" charset="0"/>
              </a:rPr>
              <a:t>5. Task:</a:t>
            </a:r>
          </a:p>
          <a:p>
            <a:pPr lvl="1"/>
            <a:endParaRPr lang="en-GB" dirty="0">
              <a:solidFill>
                <a:srgbClr val="002060"/>
              </a:solidFill>
              <a:latin typeface="Times New Roman" pitchFamily="18" charset="0"/>
              <a:cs typeface="Times New Roman" pitchFamily="18" charset="0"/>
            </a:endParaRPr>
          </a:p>
          <a:p>
            <a:pPr lvl="1"/>
            <a:r>
              <a:rPr lang="en-GB" b="1" dirty="0">
                <a:solidFill>
                  <a:srgbClr val="002060"/>
                </a:solidFill>
                <a:latin typeface="Times New Roman" pitchFamily="18" charset="0"/>
                <a:cs typeface="Times New Roman" pitchFamily="18" charset="0"/>
              </a:rPr>
              <a:t>Create a Pivot Table to summarize total sales and profit by region and product category.</a:t>
            </a:r>
          </a:p>
          <a:p>
            <a:pPr lvl="1"/>
            <a:r>
              <a:rPr lang="en-GB" b="1" dirty="0">
                <a:solidFill>
                  <a:srgbClr val="002060"/>
                </a:solidFill>
                <a:latin typeface="Times New Roman" pitchFamily="18" charset="0"/>
                <a:cs typeface="Times New Roman" pitchFamily="18" charset="0"/>
              </a:rPr>
              <a:t>Add slicers to filter dynamically by region or category.</a:t>
            </a:r>
          </a:p>
          <a:p>
            <a:pPr lvl="1"/>
            <a:endParaRPr lang="en-GB" dirty="0">
              <a:solidFill>
                <a:srgbClr val="002060"/>
              </a:solidFill>
              <a:latin typeface="Times New Roman" pitchFamily="18" charset="0"/>
              <a:cs typeface="Times New Roman" pitchFamily="18" charset="0"/>
            </a:endParaRPr>
          </a:p>
          <a:p>
            <a:pPr lvl="1"/>
            <a:r>
              <a:rPr lang="en-GB" b="1" dirty="0">
                <a:solidFill>
                  <a:srgbClr val="002060"/>
                </a:solidFill>
                <a:latin typeface="Times New Roman" pitchFamily="18" charset="0"/>
                <a:cs typeface="Times New Roman" pitchFamily="18" charset="0"/>
              </a:rPr>
              <a:t>Steps to Insert a Pivot Table:</a:t>
            </a:r>
          </a:p>
          <a:p>
            <a:pPr lvl="1"/>
            <a:endParaRPr lang="en-GB" dirty="0">
              <a:solidFill>
                <a:srgbClr val="002060"/>
              </a:solidFill>
              <a:latin typeface="Times New Roman" pitchFamily="18" charset="0"/>
              <a:cs typeface="Times New Roman" pitchFamily="18" charset="0"/>
            </a:endParaRPr>
          </a:p>
          <a:p>
            <a:pPr lvl="1"/>
            <a:r>
              <a:rPr lang="en-GB" b="1" dirty="0">
                <a:solidFill>
                  <a:srgbClr val="002060"/>
                </a:solidFill>
                <a:latin typeface="Times New Roman" pitchFamily="18" charset="0"/>
                <a:cs typeface="Times New Roman" pitchFamily="18" charset="0"/>
              </a:rPr>
              <a:t>Insert a Pivot Table.</a:t>
            </a:r>
          </a:p>
          <a:p>
            <a:pPr marL="742950" lvl="1" indent="-285750">
              <a:buFont typeface="Wingdings" panose="05000000000000000000" pitchFamily="2" charset="2"/>
              <a:buChar char="Ø"/>
            </a:pPr>
            <a:r>
              <a:rPr lang="en-GB" dirty="0">
                <a:solidFill>
                  <a:srgbClr val="002060"/>
                </a:solidFill>
                <a:latin typeface="Times New Roman" pitchFamily="18" charset="0"/>
                <a:cs typeface="Times New Roman" pitchFamily="18" charset="0"/>
              </a:rPr>
              <a:t>Drag the Region and Category fields to the Rows area.</a:t>
            </a:r>
          </a:p>
          <a:p>
            <a:pPr marL="742950" lvl="1" indent="-285750">
              <a:buFont typeface="Wingdings" panose="05000000000000000000" pitchFamily="2" charset="2"/>
              <a:buChar char="Ø"/>
            </a:pPr>
            <a:r>
              <a:rPr lang="en-GB" dirty="0">
                <a:solidFill>
                  <a:srgbClr val="002060"/>
                </a:solidFill>
                <a:latin typeface="Times New Roman" pitchFamily="18" charset="0"/>
                <a:cs typeface="Times New Roman" pitchFamily="18" charset="0"/>
              </a:rPr>
              <a:t>Drag the Sales and Profit fields to the Values area.</a:t>
            </a:r>
          </a:p>
          <a:p>
            <a:pPr marL="742950" lvl="1" indent="-285750">
              <a:buFont typeface="Wingdings" panose="05000000000000000000" pitchFamily="2" charset="2"/>
              <a:buChar char="Ø"/>
            </a:pPr>
            <a:r>
              <a:rPr lang="en-GB" dirty="0">
                <a:solidFill>
                  <a:srgbClr val="002060"/>
                </a:solidFill>
                <a:latin typeface="Times New Roman" pitchFamily="18" charset="0"/>
                <a:cs typeface="Times New Roman" pitchFamily="18" charset="0"/>
              </a:rPr>
              <a:t>Click the dropdown on the field in the Values area, then select Value Field Settings and choose Sum as the aggregation type.</a:t>
            </a:r>
          </a:p>
          <a:p>
            <a:pPr lvl="1"/>
            <a:endParaRPr lang="en-GB" dirty="0">
              <a:solidFill>
                <a:srgbClr val="002060"/>
              </a:solidFill>
              <a:latin typeface="Times New Roman" pitchFamily="18" charset="0"/>
              <a:cs typeface="Times New Roman" pitchFamily="18" charset="0"/>
            </a:endParaRPr>
          </a:p>
          <a:p>
            <a:pPr lvl="1"/>
            <a:r>
              <a:rPr lang="en-GB" b="1" dirty="0">
                <a:solidFill>
                  <a:srgbClr val="002060"/>
                </a:solidFill>
                <a:latin typeface="Times New Roman" pitchFamily="18" charset="0"/>
                <a:cs typeface="Times New Roman" pitchFamily="18" charset="0"/>
              </a:rPr>
              <a:t>Add Slicers for Dynamic Filtering:</a:t>
            </a:r>
          </a:p>
          <a:p>
            <a:pPr marL="742950" lvl="1" indent="-285750">
              <a:buFont typeface="Wingdings" panose="05000000000000000000" pitchFamily="2" charset="2"/>
              <a:buChar char="Ø"/>
            </a:pPr>
            <a:r>
              <a:rPr lang="en-GB" dirty="0">
                <a:solidFill>
                  <a:srgbClr val="002060"/>
                </a:solidFill>
                <a:latin typeface="Times New Roman" pitchFamily="18" charset="0"/>
                <a:cs typeface="Times New Roman" pitchFamily="18" charset="0"/>
              </a:rPr>
              <a:t>Select the Pivot Table.</a:t>
            </a:r>
          </a:p>
          <a:p>
            <a:pPr marL="742950" lvl="1" indent="-285750">
              <a:buFont typeface="Wingdings" panose="05000000000000000000" pitchFamily="2" charset="2"/>
              <a:buChar char="Ø"/>
            </a:pPr>
            <a:r>
              <a:rPr lang="en-GB" dirty="0">
                <a:solidFill>
                  <a:srgbClr val="002060"/>
                </a:solidFill>
                <a:latin typeface="Times New Roman" pitchFamily="18" charset="0"/>
                <a:cs typeface="Times New Roman" pitchFamily="18" charset="0"/>
              </a:rPr>
              <a:t>Go to the Insert tab and click Slicers.</a:t>
            </a:r>
          </a:p>
          <a:p>
            <a:pPr marL="742950" lvl="1" indent="-285750">
              <a:buFont typeface="Wingdings" panose="05000000000000000000" pitchFamily="2" charset="2"/>
              <a:buChar char="Ø"/>
            </a:pPr>
            <a:r>
              <a:rPr lang="en-GB" dirty="0">
                <a:solidFill>
                  <a:srgbClr val="002060"/>
                </a:solidFill>
                <a:latin typeface="Times New Roman" pitchFamily="18" charset="0"/>
                <a:cs typeface="Times New Roman" pitchFamily="18" charset="0"/>
              </a:rPr>
              <a:t>Add slicers for Region and Category to filter data dynamically.</a:t>
            </a:r>
            <a:endParaRPr lang="en-US" dirty="0">
              <a:solidFill>
                <a:srgbClr val="002060"/>
              </a:solidFill>
              <a:latin typeface="Times New Roman" pitchFamily="18" charset="0"/>
              <a:cs typeface="Times New Roman" pitchFamily="18" charset="0"/>
            </a:endParaRPr>
          </a:p>
        </p:txBody>
      </p:sp>
      <p:cxnSp>
        <p:nvCxnSpPr>
          <p:cNvPr id="16" name="Straight Connector 15">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6413862"/>
            <a:ext cx="12192000" cy="4441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9073986"/>
      </p:ext>
    </p:extLst>
  </p:cSld>
  <p:clrMapOvr>
    <a:masterClrMapping/>
  </p:clrMapOvr>
  <p:transition>
    <p:wedge/>
    <p:sndAc>
      <p:stSnd>
        <p:snd r:embed="rId3"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226927" y="152399"/>
            <a:ext cx="3806157"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3998"/>
            <a:ext cx="11734800"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bg1"/>
                </a:solidFill>
                <a:latin typeface="Times New Roman" panose="02020603050405020304" pitchFamily="18" charset="0"/>
                <a:cs typeface="Times New Roman" panose="02020603050405020304" pitchFamily="18" charset="0"/>
              </a:rPr>
              <a:t>Charts</a:t>
            </a:r>
            <a:br>
              <a:rPr lang="en-US" sz="6000" b="1" dirty="0">
                <a:solidFill>
                  <a:schemeClr val="bg1"/>
                </a:solidFill>
                <a:latin typeface="Times New Roman" panose="02020603050405020304" pitchFamily="18" charset="0"/>
                <a:cs typeface="Times New Roman" panose="02020603050405020304" pitchFamily="18" charset="0"/>
              </a:rPr>
            </a:br>
            <a:endParaRPr lang="en-US" sz="6000" b="1" dirty="0">
              <a:solidFill>
                <a:schemeClr val="bg1"/>
              </a:solidFill>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00189B-45E1-5D71-8C5D-1F6924B0D0A0}"/>
              </a:ext>
            </a:extLst>
          </p:cNvPr>
          <p:cNvSpPr txBox="1"/>
          <p:nvPr/>
        </p:nvSpPr>
        <p:spPr>
          <a:xfrm>
            <a:off x="629920" y="1024995"/>
            <a:ext cx="10904583" cy="5859553"/>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6. Task: Bar Chart</a:t>
            </a:r>
          </a:p>
          <a:p>
            <a:endParaRPr lang="en-IN" dirty="0">
              <a:solidFill>
                <a:srgbClr val="002060"/>
              </a:solidFill>
              <a:latin typeface="Times New Roman" panose="02020603050405020304" pitchFamily="18" charset="0"/>
              <a:cs typeface="Times New Roman" panose="02020603050405020304" pitchFamily="18" charset="0"/>
            </a:endParaRPr>
          </a:p>
          <a:p>
            <a:r>
              <a:rPr lang="en-GB" dirty="0">
                <a:solidFill>
                  <a:srgbClr val="002060"/>
                </a:solidFill>
                <a:latin typeface="Times New Roman" panose="02020603050405020304" pitchFamily="18" charset="0"/>
                <a:cs typeface="Times New Roman" panose="02020603050405020304" pitchFamily="18" charset="0"/>
              </a:rPr>
              <a:t>Steps to Create the </a:t>
            </a:r>
            <a:r>
              <a:rPr lang="en-IN" b="1" dirty="0">
                <a:solidFill>
                  <a:srgbClr val="002060"/>
                </a:solidFill>
                <a:latin typeface="Times New Roman" panose="02020603050405020304" pitchFamily="18" charset="0"/>
                <a:cs typeface="Times New Roman" panose="02020603050405020304" pitchFamily="18" charset="0"/>
              </a:rPr>
              <a:t>(Bar Chart)</a:t>
            </a:r>
            <a:r>
              <a:rPr lang="en-GB" dirty="0">
                <a:solidFill>
                  <a:srgbClr val="002060"/>
                </a:solidFill>
                <a:latin typeface="Times New Roman" panose="02020603050405020304" pitchFamily="18" charset="0"/>
                <a:cs typeface="Times New Roman" panose="02020603050405020304" pitchFamily="18" charset="0"/>
              </a:rPr>
              <a:t> Using Pivot Tables</a:t>
            </a:r>
          </a:p>
          <a:p>
            <a:r>
              <a:rPr lang="en-GB" dirty="0">
                <a:solidFill>
                  <a:srgbClr val="002060"/>
                </a:solidFill>
                <a:latin typeface="Times New Roman" panose="02020603050405020304" pitchFamily="18" charset="0"/>
                <a:cs typeface="Times New Roman" panose="02020603050405020304" pitchFamily="18" charset="0"/>
              </a:rPr>
              <a:t>Columns: Region &amp; Sales</a:t>
            </a:r>
          </a:p>
          <a:p>
            <a:endParaRPr lang="en-GB" dirty="0">
              <a:solidFill>
                <a:srgbClr val="002060"/>
              </a:solidFill>
              <a:latin typeface="Times New Roman" panose="02020603050405020304" pitchFamily="18" charset="0"/>
              <a:cs typeface="Times New Roman" panose="02020603050405020304" pitchFamily="18" charset="0"/>
            </a:endParaRPr>
          </a:p>
          <a:p>
            <a:r>
              <a:rPr lang="en-GB" b="1" dirty="0">
                <a:solidFill>
                  <a:srgbClr val="002060"/>
                </a:solidFill>
                <a:latin typeface="Times New Roman" panose="02020603050405020304" pitchFamily="18" charset="0"/>
                <a:cs typeface="Times New Roman" panose="02020603050405020304" pitchFamily="18" charset="0"/>
              </a:rPr>
              <a:t>Insert a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Go to the Ribbon and click on the Insert tab.</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Select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Create the Bar Chart (Total Sales by Region)</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Drag Region to the Rows area.</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Drag Sales to the Values area.</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The Pivot Table will summarize total sales for each region.</a:t>
            </a:r>
          </a:p>
          <a:p>
            <a:endParaRPr lang="en-GB" dirty="0">
              <a:solidFill>
                <a:srgbClr val="002060"/>
              </a:solidFill>
              <a:latin typeface="Times New Roman" panose="02020603050405020304" pitchFamily="18" charset="0"/>
              <a:cs typeface="Times New Roman" panose="02020603050405020304" pitchFamily="18" charset="0"/>
            </a:endParaRPr>
          </a:p>
          <a:p>
            <a:r>
              <a:rPr lang="en-GB" b="1" dirty="0">
                <a:solidFill>
                  <a:srgbClr val="002060"/>
                </a:solidFill>
                <a:latin typeface="Times New Roman" panose="02020603050405020304" pitchFamily="18" charset="0"/>
                <a:cs typeface="Times New Roman" panose="02020603050405020304" pitchFamily="18" charset="0"/>
              </a:rPr>
              <a:t>To create the chart:</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Click anywhere in the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Go to the Ribbon, click on the Insert tab.</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Choose a Bar Chart from the Charts group.</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Customize the chart with a title (e.g., "Total Sales by Region") and axis labels.</a:t>
            </a: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604391"/>
      </p:ext>
    </p:extLst>
  </p:cSld>
  <p:clrMapOvr>
    <a:masterClrMapping/>
  </p:clrMapOvr>
  <p:transition>
    <p:pull dir="r"/>
    <p:sndAc>
      <p:stSnd>
        <p:snd r:embed="rId3"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BCF25-DE1E-6904-F743-15659E184F9F}"/>
            </a:ext>
          </a:extLst>
        </p:cNvPr>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AEDFB47B-9C66-DB03-8453-CF0DF6B67A77}"/>
              </a:ext>
              <a:ext uri="{C183D7F6-B498-43B3-948B-1728B52AA6E4}">
                <adec:decorative xmlns:adec="http://schemas.microsoft.com/office/drawing/2017/decorative" val="1"/>
              </a:ext>
            </a:extLst>
          </p:cNvPr>
          <p:cNvSpPr/>
          <p:nvPr/>
        </p:nvSpPr>
        <p:spPr>
          <a:xfrm>
            <a:off x="4226927" y="152399"/>
            <a:ext cx="3806157"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p>
        </p:txBody>
      </p:sp>
      <p:sp>
        <p:nvSpPr>
          <p:cNvPr id="4" name="Title 3" hidden="1">
            <a:extLst>
              <a:ext uri="{FF2B5EF4-FFF2-40B4-BE49-F238E27FC236}">
                <a16:creationId xmlns:a16="http://schemas.microsoft.com/office/drawing/2014/main" id="{0FA943CB-5A92-CB17-B1CA-1D25E32346FB}"/>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A322FD57-0FCF-44EA-5E2C-2F647F7EAF48}"/>
              </a:ext>
            </a:extLst>
          </p:cNvPr>
          <p:cNvSpPr txBox="1">
            <a:spLocks/>
          </p:cNvSpPr>
          <p:nvPr/>
        </p:nvSpPr>
        <p:spPr>
          <a:xfrm>
            <a:off x="228600" y="283998"/>
            <a:ext cx="11734800"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bg1"/>
                </a:solidFill>
                <a:latin typeface="Times New Roman" panose="02020603050405020304" pitchFamily="18" charset="0"/>
                <a:cs typeface="Times New Roman" panose="02020603050405020304" pitchFamily="18" charset="0"/>
              </a:rPr>
              <a:t>Charts</a:t>
            </a:r>
            <a:br>
              <a:rPr lang="en-US" sz="6000" b="1" dirty="0">
                <a:solidFill>
                  <a:schemeClr val="bg1"/>
                </a:solidFill>
                <a:latin typeface="Times New Roman" panose="02020603050405020304" pitchFamily="18" charset="0"/>
                <a:cs typeface="Times New Roman" panose="02020603050405020304" pitchFamily="18" charset="0"/>
              </a:rPr>
            </a:br>
            <a:endParaRPr lang="en-US" sz="6000" b="1" dirty="0">
              <a:solidFill>
                <a:schemeClr val="bg1"/>
              </a:solidFill>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C0F2391-8245-1736-976B-61ECCABAB77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591EB10-D204-6F2E-606E-03406664027C}"/>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6306241B-F185-024A-5C03-287E5E393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2FDB3DC-2B14-422C-A4D6-75251999AC83}"/>
              </a:ext>
            </a:extLst>
          </p:cNvPr>
          <p:cNvSpPr txBox="1"/>
          <p:nvPr/>
        </p:nvSpPr>
        <p:spPr>
          <a:xfrm>
            <a:off x="643708" y="931704"/>
            <a:ext cx="10904583" cy="6136552"/>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6. Task: Pie Chart</a:t>
            </a:r>
          </a:p>
          <a:p>
            <a:endParaRPr lang="en-IN" dirty="0">
              <a:solidFill>
                <a:srgbClr val="002060"/>
              </a:solidFill>
              <a:latin typeface="Times New Roman" panose="02020603050405020304" pitchFamily="18" charset="0"/>
              <a:cs typeface="Times New Roman" panose="02020603050405020304" pitchFamily="18" charset="0"/>
            </a:endParaRPr>
          </a:p>
          <a:p>
            <a:r>
              <a:rPr lang="en-GB" dirty="0">
                <a:solidFill>
                  <a:srgbClr val="002060"/>
                </a:solidFill>
                <a:latin typeface="Times New Roman" panose="02020603050405020304" pitchFamily="18" charset="0"/>
                <a:cs typeface="Times New Roman" panose="02020603050405020304" pitchFamily="18" charset="0"/>
              </a:rPr>
              <a:t>Steps to Create the Pie Chart using Pivot Tables</a:t>
            </a:r>
          </a:p>
          <a:p>
            <a:r>
              <a:rPr lang="en-GB" dirty="0">
                <a:solidFill>
                  <a:srgbClr val="002060"/>
                </a:solidFill>
                <a:latin typeface="Times New Roman" panose="02020603050405020304" pitchFamily="18" charset="0"/>
                <a:cs typeface="Times New Roman" panose="02020603050405020304" pitchFamily="18" charset="0"/>
              </a:rPr>
              <a:t>Columns: Product Category &amp; Sales</a:t>
            </a:r>
          </a:p>
          <a:p>
            <a:endParaRPr lang="en-GB" dirty="0">
              <a:solidFill>
                <a:srgbClr val="002060"/>
              </a:solidFill>
              <a:latin typeface="Times New Roman" panose="02020603050405020304" pitchFamily="18" charset="0"/>
              <a:cs typeface="Times New Roman" panose="02020603050405020304" pitchFamily="18" charset="0"/>
            </a:endParaRPr>
          </a:p>
          <a:p>
            <a:r>
              <a:rPr lang="en-GB" dirty="0">
                <a:solidFill>
                  <a:srgbClr val="002060"/>
                </a:solidFill>
                <a:latin typeface="Times New Roman" panose="02020603050405020304" pitchFamily="18" charset="0"/>
                <a:cs typeface="Times New Roman" panose="02020603050405020304" pitchFamily="18" charset="0"/>
              </a:rPr>
              <a:t>Create the Pie Chart (Percentage Contribution by Product Category)</a:t>
            </a:r>
          </a:p>
          <a:p>
            <a:r>
              <a:rPr lang="en-GB" b="1" dirty="0">
                <a:solidFill>
                  <a:srgbClr val="002060"/>
                </a:solidFill>
                <a:latin typeface="Times New Roman" panose="02020603050405020304" pitchFamily="18" charset="0"/>
                <a:cs typeface="Times New Roman" panose="02020603050405020304" pitchFamily="18" charset="0"/>
              </a:rPr>
              <a:t>Insert another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Go to your original dataset, select it, and insert a new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Drag Product Category to the Rows area.</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Drag Sales to the Values area.</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To convert the summarized sales into percentages:</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Right-click on the values in the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Select Value Field Settings, choose % of Grand Total, and click OK.</a:t>
            </a:r>
          </a:p>
          <a:p>
            <a:endParaRPr lang="en-GB" dirty="0">
              <a:solidFill>
                <a:srgbClr val="002060"/>
              </a:solidFill>
              <a:latin typeface="Times New Roman" panose="02020603050405020304" pitchFamily="18" charset="0"/>
              <a:cs typeface="Times New Roman" panose="02020603050405020304" pitchFamily="18" charset="0"/>
            </a:endParaRPr>
          </a:p>
          <a:p>
            <a:r>
              <a:rPr lang="en-GB" b="1" dirty="0">
                <a:solidFill>
                  <a:srgbClr val="002060"/>
                </a:solidFill>
                <a:latin typeface="Times New Roman" panose="02020603050405020304" pitchFamily="18" charset="0"/>
                <a:cs typeface="Times New Roman" panose="02020603050405020304" pitchFamily="18" charset="0"/>
              </a:rPr>
              <a:t>To create the pie chart:</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Click anywhere in the Pivot Table.</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Go to the Ribbon, click on the Insert tab.</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Choose a Pie Chart from the Charts group.</a:t>
            </a:r>
          </a:p>
          <a:p>
            <a:pPr marL="285750" indent="-285750">
              <a:buFont typeface="Wingdings" panose="05000000000000000000" pitchFamily="2" charset="2"/>
              <a:buChar char="Ø"/>
            </a:pPr>
            <a:r>
              <a:rPr lang="en-GB" dirty="0">
                <a:solidFill>
                  <a:srgbClr val="002060"/>
                </a:solidFill>
                <a:latin typeface="Times New Roman" panose="02020603050405020304" pitchFamily="18" charset="0"/>
                <a:cs typeface="Times New Roman" panose="02020603050405020304" pitchFamily="18" charset="0"/>
              </a:rPr>
              <a:t>Customize the chart with a title (e.g., "Sales Contribution by Product Category") and data labels.</a:t>
            </a: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536059"/>
      </p:ext>
    </p:extLst>
  </p:cSld>
  <p:clrMapOvr>
    <a:masterClrMapping/>
  </p:clrMapOvr>
  <p:transition>
    <p:pull dir="r"/>
    <p:sndAc>
      <p:stSnd>
        <p:snd r:embed="rId3"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E0AD6E22-5DEB-439E-9AEE-5930D5FB439C}"/>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p:cNvSpPr txBox="1"/>
          <p:nvPr/>
        </p:nvSpPr>
        <p:spPr>
          <a:xfrm>
            <a:off x="4811806" y="378595"/>
            <a:ext cx="3362228" cy="923330"/>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Regression Analysis</a:t>
            </a:r>
          </a:p>
          <a:p>
            <a:endParaRPr lang="en-IN" dirty="0"/>
          </a:p>
        </p:txBody>
      </p:sp>
      <p:cxnSp>
        <p:nvCxnSpPr>
          <p:cNvPr id="6" name="Straight Connector 5">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3520" y="900600"/>
            <a:ext cx="11744960" cy="6203621"/>
          </a:xfrm>
          <a:prstGeom prst="rect">
            <a:avLst/>
          </a:prstGeom>
          <a:noFill/>
        </p:spPr>
        <p:txBody>
          <a:bodyPr wrap="square" rtlCol="0">
            <a:spAutoFit/>
          </a:bodyPr>
          <a:lstStyle/>
          <a:p>
            <a:r>
              <a:rPr lang="en-GB" b="1" dirty="0">
                <a:solidFill>
                  <a:srgbClr val="002060"/>
                </a:solidFill>
                <a:latin typeface="Times New Roman" panose="02020603050405020304" pitchFamily="18" charset="0"/>
                <a:cs typeface="Times New Roman" panose="02020603050405020304" pitchFamily="18" charset="0"/>
              </a:rPr>
              <a:t>7. Task:</a:t>
            </a:r>
          </a:p>
          <a:p>
            <a:endParaRPr lang="en-GB" sz="1600" b="1"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Column A: Discount (%) (independent variable)</a:t>
            </a:r>
          </a:p>
          <a:p>
            <a:r>
              <a:rPr lang="en-GB" sz="1600" b="1" dirty="0">
                <a:solidFill>
                  <a:srgbClr val="002060"/>
                </a:solidFill>
                <a:latin typeface="Times New Roman" panose="02020603050405020304" pitchFamily="18" charset="0"/>
                <a:cs typeface="Times New Roman" panose="02020603050405020304" pitchFamily="18" charset="0"/>
              </a:rPr>
              <a:t>Column B: Sales Amount (dependent variable)</a:t>
            </a:r>
          </a:p>
          <a:p>
            <a:endParaRPr lang="en-GB" sz="1600" b="1" dirty="0">
              <a:solidFill>
                <a:srgbClr val="002060"/>
              </a:solidFill>
              <a:latin typeface="Times New Roman" panose="02020603050405020304" pitchFamily="18" charset="0"/>
              <a:cs typeface="Times New Roman" panose="02020603050405020304" pitchFamily="18" charset="0"/>
            </a:endParaRPr>
          </a:p>
          <a:p>
            <a:r>
              <a:rPr lang="en-GB" sz="1600" dirty="0">
                <a:solidFill>
                  <a:srgbClr val="002060"/>
                </a:solidFill>
                <a:latin typeface="Times New Roman" panose="02020603050405020304" pitchFamily="18" charset="0"/>
                <a:cs typeface="Times New Roman" panose="02020603050405020304" pitchFamily="18" charset="0"/>
              </a:rPr>
              <a:t>To </a:t>
            </a:r>
            <a:r>
              <a:rPr lang="en-GB" sz="1600" dirty="0" err="1">
                <a:solidFill>
                  <a:srgbClr val="002060"/>
                </a:solidFill>
                <a:latin typeface="Times New Roman" panose="02020603050405020304" pitchFamily="18" charset="0"/>
                <a:cs typeface="Times New Roman" panose="02020603050405020304" pitchFamily="18" charset="0"/>
              </a:rPr>
              <a:t>analyze</a:t>
            </a:r>
            <a:r>
              <a:rPr lang="en-GB" sz="1600" dirty="0">
                <a:solidFill>
                  <a:srgbClr val="002060"/>
                </a:solidFill>
                <a:latin typeface="Times New Roman" panose="02020603050405020304" pitchFamily="18" charset="0"/>
                <a:cs typeface="Times New Roman" panose="02020603050405020304" pitchFamily="18" charset="0"/>
              </a:rPr>
              <a:t> the relationship between discount percentages and sales amounts, I utilized random sampling to extract smaller subsets from the dataset of 4000 entries. Specifically, I created two samples: one with 500 entries and another with 100 entries.</a:t>
            </a:r>
            <a:endParaRPr lang="en-GB" sz="1600" b="1"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Random Sampling:</a:t>
            </a:r>
          </a:p>
          <a:p>
            <a:r>
              <a:rPr lang="en-GB" sz="1600" dirty="0">
                <a:solidFill>
                  <a:srgbClr val="002060"/>
                </a:solidFill>
                <a:latin typeface="Times New Roman" panose="02020603050405020304" pitchFamily="18" charset="0"/>
                <a:cs typeface="Times New Roman" panose="02020603050405020304" pitchFamily="18" charset="0"/>
              </a:rPr>
              <a:t>Used the =RAND() formula in Excel to assign random values to the dataset. Sorted the dataset by the generated random values. Selected the first 500 and 100 rows for the respective samples.</a:t>
            </a:r>
          </a:p>
          <a:p>
            <a:endParaRPr lang="en-GB" sz="1600" dirty="0">
              <a:solidFill>
                <a:srgbClr val="002060"/>
              </a:solidFill>
              <a:latin typeface="Times New Roman" panose="02020603050405020304" pitchFamily="18" charset="0"/>
              <a:cs typeface="Times New Roman" panose="02020603050405020304" pitchFamily="18" charset="0"/>
            </a:endParaRPr>
          </a:p>
          <a:p>
            <a:r>
              <a:rPr lang="en-GB" sz="1600" b="1" dirty="0">
                <a:solidFill>
                  <a:srgbClr val="002060"/>
                </a:solidFill>
                <a:latin typeface="Times New Roman" panose="02020603050405020304" pitchFamily="18" charset="0"/>
                <a:cs typeface="Times New Roman" panose="02020603050405020304" pitchFamily="18" charset="0"/>
              </a:rPr>
              <a:t>Insert a Scatter Plot</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Highlight the two columns containing your data.</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Go to the Insert tab.</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In the Charts group, select Scatter and choose Scatter with only Markers.</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Add a Trendline for Regression</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Click on any data point in the scatter plot.</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Right-click and choose Add Trendline.</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In the Format Trendline pane:</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Select Linear.</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Check the box for Display Equation on Chart.</a:t>
            </a:r>
          </a:p>
          <a:p>
            <a:pPr marL="285750" indent="-285750">
              <a:buFont typeface="Wingdings" panose="05000000000000000000" pitchFamily="2" charset="2"/>
              <a:buChar char="Ø"/>
            </a:pPr>
            <a:r>
              <a:rPr lang="en-GB" sz="1600" dirty="0">
                <a:solidFill>
                  <a:srgbClr val="002060"/>
                </a:solidFill>
                <a:latin typeface="Times New Roman" panose="02020603050405020304" pitchFamily="18" charset="0"/>
                <a:cs typeface="Times New Roman" panose="02020603050405020304" pitchFamily="18" charset="0"/>
              </a:rPr>
              <a:t>Check the box for Display R-squared Value on Chart.</a:t>
            </a: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5788414"/>
      </p:ext>
    </p:extLst>
  </p:cSld>
  <p:clrMapOvr>
    <a:masterClrMapping/>
  </p:clrMapOvr>
  <p:transition>
    <p:wedge/>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AB9AC-2903-84D3-7E92-701479B61C10}"/>
            </a:ext>
          </a:extLst>
        </p:cNvPr>
        <p:cNvGrpSpPr/>
        <p:nvPr/>
      </p:nvGrpSpPr>
      <p:grpSpPr>
        <a:xfrm>
          <a:off x="0" y="0"/>
          <a:ext cx="0" cy="0"/>
          <a:chOff x="0" y="0"/>
          <a:chExt cx="0" cy="0"/>
        </a:xfrm>
      </p:grpSpPr>
      <p:sp>
        <p:nvSpPr>
          <p:cNvPr id="4" name="Rectangle: Rounded Corners 25">
            <a:extLst>
              <a:ext uri="{FF2B5EF4-FFF2-40B4-BE49-F238E27FC236}">
                <a16:creationId xmlns:a16="http://schemas.microsoft.com/office/drawing/2014/main" id="{C518B33F-F115-F85C-5843-B0EEE8CD5EC3}"/>
              </a:ext>
              <a:ext uri="{C183D7F6-B498-43B3-948B-1728B52AA6E4}">
                <adec:decorative xmlns:adec="http://schemas.microsoft.com/office/drawing/2017/decorative" val="1"/>
              </a:ext>
            </a:extLst>
          </p:cNvPr>
          <p:cNvSpPr/>
          <p:nvPr/>
        </p:nvSpPr>
        <p:spPr>
          <a:xfrm>
            <a:off x="4299742" y="361789"/>
            <a:ext cx="3660775" cy="740997"/>
          </a:xfrm>
          <a:prstGeom prst="roundRect">
            <a:avLst>
              <a:gd name="adj" fmla="val 5000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1">
                  <a:lumMod val="40000"/>
                  <a:lumOff val="60000"/>
                </a:schemeClr>
              </a:solidFill>
            </a:endParaRPr>
          </a:p>
        </p:txBody>
      </p:sp>
      <p:sp>
        <p:nvSpPr>
          <p:cNvPr id="5" name="TextBox 4">
            <a:extLst>
              <a:ext uri="{FF2B5EF4-FFF2-40B4-BE49-F238E27FC236}">
                <a16:creationId xmlns:a16="http://schemas.microsoft.com/office/drawing/2014/main" id="{DFA20D32-8567-67B9-B759-A2C77D9EF187}"/>
              </a:ext>
            </a:extLst>
          </p:cNvPr>
          <p:cNvSpPr txBox="1"/>
          <p:nvPr/>
        </p:nvSpPr>
        <p:spPr>
          <a:xfrm>
            <a:off x="4811806" y="378595"/>
            <a:ext cx="3362228" cy="923330"/>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Regression Analysis</a:t>
            </a:r>
          </a:p>
          <a:p>
            <a:endParaRPr lang="en-IN" dirty="0"/>
          </a:p>
        </p:txBody>
      </p:sp>
      <p:cxnSp>
        <p:nvCxnSpPr>
          <p:cNvPr id="6" name="Straight Connector 5">
            <a:extLst>
              <a:ext uri="{FF2B5EF4-FFF2-40B4-BE49-F238E27FC236}">
                <a16:creationId xmlns:a16="http://schemas.microsoft.com/office/drawing/2014/main" id="{D05500B5-68AC-1F25-8C48-C1A67D680D8E}"/>
              </a:ext>
              <a:ext uri="{C183D7F6-B498-43B3-948B-1728B52AA6E4}">
                <adec:decorative xmlns:adec="http://schemas.microsoft.com/office/drawing/2017/decorative" val="1"/>
              </a:ext>
            </a:extLst>
          </p:cNvPr>
          <p:cNvCxnSpPr>
            <a:cxnSpLocks/>
          </p:cNvCxnSpPr>
          <p:nvPr/>
        </p:nvCxnSpPr>
        <p:spPr>
          <a:xfrm>
            <a:off x="8105775" y="732288"/>
            <a:ext cx="4086225" cy="0"/>
          </a:xfrm>
          <a:prstGeom prst="line">
            <a:avLst/>
          </a:prstGeom>
          <a:ln>
            <a:solidFill>
              <a:schemeClr val="accent5">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ACA2A7-1492-6624-9C71-0DA579E1555C}"/>
              </a:ext>
              <a:ext uri="{C183D7F6-B498-43B3-948B-1728B52AA6E4}">
                <adec:decorative xmlns:adec="http://schemas.microsoft.com/office/drawing/2017/decorative" val="1"/>
              </a:ext>
            </a:extLst>
          </p:cNvPr>
          <p:cNvCxnSpPr>
            <a:cxnSpLocks/>
          </p:cNvCxnSpPr>
          <p:nvPr/>
        </p:nvCxnSpPr>
        <p:spPr>
          <a:xfrm>
            <a:off x="0" y="732288"/>
            <a:ext cx="4086225" cy="0"/>
          </a:xfrm>
          <a:prstGeom prst="line">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B14BC21-D436-01BD-3B6B-5EE5895F6227}"/>
              </a:ext>
            </a:extLst>
          </p:cNvPr>
          <p:cNvSpPr txBox="1"/>
          <p:nvPr/>
        </p:nvSpPr>
        <p:spPr>
          <a:xfrm>
            <a:off x="542129" y="1184953"/>
            <a:ext cx="11176000" cy="5582554"/>
          </a:xfrm>
          <a:prstGeom prst="rect">
            <a:avLst/>
          </a:prstGeom>
          <a:noFill/>
        </p:spPr>
        <p:txBody>
          <a:bodyPr wrap="square" rtlCol="0">
            <a:spAutoFit/>
          </a:bodyPr>
          <a:lstStyle/>
          <a:p>
            <a:r>
              <a:rPr lang="en-GB" dirty="0">
                <a:solidFill>
                  <a:srgbClr val="002060"/>
                </a:solidFill>
                <a:latin typeface="Times New Roman" panose="02020603050405020304" pitchFamily="18" charset="0"/>
                <a:cs typeface="Times New Roman" panose="02020603050405020304" pitchFamily="18" charset="0"/>
              </a:rPr>
              <a:t>The regression equation </a:t>
            </a:r>
            <a:r>
              <a:rPr lang="en-GB" b="1" dirty="0">
                <a:solidFill>
                  <a:srgbClr val="002060"/>
                </a:solidFill>
                <a:latin typeface="Times New Roman" panose="02020603050405020304" pitchFamily="18" charset="0"/>
                <a:cs typeface="Times New Roman" panose="02020603050405020304" pitchFamily="18" charset="0"/>
              </a:rPr>
              <a:t>y = 0.5442x+2578 </a:t>
            </a:r>
            <a:r>
              <a:rPr lang="en-GB" dirty="0">
                <a:solidFill>
                  <a:srgbClr val="002060"/>
                </a:solidFill>
                <a:latin typeface="Times New Roman" panose="02020603050405020304" pitchFamily="18" charset="0"/>
                <a:cs typeface="Times New Roman" panose="02020603050405020304" pitchFamily="18" charset="0"/>
              </a:rPr>
              <a:t>indicates that for every 1% increase in Discount, the Sales Amount increases by 0.5442 units. </a:t>
            </a:r>
          </a:p>
          <a:p>
            <a:r>
              <a:rPr lang="en-GB" dirty="0">
                <a:solidFill>
                  <a:srgbClr val="002060"/>
                </a:solidFill>
                <a:latin typeface="Times New Roman" panose="02020603050405020304" pitchFamily="18" charset="0"/>
                <a:cs typeface="Times New Roman" panose="02020603050405020304" pitchFamily="18" charset="0"/>
              </a:rPr>
              <a:t>However, this effect is very small, suggesting that changes in Discount have almost no practical impact on Sales.</a:t>
            </a:r>
          </a:p>
          <a:p>
            <a:r>
              <a:rPr lang="en-GB" dirty="0">
                <a:solidFill>
                  <a:srgbClr val="002060"/>
                </a:solidFill>
                <a:latin typeface="Times New Roman" panose="02020603050405020304" pitchFamily="18" charset="0"/>
                <a:cs typeface="Times New Roman" panose="02020603050405020304" pitchFamily="18" charset="0"/>
              </a:rPr>
              <a:t>The </a:t>
            </a:r>
            <a:r>
              <a:rPr lang="en-GB" b="1" dirty="0">
                <a:solidFill>
                  <a:srgbClr val="002060"/>
                </a:solidFill>
                <a:latin typeface="Times New Roman" panose="02020603050405020304" pitchFamily="18" charset="0"/>
                <a:cs typeface="Times New Roman" panose="02020603050405020304" pitchFamily="18" charset="0"/>
              </a:rPr>
              <a:t>R2=0.00003</a:t>
            </a:r>
            <a:r>
              <a:rPr lang="en-GB" dirty="0">
                <a:solidFill>
                  <a:srgbClr val="002060"/>
                </a:solidFill>
                <a:latin typeface="Times New Roman" panose="02020603050405020304" pitchFamily="18" charset="0"/>
                <a:cs typeface="Times New Roman" panose="02020603050405020304" pitchFamily="18" charset="0"/>
              </a:rPr>
              <a:t> (close to zero) means that only 0.003% of the variation in Sales Amount is explained by Discount %. In simpler terms, the Discount % has almost no ability to predict or influence Sales Amount based on this data.</a:t>
            </a:r>
          </a:p>
          <a:p>
            <a:endParaRPr lang="en-GB" dirty="0">
              <a:solidFill>
                <a:srgbClr val="002060"/>
              </a:solidFill>
              <a:latin typeface="Times New Roman" panose="02020603050405020304" pitchFamily="18" charset="0"/>
              <a:cs typeface="Times New Roman" panose="02020603050405020304" pitchFamily="18" charset="0"/>
            </a:endParaRPr>
          </a:p>
          <a:p>
            <a:r>
              <a:rPr lang="en-GB" b="1" dirty="0">
                <a:solidFill>
                  <a:srgbClr val="002060"/>
                </a:solidFill>
                <a:latin typeface="Times New Roman" panose="02020603050405020304" pitchFamily="18" charset="0"/>
                <a:cs typeface="Times New Roman" panose="02020603050405020304" pitchFamily="18" charset="0"/>
              </a:rPr>
              <a:t>Key Points:</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Intercept (2578)</a:t>
            </a:r>
            <a:r>
              <a:rPr lang="en-GB" dirty="0">
                <a:solidFill>
                  <a:srgbClr val="002060"/>
                </a:solidFill>
                <a:latin typeface="Times New Roman" panose="02020603050405020304" pitchFamily="18" charset="0"/>
                <a:cs typeface="Times New Roman" panose="02020603050405020304" pitchFamily="18" charset="0"/>
              </a:rPr>
              <a:t>: Even with no discount, the predicted Sales Amount is 2578 units. This shows that Sales are largely unaffected by Discount %.</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Slope (0.5442)</a:t>
            </a:r>
            <a:r>
              <a:rPr lang="en-GB" dirty="0">
                <a:solidFill>
                  <a:srgbClr val="002060"/>
                </a:solidFill>
                <a:latin typeface="Times New Roman" panose="02020603050405020304" pitchFamily="18" charset="0"/>
                <a:cs typeface="Times New Roman" panose="02020603050405020304" pitchFamily="18" charset="0"/>
              </a:rPr>
              <a:t>: The small slope suggests that even large discounts would lead to only a minor increase in Sales.</a:t>
            </a:r>
          </a:p>
          <a:p>
            <a:pP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Low R2</a:t>
            </a:r>
            <a:r>
              <a:rPr lang="en-GB" dirty="0">
                <a:solidFill>
                  <a:srgbClr val="002060"/>
                </a:solidFill>
                <a:latin typeface="Times New Roman" panose="02020603050405020304" pitchFamily="18" charset="0"/>
                <a:cs typeface="Times New Roman" panose="02020603050405020304" pitchFamily="18" charset="0"/>
              </a:rPr>
              <a:t>: The negligible R2 confirms that the relationship between Discount and Sales is weak, and other factors likely have a much stronger impact.</a:t>
            </a:r>
          </a:p>
          <a:p>
            <a:pPr>
              <a:buFont typeface="+mj-lt"/>
              <a:buAutoNum type="arabicPeriod"/>
            </a:pPr>
            <a:endParaRPr lang="en-GB" dirty="0">
              <a:solidFill>
                <a:srgbClr val="002060"/>
              </a:solidFill>
              <a:latin typeface="Times New Roman" panose="02020603050405020304" pitchFamily="18" charset="0"/>
              <a:cs typeface="Times New Roman" panose="02020603050405020304" pitchFamily="18" charset="0"/>
            </a:endParaRPr>
          </a:p>
          <a:p>
            <a:r>
              <a:rPr lang="en-GB" b="1" dirty="0">
                <a:solidFill>
                  <a:srgbClr val="002060"/>
                </a:solidFill>
                <a:latin typeface="Times New Roman" panose="02020603050405020304" pitchFamily="18" charset="0"/>
                <a:cs typeface="Times New Roman" panose="02020603050405020304" pitchFamily="18" charset="0"/>
              </a:rPr>
              <a:t>Conclusion:</a:t>
            </a:r>
          </a:p>
          <a:p>
            <a:r>
              <a:rPr lang="en-GB" dirty="0">
                <a:solidFill>
                  <a:srgbClr val="002060"/>
                </a:solidFill>
                <a:latin typeface="Times New Roman" panose="02020603050405020304" pitchFamily="18" charset="0"/>
                <a:cs typeface="Times New Roman" panose="02020603050405020304" pitchFamily="18" charset="0"/>
              </a:rPr>
              <a:t>This analysis shows that the relationship between Discount % and Sales Amount is insignificant. Discounts are not a major driver of Sales in this dataset.</a:t>
            </a:r>
          </a:p>
          <a:p>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51A1E66-307A-50FC-B7A2-C456A4C9D6E5}"/>
              </a:ext>
            </a:extLst>
          </p:cNvPr>
          <p:cNvSpPr/>
          <p:nvPr/>
        </p:nvSpPr>
        <p:spPr>
          <a:xfrm>
            <a:off x="0" y="6479177"/>
            <a:ext cx="12192000" cy="4441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4091944"/>
      </p:ext>
    </p:extLst>
  </p:cSld>
  <p:clrMapOvr>
    <a:masterClrMapping/>
  </p:clrMapOvr>
  <p:transition>
    <p:wedge/>
    <p:sndAc>
      <p:stSnd>
        <p:snd r:embed="rId2" name="arrow.wav"/>
      </p:stSnd>
    </p:sndAc>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dcmitype/"/>
    <ds:schemaRef ds:uri="http://purl.org/dc/terms/"/>
    <ds:schemaRef ds:uri="71af3243-3dd4-4a8d-8c0d-dd76da1f02a5"/>
    <ds:schemaRef ds:uri="http://purl.org/dc/elements/1.1/"/>
    <ds:schemaRef ds:uri="16c05727-aa75-4e4a-9b5f-8a80a1165891"/>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3452</TotalTime>
  <Words>2195</Words>
  <Application>Microsoft Office PowerPoint</Application>
  <PresentationFormat>Widescreen</PresentationFormat>
  <Paragraphs>280</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Segoe Script</vt:lpstr>
      <vt:lpstr>Segoe UI Light</vt:lpstr>
      <vt:lpstr>Times New Roman</vt:lpstr>
      <vt:lpstr>Wingdings</vt:lpstr>
      <vt:lpstr>Office Theme</vt:lpstr>
      <vt:lpstr>Project Title - Analyzing and Visualizing Regional Sales Performance</vt:lpstr>
      <vt:lpstr>Project analysis slide 2</vt:lpstr>
      <vt:lpstr>Project analysis slide 2</vt:lpstr>
      <vt:lpstr>Project analysis slide 2</vt:lpstr>
      <vt:lpstr>Project analysis slide 2</vt:lpstr>
      <vt:lpstr>Project analysis slide 2</vt:lpstr>
      <vt:lpstr>Project analysis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10</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MANAGEMENT STUDIES  A PERFORMANCE APPRAISAL ON SAROJ ENGINEERING</dc:title>
  <dc:creator>KAMALADHARSHINI V</dc:creator>
  <cp:lastModifiedBy>Abu Sid</cp:lastModifiedBy>
  <cp:revision>200</cp:revision>
  <dcterms:created xsi:type="dcterms:W3CDTF">2021-07-16T09:37:14Z</dcterms:created>
  <dcterms:modified xsi:type="dcterms:W3CDTF">2024-12-21T18:13:09Z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