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7" r:id="rId2"/>
    <p:sldId id="270" r:id="rId3"/>
    <p:sldId id="258" r:id="rId4"/>
    <p:sldId id="259" r:id="rId5"/>
    <p:sldId id="260" r:id="rId6"/>
    <p:sldId id="261" r:id="rId7"/>
    <p:sldId id="262" r:id="rId8"/>
    <p:sldId id="268" r:id="rId9"/>
    <p:sldId id="266" r:id="rId10"/>
    <p:sldId id="264" r:id="rId11"/>
    <p:sldId id="265" r:id="rId12"/>
    <p:sldId id="267" r:id="rId13"/>
    <p:sldId id="269" r:id="rId14"/>
  </p:sldIdLst>
  <p:sldSz cx="14630400" cy="8229600"/>
  <p:notesSz cx="8229600" cy="14630400"/>
  <p:embeddedFontLst>
    <p:embeddedFont>
      <p:font typeface="Consolas" panose="020B0609020204030204" pitchFamily="49" charset="0"/>
      <p:regular r:id="rId16"/>
      <p:bold r:id="rId17"/>
      <p:italic r:id="rId18"/>
      <p:boldItalic r:id="rId19"/>
    </p:embeddedFont>
    <p:embeddedFont>
      <p:font typeface="Libre Baskerville" panose="02000000000000000000" pitchFamily="2" charset="0"/>
      <p:regular r:id="rId20"/>
      <p:bold r:id="rId21"/>
    </p:embeddedFont>
    <p:embeddedFont>
      <p:font typeface="Open Sans" panose="020B0606030504020204" pitchFamily="34" charset="0"/>
      <p:regular r:id="rId22"/>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999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072158"/>
            <a:ext cx="6172200" cy="771525"/>
          </a:xfrm>
          <a:prstGeom prst="rect">
            <a:avLst/>
          </a:prstGeom>
          <a:noFill/>
          <a:ln/>
        </p:spPr>
        <p:txBody>
          <a:bodyPr wrap="none" lIns="0" tIns="0" rIns="0" bIns="0" rtlCol="0" anchor="t"/>
          <a:lstStyle/>
          <a:p>
            <a:pPr marL="0" indent="0">
              <a:lnSpc>
                <a:spcPts val="6050"/>
              </a:lnSpc>
              <a:buNone/>
            </a:pPr>
            <a:r>
              <a:rPr lang="en-US" sz="4850" dirty="0">
                <a:solidFill>
                  <a:srgbClr val="403CCF"/>
                </a:solidFill>
                <a:latin typeface="Libre Baskerville" pitchFamily="34" charset="0"/>
                <a:ea typeface="Libre Baskerville" pitchFamily="34" charset="-122"/>
                <a:cs typeface="Libre Baskerville" pitchFamily="34" charset="-120"/>
              </a:rPr>
              <a:t>Introduction</a:t>
            </a:r>
            <a:endParaRPr lang="en-US" sz="4850" dirty="0"/>
          </a:p>
        </p:txBody>
      </p:sp>
      <p:sp>
        <p:nvSpPr>
          <p:cNvPr id="3" name="Text 1"/>
          <p:cNvSpPr/>
          <p:nvPr/>
        </p:nvSpPr>
        <p:spPr>
          <a:xfrm>
            <a:off x="864037" y="2337435"/>
            <a:ext cx="12902327" cy="395049"/>
          </a:xfrm>
          <a:prstGeom prst="rect">
            <a:avLst/>
          </a:prstGeom>
          <a:noFill/>
          <a:ln/>
        </p:spPr>
        <p:txBody>
          <a:bodyPr wrap="none" lIns="0" tIns="0" rIns="0" bIns="0" rtlCol="0" anchor="t"/>
          <a:lstStyle/>
          <a:p>
            <a:pPr marL="0" indent="0">
              <a:lnSpc>
                <a:spcPts val="3100"/>
              </a:lnSpc>
              <a:buNone/>
            </a:pPr>
            <a:r>
              <a:rPr lang="en-US" sz="1900" b="1" dirty="0">
                <a:solidFill>
                  <a:srgbClr val="49495A"/>
                </a:solidFill>
                <a:latin typeface="Open Sans" pitchFamily="34" charset="0"/>
                <a:ea typeface="Open Sans" pitchFamily="34" charset="-122"/>
                <a:cs typeface="Open Sans" pitchFamily="34" charset="-120"/>
              </a:rPr>
              <a:t>Objective:</a:t>
            </a:r>
            <a:endParaRPr lang="en-US" sz="1900" dirty="0"/>
          </a:p>
        </p:txBody>
      </p:sp>
      <p:sp>
        <p:nvSpPr>
          <p:cNvPr id="4" name="Text 2"/>
          <p:cNvSpPr/>
          <p:nvPr/>
        </p:nvSpPr>
        <p:spPr>
          <a:xfrm>
            <a:off x="864037" y="3010138"/>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49495A"/>
                </a:solidFill>
                <a:latin typeface="Open Sans" pitchFamily="34" charset="0"/>
                <a:ea typeface="Open Sans" pitchFamily="34" charset="-122"/>
                <a:cs typeface="Open Sans" pitchFamily="34" charset="-120"/>
              </a:rPr>
              <a:t>Utilize SQL to analyze healthcare data and generate insights.</a:t>
            </a:r>
            <a:endParaRPr lang="en-US" sz="1900" dirty="0"/>
          </a:p>
        </p:txBody>
      </p:sp>
      <p:sp>
        <p:nvSpPr>
          <p:cNvPr id="5" name="Text 3"/>
          <p:cNvSpPr/>
          <p:nvPr/>
        </p:nvSpPr>
        <p:spPr>
          <a:xfrm>
            <a:off x="864037" y="3491508"/>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49495A"/>
                </a:solidFill>
                <a:latin typeface="Open Sans" pitchFamily="34" charset="0"/>
                <a:ea typeface="Open Sans" pitchFamily="34" charset="-122"/>
                <a:cs typeface="Open Sans" pitchFamily="34" charset="-120"/>
              </a:rPr>
              <a:t>Apply various SQL techniques including Joins, Aggregations, Window Functions, and Subqueries.</a:t>
            </a:r>
            <a:endParaRPr lang="en-US" sz="1900" dirty="0"/>
          </a:p>
        </p:txBody>
      </p:sp>
      <p:sp>
        <p:nvSpPr>
          <p:cNvPr id="6" name="Text 4"/>
          <p:cNvSpPr/>
          <p:nvPr/>
        </p:nvSpPr>
        <p:spPr>
          <a:xfrm>
            <a:off x="864037" y="4164211"/>
            <a:ext cx="12902327" cy="395049"/>
          </a:xfrm>
          <a:prstGeom prst="rect">
            <a:avLst/>
          </a:prstGeom>
          <a:noFill/>
          <a:ln/>
        </p:spPr>
        <p:txBody>
          <a:bodyPr wrap="none" lIns="0" tIns="0" rIns="0" bIns="0" rtlCol="0" anchor="t"/>
          <a:lstStyle/>
          <a:p>
            <a:pPr marL="0" indent="0">
              <a:lnSpc>
                <a:spcPts val="3100"/>
              </a:lnSpc>
              <a:buNone/>
            </a:pPr>
            <a:r>
              <a:rPr lang="en-US" sz="1900" b="1" dirty="0">
                <a:solidFill>
                  <a:srgbClr val="49495A"/>
                </a:solidFill>
                <a:latin typeface="Open Sans" pitchFamily="34" charset="0"/>
                <a:ea typeface="Open Sans" pitchFamily="34" charset="-122"/>
                <a:cs typeface="Open Sans" pitchFamily="34" charset="-120"/>
              </a:rPr>
              <a:t>Database Schema:</a:t>
            </a:r>
            <a:endParaRPr lang="en-US" sz="1900" dirty="0"/>
          </a:p>
        </p:txBody>
      </p:sp>
      <p:sp>
        <p:nvSpPr>
          <p:cNvPr id="7" name="Text 5"/>
          <p:cNvSpPr/>
          <p:nvPr/>
        </p:nvSpPr>
        <p:spPr>
          <a:xfrm>
            <a:off x="864037" y="4836914"/>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49495A"/>
                </a:solidFill>
                <a:latin typeface="Open Sans" pitchFamily="34" charset="0"/>
                <a:ea typeface="Open Sans" pitchFamily="34" charset="-122"/>
                <a:cs typeface="Open Sans" pitchFamily="34" charset="-120"/>
              </a:rPr>
              <a:t>Patients: Stores patient details.</a:t>
            </a:r>
            <a:endParaRPr lang="en-US" sz="1900" dirty="0"/>
          </a:p>
        </p:txBody>
      </p:sp>
      <p:sp>
        <p:nvSpPr>
          <p:cNvPr id="8" name="Text 6"/>
          <p:cNvSpPr/>
          <p:nvPr/>
        </p:nvSpPr>
        <p:spPr>
          <a:xfrm>
            <a:off x="864037" y="5318284"/>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49495A"/>
                </a:solidFill>
                <a:latin typeface="Open Sans" pitchFamily="34" charset="0"/>
                <a:ea typeface="Open Sans" pitchFamily="34" charset="-122"/>
                <a:cs typeface="Open Sans" pitchFamily="34" charset="-120"/>
              </a:rPr>
              <a:t>Doctors: Stores doctor details.</a:t>
            </a:r>
            <a:endParaRPr lang="en-US" sz="1900" dirty="0"/>
          </a:p>
        </p:txBody>
      </p:sp>
      <p:sp>
        <p:nvSpPr>
          <p:cNvPr id="9" name="Text 7"/>
          <p:cNvSpPr/>
          <p:nvPr/>
        </p:nvSpPr>
        <p:spPr>
          <a:xfrm>
            <a:off x="864037" y="5799653"/>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49495A"/>
                </a:solidFill>
                <a:latin typeface="Open Sans" pitchFamily="34" charset="0"/>
                <a:ea typeface="Open Sans" pitchFamily="34" charset="-122"/>
                <a:cs typeface="Open Sans" pitchFamily="34" charset="-120"/>
              </a:rPr>
              <a:t>Appointments: Tracks patient visits.</a:t>
            </a:r>
            <a:endParaRPr lang="en-US" sz="1900" dirty="0"/>
          </a:p>
        </p:txBody>
      </p:sp>
      <p:sp>
        <p:nvSpPr>
          <p:cNvPr id="10" name="Text 8"/>
          <p:cNvSpPr/>
          <p:nvPr/>
        </p:nvSpPr>
        <p:spPr>
          <a:xfrm>
            <a:off x="864037" y="6281023"/>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49495A"/>
                </a:solidFill>
                <a:latin typeface="Open Sans" pitchFamily="34" charset="0"/>
                <a:ea typeface="Open Sans" pitchFamily="34" charset="-122"/>
                <a:cs typeface="Open Sans" pitchFamily="34" charset="-120"/>
              </a:rPr>
              <a:t>Diagnoses: Stores patient diagnoses.</a:t>
            </a:r>
            <a:endParaRPr lang="en-US" sz="1900" dirty="0"/>
          </a:p>
        </p:txBody>
      </p:sp>
      <p:sp>
        <p:nvSpPr>
          <p:cNvPr id="11" name="Text 9"/>
          <p:cNvSpPr/>
          <p:nvPr/>
        </p:nvSpPr>
        <p:spPr>
          <a:xfrm>
            <a:off x="864037" y="6762393"/>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49495A"/>
                </a:solidFill>
                <a:latin typeface="Open Sans" pitchFamily="34" charset="0"/>
                <a:ea typeface="Open Sans" pitchFamily="34" charset="-122"/>
                <a:cs typeface="Open Sans" pitchFamily="34" charset="-120"/>
              </a:rPr>
              <a:t>Medications: Tracks prescribed medicines.</a:t>
            </a:r>
            <a:endParaRPr lang="en-US" sz="1900" dirty="0"/>
          </a:p>
        </p:txBody>
      </p:sp>
      <p:pic>
        <p:nvPicPr>
          <p:cNvPr id="12" name="Image 0" descr="preencoded.png">
            <a:extLst>
              <a:ext uri="{FF2B5EF4-FFF2-40B4-BE49-F238E27FC236}">
                <a16:creationId xmlns:a16="http://schemas.microsoft.com/office/drawing/2014/main" id="{CE3F4F07-35FE-9A4D-657D-DE2290CFFF0C}"/>
              </a:ext>
            </a:extLst>
          </p:cNvPr>
          <p:cNvPicPr>
            <a:picLocks noChangeAspect="1"/>
          </p:cNvPicPr>
          <p:nvPr/>
        </p:nvPicPr>
        <p:blipFill>
          <a:blip r:embed="rId3"/>
          <a:stretch>
            <a:fillRect/>
          </a:stretch>
        </p:blipFill>
        <p:spPr>
          <a:xfrm>
            <a:off x="0" y="0"/>
            <a:ext cx="14630400" cy="8229600"/>
          </a:xfrm>
          <a:prstGeom prst="rect">
            <a:avLst/>
          </a:prstGeom>
        </p:spPr>
      </p:pic>
      <p:pic>
        <p:nvPicPr>
          <p:cNvPr id="14" name="Picture 13" descr="A doctor holding a person's hand&#10;&#10;AI-generated content may be incorrect.">
            <a:extLst>
              <a:ext uri="{FF2B5EF4-FFF2-40B4-BE49-F238E27FC236}">
                <a16:creationId xmlns:a16="http://schemas.microsoft.com/office/drawing/2014/main" id="{ECB114C8-B732-35F9-E0CD-D5865FC88723}"/>
              </a:ext>
            </a:extLst>
          </p:cNvPr>
          <p:cNvPicPr>
            <a:picLocks noChangeAspect="1"/>
          </p:cNvPicPr>
          <p:nvPr/>
        </p:nvPicPr>
        <p:blipFill>
          <a:blip r:embed="rId4"/>
          <a:stretch>
            <a:fillRect/>
          </a:stretch>
        </p:blipFill>
        <p:spPr>
          <a:xfrm>
            <a:off x="8458200" y="-69338"/>
            <a:ext cx="6172200" cy="8298938"/>
          </a:xfrm>
          <a:prstGeom prst="rect">
            <a:avLst/>
          </a:prstGeom>
        </p:spPr>
      </p:pic>
      <p:sp>
        <p:nvSpPr>
          <p:cNvPr id="18" name="TextBox 17">
            <a:extLst>
              <a:ext uri="{FF2B5EF4-FFF2-40B4-BE49-F238E27FC236}">
                <a16:creationId xmlns:a16="http://schemas.microsoft.com/office/drawing/2014/main" id="{C856DD0B-C2C3-65C2-8C49-0841FBBF85C1}"/>
              </a:ext>
            </a:extLst>
          </p:cNvPr>
          <p:cNvSpPr txBox="1"/>
          <p:nvPr/>
        </p:nvSpPr>
        <p:spPr>
          <a:xfrm>
            <a:off x="528272" y="2844744"/>
            <a:ext cx="8976676" cy="1483098"/>
          </a:xfrm>
          <a:prstGeom prst="rect">
            <a:avLst/>
          </a:prstGeom>
          <a:noFill/>
        </p:spPr>
        <p:txBody>
          <a:bodyPr wrap="square">
            <a:spAutoFit/>
          </a:bodyPr>
          <a:lstStyle/>
          <a:p>
            <a:pPr marL="0" indent="0">
              <a:lnSpc>
                <a:spcPts val="5550"/>
              </a:lnSpc>
              <a:buNone/>
            </a:pPr>
            <a:r>
              <a:rPr lang="en-GB" sz="3600" b="1" dirty="0">
                <a:latin typeface="Libre Baskerville" panose="02000000000000000000" pitchFamily="2" charset="0"/>
              </a:rPr>
              <a:t>Healthcare Analytics with SQL</a:t>
            </a:r>
            <a:r>
              <a:rPr lang="en-US" sz="4000" b="1" i="1" dirty="0">
                <a:latin typeface="Libre Baskerville" panose="02000000000000000000" pitchFamily="2" charset="0"/>
                <a:ea typeface="Tahoma" panose="020B0604030504040204" pitchFamily="34" charset="0"/>
                <a:cs typeface="Times New Roman" panose="02020603050405020304" pitchFamily="18" charset="0"/>
              </a:rPr>
              <a:t>                                </a:t>
            </a:r>
            <a:r>
              <a:rPr lang="en-US" sz="3600" b="1" i="1" dirty="0">
                <a:latin typeface="Libre Baskerville" panose="02000000000000000000" pitchFamily="2" charset="0"/>
                <a:ea typeface="Tahoma" panose="020B0604030504040204" pitchFamily="34" charset="0"/>
                <a:cs typeface="Times New Roman" panose="02020603050405020304" pitchFamily="18" charset="0"/>
              </a:rPr>
              <a:t>By Abubakkar Siddiq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0099" y="801053"/>
            <a:ext cx="8758833" cy="705564"/>
          </a:xfrm>
          <a:prstGeom prst="rect">
            <a:avLst/>
          </a:prstGeom>
          <a:noFill/>
          <a:ln/>
        </p:spPr>
        <p:txBody>
          <a:bodyPr wrap="none" lIns="0" tIns="0" rIns="0" bIns="0" rtlCol="0" anchor="t"/>
          <a:lstStyle/>
          <a:p>
            <a:pPr marL="0" indent="0">
              <a:lnSpc>
                <a:spcPts val="5550"/>
              </a:lnSpc>
              <a:buNone/>
            </a:pPr>
            <a:r>
              <a:rPr lang="en-US" sz="4400" dirty="0">
                <a:solidFill>
                  <a:srgbClr val="403CCF"/>
                </a:solidFill>
                <a:latin typeface="Libre Baskerville" pitchFamily="34" charset="0"/>
                <a:ea typeface="Libre Baskerville" pitchFamily="34" charset="-122"/>
                <a:cs typeface="Libre Baskerville" pitchFamily="34" charset="-120"/>
              </a:rPr>
              <a:t>Numeric and String Functions</a:t>
            </a:r>
            <a:endParaRPr lang="en-US" sz="4400" dirty="0"/>
          </a:p>
        </p:txBody>
      </p:sp>
      <p:sp>
        <p:nvSpPr>
          <p:cNvPr id="3" name="Text 1"/>
          <p:cNvSpPr/>
          <p:nvPr/>
        </p:nvSpPr>
        <p:spPr>
          <a:xfrm>
            <a:off x="790099" y="1958102"/>
            <a:ext cx="13050203" cy="361117"/>
          </a:xfrm>
          <a:prstGeom prst="rect">
            <a:avLst/>
          </a:prstGeom>
          <a:noFill/>
          <a:ln/>
        </p:spPr>
        <p:txBody>
          <a:bodyPr wrap="none" lIns="0" tIns="0" rIns="0" bIns="0" rtlCol="0" anchor="t"/>
          <a:lstStyle/>
          <a:p>
            <a:pPr marL="0" indent="0">
              <a:lnSpc>
                <a:spcPts val="2800"/>
              </a:lnSpc>
              <a:buNone/>
            </a:pPr>
            <a:r>
              <a:rPr lang="en-US" sz="1750" dirty="0">
                <a:solidFill>
                  <a:srgbClr val="49495A"/>
                </a:solidFill>
                <a:latin typeface="Open Sans" pitchFamily="34" charset="0"/>
                <a:ea typeface="Open Sans" pitchFamily="34" charset="-122"/>
                <a:cs typeface="Open Sans" pitchFamily="34" charset="-120"/>
              </a:rPr>
              <a:t>Numeric and String Functions Query: Retrieve patients whose contact numbers end with "1234" in uppercase.</a:t>
            </a:r>
            <a:endParaRPr lang="en-US" sz="1750" dirty="0"/>
          </a:p>
        </p:txBody>
      </p:sp>
      <p:sp>
        <p:nvSpPr>
          <p:cNvPr id="4" name="Shape 2"/>
          <p:cNvSpPr/>
          <p:nvPr/>
        </p:nvSpPr>
        <p:spPr>
          <a:xfrm>
            <a:off x="790099" y="2573179"/>
            <a:ext cx="13050203" cy="1421963"/>
          </a:xfrm>
          <a:prstGeom prst="roundRect">
            <a:avLst>
              <a:gd name="adj" fmla="val 2382"/>
            </a:avLst>
          </a:prstGeom>
          <a:solidFill>
            <a:srgbClr val="D7D6F5"/>
          </a:solidFill>
          <a:ln/>
        </p:spPr>
        <p:txBody>
          <a:bodyPr/>
          <a:lstStyle/>
          <a:p>
            <a:endParaRPr lang="en-GB"/>
          </a:p>
        </p:txBody>
      </p:sp>
      <p:sp>
        <p:nvSpPr>
          <p:cNvPr id="5" name="Shape 3"/>
          <p:cNvSpPr/>
          <p:nvPr/>
        </p:nvSpPr>
        <p:spPr>
          <a:xfrm>
            <a:off x="778907" y="2573179"/>
            <a:ext cx="13072586" cy="1421963"/>
          </a:xfrm>
          <a:prstGeom prst="roundRect">
            <a:avLst>
              <a:gd name="adj" fmla="val 2382"/>
            </a:avLst>
          </a:prstGeom>
          <a:solidFill>
            <a:srgbClr val="D7D6F5"/>
          </a:solidFill>
          <a:ln/>
        </p:spPr>
        <p:txBody>
          <a:bodyPr/>
          <a:lstStyle/>
          <a:p>
            <a:endParaRPr lang="en-GB"/>
          </a:p>
        </p:txBody>
      </p:sp>
      <p:sp>
        <p:nvSpPr>
          <p:cNvPr id="6" name="Text 4"/>
          <p:cNvSpPr/>
          <p:nvPr/>
        </p:nvSpPr>
        <p:spPr>
          <a:xfrm>
            <a:off x="1004649" y="2742486"/>
            <a:ext cx="12621101" cy="1083350"/>
          </a:xfrm>
          <a:prstGeom prst="rect">
            <a:avLst/>
          </a:prstGeom>
          <a:noFill/>
          <a:ln/>
        </p:spPr>
        <p:txBody>
          <a:bodyPr wrap="square" lIns="0" tIns="0" rIns="0" bIns="0" rtlCol="0" anchor="t"/>
          <a:lstStyle/>
          <a:p>
            <a:pPr marL="0" indent="0">
              <a:lnSpc>
                <a:spcPts val="2800"/>
              </a:lnSpc>
              <a:buNone/>
            </a:pPr>
            <a:r>
              <a:rPr lang="en-US" sz="2000" dirty="0">
                <a:solidFill>
                  <a:srgbClr val="49495A"/>
                </a:solidFill>
                <a:highlight>
                  <a:srgbClr val="D7D6F5"/>
                </a:highlight>
                <a:latin typeface="Consolas" pitchFamily="34" charset="0"/>
                <a:ea typeface="Consolas" pitchFamily="34" charset="-122"/>
                <a:cs typeface="Consolas" pitchFamily="34" charset="-120"/>
              </a:rPr>
              <a:t>SELECT UPPER(name) AS patient_name, contact_number</a:t>
            </a:r>
            <a:endParaRPr lang="en-US" sz="2000" dirty="0"/>
          </a:p>
          <a:p>
            <a:pPr marL="0" indent="0">
              <a:lnSpc>
                <a:spcPts val="2800"/>
              </a:lnSpc>
              <a:buNone/>
            </a:pPr>
            <a:r>
              <a:rPr lang="en-US" sz="2000" dirty="0">
                <a:solidFill>
                  <a:srgbClr val="49495A"/>
                </a:solidFill>
                <a:highlight>
                  <a:srgbClr val="D7D6F5"/>
                </a:highlight>
                <a:latin typeface="Consolas" pitchFamily="34" charset="0"/>
                <a:ea typeface="Consolas" pitchFamily="34" charset="-122"/>
                <a:cs typeface="Consolas" pitchFamily="34" charset="-120"/>
              </a:rPr>
              <a:t>FROM patients</a:t>
            </a:r>
            <a:endParaRPr lang="en-US" sz="2000" dirty="0"/>
          </a:p>
          <a:p>
            <a:pPr marL="0" indent="0">
              <a:lnSpc>
                <a:spcPts val="2800"/>
              </a:lnSpc>
              <a:buNone/>
            </a:pPr>
            <a:r>
              <a:rPr lang="en-US" sz="2000" dirty="0">
                <a:solidFill>
                  <a:srgbClr val="49495A"/>
                </a:solidFill>
                <a:highlight>
                  <a:srgbClr val="D7D6F5"/>
                </a:highlight>
                <a:latin typeface="Consolas" pitchFamily="34" charset="0"/>
                <a:ea typeface="Consolas" pitchFamily="34" charset="-122"/>
                <a:cs typeface="Consolas" pitchFamily="34" charset="-120"/>
              </a:rPr>
              <a:t>WHERE contact_number LIKE '%1234';</a:t>
            </a:r>
            <a:endParaRPr lang="en-US" sz="2000" dirty="0"/>
          </a:p>
        </p:txBody>
      </p:sp>
      <p:sp>
        <p:nvSpPr>
          <p:cNvPr id="7" name="Text 5"/>
          <p:cNvSpPr/>
          <p:nvPr/>
        </p:nvSpPr>
        <p:spPr>
          <a:xfrm>
            <a:off x="790099" y="4249103"/>
            <a:ext cx="13050203" cy="361117"/>
          </a:xfrm>
          <a:prstGeom prst="rect">
            <a:avLst/>
          </a:prstGeom>
          <a:noFill/>
          <a:ln/>
        </p:spPr>
        <p:txBody>
          <a:bodyPr wrap="none" lIns="0" tIns="0" rIns="0" bIns="0" rtlCol="0" anchor="t"/>
          <a:lstStyle/>
          <a:p>
            <a:pPr marL="0" indent="0">
              <a:lnSpc>
                <a:spcPts val="2800"/>
              </a:lnSpc>
              <a:buNone/>
            </a:pPr>
            <a:r>
              <a:rPr lang="en-US" sz="1750" dirty="0">
                <a:solidFill>
                  <a:srgbClr val="49495A"/>
                </a:solidFill>
                <a:latin typeface="Open Sans" pitchFamily="34" charset="0"/>
                <a:ea typeface="Open Sans" pitchFamily="34" charset="-122"/>
                <a:cs typeface="Open Sans" pitchFamily="34" charset="-120"/>
              </a:rPr>
              <a:t>Learning: String manipulation using UPPER() and LIKE.</a:t>
            </a:r>
            <a:endParaRPr lang="en-US" sz="1750" dirty="0"/>
          </a:p>
        </p:txBody>
      </p:sp>
      <p:sp>
        <p:nvSpPr>
          <p:cNvPr id="8" name="Text 6"/>
          <p:cNvSpPr/>
          <p:nvPr/>
        </p:nvSpPr>
        <p:spPr>
          <a:xfrm>
            <a:off x="790099" y="5089922"/>
            <a:ext cx="2822138" cy="352663"/>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String Functions</a:t>
            </a:r>
            <a:endParaRPr lang="en-US" sz="2200" dirty="0"/>
          </a:p>
        </p:txBody>
      </p:sp>
      <p:sp>
        <p:nvSpPr>
          <p:cNvPr id="9" name="Text 7"/>
          <p:cNvSpPr/>
          <p:nvPr/>
        </p:nvSpPr>
        <p:spPr>
          <a:xfrm>
            <a:off x="790099" y="5668327"/>
            <a:ext cx="6249710" cy="361117"/>
          </a:xfrm>
          <a:prstGeom prst="rect">
            <a:avLst/>
          </a:prstGeom>
          <a:noFill/>
          <a:ln/>
        </p:spPr>
        <p:txBody>
          <a:bodyPr wrap="none" lIns="0" tIns="0" rIns="0" bIns="0" rtlCol="0" anchor="t"/>
          <a:lstStyle/>
          <a:p>
            <a:pPr marL="342900" indent="-342900">
              <a:lnSpc>
                <a:spcPts val="2800"/>
              </a:lnSpc>
              <a:buSzPct val="100000"/>
              <a:buChar char="•"/>
            </a:pPr>
            <a:r>
              <a:rPr lang="en-US" sz="1750" dirty="0">
                <a:solidFill>
                  <a:srgbClr val="49495A"/>
                </a:solidFill>
                <a:latin typeface="Open Sans" pitchFamily="34" charset="0"/>
                <a:ea typeface="Open Sans" pitchFamily="34" charset="-122"/>
                <a:cs typeface="Open Sans" pitchFamily="34" charset="-120"/>
              </a:rPr>
              <a:t>UPPER() - Converts text to uppercase</a:t>
            </a:r>
            <a:endParaRPr lang="en-US" sz="1750" dirty="0"/>
          </a:p>
        </p:txBody>
      </p:sp>
      <p:sp>
        <p:nvSpPr>
          <p:cNvPr id="10" name="Text 8"/>
          <p:cNvSpPr/>
          <p:nvPr/>
        </p:nvSpPr>
        <p:spPr>
          <a:xfrm>
            <a:off x="790099" y="6108383"/>
            <a:ext cx="6249710" cy="361117"/>
          </a:xfrm>
          <a:prstGeom prst="rect">
            <a:avLst/>
          </a:prstGeom>
          <a:noFill/>
          <a:ln/>
        </p:spPr>
        <p:txBody>
          <a:bodyPr wrap="none" lIns="0" tIns="0" rIns="0" bIns="0" rtlCol="0" anchor="t"/>
          <a:lstStyle/>
          <a:p>
            <a:pPr marL="342900" indent="-342900">
              <a:lnSpc>
                <a:spcPts val="2800"/>
              </a:lnSpc>
              <a:buSzPct val="100000"/>
              <a:buChar char="•"/>
            </a:pPr>
            <a:r>
              <a:rPr lang="en-US" sz="1750" dirty="0">
                <a:solidFill>
                  <a:srgbClr val="49495A"/>
                </a:solidFill>
                <a:latin typeface="Open Sans" pitchFamily="34" charset="0"/>
                <a:ea typeface="Open Sans" pitchFamily="34" charset="-122"/>
                <a:cs typeface="Open Sans" pitchFamily="34" charset="-120"/>
              </a:rPr>
              <a:t>LOWER() - Converts text to lowercase</a:t>
            </a:r>
            <a:endParaRPr lang="en-US" sz="1750" dirty="0"/>
          </a:p>
        </p:txBody>
      </p:sp>
      <p:sp>
        <p:nvSpPr>
          <p:cNvPr id="11" name="Text 9"/>
          <p:cNvSpPr/>
          <p:nvPr/>
        </p:nvSpPr>
        <p:spPr>
          <a:xfrm>
            <a:off x="790099" y="6548438"/>
            <a:ext cx="6249710" cy="361117"/>
          </a:xfrm>
          <a:prstGeom prst="rect">
            <a:avLst/>
          </a:prstGeom>
          <a:noFill/>
          <a:ln/>
        </p:spPr>
        <p:txBody>
          <a:bodyPr wrap="none" lIns="0" tIns="0" rIns="0" bIns="0" rtlCol="0" anchor="t"/>
          <a:lstStyle/>
          <a:p>
            <a:pPr marL="342900" indent="-342900">
              <a:lnSpc>
                <a:spcPts val="2800"/>
              </a:lnSpc>
              <a:buSzPct val="100000"/>
              <a:buChar char="•"/>
            </a:pPr>
            <a:r>
              <a:rPr lang="en-US" sz="1750" dirty="0">
                <a:solidFill>
                  <a:srgbClr val="49495A"/>
                </a:solidFill>
                <a:latin typeface="Open Sans" pitchFamily="34" charset="0"/>
                <a:ea typeface="Open Sans" pitchFamily="34" charset="-122"/>
                <a:cs typeface="Open Sans" pitchFamily="34" charset="-120"/>
              </a:rPr>
              <a:t>LENGTH() - Returns string length</a:t>
            </a:r>
            <a:endParaRPr lang="en-US" sz="1750" dirty="0"/>
          </a:p>
        </p:txBody>
      </p:sp>
      <p:sp>
        <p:nvSpPr>
          <p:cNvPr id="12" name="Text 10"/>
          <p:cNvSpPr/>
          <p:nvPr/>
        </p:nvSpPr>
        <p:spPr>
          <a:xfrm>
            <a:off x="790099" y="6988493"/>
            <a:ext cx="6249710" cy="361117"/>
          </a:xfrm>
          <a:prstGeom prst="rect">
            <a:avLst/>
          </a:prstGeom>
          <a:noFill/>
          <a:ln/>
        </p:spPr>
        <p:txBody>
          <a:bodyPr wrap="none" lIns="0" tIns="0" rIns="0" bIns="0" rtlCol="0" anchor="t"/>
          <a:lstStyle/>
          <a:p>
            <a:pPr marL="342900" indent="-342900">
              <a:lnSpc>
                <a:spcPts val="2800"/>
              </a:lnSpc>
              <a:buSzPct val="100000"/>
              <a:buChar char="•"/>
            </a:pPr>
            <a:r>
              <a:rPr lang="en-US" sz="1750" dirty="0">
                <a:solidFill>
                  <a:srgbClr val="49495A"/>
                </a:solidFill>
                <a:latin typeface="Open Sans" pitchFamily="34" charset="0"/>
                <a:ea typeface="Open Sans" pitchFamily="34" charset="-122"/>
                <a:cs typeface="Open Sans" pitchFamily="34" charset="-120"/>
              </a:rPr>
              <a:t>SUBSTRING() - Extracts part of string</a:t>
            </a:r>
            <a:endParaRPr lang="en-US" sz="1750" dirty="0"/>
          </a:p>
        </p:txBody>
      </p:sp>
      <p:sp>
        <p:nvSpPr>
          <p:cNvPr id="13" name="Text 11"/>
          <p:cNvSpPr/>
          <p:nvPr/>
        </p:nvSpPr>
        <p:spPr>
          <a:xfrm>
            <a:off x="7598212" y="5089922"/>
            <a:ext cx="2822138" cy="352663"/>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Pattern Matching</a:t>
            </a:r>
            <a:endParaRPr lang="en-US" sz="2200" dirty="0"/>
          </a:p>
        </p:txBody>
      </p:sp>
      <p:sp>
        <p:nvSpPr>
          <p:cNvPr id="14" name="Text 12"/>
          <p:cNvSpPr/>
          <p:nvPr/>
        </p:nvSpPr>
        <p:spPr>
          <a:xfrm>
            <a:off x="7598212" y="5668327"/>
            <a:ext cx="6249710" cy="361117"/>
          </a:xfrm>
          <a:prstGeom prst="rect">
            <a:avLst/>
          </a:prstGeom>
          <a:noFill/>
          <a:ln/>
        </p:spPr>
        <p:txBody>
          <a:bodyPr wrap="none" lIns="0" tIns="0" rIns="0" bIns="0" rtlCol="0" anchor="t"/>
          <a:lstStyle/>
          <a:p>
            <a:pPr marL="342900" indent="-342900">
              <a:lnSpc>
                <a:spcPts val="2800"/>
              </a:lnSpc>
              <a:buSzPct val="100000"/>
              <a:buChar char="•"/>
            </a:pPr>
            <a:r>
              <a:rPr lang="en-US" sz="1750" dirty="0">
                <a:solidFill>
                  <a:srgbClr val="49495A"/>
                </a:solidFill>
                <a:latin typeface="Open Sans" pitchFamily="34" charset="0"/>
                <a:ea typeface="Open Sans" pitchFamily="34" charset="-122"/>
                <a:cs typeface="Open Sans" pitchFamily="34" charset="-120"/>
              </a:rPr>
              <a:t>LIKE - Simple pattern matching</a:t>
            </a:r>
            <a:endParaRPr lang="en-US" sz="1750" dirty="0"/>
          </a:p>
        </p:txBody>
      </p:sp>
      <p:sp>
        <p:nvSpPr>
          <p:cNvPr id="15" name="Text 13"/>
          <p:cNvSpPr/>
          <p:nvPr/>
        </p:nvSpPr>
        <p:spPr>
          <a:xfrm>
            <a:off x="7598212" y="6108383"/>
            <a:ext cx="6249710" cy="361117"/>
          </a:xfrm>
          <a:prstGeom prst="rect">
            <a:avLst/>
          </a:prstGeom>
          <a:noFill/>
          <a:ln/>
        </p:spPr>
        <p:txBody>
          <a:bodyPr wrap="none" lIns="0" tIns="0" rIns="0" bIns="0" rtlCol="0" anchor="t"/>
          <a:lstStyle/>
          <a:p>
            <a:pPr marL="342900" indent="-342900">
              <a:lnSpc>
                <a:spcPts val="2800"/>
              </a:lnSpc>
              <a:buSzPct val="100000"/>
              <a:buChar char="•"/>
            </a:pPr>
            <a:r>
              <a:rPr lang="en-US" sz="1750" dirty="0">
                <a:solidFill>
                  <a:srgbClr val="49495A"/>
                </a:solidFill>
                <a:latin typeface="Open Sans" pitchFamily="34" charset="0"/>
                <a:ea typeface="Open Sans" pitchFamily="34" charset="-122"/>
                <a:cs typeface="Open Sans" pitchFamily="34" charset="-120"/>
              </a:rPr>
              <a:t>'%' - Matches any sequence of characters</a:t>
            </a:r>
            <a:endParaRPr lang="en-US" sz="1750" dirty="0"/>
          </a:p>
        </p:txBody>
      </p:sp>
      <p:sp>
        <p:nvSpPr>
          <p:cNvPr id="16" name="Text 14"/>
          <p:cNvSpPr/>
          <p:nvPr/>
        </p:nvSpPr>
        <p:spPr>
          <a:xfrm>
            <a:off x="7598212" y="6548438"/>
            <a:ext cx="6249710" cy="361117"/>
          </a:xfrm>
          <a:prstGeom prst="rect">
            <a:avLst/>
          </a:prstGeom>
          <a:noFill/>
          <a:ln/>
        </p:spPr>
        <p:txBody>
          <a:bodyPr wrap="none" lIns="0" tIns="0" rIns="0" bIns="0" rtlCol="0" anchor="t"/>
          <a:lstStyle/>
          <a:p>
            <a:pPr marL="342900" indent="-342900">
              <a:lnSpc>
                <a:spcPts val="2800"/>
              </a:lnSpc>
              <a:buSzPct val="100000"/>
              <a:buChar char="•"/>
            </a:pPr>
            <a:r>
              <a:rPr lang="en-US" sz="1750" dirty="0">
                <a:solidFill>
                  <a:srgbClr val="49495A"/>
                </a:solidFill>
                <a:latin typeface="Open Sans" pitchFamily="34" charset="0"/>
                <a:ea typeface="Open Sans" pitchFamily="34" charset="-122"/>
                <a:cs typeface="Open Sans" pitchFamily="34" charset="-120"/>
              </a:rPr>
              <a:t>'_' - Matches any single character</a:t>
            </a:r>
            <a:endParaRPr lang="en-US" sz="1750" dirty="0"/>
          </a:p>
        </p:txBody>
      </p:sp>
      <p:sp>
        <p:nvSpPr>
          <p:cNvPr id="17" name="Text 15"/>
          <p:cNvSpPr/>
          <p:nvPr/>
        </p:nvSpPr>
        <p:spPr>
          <a:xfrm>
            <a:off x="7598212" y="6988493"/>
            <a:ext cx="6249710" cy="361117"/>
          </a:xfrm>
          <a:prstGeom prst="rect">
            <a:avLst/>
          </a:prstGeom>
          <a:noFill/>
          <a:ln/>
        </p:spPr>
        <p:txBody>
          <a:bodyPr wrap="none" lIns="0" tIns="0" rIns="0" bIns="0" rtlCol="0" anchor="t"/>
          <a:lstStyle/>
          <a:p>
            <a:pPr marL="342900" indent="-342900">
              <a:lnSpc>
                <a:spcPts val="2800"/>
              </a:lnSpc>
              <a:buSzPct val="100000"/>
              <a:buChar char="•"/>
            </a:pPr>
            <a:r>
              <a:rPr lang="en-US" sz="1750" dirty="0">
                <a:solidFill>
                  <a:srgbClr val="49495A"/>
                </a:solidFill>
                <a:latin typeface="Open Sans" pitchFamily="34" charset="0"/>
                <a:ea typeface="Open Sans" pitchFamily="34" charset="-122"/>
                <a:cs typeface="Open Sans" pitchFamily="34" charset="-120"/>
              </a:rPr>
              <a:t>ILIKE - Case-insensitive matching (some databases)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11029" y="480060"/>
            <a:ext cx="5315783" cy="545544"/>
          </a:xfrm>
          <a:prstGeom prst="rect">
            <a:avLst/>
          </a:prstGeom>
          <a:noFill/>
          <a:ln/>
        </p:spPr>
        <p:txBody>
          <a:bodyPr wrap="none" lIns="0" tIns="0" rIns="0" bIns="0" rtlCol="0" anchor="t"/>
          <a:lstStyle/>
          <a:p>
            <a:pPr marL="0" indent="0">
              <a:lnSpc>
                <a:spcPts val="4250"/>
              </a:lnSpc>
              <a:buNone/>
            </a:pPr>
            <a:r>
              <a:rPr lang="en-US" sz="3400" dirty="0">
                <a:solidFill>
                  <a:srgbClr val="403CCF"/>
                </a:solidFill>
                <a:latin typeface="Libre Baskerville" pitchFamily="34" charset="0"/>
                <a:ea typeface="Libre Baskerville" pitchFamily="34" charset="-122"/>
                <a:cs typeface="Libre Baskerville" pitchFamily="34" charset="-120"/>
              </a:rPr>
              <a:t>Subqueries for Filtering</a:t>
            </a:r>
            <a:endParaRPr lang="en-US" sz="3400" dirty="0"/>
          </a:p>
        </p:txBody>
      </p:sp>
      <p:sp>
        <p:nvSpPr>
          <p:cNvPr id="3" name="Text 1"/>
          <p:cNvSpPr/>
          <p:nvPr/>
        </p:nvSpPr>
        <p:spPr>
          <a:xfrm>
            <a:off x="611029" y="1374696"/>
            <a:ext cx="13408343" cy="279202"/>
          </a:xfrm>
          <a:prstGeom prst="rect">
            <a:avLst/>
          </a:prstGeom>
          <a:noFill/>
          <a:ln/>
        </p:spPr>
        <p:txBody>
          <a:bodyPr wrap="none" lIns="0" tIns="0" rIns="0" bIns="0" rtlCol="0" anchor="t"/>
          <a:lstStyle/>
          <a:p>
            <a:pPr marL="0" indent="0">
              <a:lnSpc>
                <a:spcPts val="2150"/>
              </a:lnSpc>
              <a:buNone/>
            </a:pPr>
            <a:r>
              <a:rPr lang="en-US" sz="1350" dirty="0">
                <a:solidFill>
                  <a:srgbClr val="49495A"/>
                </a:solidFill>
                <a:latin typeface="Open Sans" pitchFamily="34" charset="0"/>
                <a:ea typeface="Open Sans" pitchFamily="34" charset="-122"/>
                <a:cs typeface="Open Sans" pitchFamily="34" charset="-120"/>
              </a:rPr>
              <a:t>Subqueries for Filtering Query: Find patients who have only been prescribed "Insulin".</a:t>
            </a:r>
            <a:endParaRPr lang="en-US" sz="1350" dirty="0"/>
          </a:p>
        </p:txBody>
      </p:sp>
      <p:sp>
        <p:nvSpPr>
          <p:cNvPr id="4" name="Shape 2"/>
          <p:cNvSpPr/>
          <p:nvPr/>
        </p:nvSpPr>
        <p:spPr>
          <a:xfrm>
            <a:off x="611029" y="1850231"/>
            <a:ext cx="13408343" cy="3332917"/>
          </a:xfrm>
          <a:prstGeom prst="roundRect">
            <a:avLst>
              <a:gd name="adj" fmla="val 786"/>
            </a:avLst>
          </a:prstGeom>
          <a:solidFill>
            <a:srgbClr val="D7D6F5"/>
          </a:solidFill>
          <a:ln/>
        </p:spPr>
        <p:txBody>
          <a:bodyPr/>
          <a:lstStyle/>
          <a:p>
            <a:endParaRPr lang="en-GB"/>
          </a:p>
        </p:txBody>
      </p:sp>
      <p:sp>
        <p:nvSpPr>
          <p:cNvPr id="5" name="Shape 3"/>
          <p:cNvSpPr/>
          <p:nvPr/>
        </p:nvSpPr>
        <p:spPr>
          <a:xfrm>
            <a:off x="602337" y="1850231"/>
            <a:ext cx="13425726" cy="3332917"/>
          </a:xfrm>
          <a:prstGeom prst="roundRect">
            <a:avLst>
              <a:gd name="adj" fmla="val 786"/>
            </a:avLst>
          </a:prstGeom>
          <a:solidFill>
            <a:srgbClr val="D7D6F5"/>
          </a:solidFill>
          <a:ln/>
        </p:spPr>
        <p:txBody>
          <a:bodyPr/>
          <a:lstStyle/>
          <a:p>
            <a:endParaRPr lang="en-GB"/>
          </a:p>
        </p:txBody>
      </p:sp>
      <p:sp>
        <p:nvSpPr>
          <p:cNvPr id="6" name="Text 4"/>
          <p:cNvSpPr/>
          <p:nvPr/>
        </p:nvSpPr>
        <p:spPr>
          <a:xfrm>
            <a:off x="776883" y="1981081"/>
            <a:ext cx="13076634" cy="3071217"/>
          </a:xfrm>
          <a:prstGeom prst="rect">
            <a:avLst/>
          </a:prstGeom>
          <a:noFill/>
          <a:ln/>
        </p:spPr>
        <p:txBody>
          <a:bodyPr wrap="square" lIns="0" tIns="0" rIns="0" bIns="0" rtlCol="0" anchor="t"/>
          <a:lstStyle/>
          <a:p>
            <a:pPr marL="0" indent="0">
              <a:lnSpc>
                <a:spcPts val="2150"/>
              </a:lnSpc>
              <a:buNone/>
            </a:pPr>
            <a:r>
              <a:rPr lang="en-US" sz="1600" dirty="0">
                <a:solidFill>
                  <a:srgbClr val="49495A"/>
                </a:solidFill>
                <a:highlight>
                  <a:srgbClr val="D7D6F5"/>
                </a:highlight>
                <a:latin typeface="Consolas" pitchFamily="34" charset="0"/>
                <a:ea typeface="Consolas" pitchFamily="34" charset="-122"/>
                <a:cs typeface="Consolas" pitchFamily="34" charset="-120"/>
              </a:rPr>
              <a:t>SELECT DISTINCT a.Patient_ID</a:t>
            </a:r>
            <a:endParaRPr lang="en-US" sz="1600" dirty="0"/>
          </a:p>
          <a:p>
            <a:pPr marL="0" indent="0">
              <a:lnSpc>
                <a:spcPts val="2150"/>
              </a:lnSpc>
              <a:buNone/>
            </a:pPr>
            <a:r>
              <a:rPr lang="en-US" sz="1600" dirty="0">
                <a:solidFill>
                  <a:srgbClr val="49495A"/>
                </a:solidFill>
                <a:highlight>
                  <a:srgbClr val="D7D6F5"/>
                </a:highlight>
                <a:latin typeface="Consolas" pitchFamily="34" charset="0"/>
                <a:ea typeface="Consolas" pitchFamily="34" charset="-122"/>
                <a:cs typeface="Consolas" pitchFamily="34" charset="-120"/>
              </a:rPr>
              <a:t>FROM appointments a</a:t>
            </a:r>
            <a:endParaRPr lang="en-US" sz="1600" dirty="0"/>
          </a:p>
          <a:p>
            <a:pPr marL="0" indent="0">
              <a:lnSpc>
                <a:spcPts val="2150"/>
              </a:lnSpc>
              <a:buNone/>
            </a:pPr>
            <a:r>
              <a:rPr lang="en-US" sz="1600" dirty="0">
                <a:solidFill>
                  <a:srgbClr val="49495A"/>
                </a:solidFill>
                <a:highlight>
                  <a:srgbClr val="D7D6F5"/>
                </a:highlight>
                <a:latin typeface="Consolas" pitchFamily="34" charset="0"/>
                <a:ea typeface="Consolas" pitchFamily="34" charset="-122"/>
                <a:cs typeface="Consolas" pitchFamily="34" charset="-120"/>
              </a:rPr>
              <a:t>JOIN diagnoses d ON a.patient_ID = d.patient_ID</a:t>
            </a:r>
            <a:endParaRPr lang="en-US" sz="1600" dirty="0"/>
          </a:p>
          <a:p>
            <a:pPr marL="0" indent="0">
              <a:lnSpc>
                <a:spcPts val="2150"/>
              </a:lnSpc>
              <a:buNone/>
            </a:pPr>
            <a:r>
              <a:rPr lang="en-US" sz="1600" dirty="0">
                <a:solidFill>
                  <a:srgbClr val="49495A"/>
                </a:solidFill>
                <a:highlight>
                  <a:srgbClr val="D7D6F5"/>
                </a:highlight>
                <a:latin typeface="Consolas" pitchFamily="34" charset="0"/>
                <a:ea typeface="Consolas" pitchFamily="34" charset="-122"/>
                <a:cs typeface="Consolas" pitchFamily="34" charset="-120"/>
              </a:rPr>
              <a:t>JOIN medications m ON d.Diagnosis_ID = m.Diagnosis_ID</a:t>
            </a:r>
            <a:endParaRPr lang="en-US" sz="1600" dirty="0"/>
          </a:p>
          <a:p>
            <a:pPr marL="0" indent="0">
              <a:lnSpc>
                <a:spcPts val="2150"/>
              </a:lnSpc>
              <a:buNone/>
            </a:pPr>
            <a:r>
              <a:rPr lang="en-US" sz="1600" dirty="0">
                <a:solidFill>
                  <a:srgbClr val="49495A"/>
                </a:solidFill>
                <a:highlight>
                  <a:srgbClr val="D7D6F5"/>
                </a:highlight>
                <a:latin typeface="Consolas" pitchFamily="34" charset="0"/>
                <a:ea typeface="Consolas" pitchFamily="34" charset="-122"/>
                <a:cs typeface="Consolas" pitchFamily="34" charset="-120"/>
              </a:rPr>
              <a:t>WHERE a.Patient_ID NOT IN (</a:t>
            </a:r>
            <a:endParaRPr lang="en-US" sz="1600" dirty="0"/>
          </a:p>
          <a:p>
            <a:pPr marL="0" indent="0">
              <a:lnSpc>
                <a:spcPts val="2150"/>
              </a:lnSpc>
              <a:buNone/>
            </a:pPr>
            <a:r>
              <a:rPr lang="en-US" sz="1600" dirty="0">
                <a:solidFill>
                  <a:srgbClr val="49495A"/>
                </a:solidFill>
                <a:highlight>
                  <a:srgbClr val="D7D6F5"/>
                </a:highlight>
                <a:latin typeface="Consolas" pitchFamily="34" charset="0"/>
                <a:ea typeface="Consolas" pitchFamily="34" charset="-122"/>
                <a:cs typeface="Consolas" pitchFamily="34" charset="-120"/>
              </a:rPr>
              <a:t>    SELECT DISTINCT a2.Patient_ID</a:t>
            </a:r>
            <a:endParaRPr lang="en-US" sz="1600" dirty="0"/>
          </a:p>
          <a:p>
            <a:pPr marL="0" indent="0">
              <a:lnSpc>
                <a:spcPts val="2150"/>
              </a:lnSpc>
              <a:buNone/>
            </a:pPr>
            <a:r>
              <a:rPr lang="en-US" sz="1600" dirty="0">
                <a:solidFill>
                  <a:srgbClr val="49495A"/>
                </a:solidFill>
                <a:highlight>
                  <a:srgbClr val="D7D6F5"/>
                </a:highlight>
                <a:latin typeface="Consolas" pitchFamily="34" charset="0"/>
                <a:ea typeface="Consolas" pitchFamily="34" charset="-122"/>
                <a:cs typeface="Consolas" pitchFamily="34" charset="-120"/>
              </a:rPr>
              <a:t>    FROM appointments a2</a:t>
            </a:r>
            <a:endParaRPr lang="en-US" sz="1600" dirty="0"/>
          </a:p>
          <a:p>
            <a:pPr marL="0" indent="0">
              <a:lnSpc>
                <a:spcPts val="2150"/>
              </a:lnSpc>
              <a:buNone/>
            </a:pPr>
            <a:r>
              <a:rPr lang="en-US" sz="1600" dirty="0">
                <a:solidFill>
                  <a:srgbClr val="49495A"/>
                </a:solidFill>
                <a:highlight>
                  <a:srgbClr val="D7D6F5"/>
                </a:highlight>
                <a:latin typeface="Consolas" pitchFamily="34" charset="0"/>
                <a:ea typeface="Consolas" pitchFamily="34" charset="-122"/>
                <a:cs typeface="Consolas" pitchFamily="34" charset="-120"/>
              </a:rPr>
              <a:t>    JOIN diagnoses d2 ON a2.patient_ID = d2.patient_ID</a:t>
            </a:r>
            <a:endParaRPr lang="en-US" sz="1600" dirty="0"/>
          </a:p>
          <a:p>
            <a:pPr marL="0" indent="0">
              <a:lnSpc>
                <a:spcPts val="2150"/>
              </a:lnSpc>
              <a:buNone/>
            </a:pPr>
            <a:r>
              <a:rPr lang="en-US" sz="1600" dirty="0">
                <a:solidFill>
                  <a:srgbClr val="49495A"/>
                </a:solidFill>
                <a:highlight>
                  <a:srgbClr val="D7D6F5"/>
                </a:highlight>
                <a:latin typeface="Consolas" pitchFamily="34" charset="0"/>
                <a:ea typeface="Consolas" pitchFamily="34" charset="-122"/>
                <a:cs typeface="Consolas" pitchFamily="34" charset="-120"/>
              </a:rPr>
              <a:t>    JOIN medications m2 ON d2.Diagnosis_ID = m2.Diagnosis_ID</a:t>
            </a:r>
            <a:endParaRPr lang="en-US" sz="1600" dirty="0"/>
          </a:p>
          <a:p>
            <a:pPr marL="0" indent="0">
              <a:lnSpc>
                <a:spcPts val="2150"/>
              </a:lnSpc>
              <a:buNone/>
            </a:pPr>
            <a:r>
              <a:rPr lang="en-US" sz="1600" dirty="0">
                <a:solidFill>
                  <a:srgbClr val="49495A"/>
                </a:solidFill>
                <a:highlight>
                  <a:srgbClr val="D7D6F5"/>
                </a:highlight>
                <a:latin typeface="Consolas" pitchFamily="34" charset="0"/>
                <a:ea typeface="Consolas" pitchFamily="34" charset="-122"/>
                <a:cs typeface="Consolas" pitchFamily="34" charset="-120"/>
              </a:rPr>
              <a:t>    WHERE m2.Medication_Name &lt;&gt; 'Insulin'</a:t>
            </a:r>
            <a:endParaRPr lang="en-US" sz="1600" dirty="0"/>
          </a:p>
          <a:p>
            <a:pPr marL="0" indent="0">
              <a:lnSpc>
                <a:spcPts val="2150"/>
              </a:lnSpc>
              <a:buNone/>
            </a:pPr>
            <a:r>
              <a:rPr lang="en-US" sz="1600" dirty="0">
                <a:solidFill>
                  <a:srgbClr val="49495A"/>
                </a:solidFill>
                <a:highlight>
                  <a:srgbClr val="D7D6F5"/>
                </a:highlight>
                <a:latin typeface="Consolas" pitchFamily="34" charset="0"/>
                <a:ea typeface="Consolas" pitchFamily="34" charset="-122"/>
                <a:cs typeface="Consolas" pitchFamily="34" charset="-120"/>
              </a:rPr>
              <a:t>);</a:t>
            </a:r>
            <a:endParaRPr lang="en-US" sz="1600" dirty="0"/>
          </a:p>
        </p:txBody>
      </p:sp>
      <p:sp>
        <p:nvSpPr>
          <p:cNvPr id="7" name="Text 5"/>
          <p:cNvSpPr/>
          <p:nvPr/>
        </p:nvSpPr>
        <p:spPr>
          <a:xfrm>
            <a:off x="611029" y="5379482"/>
            <a:ext cx="13408343" cy="279202"/>
          </a:xfrm>
          <a:prstGeom prst="rect">
            <a:avLst/>
          </a:prstGeom>
          <a:noFill/>
          <a:ln/>
        </p:spPr>
        <p:txBody>
          <a:bodyPr wrap="none" lIns="0" tIns="0" rIns="0" bIns="0" rtlCol="0" anchor="t"/>
          <a:lstStyle/>
          <a:p>
            <a:pPr marL="0" indent="0">
              <a:lnSpc>
                <a:spcPts val="2150"/>
              </a:lnSpc>
              <a:buNone/>
            </a:pPr>
            <a:r>
              <a:rPr lang="en-US" sz="1350" dirty="0">
                <a:solidFill>
                  <a:srgbClr val="49495A"/>
                </a:solidFill>
                <a:latin typeface="Open Sans" pitchFamily="34" charset="0"/>
                <a:ea typeface="Open Sans" pitchFamily="34" charset="-122"/>
                <a:cs typeface="Open Sans" pitchFamily="34" charset="-120"/>
              </a:rPr>
              <a:t>Learning: Using subqueries for advanced filtering.</a:t>
            </a:r>
            <a:endParaRPr lang="en-US" sz="1350" dirty="0"/>
          </a:p>
        </p:txBody>
      </p:sp>
      <p:sp>
        <p:nvSpPr>
          <p:cNvPr id="8" name="Shape 6"/>
          <p:cNvSpPr/>
          <p:nvPr/>
        </p:nvSpPr>
        <p:spPr>
          <a:xfrm>
            <a:off x="611029" y="6378773"/>
            <a:ext cx="4294823" cy="174546"/>
          </a:xfrm>
          <a:prstGeom prst="roundRect">
            <a:avLst>
              <a:gd name="adj" fmla="val 15004"/>
            </a:avLst>
          </a:prstGeom>
          <a:solidFill>
            <a:srgbClr val="EAE8F3"/>
          </a:solidFill>
          <a:ln/>
        </p:spPr>
        <p:txBody>
          <a:bodyPr/>
          <a:lstStyle/>
          <a:p>
            <a:endParaRPr lang="en-GB"/>
          </a:p>
        </p:txBody>
      </p:sp>
      <p:sp>
        <p:nvSpPr>
          <p:cNvPr id="9" name="Text 7"/>
          <p:cNvSpPr/>
          <p:nvPr/>
        </p:nvSpPr>
        <p:spPr>
          <a:xfrm>
            <a:off x="611029" y="6815138"/>
            <a:ext cx="2578656" cy="272772"/>
          </a:xfrm>
          <a:prstGeom prst="rect">
            <a:avLst/>
          </a:prstGeom>
          <a:noFill/>
          <a:ln/>
        </p:spPr>
        <p:txBody>
          <a:bodyPr wrap="none" lIns="0" tIns="0" rIns="0" bIns="0" rtlCol="0" anchor="t"/>
          <a:lstStyle/>
          <a:p>
            <a:pPr marL="0" indent="0" algn="l">
              <a:lnSpc>
                <a:spcPts val="2100"/>
              </a:lnSpc>
              <a:buNone/>
            </a:pPr>
            <a:r>
              <a:rPr lang="en-US" sz="1700" dirty="0">
                <a:solidFill>
                  <a:srgbClr val="49495A"/>
                </a:solidFill>
                <a:latin typeface="Libre Baskerville" pitchFamily="34" charset="0"/>
                <a:ea typeface="Libre Baskerville" pitchFamily="34" charset="-122"/>
                <a:cs typeface="Libre Baskerville" pitchFamily="34" charset="-120"/>
              </a:rPr>
              <a:t>Inner Query Execution</a:t>
            </a:r>
            <a:endParaRPr lang="en-US" sz="1700" dirty="0"/>
          </a:p>
        </p:txBody>
      </p:sp>
      <p:sp>
        <p:nvSpPr>
          <p:cNvPr id="10" name="Text 8"/>
          <p:cNvSpPr/>
          <p:nvPr/>
        </p:nvSpPr>
        <p:spPr>
          <a:xfrm>
            <a:off x="611029" y="7192566"/>
            <a:ext cx="4294823" cy="558403"/>
          </a:xfrm>
          <a:prstGeom prst="rect">
            <a:avLst/>
          </a:prstGeom>
          <a:noFill/>
          <a:ln/>
        </p:spPr>
        <p:txBody>
          <a:bodyPr wrap="square" lIns="0" tIns="0" rIns="0" bIns="0" rtlCol="0" anchor="t"/>
          <a:lstStyle/>
          <a:p>
            <a:pPr marL="0" indent="0" algn="l">
              <a:lnSpc>
                <a:spcPts val="2150"/>
              </a:lnSpc>
              <a:buNone/>
            </a:pPr>
            <a:r>
              <a:rPr lang="en-US" sz="1350" dirty="0">
                <a:solidFill>
                  <a:srgbClr val="49495A"/>
                </a:solidFill>
                <a:latin typeface="Open Sans" pitchFamily="34" charset="0"/>
                <a:ea typeface="Open Sans" pitchFamily="34" charset="-122"/>
                <a:cs typeface="Open Sans" pitchFamily="34" charset="-120"/>
              </a:rPr>
              <a:t>Finds all patients who have been prescribed medications other than Insulin</a:t>
            </a:r>
            <a:endParaRPr lang="en-US" sz="1350" dirty="0"/>
          </a:p>
        </p:txBody>
      </p:sp>
      <p:sp>
        <p:nvSpPr>
          <p:cNvPr id="11" name="Shape 9"/>
          <p:cNvSpPr/>
          <p:nvPr/>
        </p:nvSpPr>
        <p:spPr>
          <a:xfrm>
            <a:off x="5167670" y="6116836"/>
            <a:ext cx="4294942" cy="174546"/>
          </a:xfrm>
          <a:prstGeom prst="roundRect">
            <a:avLst>
              <a:gd name="adj" fmla="val 15004"/>
            </a:avLst>
          </a:prstGeom>
          <a:solidFill>
            <a:srgbClr val="EAE8F3"/>
          </a:solidFill>
          <a:ln/>
        </p:spPr>
        <p:txBody>
          <a:bodyPr/>
          <a:lstStyle/>
          <a:p>
            <a:endParaRPr lang="en-GB"/>
          </a:p>
        </p:txBody>
      </p:sp>
      <p:sp>
        <p:nvSpPr>
          <p:cNvPr id="12" name="Text 10"/>
          <p:cNvSpPr/>
          <p:nvPr/>
        </p:nvSpPr>
        <p:spPr>
          <a:xfrm>
            <a:off x="5167670" y="6553200"/>
            <a:ext cx="2182416" cy="272772"/>
          </a:xfrm>
          <a:prstGeom prst="rect">
            <a:avLst/>
          </a:prstGeom>
          <a:noFill/>
          <a:ln/>
        </p:spPr>
        <p:txBody>
          <a:bodyPr wrap="none" lIns="0" tIns="0" rIns="0" bIns="0" rtlCol="0" anchor="t"/>
          <a:lstStyle/>
          <a:p>
            <a:pPr marL="0" indent="0" algn="l">
              <a:lnSpc>
                <a:spcPts val="2100"/>
              </a:lnSpc>
              <a:buNone/>
            </a:pPr>
            <a:r>
              <a:rPr lang="en-US" sz="1700" dirty="0">
                <a:solidFill>
                  <a:srgbClr val="49495A"/>
                </a:solidFill>
                <a:latin typeface="Libre Baskerville" pitchFamily="34" charset="0"/>
                <a:ea typeface="Libre Baskerville" pitchFamily="34" charset="-122"/>
                <a:cs typeface="Libre Baskerville" pitchFamily="34" charset="-120"/>
              </a:rPr>
              <a:t>NOT IN Filtering</a:t>
            </a:r>
            <a:endParaRPr lang="en-US" sz="1700" dirty="0"/>
          </a:p>
        </p:txBody>
      </p:sp>
      <p:sp>
        <p:nvSpPr>
          <p:cNvPr id="13" name="Text 11"/>
          <p:cNvSpPr/>
          <p:nvPr/>
        </p:nvSpPr>
        <p:spPr>
          <a:xfrm>
            <a:off x="5167670" y="6930628"/>
            <a:ext cx="4294942" cy="279202"/>
          </a:xfrm>
          <a:prstGeom prst="rect">
            <a:avLst/>
          </a:prstGeom>
          <a:noFill/>
          <a:ln/>
        </p:spPr>
        <p:txBody>
          <a:bodyPr wrap="none" lIns="0" tIns="0" rIns="0" bIns="0" rtlCol="0" anchor="t"/>
          <a:lstStyle/>
          <a:p>
            <a:pPr marL="0" indent="0" algn="l">
              <a:lnSpc>
                <a:spcPts val="2150"/>
              </a:lnSpc>
              <a:buNone/>
            </a:pPr>
            <a:r>
              <a:rPr lang="en-US" sz="1350" dirty="0">
                <a:solidFill>
                  <a:srgbClr val="49495A"/>
                </a:solidFill>
                <a:latin typeface="Open Sans" pitchFamily="34" charset="0"/>
                <a:ea typeface="Open Sans" pitchFamily="34" charset="-122"/>
                <a:cs typeface="Open Sans" pitchFamily="34" charset="-120"/>
              </a:rPr>
              <a:t>Excludes those patients from the main query results</a:t>
            </a:r>
            <a:endParaRPr lang="en-US" sz="1350" dirty="0"/>
          </a:p>
        </p:txBody>
      </p:sp>
      <p:sp>
        <p:nvSpPr>
          <p:cNvPr id="14" name="Shape 12"/>
          <p:cNvSpPr/>
          <p:nvPr/>
        </p:nvSpPr>
        <p:spPr>
          <a:xfrm>
            <a:off x="9724430" y="5855018"/>
            <a:ext cx="4294942" cy="174546"/>
          </a:xfrm>
          <a:prstGeom prst="roundRect">
            <a:avLst>
              <a:gd name="adj" fmla="val 15004"/>
            </a:avLst>
          </a:prstGeom>
          <a:solidFill>
            <a:srgbClr val="EAE8F3"/>
          </a:solidFill>
          <a:ln/>
        </p:spPr>
        <p:txBody>
          <a:bodyPr/>
          <a:lstStyle/>
          <a:p>
            <a:endParaRPr lang="en-GB"/>
          </a:p>
        </p:txBody>
      </p:sp>
      <p:sp>
        <p:nvSpPr>
          <p:cNvPr id="15" name="Text 13"/>
          <p:cNvSpPr/>
          <p:nvPr/>
        </p:nvSpPr>
        <p:spPr>
          <a:xfrm>
            <a:off x="9724430" y="6291382"/>
            <a:ext cx="2182416" cy="272772"/>
          </a:xfrm>
          <a:prstGeom prst="rect">
            <a:avLst/>
          </a:prstGeom>
          <a:noFill/>
          <a:ln/>
        </p:spPr>
        <p:txBody>
          <a:bodyPr wrap="none" lIns="0" tIns="0" rIns="0" bIns="0" rtlCol="0" anchor="t"/>
          <a:lstStyle/>
          <a:p>
            <a:pPr marL="0" indent="0" algn="l">
              <a:lnSpc>
                <a:spcPts val="2100"/>
              </a:lnSpc>
              <a:buNone/>
            </a:pPr>
            <a:r>
              <a:rPr lang="en-US" sz="1700" dirty="0">
                <a:solidFill>
                  <a:srgbClr val="49495A"/>
                </a:solidFill>
                <a:latin typeface="Libre Baskerville" pitchFamily="34" charset="0"/>
                <a:ea typeface="Libre Baskerville" pitchFamily="34" charset="-122"/>
                <a:cs typeface="Libre Baskerville" pitchFamily="34" charset="-120"/>
              </a:rPr>
              <a:t>Final Result</a:t>
            </a:r>
            <a:endParaRPr lang="en-US" sz="1700" dirty="0"/>
          </a:p>
        </p:txBody>
      </p:sp>
      <p:sp>
        <p:nvSpPr>
          <p:cNvPr id="16" name="Text 14"/>
          <p:cNvSpPr/>
          <p:nvPr/>
        </p:nvSpPr>
        <p:spPr>
          <a:xfrm>
            <a:off x="9724430" y="6668810"/>
            <a:ext cx="4294942" cy="279202"/>
          </a:xfrm>
          <a:prstGeom prst="rect">
            <a:avLst/>
          </a:prstGeom>
          <a:noFill/>
          <a:ln/>
        </p:spPr>
        <p:txBody>
          <a:bodyPr wrap="none" lIns="0" tIns="0" rIns="0" bIns="0" rtlCol="0" anchor="t"/>
          <a:lstStyle/>
          <a:p>
            <a:pPr marL="0" indent="0" algn="l">
              <a:lnSpc>
                <a:spcPts val="2150"/>
              </a:lnSpc>
              <a:buNone/>
            </a:pPr>
            <a:r>
              <a:rPr lang="en-US" sz="1350" dirty="0">
                <a:solidFill>
                  <a:srgbClr val="49495A"/>
                </a:solidFill>
                <a:latin typeface="Open Sans" pitchFamily="34" charset="0"/>
                <a:ea typeface="Open Sans" pitchFamily="34" charset="-122"/>
                <a:cs typeface="Open Sans" pitchFamily="34" charset="-120"/>
              </a:rPr>
              <a:t>Returns only patients exclusively prescribed Insulin</a:t>
            </a:r>
            <a:endParaRPr lang="en-US" sz="13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720090"/>
            <a:ext cx="7931046" cy="1543050"/>
          </a:xfrm>
          <a:prstGeom prst="rect">
            <a:avLst/>
          </a:prstGeom>
          <a:noFill/>
          <a:ln/>
        </p:spPr>
        <p:txBody>
          <a:bodyPr wrap="square" lIns="0" tIns="0" rIns="0" bIns="0" rtlCol="0" anchor="t"/>
          <a:lstStyle/>
          <a:p>
            <a:pPr marL="0" indent="0">
              <a:lnSpc>
                <a:spcPts val="6050"/>
              </a:lnSpc>
              <a:buNone/>
            </a:pPr>
            <a:r>
              <a:rPr lang="en-US" sz="4850" dirty="0">
                <a:solidFill>
                  <a:srgbClr val="403CCF"/>
                </a:solidFill>
                <a:latin typeface="Libre Baskerville" pitchFamily="34" charset="0"/>
                <a:ea typeface="Libre Baskerville" pitchFamily="34" charset="-122"/>
                <a:cs typeface="Libre Baskerville" pitchFamily="34" charset="-120"/>
              </a:rPr>
              <a:t>Date and Time Functions Query</a:t>
            </a:r>
            <a:endParaRPr lang="en-US" sz="4850" dirty="0"/>
          </a:p>
        </p:txBody>
      </p:sp>
      <p:sp>
        <p:nvSpPr>
          <p:cNvPr id="4" name="Text 1"/>
          <p:cNvSpPr/>
          <p:nvPr/>
        </p:nvSpPr>
        <p:spPr>
          <a:xfrm>
            <a:off x="6350437" y="2633424"/>
            <a:ext cx="7415927" cy="395049"/>
          </a:xfrm>
          <a:prstGeom prst="rect">
            <a:avLst/>
          </a:prstGeom>
          <a:noFill/>
          <a:ln/>
        </p:spPr>
        <p:txBody>
          <a:bodyPr wrap="none" lIns="0" tIns="0" rIns="0" bIns="0" rtlCol="0" anchor="t"/>
          <a:lstStyle/>
          <a:p>
            <a:pPr marL="0" indent="0">
              <a:lnSpc>
                <a:spcPts val="3100"/>
              </a:lnSpc>
              <a:buNone/>
            </a:pPr>
            <a:r>
              <a:rPr lang="en-US" sz="1900" dirty="0">
                <a:solidFill>
                  <a:srgbClr val="49495A"/>
                </a:solidFill>
                <a:latin typeface="Open Sans" pitchFamily="34" charset="0"/>
                <a:ea typeface="Open Sans" pitchFamily="34" charset="-122"/>
                <a:cs typeface="Open Sans" pitchFamily="34" charset="-120"/>
              </a:rPr>
              <a:t>Calculate the average medication duration for each diagnosis.</a:t>
            </a:r>
            <a:endParaRPr lang="en-US" sz="1900" dirty="0"/>
          </a:p>
        </p:txBody>
      </p:sp>
      <p:sp>
        <p:nvSpPr>
          <p:cNvPr id="5" name="Shape 2"/>
          <p:cNvSpPr/>
          <p:nvPr/>
        </p:nvSpPr>
        <p:spPr>
          <a:xfrm>
            <a:off x="6350437" y="3306128"/>
            <a:ext cx="7415927" cy="2345531"/>
          </a:xfrm>
          <a:prstGeom prst="roundRect">
            <a:avLst>
              <a:gd name="adj" fmla="val 1579"/>
            </a:avLst>
          </a:prstGeom>
          <a:solidFill>
            <a:srgbClr val="D7D6F5"/>
          </a:solidFill>
          <a:ln/>
        </p:spPr>
        <p:txBody>
          <a:bodyPr/>
          <a:lstStyle/>
          <a:p>
            <a:endParaRPr lang="en-GB"/>
          </a:p>
        </p:txBody>
      </p:sp>
      <p:sp>
        <p:nvSpPr>
          <p:cNvPr id="6" name="Shape 3"/>
          <p:cNvSpPr/>
          <p:nvPr/>
        </p:nvSpPr>
        <p:spPr>
          <a:xfrm>
            <a:off x="6196262" y="3284178"/>
            <a:ext cx="8085221" cy="2682284"/>
          </a:xfrm>
          <a:prstGeom prst="roundRect">
            <a:avLst>
              <a:gd name="adj" fmla="val 1579"/>
            </a:avLst>
          </a:prstGeom>
          <a:solidFill>
            <a:srgbClr val="D7D6F5"/>
          </a:solidFill>
          <a:ln/>
        </p:spPr>
        <p:txBody>
          <a:bodyPr/>
          <a:lstStyle/>
          <a:p>
            <a:endParaRPr lang="en-GB"/>
          </a:p>
        </p:txBody>
      </p:sp>
      <p:sp>
        <p:nvSpPr>
          <p:cNvPr id="7" name="Text 4"/>
          <p:cNvSpPr/>
          <p:nvPr/>
        </p:nvSpPr>
        <p:spPr>
          <a:xfrm>
            <a:off x="6584990" y="3491270"/>
            <a:ext cx="7565381" cy="1975247"/>
          </a:xfrm>
          <a:prstGeom prst="rect">
            <a:avLst/>
          </a:prstGeom>
          <a:noFill/>
          <a:ln/>
        </p:spPr>
        <p:txBody>
          <a:bodyPr wrap="square" lIns="0" tIns="0" rIns="0" bIns="0" rtlCol="0" anchor="t"/>
          <a:lstStyle/>
          <a:p>
            <a:pPr marL="0" indent="0">
              <a:lnSpc>
                <a:spcPts val="3100"/>
              </a:lnSpc>
              <a:buNone/>
            </a:pPr>
            <a:r>
              <a:rPr lang="en-US" sz="1900" dirty="0">
                <a:solidFill>
                  <a:srgbClr val="49495A"/>
                </a:solidFill>
                <a:highlight>
                  <a:srgbClr val="D7D6F5"/>
                </a:highlight>
                <a:latin typeface="Consolas" pitchFamily="34" charset="0"/>
                <a:ea typeface="Consolas" pitchFamily="34" charset="-122"/>
                <a:cs typeface="Consolas" pitchFamily="34" charset="-120"/>
              </a:rPr>
              <a:t>SELECT d.Diagnosis_ID, d.Diagnosis, AVG(ABS(m.End_Date - m.Start_Date)) AS Avg_Duration_Days</a:t>
            </a:r>
            <a:endParaRPr lang="en-US" sz="1900" dirty="0"/>
          </a:p>
          <a:p>
            <a:pPr marL="0" indent="0">
              <a:lnSpc>
                <a:spcPts val="3100"/>
              </a:lnSpc>
              <a:buNone/>
            </a:pPr>
            <a:r>
              <a:rPr lang="en-US" sz="1900" dirty="0">
                <a:solidFill>
                  <a:srgbClr val="49495A"/>
                </a:solidFill>
                <a:highlight>
                  <a:srgbClr val="D7D6F5"/>
                </a:highlight>
                <a:latin typeface="Consolas" pitchFamily="34" charset="0"/>
                <a:ea typeface="Consolas" pitchFamily="34" charset="-122"/>
                <a:cs typeface="Consolas" pitchFamily="34" charset="-120"/>
              </a:rPr>
              <a:t>FROM diagnoses d</a:t>
            </a:r>
            <a:endParaRPr lang="en-US" sz="1900" dirty="0"/>
          </a:p>
          <a:p>
            <a:pPr marL="0" indent="0">
              <a:lnSpc>
                <a:spcPts val="3100"/>
              </a:lnSpc>
              <a:buNone/>
            </a:pPr>
            <a:r>
              <a:rPr lang="en-US" sz="1900" dirty="0">
                <a:solidFill>
                  <a:srgbClr val="49495A"/>
                </a:solidFill>
                <a:highlight>
                  <a:srgbClr val="D7D6F5"/>
                </a:highlight>
                <a:latin typeface="Consolas" pitchFamily="34" charset="0"/>
                <a:ea typeface="Consolas" pitchFamily="34" charset="-122"/>
                <a:cs typeface="Consolas" pitchFamily="34" charset="-120"/>
              </a:rPr>
              <a:t>JOIN medications m ON </a:t>
            </a:r>
            <a:r>
              <a:rPr lang="en-US" sz="1900" dirty="0" err="1">
                <a:solidFill>
                  <a:srgbClr val="49495A"/>
                </a:solidFill>
                <a:highlight>
                  <a:srgbClr val="D7D6F5"/>
                </a:highlight>
                <a:latin typeface="Consolas" pitchFamily="34" charset="0"/>
                <a:ea typeface="Consolas" pitchFamily="34" charset="-122"/>
                <a:cs typeface="Consolas" pitchFamily="34" charset="-120"/>
              </a:rPr>
              <a:t>d.Diagnosis_ID</a:t>
            </a:r>
            <a:r>
              <a:rPr lang="en-US" sz="1900" dirty="0">
                <a:solidFill>
                  <a:srgbClr val="49495A"/>
                </a:solidFill>
                <a:highlight>
                  <a:srgbClr val="D7D6F5"/>
                </a:highlight>
                <a:latin typeface="Consolas" pitchFamily="34" charset="0"/>
                <a:ea typeface="Consolas" pitchFamily="34" charset="-122"/>
                <a:cs typeface="Consolas" pitchFamily="34" charset="-120"/>
              </a:rPr>
              <a:t> = </a:t>
            </a:r>
            <a:r>
              <a:rPr lang="en-US" sz="1900" dirty="0" err="1">
                <a:solidFill>
                  <a:srgbClr val="49495A"/>
                </a:solidFill>
                <a:highlight>
                  <a:srgbClr val="D7D6F5"/>
                </a:highlight>
                <a:latin typeface="Consolas" pitchFamily="34" charset="0"/>
                <a:ea typeface="Consolas" pitchFamily="34" charset="-122"/>
                <a:cs typeface="Consolas" pitchFamily="34" charset="-120"/>
              </a:rPr>
              <a:t>m.Diagnosis_ID</a:t>
            </a:r>
            <a:endParaRPr lang="en-US" sz="1900" dirty="0"/>
          </a:p>
          <a:p>
            <a:pPr marL="0" indent="0">
              <a:lnSpc>
                <a:spcPts val="3100"/>
              </a:lnSpc>
              <a:buNone/>
            </a:pPr>
            <a:r>
              <a:rPr lang="en-US" sz="1900" dirty="0">
                <a:solidFill>
                  <a:srgbClr val="49495A"/>
                </a:solidFill>
                <a:highlight>
                  <a:srgbClr val="D7D6F5"/>
                </a:highlight>
                <a:latin typeface="Consolas" pitchFamily="34" charset="0"/>
                <a:ea typeface="Consolas" pitchFamily="34" charset="-122"/>
                <a:cs typeface="Consolas" pitchFamily="34" charset="-120"/>
              </a:rPr>
              <a:t>GROUP BY d.Diagnosis_ID, d.Diagnosis;</a:t>
            </a:r>
            <a:endParaRPr lang="en-US" sz="1900" dirty="0"/>
          </a:p>
        </p:txBody>
      </p:sp>
      <p:sp>
        <p:nvSpPr>
          <p:cNvPr id="8" name="Text 5"/>
          <p:cNvSpPr/>
          <p:nvPr/>
        </p:nvSpPr>
        <p:spPr>
          <a:xfrm>
            <a:off x="6362700" y="6302291"/>
            <a:ext cx="8085221" cy="1580198"/>
          </a:xfrm>
          <a:prstGeom prst="rect">
            <a:avLst/>
          </a:prstGeom>
          <a:noFill/>
          <a:ln/>
        </p:spPr>
        <p:txBody>
          <a:bodyPr wrap="square" lIns="0" tIns="0" rIns="0" bIns="0" rtlCol="0" anchor="t"/>
          <a:lstStyle/>
          <a:p>
            <a:pPr marL="0" indent="0">
              <a:lnSpc>
                <a:spcPts val="3100"/>
              </a:lnSpc>
              <a:buNone/>
            </a:pPr>
            <a:r>
              <a:rPr lang="en-US" sz="1900" dirty="0">
                <a:solidFill>
                  <a:srgbClr val="49495A"/>
                </a:solidFill>
                <a:latin typeface="Open Sans" pitchFamily="34" charset="0"/>
                <a:ea typeface="Open Sans" pitchFamily="34" charset="-122"/>
                <a:cs typeface="Open Sans" pitchFamily="34" charset="-120"/>
              </a:rPr>
              <a:t>This query demonstrates the use of date functions (</a:t>
            </a:r>
            <a:r>
              <a:rPr lang="en-US" sz="1900" b="1" dirty="0">
                <a:solidFill>
                  <a:srgbClr val="49495A"/>
                </a:solidFill>
                <a:latin typeface="Open Sans" pitchFamily="34" charset="0"/>
                <a:ea typeface="Open Sans" pitchFamily="34" charset="-122"/>
                <a:cs typeface="Open Sans" pitchFamily="34" charset="-120"/>
              </a:rPr>
              <a:t>ABS</a:t>
            </a:r>
            <a:r>
              <a:rPr lang="en-US" sz="1900" dirty="0">
                <a:solidFill>
                  <a:srgbClr val="49495A"/>
                </a:solidFill>
                <a:latin typeface="Open Sans" pitchFamily="34" charset="0"/>
                <a:ea typeface="Open Sans" pitchFamily="34" charset="-122"/>
                <a:cs typeface="Open Sans" pitchFamily="34" charset="-120"/>
              </a:rPr>
              <a:t>, </a:t>
            </a:r>
            <a:r>
              <a:rPr lang="en-US" sz="1900" b="1" dirty="0">
                <a:solidFill>
                  <a:srgbClr val="49495A"/>
                </a:solidFill>
                <a:latin typeface="Open Sans" pitchFamily="34" charset="0"/>
                <a:ea typeface="Open Sans" pitchFamily="34" charset="-122"/>
                <a:cs typeface="Open Sans" pitchFamily="34" charset="-120"/>
              </a:rPr>
              <a:t>AVG</a:t>
            </a:r>
            <a:r>
              <a:rPr lang="en-US" sz="1900" dirty="0">
                <a:solidFill>
                  <a:srgbClr val="49495A"/>
                </a:solidFill>
                <a:latin typeface="Open Sans" pitchFamily="34" charset="0"/>
                <a:ea typeface="Open Sans" pitchFamily="34" charset="-122"/>
                <a:cs typeface="Open Sans" pitchFamily="34" charset="-120"/>
              </a:rPr>
              <a:t>) to calculate the difference between two dates. It uses a </a:t>
            </a:r>
            <a:r>
              <a:rPr lang="en-US" sz="1900" b="1" dirty="0">
                <a:solidFill>
                  <a:srgbClr val="49495A"/>
                </a:solidFill>
                <a:latin typeface="Open Sans" pitchFamily="34" charset="0"/>
                <a:ea typeface="Open Sans" pitchFamily="34" charset="-122"/>
                <a:cs typeface="Open Sans" pitchFamily="34" charset="-120"/>
              </a:rPr>
              <a:t>JOIN</a:t>
            </a:r>
            <a:r>
              <a:rPr lang="en-US" sz="1900" dirty="0">
                <a:solidFill>
                  <a:srgbClr val="49495A"/>
                </a:solidFill>
                <a:latin typeface="Open Sans" pitchFamily="34" charset="0"/>
                <a:ea typeface="Open Sans" pitchFamily="34" charset="-122"/>
                <a:cs typeface="Open Sans" pitchFamily="34" charset="-120"/>
              </a:rPr>
              <a:t> to combine data from the </a:t>
            </a:r>
            <a:r>
              <a:rPr lang="en-US" sz="1900" b="1" dirty="0">
                <a:solidFill>
                  <a:srgbClr val="49495A"/>
                </a:solidFill>
                <a:latin typeface="Open Sans" pitchFamily="34" charset="0"/>
                <a:ea typeface="Open Sans" pitchFamily="34" charset="-122"/>
                <a:cs typeface="Open Sans" pitchFamily="34" charset="-120"/>
              </a:rPr>
              <a:t>diagnoses</a:t>
            </a:r>
            <a:r>
              <a:rPr lang="en-US" sz="1900" dirty="0">
                <a:solidFill>
                  <a:srgbClr val="49495A"/>
                </a:solidFill>
                <a:latin typeface="Open Sans" pitchFamily="34" charset="0"/>
                <a:ea typeface="Open Sans" pitchFamily="34" charset="-122"/>
                <a:cs typeface="Open Sans" pitchFamily="34" charset="-120"/>
              </a:rPr>
              <a:t> and </a:t>
            </a:r>
            <a:r>
              <a:rPr lang="en-US" sz="1900" b="1" dirty="0">
                <a:solidFill>
                  <a:srgbClr val="49495A"/>
                </a:solidFill>
                <a:latin typeface="Open Sans" pitchFamily="34" charset="0"/>
                <a:ea typeface="Open Sans" pitchFamily="34" charset="-122"/>
                <a:cs typeface="Open Sans" pitchFamily="34" charset="-120"/>
              </a:rPr>
              <a:t>medications</a:t>
            </a:r>
            <a:r>
              <a:rPr lang="en-US" sz="1900" dirty="0">
                <a:solidFill>
                  <a:srgbClr val="49495A"/>
                </a:solidFill>
                <a:latin typeface="Open Sans" pitchFamily="34" charset="0"/>
                <a:ea typeface="Open Sans" pitchFamily="34" charset="-122"/>
                <a:cs typeface="Open Sans" pitchFamily="34" charset="-120"/>
              </a:rPr>
              <a:t> tables, and the </a:t>
            </a:r>
            <a:r>
              <a:rPr lang="en-US" sz="1900" b="1" dirty="0">
                <a:solidFill>
                  <a:srgbClr val="49495A"/>
                </a:solidFill>
                <a:latin typeface="Open Sans" pitchFamily="34" charset="0"/>
                <a:ea typeface="Open Sans" pitchFamily="34" charset="-122"/>
                <a:cs typeface="Open Sans" pitchFamily="34" charset="-120"/>
              </a:rPr>
              <a:t>GROUP BY</a:t>
            </a:r>
            <a:r>
              <a:rPr lang="en-US" sz="1900" dirty="0">
                <a:solidFill>
                  <a:srgbClr val="49495A"/>
                </a:solidFill>
                <a:latin typeface="Open Sans" pitchFamily="34" charset="0"/>
                <a:ea typeface="Open Sans" pitchFamily="34" charset="-122"/>
                <a:cs typeface="Open Sans" pitchFamily="34" charset="-120"/>
              </a:rPr>
              <a:t> clause to aggregate the results by diagnosis.</a:t>
            </a:r>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79816" y="1322791"/>
            <a:ext cx="6172200" cy="771525"/>
          </a:xfrm>
          <a:prstGeom prst="rect">
            <a:avLst/>
          </a:prstGeom>
          <a:noFill/>
          <a:ln/>
        </p:spPr>
        <p:txBody>
          <a:bodyPr wrap="none" lIns="0" tIns="0" rIns="0" bIns="0" rtlCol="0" anchor="t"/>
          <a:lstStyle/>
          <a:p>
            <a:pPr marL="0" indent="0">
              <a:lnSpc>
                <a:spcPts val="6050"/>
              </a:lnSpc>
              <a:buNone/>
            </a:pPr>
            <a:r>
              <a:rPr lang="en-US" sz="4850" dirty="0">
                <a:solidFill>
                  <a:srgbClr val="403CCF"/>
                </a:solidFill>
                <a:latin typeface="Libre Baskerville" pitchFamily="34" charset="0"/>
                <a:ea typeface="Libre Baskerville" pitchFamily="34" charset="-122"/>
                <a:cs typeface="Libre Baskerville" pitchFamily="34" charset="-120"/>
              </a:rPr>
              <a:t>Conclusion</a:t>
            </a:r>
            <a:endParaRPr lang="en-US" sz="4850" dirty="0"/>
          </a:p>
        </p:txBody>
      </p:sp>
      <p:sp>
        <p:nvSpPr>
          <p:cNvPr id="4" name="Text 1"/>
          <p:cNvSpPr/>
          <p:nvPr/>
        </p:nvSpPr>
        <p:spPr>
          <a:xfrm>
            <a:off x="864037" y="2459786"/>
            <a:ext cx="7415927" cy="4121487"/>
          </a:xfrm>
          <a:prstGeom prst="rect">
            <a:avLst/>
          </a:prstGeom>
          <a:noFill/>
          <a:ln/>
        </p:spPr>
        <p:txBody>
          <a:bodyPr wrap="square" lIns="0" tIns="0" rIns="0" bIns="0" rtlCol="0" anchor="t"/>
          <a:lstStyle/>
          <a:p>
            <a:pPr marL="0" indent="0">
              <a:lnSpc>
                <a:spcPts val="3100"/>
              </a:lnSpc>
              <a:buNone/>
            </a:pPr>
            <a:r>
              <a:rPr lang="en-US" sz="1900" dirty="0">
                <a:solidFill>
                  <a:srgbClr val="49495A"/>
                </a:solidFill>
                <a:latin typeface="Open Sans" pitchFamily="34" charset="0"/>
                <a:ea typeface="Open Sans" pitchFamily="34" charset="-122"/>
                <a:cs typeface="Open Sans" pitchFamily="34" charset="-120"/>
              </a:rPr>
              <a:t>SQL provides powerful tools for healthcare analytics. Effective use of Joins, Aggregations, and Window Functions enhances data analysis. Implementing these techniques ensures better insights and decision-making in healthcare data management.</a:t>
            </a:r>
            <a:endParaRPr lang="en-US" sz="1900" dirty="0"/>
          </a:p>
        </p:txBody>
      </p:sp>
      <p:pic>
        <p:nvPicPr>
          <p:cNvPr id="13" name="Image 0" descr="preencoded.png"/>
          <p:cNvPicPr>
            <a:picLocks noChangeAspect="1"/>
          </p:cNvPicPr>
          <p:nvPr/>
        </p:nvPicPr>
        <p:blipFill>
          <a:blip r:embed="rId4"/>
          <a:stretch>
            <a:fillRect/>
          </a:stretch>
        </p:blipFill>
        <p:spPr>
          <a:xfrm>
            <a:off x="8458200" y="-1"/>
            <a:ext cx="6243273"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64037" y="1072158"/>
            <a:ext cx="6172200" cy="771525"/>
          </a:xfrm>
          <a:prstGeom prst="rect">
            <a:avLst/>
          </a:prstGeom>
          <a:noFill/>
          <a:ln/>
        </p:spPr>
        <p:txBody>
          <a:bodyPr wrap="none" lIns="0" tIns="0" rIns="0" bIns="0" rtlCol="0" anchor="t"/>
          <a:lstStyle/>
          <a:p>
            <a:pPr marL="0" indent="0">
              <a:lnSpc>
                <a:spcPts val="6050"/>
              </a:lnSpc>
              <a:buNone/>
            </a:pPr>
            <a:r>
              <a:rPr lang="en-US" sz="4850" dirty="0">
                <a:solidFill>
                  <a:srgbClr val="403CCF"/>
                </a:solidFill>
                <a:latin typeface="Libre Baskerville" pitchFamily="34" charset="0"/>
                <a:ea typeface="Libre Baskerville" pitchFamily="34" charset="-122"/>
                <a:cs typeface="Libre Baskerville" pitchFamily="34" charset="-120"/>
              </a:rPr>
              <a:t>Introduction</a:t>
            </a:r>
            <a:endParaRPr lang="en-US" sz="4850" dirty="0"/>
          </a:p>
        </p:txBody>
      </p:sp>
      <p:sp>
        <p:nvSpPr>
          <p:cNvPr id="3" name="Text 1"/>
          <p:cNvSpPr/>
          <p:nvPr/>
        </p:nvSpPr>
        <p:spPr>
          <a:xfrm>
            <a:off x="864037" y="2337435"/>
            <a:ext cx="12902327" cy="395049"/>
          </a:xfrm>
          <a:prstGeom prst="rect">
            <a:avLst/>
          </a:prstGeom>
          <a:noFill/>
          <a:ln/>
        </p:spPr>
        <p:txBody>
          <a:bodyPr wrap="none" lIns="0" tIns="0" rIns="0" bIns="0" rtlCol="0" anchor="t"/>
          <a:lstStyle/>
          <a:p>
            <a:pPr marL="0" indent="0">
              <a:lnSpc>
                <a:spcPts val="3100"/>
              </a:lnSpc>
              <a:buNone/>
            </a:pPr>
            <a:r>
              <a:rPr lang="en-US" sz="1900" b="1" dirty="0">
                <a:solidFill>
                  <a:srgbClr val="49495A"/>
                </a:solidFill>
                <a:latin typeface="Open Sans" pitchFamily="34" charset="0"/>
                <a:ea typeface="Open Sans" pitchFamily="34" charset="-122"/>
                <a:cs typeface="Open Sans" pitchFamily="34" charset="-120"/>
              </a:rPr>
              <a:t>Objective:</a:t>
            </a:r>
            <a:endParaRPr lang="en-US" sz="1900" dirty="0"/>
          </a:p>
        </p:txBody>
      </p:sp>
      <p:sp>
        <p:nvSpPr>
          <p:cNvPr id="4" name="Text 2"/>
          <p:cNvSpPr/>
          <p:nvPr/>
        </p:nvSpPr>
        <p:spPr>
          <a:xfrm>
            <a:off x="864037" y="3010138"/>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49495A"/>
                </a:solidFill>
                <a:latin typeface="Open Sans" pitchFamily="34" charset="0"/>
                <a:ea typeface="Open Sans" pitchFamily="34" charset="-122"/>
                <a:cs typeface="Open Sans" pitchFamily="34" charset="-120"/>
              </a:rPr>
              <a:t>Utilize SQL to analyze healthcare data and generate insights.</a:t>
            </a:r>
            <a:endParaRPr lang="en-US" sz="1900" dirty="0"/>
          </a:p>
        </p:txBody>
      </p:sp>
      <p:sp>
        <p:nvSpPr>
          <p:cNvPr id="5" name="Text 3"/>
          <p:cNvSpPr/>
          <p:nvPr/>
        </p:nvSpPr>
        <p:spPr>
          <a:xfrm>
            <a:off x="864037" y="3491508"/>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49495A"/>
                </a:solidFill>
                <a:latin typeface="Open Sans" pitchFamily="34" charset="0"/>
                <a:ea typeface="Open Sans" pitchFamily="34" charset="-122"/>
                <a:cs typeface="Open Sans" pitchFamily="34" charset="-120"/>
              </a:rPr>
              <a:t>Apply various SQL techniques including Joins, Aggregations, Window Functions, and Subqueries.</a:t>
            </a:r>
            <a:endParaRPr lang="en-US" sz="1900" dirty="0"/>
          </a:p>
        </p:txBody>
      </p:sp>
      <p:sp>
        <p:nvSpPr>
          <p:cNvPr id="6" name="Text 4"/>
          <p:cNvSpPr/>
          <p:nvPr/>
        </p:nvSpPr>
        <p:spPr>
          <a:xfrm>
            <a:off x="864037" y="4164211"/>
            <a:ext cx="12902327" cy="395049"/>
          </a:xfrm>
          <a:prstGeom prst="rect">
            <a:avLst/>
          </a:prstGeom>
          <a:noFill/>
          <a:ln/>
        </p:spPr>
        <p:txBody>
          <a:bodyPr wrap="none" lIns="0" tIns="0" rIns="0" bIns="0" rtlCol="0" anchor="t"/>
          <a:lstStyle/>
          <a:p>
            <a:pPr marL="0" indent="0">
              <a:lnSpc>
                <a:spcPts val="3100"/>
              </a:lnSpc>
              <a:buNone/>
            </a:pPr>
            <a:r>
              <a:rPr lang="en-US" sz="1900" b="1" dirty="0">
                <a:solidFill>
                  <a:srgbClr val="49495A"/>
                </a:solidFill>
                <a:latin typeface="Open Sans" pitchFamily="34" charset="0"/>
                <a:ea typeface="Open Sans" pitchFamily="34" charset="-122"/>
                <a:cs typeface="Open Sans" pitchFamily="34" charset="-120"/>
              </a:rPr>
              <a:t>Database Schema:</a:t>
            </a:r>
            <a:endParaRPr lang="en-US" sz="1900" dirty="0"/>
          </a:p>
        </p:txBody>
      </p:sp>
      <p:sp>
        <p:nvSpPr>
          <p:cNvPr id="7" name="Text 5"/>
          <p:cNvSpPr/>
          <p:nvPr/>
        </p:nvSpPr>
        <p:spPr>
          <a:xfrm>
            <a:off x="864037" y="4836914"/>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49495A"/>
                </a:solidFill>
                <a:latin typeface="Open Sans" pitchFamily="34" charset="0"/>
                <a:ea typeface="Open Sans" pitchFamily="34" charset="-122"/>
                <a:cs typeface="Open Sans" pitchFamily="34" charset="-120"/>
              </a:rPr>
              <a:t>Patients: Stores patient details.</a:t>
            </a:r>
            <a:endParaRPr lang="en-US" sz="1900" dirty="0"/>
          </a:p>
        </p:txBody>
      </p:sp>
      <p:sp>
        <p:nvSpPr>
          <p:cNvPr id="8" name="Text 6"/>
          <p:cNvSpPr/>
          <p:nvPr/>
        </p:nvSpPr>
        <p:spPr>
          <a:xfrm>
            <a:off x="864037" y="5318284"/>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49495A"/>
                </a:solidFill>
                <a:latin typeface="Open Sans" pitchFamily="34" charset="0"/>
                <a:ea typeface="Open Sans" pitchFamily="34" charset="-122"/>
                <a:cs typeface="Open Sans" pitchFamily="34" charset="-120"/>
              </a:rPr>
              <a:t>Doctors: Stores doctor details.</a:t>
            </a:r>
            <a:endParaRPr lang="en-US" sz="1900" dirty="0"/>
          </a:p>
        </p:txBody>
      </p:sp>
      <p:sp>
        <p:nvSpPr>
          <p:cNvPr id="9" name="Text 7"/>
          <p:cNvSpPr/>
          <p:nvPr/>
        </p:nvSpPr>
        <p:spPr>
          <a:xfrm>
            <a:off x="864037" y="5799653"/>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49495A"/>
                </a:solidFill>
                <a:latin typeface="Open Sans" pitchFamily="34" charset="0"/>
                <a:ea typeface="Open Sans" pitchFamily="34" charset="-122"/>
                <a:cs typeface="Open Sans" pitchFamily="34" charset="-120"/>
              </a:rPr>
              <a:t>Appointments: Tracks patient visits.</a:t>
            </a:r>
            <a:endParaRPr lang="en-US" sz="1900" dirty="0"/>
          </a:p>
        </p:txBody>
      </p:sp>
      <p:sp>
        <p:nvSpPr>
          <p:cNvPr id="10" name="Text 8"/>
          <p:cNvSpPr/>
          <p:nvPr/>
        </p:nvSpPr>
        <p:spPr>
          <a:xfrm>
            <a:off x="864037" y="6281023"/>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49495A"/>
                </a:solidFill>
                <a:latin typeface="Open Sans" pitchFamily="34" charset="0"/>
                <a:ea typeface="Open Sans" pitchFamily="34" charset="-122"/>
                <a:cs typeface="Open Sans" pitchFamily="34" charset="-120"/>
              </a:rPr>
              <a:t>Diagnoses: Stores patient diagnoses.</a:t>
            </a:r>
            <a:endParaRPr lang="en-US" sz="1900" dirty="0"/>
          </a:p>
        </p:txBody>
      </p:sp>
      <p:sp>
        <p:nvSpPr>
          <p:cNvPr id="11" name="Text 9"/>
          <p:cNvSpPr/>
          <p:nvPr/>
        </p:nvSpPr>
        <p:spPr>
          <a:xfrm>
            <a:off x="864037" y="6762393"/>
            <a:ext cx="12902327" cy="395049"/>
          </a:xfrm>
          <a:prstGeom prst="rect">
            <a:avLst/>
          </a:prstGeom>
          <a:noFill/>
          <a:ln/>
        </p:spPr>
        <p:txBody>
          <a:bodyPr wrap="none" lIns="0" tIns="0" rIns="0" bIns="0" rtlCol="0" anchor="t"/>
          <a:lstStyle/>
          <a:p>
            <a:pPr marL="342900" indent="-342900">
              <a:lnSpc>
                <a:spcPts val="3100"/>
              </a:lnSpc>
              <a:buSzPct val="100000"/>
              <a:buChar char="•"/>
            </a:pPr>
            <a:r>
              <a:rPr lang="en-US" sz="1900" dirty="0">
                <a:solidFill>
                  <a:srgbClr val="49495A"/>
                </a:solidFill>
                <a:latin typeface="Open Sans" pitchFamily="34" charset="0"/>
                <a:ea typeface="Open Sans" pitchFamily="34" charset="-122"/>
                <a:cs typeface="Open Sans" pitchFamily="34" charset="-120"/>
              </a:rPr>
              <a:t>Medications: Tracks prescribed medicines.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1636633"/>
            <a:ext cx="8091845" cy="771525"/>
          </a:xfrm>
          <a:prstGeom prst="rect">
            <a:avLst/>
          </a:prstGeom>
          <a:noFill/>
          <a:ln/>
        </p:spPr>
        <p:txBody>
          <a:bodyPr wrap="none" lIns="0" tIns="0" rIns="0" bIns="0" rtlCol="0" anchor="t"/>
          <a:lstStyle/>
          <a:p>
            <a:pPr marL="0" indent="0">
              <a:lnSpc>
                <a:spcPts val="6050"/>
              </a:lnSpc>
              <a:buNone/>
            </a:pPr>
            <a:r>
              <a:rPr lang="en-US" sz="4850" dirty="0">
                <a:solidFill>
                  <a:srgbClr val="403CCF"/>
                </a:solidFill>
                <a:latin typeface="Libre Baskerville" pitchFamily="34" charset="0"/>
                <a:ea typeface="Libre Baskerville" pitchFamily="34" charset="-122"/>
                <a:cs typeface="Libre Baskerville" pitchFamily="34" charset="-120"/>
              </a:rPr>
              <a:t>SQL Queries and Insights</a:t>
            </a:r>
            <a:endParaRPr lang="en-US" sz="4850" dirty="0"/>
          </a:p>
        </p:txBody>
      </p:sp>
      <p:sp>
        <p:nvSpPr>
          <p:cNvPr id="3" name="Text 1"/>
          <p:cNvSpPr/>
          <p:nvPr/>
        </p:nvSpPr>
        <p:spPr>
          <a:xfrm>
            <a:off x="864037" y="2901910"/>
            <a:ext cx="12902327" cy="395049"/>
          </a:xfrm>
          <a:prstGeom prst="rect">
            <a:avLst/>
          </a:prstGeom>
          <a:noFill/>
          <a:ln/>
        </p:spPr>
        <p:txBody>
          <a:bodyPr wrap="none" lIns="0" tIns="0" rIns="0" bIns="0" rtlCol="0" anchor="t"/>
          <a:lstStyle/>
          <a:p>
            <a:pPr marL="0" indent="0">
              <a:lnSpc>
                <a:spcPts val="3100"/>
              </a:lnSpc>
              <a:buNone/>
            </a:pPr>
            <a:r>
              <a:rPr lang="en-US" sz="1900" dirty="0">
                <a:solidFill>
                  <a:srgbClr val="49495A"/>
                </a:solidFill>
                <a:latin typeface="Open Sans" pitchFamily="34" charset="0"/>
                <a:ea typeface="Open Sans" pitchFamily="34" charset="-122"/>
                <a:cs typeface="Open Sans" pitchFamily="34" charset="-120"/>
              </a:rPr>
              <a:t>Inner and Equi Joins Query: Retrieve details of completed appointments with patient and doctor details.</a:t>
            </a:r>
            <a:endParaRPr lang="en-US" sz="1900" dirty="0"/>
          </a:p>
        </p:txBody>
      </p:sp>
      <p:sp>
        <p:nvSpPr>
          <p:cNvPr id="4" name="Shape 2"/>
          <p:cNvSpPr/>
          <p:nvPr/>
        </p:nvSpPr>
        <p:spPr>
          <a:xfrm>
            <a:off x="864037" y="3574613"/>
            <a:ext cx="12902327" cy="2345531"/>
          </a:xfrm>
          <a:prstGeom prst="roundRect">
            <a:avLst>
              <a:gd name="adj" fmla="val 1579"/>
            </a:avLst>
          </a:prstGeom>
          <a:solidFill>
            <a:srgbClr val="D7D6F5"/>
          </a:solidFill>
          <a:ln/>
        </p:spPr>
        <p:txBody>
          <a:bodyPr/>
          <a:lstStyle/>
          <a:p>
            <a:endParaRPr lang="en-GB"/>
          </a:p>
        </p:txBody>
      </p:sp>
      <p:sp>
        <p:nvSpPr>
          <p:cNvPr id="5" name="Shape 3"/>
          <p:cNvSpPr/>
          <p:nvPr/>
        </p:nvSpPr>
        <p:spPr>
          <a:xfrm>
            <a:off x="851773" y="3574613"/>
            <a:ext cx="12926854" cy="2345531"/>
          </a:xfrm>
          <a:prstGeom prst="roundRect">
            <a:avLst>
              <a:gd name="adj" fmla="val 1579"/>
            </a:avLst>
          </a:prstGeom>
          <a:solidFill>
            <a:srgbClr val="D7D6F5"/>
          </a:solidFill>
          <a:ln/>
        </p:spPr>
        <p:txBody>
          <a:bodyPr/>
          <a:lstStyle/>
          <a:p>
            <a:endParaRPr lang="en-GB"/>
          </a:p>
        </p:txBody>
      </p:sp>
      <p:sp>
        <p:nvSpPr>
          <p:cNvPr id="6" name="Text 4"/>
          <p:cNvSpPr/>
          <p:nvPr/>
        </p:nvSpPr>
        <p:spPr>
          <a:xfrm>
            <a:off x="1098590" y="3759756"/>
            <a:ext cx="12433221" cy="1975247"/>
          </a:xfrm>
          <a:prstGeom prst="rect">
            <a:avLst/>
          </a:prstGeom>
          <a:noFill/>
          <a:ln/>
        </p:spPr>
        <p:txBody>
          <a:bodyPr wrap="square" lIns="0" tIns="0" rIns="0" bIns="0" rtlCol="0" anchor="t"/>
          <a:lstStyle/>
          <a:p>
            <a:pPr marL="0" indent="0">
              <a:lnSpc>
                <a:spcPts val="3100"/>
              </a:lnSpc>
              <a:buNone/>
            </a:pPr>
            <a:r>
              <a:rPr lang="en-US" sz="1900" dirty="0">
                <a:solidFill>
                  <a:srgbClr val="49495A"/>
                </a:solidFill>
                <a:highlight>
                  <a:srgbClr val="D7D6F5"/>
                </a:highlight>
                <a:latin typeface="Consolas" pitchFamily="34" charset="0"/>
                <a:ea typeface="Consolas" pitchFamily="34" charset="-122"/>
                <a:cs typeface="Consolas" pitchFamily="34" charset="-120"/>
              </a:rPr>
              <a:t>SELECT p.name AS patient_name, d.name AS doctor_name, d.specialization, a.appointment_date</a:t>
            </a:r>
            <a:endParaRPr lang="en-US" sz="1900" dirty="0"/>
          </a:p>
          <a:p>
            <a:pPr marL="0" indent="0">
              <a:lnSpc>
                <a:spcPts val="3100"/>
              </a:lnSpc>
              <a:buNone/>
            </a:pPr>
            <a:r>
              <a:rPr lang="en-US" sz="1900" dirty="0">
                <a:solidFill>
                  <a:srgbClr val="49495A"/>
                </a:solidFill>
                <a:highlight>
                  <a:srgbClr val="D7D6F5"/>
                </a:highlight>
                <a:latin typeface="Consolas" pitchFamily="34" charset="0"/>
                <a:ea typeface="Consolas" pitchFamily="34" charset="-122"/>
                <a:cs typeface="Consolas" pitchFamily="34" charset="-120"/>
              </a:rPr>
              <a:t>FROM Appointments a</a:t>
            </a:r>
            <a:endParaRPr lang="en-US" sz="1900" dirty="0"/>
          </a:p>
          <a:p>
            <a:pPr marL="0" indent="0">
              <a:lnSpc>
                <a:spcPts val="3100"/>
              </a:lnSpc>
              <a:buNone/>
            </a:pPr>
            <a:r>
              <a:rPr lang="en-US" sz="1900" dirty="0">
                <a:solidFill>
                  <a:srgbClr val="49495A"/>
                </a:solidFill>
                <a:highlight>
                  <a:srgbClr val="D7D6F5"/>
                </a:highlight>
                <a:latin typeface="Consolas" pitchFamily="34" charset="0"/>
                <a:ea typeface="Consolas" pitchFamily="34" charset="-122"/>
                <a:cs typeface="Consolas" pitchFamily="34" charset="-120"/>
              </a:rPr>
              <a:t>INNER JOIN Patients p ON a.patient_id = p.patient_id</a:t>
            </a:r>
            <a:endParaRPr lang="en-US" sz="1900" dirty="0"/>
          </a:p>
          <a:p>
            <a:pPr marL="0" indent="0">
              <a:lnSpc>
                <a:spcPts val="3100"/>
              </a:lnSpc>
              <a:buNone/>
            </a:pPr>
            <a:r>
              <a:rPr lang="en-US" sz="1900" dirty="0">
                <a:solidFill>
                  <a:srgbClr val="49495A"/>
                </a:solidFill>
                <a:highlight>
                  <a:srgbClr val="D7D6F5"/>
                </a:highlight>
                <a:latin typeface="Consolas" pitchFamily="34" charset="0"/>
                <a:ea typeface="Consolas" pitchFamily="34" charset="-122"/>
                <a:cs typeface="Consolas" pitchFamily="34" charset="-120"/>
              </a:rPr>
              <a:t>INNER JOIN Doctors d ON a.doctor_id = d.doctor_id</a:t>
            </a:r>
            <a:endParaRPr lang="en-US" sz="1900" dirty="0"/>
          </a:p>
          <a:p>
            <a:pPr marL="0" indent="0">
              <a:lnSpc>
                <a:spcPts val="3100"/>
              </a:lnSpc>
              <a:buNone/>
            </a:pPr>
            <a:r>
              <a:rPr lang="en-US" sz="1900" dirty="0">
                <a:solidFill>
                  <a:srgbClr val="49495A"/>
                </a:solidFill>
                <a:highlight>
                  <a:srgbClr val="D7D6F5"/>
                </a:highlight>
                <a:latin typeface="Consolas" pitchFamily="34" charset="0"/>
                <a:ea typeface="Consolas" pitchFamily="34" charset="-122"/>
                <a:cs typeface="Consolas" pitchFamily="34" charset="-120"/>
              </a:rPr>
              <a:t>WHERE a.status = 'Completed';</a:t>
            </a:r>
            <a:endParaRPr lang="en-US" sz="1900" dirty="0"/>
          </a:p>
        </p:txBody>
      </p:sp>
      <p:sp>
        <p:nvSpPr>
          <p:cNvPr id="7" name="Text 5"/>
          <p:cNvSpPr/>
          <p:nvPr/>
        </p:nvSpPr>
        <p:spPr>
          <a:xfrm>
            <a:off x="864037" y="6197798"/>
            <a:ext cx="12902327" cy="395049"/>
          </a:xfrm>
          <a:prstGeom prst="rect">
            <a:avLst/>
          </a:prstGeom>
          <a:noFill/>
          <a:ln/>
        </p:spPr>
        <p:txBody>
          <a:bodyPr wrap="none" lIns="0" tIns="0" rIns="0" bIns="0" rtlCol="0" anchor="t"/>
          <a:lstStyle/>
          <a:p>
            <a:pPr marL="0" indent="0">
              <a:lnSpc>
                <a:spcPts val="3100"/>
              </a:lnSpc>
              <a:buNone/>
            </a:pPr>
            <a:r>
              <a:rPr lang="en-US" sz="1900" dirty="0">
                <a:solidFill>
                  <a:srgbClr val="49495A"/>
                </a:solidFill>
                <a:latin typeface="Open Sans" pitchFamily="34" charset="0"/>
                <a:ea typeface="Open Sans" pitchFamily="34" charset="-122"/>
                <a:cs typeface="Open Sans" pitchFamily="34" charset="-120"/>
              </a:rPr>
              <a:t>Learning: Understanding Inner Joins and filtering data.</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41033" y="503753"/>
            <a:ext cx="6644521" cy="572333"/>
          </a:xfrm>
          <a:prstGeom prst="rect">
            <a:avLst/>
          </a:prstGeom>
          <a:noFill/>
          <a:ln/>
        </p:spPr>
        <p:txBody>
          <a:bodyPr wrap="none" lIns="0" tIns="0" rIns="0" bIns="0" rtlCol="0" anchor="t"/>
          <a:lstStyle/>
          <a:p>
            <a:pPr marL="0" indent="0">
              <a:lnSpc>
                <a:spcPts val="4500"/>
              </a:lnSpc>
              <a:buNone/>
            </a:pPr>
            <a:r>
              <a:rPr lang="en-US" sz="3600" dirty="0">
                <a:solidFill>
                  <a:srgbClr val="403CCF"/>
                </a:solidFill>
                <a:latin typeface="Libre Baskerville" pitchFamily="34" charset="0"/>
                <a:ea typeface="Libre Baskerville" pitchFamily="34" charset="-122"/>
                <a:cs typeface="Libre Baskerville" pitchFamily="34" charset="-120"/>
              </a:rPr>
              <a:t>Left Join with Null Handling</a:t>
            </a:r>
            <a:endParaRPr lang="en-US" sz="3600" dirty="0"/>
          </a:p>
        </p:txBody>
      </p:sp>
      <p:sp>
        <p:nvSpPr>
          <p:cNvPr id="3" name="Text 1"/>
          <p:cNvSpPr/>
          <p:nvPr/>
        </p:nvSpPr>
        <p:spPr>
          <a:xfrm>
            <a:off x="641033" y="1442442"/>
            <a:ext cx="13348335" cy="293132"/>
          </a:xfrm>
          <a:prstGeom prst="rect">
            <a:avLst/>
          </a:prstGeom>
          <a:noFill/>
          <a:ln/>
        </p:spPr>
        <p:txBody>
          <a:bodyPr wrap="none" lIns="0" tIns="0" rIns="0" bIns="0" rtlCol="0" anchor="t"/>
          <a:lstStyle/>
          <a:p>
            <a:pPr marL="0" indent="0">
              <a:lnSpc>
                <a:spcPts val="2300"/>
              </a:lnSpc>
              <a:buNone/>
            </a:pPr>
            <a:r>
              <a:rPr lang="en-US" sz="1400" dirty="0">
                <a:solidFill>
                  <a:srgbClr val="49495A"/>
                </a:solidFill>
                <a:latin typeface="Open Sans" pitchFamily="34" charset="0"/>
                <a:ea typeface="Open Sans" pitchFamily="34" charset="-122"/>
                <a:cs typeface="Open Sans" pitchFamily="34" charset="-120"/>
              </a:rPr>
              <a:t>Left Join with Null Handling Query: Retrieve patients who have never had an appointment.</a:t>
            </a:r>
            <a:endParaRPr lang="en-US" sz="1400" dirty="0"/>
          </a:p>
        </p:txBody>
      </p:sp>
      <p:sp>
        <p:nvSpPr>
          <p:cNvPr id="4" name="Shape 2"/>
          <p:cNvSpPr/>
          <p:nvPr/>
        </p:nvSpPr>
        <p:spPr>
          <a:xfrm>
            <a:off x="641033" y="1941552"/>
            <a:ext cx="13348335" cy="1447086"/>
          </a:xfrm>
          <a:prstGeom prst="roundRect">
            <a:avLst>
              <a:gd name="adj" fmla="val 1899"/>
            </a:avLst>
          </a:prstGeom>
          <a:solidFill>
            <a:srgbClr val="D7D6F5"/>
          </a:solidFill>
          <a:ln/>
        </p:spPr>
        <p:txBody>
          <a:bodyPr/>
          <a:lstStyle/>
          <a:p>
            <a:endParaRPr lang="en-GB"/>
          </a:p>
        </p:txBody>
      </p:sp>
      <p:sp>
        <p:nvSpPr>
          <p:cNvPr id="5" name="Shape 3"/>
          <p:cNvSpPr/>
          <p:nvPr/>
        </p:nvSpPr>
        <p:spPr>
          <a:xfrm>
            <a:off x="631984" y="1941552"/>
            <a:ext cx="13456995" cy="2698226"/>
          </a:xfrm>
          <a:prstGeom prst="roundRect">
            <a:avLst>
              <a:gd name="adj" fmla="val 1899"/>
            </a:avLst>
          </a:prstGeom>
          <a:solidFill>
            <a:srgbClr val="D7D6F5"/>
          </a:solidFill>
          <a:ln/>
        </p:spPr>
        <p:txBody>
          <a:bodyPr/>
          <a:lstStyle/>
          <a:p>
            <a:endParaRPr lang="en-GB"/>
          </a:p>
        </p:txBody>
      </p:sp>
      <p:sp>
        <p:nvSpPr>
          <p:cNvPr id="6" name="Text 4"/>
          <p:cNvSpPr/>
          <p:nvPr/>
        </p:nvSpPr>
        <p:spPr>
          <a:xfrm>
            <a:off x="989171" y="2053221"/>
            <a:ext cx="13000196" cy="2263022"/>
          </a:xfrm>
          <a:prstGeom prst="rect">
            <a:avLst/>
          </a:prstGeom>
          <a:noFill/>
          <a:ln/>
        </p:spPr>
        <p:txBody>
          <a:bodyPr wrap="square" lIns="0" tIns="0" rIns="0" bIns="0" rtlCol="0" anchor="t"/>
          <a:lstStyle/>
          <a:p>
            <a:pPr marL="0" indent="0">
              <a:lnSpc>
                <a:spcPct val="150000"/>
              </a:lnSpc>
              <a:buNone/>
            </a:pPr>
            <a:r>
              <a:rPr lang="en-US" sz="2400" dirty="0">
                <a:solidFill>
                  <a:srgbClr val="49495A"/>
                </a:solidFill>
                <a:highlight>
                  <a:srgbClr val="D7D6F5"/>
                </a:highlight>
                <a:latin typeface="Consolas" pitchFamily="34" charset="0"/>
                <a:ea typeface="Consolas" pitchFamily="34" charset="-122"/>
                <a:cs typeface="Consolas" pitchFamily="34" charset="-120"/>
              </a:rPr>
              <a:t>SELECT p.name AS patient_name, p.contact_number, p.address</a:t>
            </a:r>
            <a:endParaRPr lang="en-US" sz="2400" dirty="0"/>
          </a:p>
          <a:p>
            <a:pPr marL="0" indent="0">
              <a:lnSpc>
                <a:spcPct val="150000"/>
              </a:lnSpc>
              <a:buNone/>
            </a:pPr>
            <a:r>
              <a:rPr lang="en-US" sz="2400" dirty="0">
                <a:solidFill>
                  <a:srgbClr val="49495A"/>
                </a:solidFill>
                <a:highlight>
                  <a:srgbClr val="D7D6F5"/>
                </a:highlight>
                <a:latin typeface="Consolas" pitchFamily="34" charset="0"/>
                <a:ea typeface="Consolas" pitchFamily="34" charset="-122"/>
                <a:cs typeface="Consolas" pitchFamily="34" charset="-120"/>
              </a:rPr>
              <a:t>FROM Patients p</a:t>
            </a:r>
            <a:endParaRPr lang="en-US" sz="2400" dirty="0"/>
          </a:p>
          <a:p>
            <a:pPr marL="0" indent="0">
              <a:lnSpc>
                <a:spcPct val="150000"/>
              </a:lnSpc>
              <a:buNone/>
            </a:pPr>
            <a:r>
              <a:rPr lang="en-US" sz="2400" dirty="0">
                <a:solidFill>
                  <a:srgbClr val="49495A"/>
                </a:solidFill>
                <a:highlight>
                  <a:srgbClr val="D7D6F5"/>
                </a:highlight>
                <a:latin typeface="Consolas" pitchFamily="34" charset="0"/>
                <a:ea typeface="Consolas" pitchFamily="34" charset="-122"/>
                <a:cs typeface="Consolas" pitchFamily="34" charset="-120"/>
              </a:rPr>
              <a:t>LEFT JOIN Appointments a ON p.patient_id = a.patient_id</a:t>
            </a:r>
            <a:endParaRPr lang="en-US" sz="2400" dirty="0"/>
          </a:p>
          <a:p>
            <a:pPr marL="0" indent="0">
              <a:lnSpc>
                <a:spcPct val="150000"/>
              </a:lnSpc>
              <a:buNone/>
            </a:pPr>
            <a:r>
              <a:rPr lang="en-US" sz="2400" dirty="0">
                <a:solidFill>
                  <a:srgbClr val="49495A"/>
                </a:solidFill>
                <a:highlight>
                  <a:srgbClr val="D7D6F5"/>
                </a:highlight>
                <a:latin typeface="Consolas" pitchFamily="34" charset="0"/>
                <a:ea typeface="Consolas" pitchFamily="34" charset="-122"/>
                <a:cs typeface="Consolas" pitchFamily="34" charset="-120"/>
              </a:rPr>
              <a:t>WHERE a.patient_id IS NULL;</a:t>
            </a:r>
            <a:endParaRPr lang="en-US" sz="2400" dirty="0"/>
          </a:p>
        </p:txBody>
      </p:sp>
      <p:sp>
        <p:nvSpPr>
          <p:cNvPr id="7" name="Text 5"/>
          <p:cNvSpPr/>
          <p:nvPr/>
        </p:nvSpPr>
        <p:spPr>
          <a:xfrm>
            <a:off x="641033" y="5136297"/>
            <a:ext cx="13348335" cy="293132"/>
          </a:xfrm>
          <a:prstGeom prst="rect">
            <a:avLst/>
          </a:prstGeom>
          <a:noFill/>
          <a:ln/>
        </p:spPr>
        <p:txBody>
          <a:bodyPr wrap="none" lIns="0" tIns="0" rIns="0" bIns="0" rtlCol="0" anchor="t"/>
          <a:lstStyle/>
          <a:p>
            <a:pPr marL="0" indent="0">
              <a:lnSpc>
                <a:spcPts val="2300"/>
              </a:lnSpc>
              <a:buNone/>
            </a:pPr>
            <a:r>
              <a:rPr lang="en-US" sz="1400" dirty="0">
                <a:solidFill>
                  <a:srgbClr val="49495A"/>
                </a:solidFill>
                <a:latin typeface="Open Sans" pitchFamily="34" charset="0"/>
                <a:ea typeface="Open Sans" pitchFamily="34" charset="-122"/>
                <a:cs typeface="Open Sans" pitchFamily="34" charset="-120"/>
              </a:rPr>
              <a:t>Learning: Using Left Joins and handling NULL values.</a:t>
            </a:r>
            <a:endParaRPr lang="en-US" sz="1400" dirty="0"/>
          </a:p>
        </p:txBody>
      </p:sp>
      <p:sp>
        <p:nvSpPr>
          <p:cNvPr id="9" name="Text 6"/>
          <p:cNvSpPr/>
          <p:nvPr/>
        </p:nvSpPr>
        <p:spPr>
          <a:xfrm>
            <a:off x="611386" y="5737781"/>
            <a:ext cx="2289691" cy="286107"/>
          </a:xfrm>
          <a:prstGeom prst="rect">
            <a:avLst/>
          </a:prstGeom>
          <a:noFill/>
          <a:ln/>
        </p:spPr>
        <p:txBody>
          <a:bodyPr wrap="none" lIns="0" tIns="0" rIns="0" bIns="0" rtlCol="0" anchor="t"/>
          <a:lstStyle/>
          <a:p>
            <a:pPr marL="0" indent="0">
              <a:lnSpc>
                <a:spcPts val="2250"/>
              </a:lnSpc>
              <a:buNone/>
            </a:pPr>
            <a:r>
              <a:rPr lang="en-US" sz="1800" dirty="0">
                <a:solidFill>
                  <a:srgbClr val="403CCF"/>
                </a:solidFill>
                <a:latin typeface="Libre Baskerville" pitchFamily="34" charset="0"/>
                <a:ea typeface="Libre Baskerville" pitchFamily="34" charset="-122"/>
                <a:cs typeface="Libre Baskerville" pitchFamily="34" charset="-120"/>
              </a:rPr>
              <a:t>Left Join Concept</a:t>
            </a:r>
            <a:endParaRPr lang="en-US" sz="1800" dirty="0"/>
          </a:p>
        </p:txBody>
      </p:sp>
      <p:sp>
        <p:nvSpPr>
          <p:cNvPr id="10" name="Text 7"/>
          <p:cNvSpPr/>
          <p:nvPr/>
        </p:nvSpPr>
        <p:spPr>
          <a:xfrm>
            <a:off x="611386" y="6347460"/>
            <a:ext cx="6450687" cy="879396"/>
          </a:xfrm>
          <a:prstGeom prst="rect">
            <a:avLst/>
          </a:prstGeom>
          <a:noFill/>
          <a:ln/>
        </p:spPr>
        <p:txBody>
          <a:bodyPr wrap="square" lIns="0" tIns="0" rIns="0" bIns="0" rtlCol="0" anchor="t"/>
          <a:lstStyle/>
          <a:p>
            <a:pPr marL="0" indent="0">
              <a:lnSpc>
                <a:spcPts val="2300"/>
              </a:lnSpc>
              <a:buNone/>
            </a:pPr>
            <a:r>
              <a:rPr lang="en-US" sz="1400" dirty="0">
                <a:solidFill>
                  <a:srgbClr val="49495A"/>
                </a:solidFill>
                <a:latin typeface="Open Sans" pitchFamily="34" charset="0"/>
                <a:ea typeface="Open Sans" pitchFamily="34" charset="-122"/>
                <a:cs typeface="Open Sans" pitchFamily="34" charset="-120"/>
              </a:rPr>
              <a:t>A LEFT JOIN returns all records from the left table (Patients) and matching records from the right table (Appointments). When no match exists, NULL values appear in the result for columns from the right table.</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599836" y="574603"/>
            <a:ext cx="7850743" cy="543282"/>
          </a:xfrm>
          <a:prstGeom prst="rect">
            <a:avLst/>
          </a:prstGeom>
          <a:noFill/>
          <a:ln/>
        </p:spPr>
        <p:txBody>
          <a:bodyPr wrap="none" lIns="0" tIns="0" rIns="0" bIns="0" rtlCol="0" anchor="t"/>
          <a:lstStyle/>
          <a:p>
            <a:pPr marL="0" indent="0">
              <a:lnSpc>
                <a:spcPts val="4250"/>
              </a:lnSpc>
              <a:buNone/>
            </a:pPr>
            <a:r>
              <a:rPr lang="en-US" sz="3400" dirty="0">
                <a:solidFill>
                  <a:srgbClr val="403CCF"/>
                </a:solidFill>
                <a:latin typeface="Libre Baskerville" pitchFamily="34" charset="0"/>
                <a:ea typeface="Libre Baskerville" pitchFamily="34" charset="-122"/>
                <a:cs typeface="Libre Baskerville" pitchFamily="34" charset="-120"/>
              </a:rPr>
              <a:t>Right Join and Aggregate Functions</a:t>
            </a:r>
            <a:endParaRPr lang="en-US" sz="3400" dirty="0"/>
          </a:p>
        </p:txBody>
      </p:sp>
      <p:sp>
        <p:nvSpPr>
          <p:cNvPr id="4" name="Text 1"/>
          <p:cNvSpPr/>
          <p:nvPr/>
        </p:nvSpPr>
        <p:spPr>
          <a:xfrm>
            <a:off x="608529" y="1405379"/>
            <a:ext cx="7926943" cy="278130"/>
          </a:xfrm>
          <a:prstGeom prst="rect">
            <a:avLst/>
          </a:prstGeom>
          <a:noFill/>
          <a:ln/>
        </p:spPr>
        <p:txBody>
          <a:bodyPr wrap="none" lIns="0" tIns="0" rIns="0" bIns="0" rtlCol="0" anchor="t"/>
          <a:lstStyle/>
          <a:p>
            <a:pPr marL="0" indent="0">
              <a:lnSpc>
                <a:spcPts val="2150"/>
              </a:lnSpc>
              <a:buNone/>
            </a:pPr>
            <a:r>
              <a:rPr lang="en-US" sz="1350" dirty="0">
                <a:solidFill>
                  <a:srgbClr val="49495A"/>
                </a:solidFill>
                <a:latin typeface="Open Sans" pitchFamily="34" charset="0"/>
                <a:ea typeface="Open Sans" pitchFamily="34" charset="-122"/>
                <a:cs typeface="Open Sans" pitchFamily="34" charset="-120"/>
              </a:rPr>
              <a:t>Right Join and Aggregate Functions Query: Find total diagnoses for each doctor.</a:t>
            </a:r>
            <a:endParaRPr lang="en-US" sz="1350" dirty="0"/>
          </a:p>
        </p:txBody>
      </p:sp>
      <p:sp>
        <p:nvSpPr>
          <p:cNvPr id="5" name="Shape 2"/>
          <p:cNvSpPr/>
          <p:nvPr/>
        </p:nvSpPr>
        <p:spPr>
          <a:xfrm>
            <a:off x="608528" y="2167771"/>
            <a:ext cx="7926943" cy="1373267"/>
          </a:xfrm>
          <a:prstGeom prst="roundRect">
            <a:avLst>
              <a:gd name="adj" fmla="val 1899"/>
            </a:avLst>
          </a:prstGeom>
          <a:solidFill>
            <a:srgbClr val="D7D6F5"/>
          </a:solidFill>
          <a:ln/>
        </p:spPr>
        <p:txBody>
          <a:bodyPr/>
          <a:lstStyle/>
          <a:p>
            <a:endParaRPr lang="en-GB"/>
          </a:p>
        </p:txBody>
      </p:sp>
      <p:sp>
        <p:nvSpPr>
          <p:cNvPr id="6" name="Shape 3"/>
          <p:cNvSpPr/>
          <p:nvPr/>
        </p:nvSpPr>
        <p:spPr>
          <a:xfrm>
            <a:off x="599836" y="1841718"/>
            <a:ext cx="12598805" cy="1846897"/>
          </a:xfrm>
          <a:prstGeom prst="roundRect">
            <a:avLst>
              <a:gd name="adj" fmla="val 1899"/>
            </a:avLst>
          </a:prstGeom>
          <a:solidFill>
            <a:srgbClr val="D7D6F5"/>
          </a:solidFill>
          <a:ln/>
        </p:spPr>
        <p:txBody>
          <a:bodyPr/>
          <a:lstStyle/>
          <a:p>
            <a:endParaRPr lang="en-GB"/>
          </a:p>
        </p:txBody>
      </p:sp>
      <p:sp>
        <p:nvSpPr>
          <p:cNvPr id="7" name="Text 4"/>
          <p:cNvSpPr/>
          <p:nvPr/>
        </p:nvSpPr>
        <p:spPr>
          <a:xfrm>
            <a:off x="773667" y="1996913"/>
            <a:ext cx="11486511" cy="1112520"/>
          </a:xfrm>
          <a:prstGeom prst="rect">
            <a:avLst/>
          </a:prstGeom>
          <a:noFill/>
          <a:ln/>
        </p:spPr>
        <p:txBody>
          <a:bodyPr wrap="square" lIns="0" tIns="0" rIns="0" bIns="0" rtlCol="0" anchor="t"/>
          <a:lstStyle/>
          <a:p>
            <a:pPr marL="0" indent="0">
              <a:lnSpc>
                <a:spcPct val="150000"/>
              </a:lnSpc>
              <a:buNone/>
            </a:pPr>
            <a:r>
              <a:rPr lang="en-US" dirty="0">
                <a:solidFill>
                  <a:srgbClr val="49495A"/>
                </a:solidFill>
                <a:highlight>
                  <a:srgbClr val="D7D6F5"/>
                </a:highlight>
                <a:latin typeface="Consolas" pitchFamily="34" charset="0"/>
                <a:ea typeface="Consolas" pitchFamily="34" charset="-122"/>
                <a:cs typeface="Consolas" pitchFamily="34" charset="-120"/>
              </a:rPr>
              <a:t>SELECT d.name AS doctor_name, d.specialization, COUNT(di.diagnosis_id) AS total_diagnoses</a:t>
            </a:r>
            <a:endParaRPr lang="en-US" dirty="0"/>
          </a:p>
          <a:p>
            <a:pPr marL="0" indent="0">
              <a:lnSpc>
                <a:spcPct val="150000"/>
              </a:lnSpc>
              <a:buNone/>
            </a:pPr>
            <a:r>
              <a:rPr lang="en-US" dirty="0">
                <a:solidFill>
                  <a:srgbClr val="49495A"/>
                </a:solidFill>
                <a:highlight>
                  <a:srgbClr val="D7D6F5"/>
                </a:highlight>
                <a:latin typeface="Consolas" pitchFamily="34" charset="0"/>
                <a:ea typeface="Consolas" pitchFamily="34" charset="-122"/>
                <a:cs typeface="Consolas" pitchFamily="34" charset="-120"/>
              </a:rPr>
              <a:t>FROM Doctors d</a:t>
            </a:r>
            <a:endParaRPr lang="en-US" dirty="0"/>
          </a:p>
          <a:p>
            <a:pPr marL="0" indent="0">
              <a:lnSpc>
                <a:spcPct val="150000"/>
              </a:lnSpc>
              <a:buNone/>
            </a:pPr>
            <a:r>
              <a:rPr lang="en-US" dirty="0">
                <a:solidFill>
                  <a:srgbClr val="49495A"/>
                </a:solidFill>
                <a:highlight>
                  <a:srgbClr val="D7D6F5"/>
                </a:highlight>
                <a:latin typeface="Consolas" pitchFamily="34" charset="0"/>
                <a:ea typeface="Consolas" pitchFamily="34" charset="-122"/>
                <a:cs typeface="Consolas" pitchFamily="34" charset="-120"/>
              </a:rPr>
              <a:t>RIGHT JOIN Diagnoses di ON d.doctor_id = </a:t>
            </a:r>
            <a:r>
              <a:rPr lang="en-US" dirty="0" err="1">
                <a:solidFill>
                  <a:srgbClr val="49495A"/>
                </a:solidFill>
                <a:highlight>
                  <a:srgbClr val="D7D6F5"/>
                </a:highlight>
                <a:latin typeface="Consolas" pitchFamily="34" charset="0"/>
                <a:ea typeface="Consolas" pitchFamily="34" charset="-122"/>
                <a:cs typeface="Consolas" pitchFamily="34" charset="-120"/>
              </a:rPr>
              <a:t>di.doctor_id</a:t>
            </a:r>
            <a:endParaRPr lang="en-US" dirty="0"/>
          </a:p>
          <a:p>
            <a:pPr marL="0" indent="0">
              <a:lnSpc>
                <a:spcPct val="150000"/>
              </a:lnSpc>
              <a:buNone/>
            </a:pPr>
            <a:r>
              <a:rPr lang="en-US" dirty="0">
                <a:solidFill>
                  <a:srgbClr val="49495A"/>
                </a:solidFill>
                <a:highlight>
                  <a:srgbClr val="D7D6F5"/>
                </a:highlight>
                <a:latin typeface="Consolas" pitchFamily="34" charset="0"/>
                <a:ea typeface="Consolas" pitchFamily="34" charset="-122"/>
                <a:cs typeface="Consolas" pitchFamily="34" charset="-120"/>
              </a:rPr>
              <a:t>GROUP BY </a:t>
            </a:r>
            <a:r>
              <a:rPr lang="en-US" dirty="0" err="1">
                <a:solidFill>
                  <a:srgbClr val="49495A"/>
                </a:solidFill>
                <a:highlight>
                  <a:srgbClr val="D7D6F5"/>
                </a:highlight>
                <a:latin typeface="Consolas" pitchFamily="34" charset="0"/>
                <a:ea typeface="Consolas" pitchFamily="34" charset="-122"/>
                <a:cs typeface="Consolas" pitchFamily="34" charset="-120"/>
              </a:rPr>
              <a:t>d.doctor_id</a:t>
            </a:r>
            <a:r>
              <a:rPr lang="en-US" dirty="0">
                <a:solidFill>
                  <a:srgbClr val="49495A"/>
                </a:solidFill>
                <a:highlight>
                  <a:srgbClr val="D7D6F5"/>
                </a:highlight>
                <a:latin typeface="Consolas" pitchFamily="34" charset="0"/>
                <a:ea typeface="Consolas" pitchFamily="34" charset="-122"/>
                <a:cs typeface="Consolas" pitchFamily="34" charset="-120"/>
              </a:rPr>
              <a:t>, d.name, </a:t>
            </a:r>
            <a:r>
              <a:rPr lang="en-US" dirty="0" err="1">
                <a:solidFill>
                  <a:srgbClr val="49495A"/>
                </a:solidFill>
                <a:highlight>
                  <a:srgbClr val="D7D6F5"/>
                </a:highlight>
                <a:latin typeface="Consolas" pitchFamily="34" charset="0"/>
                <a:ea typeface="Consolas" pitchFamily="34" charset="-122"/>
                <a:cs typeface="Consolas" pitchFamily="34" charset="-120"/>
              </a:rPr>
              <a:t>d.specialization</a:t>
            </a:r>
            <a:r>
              <a:rPr lang="en-US" dirty="0">
                <a:solidFill>
                  <a:srgbClr val="49495A"/>
                </a:solidFill>
                <a:highlight>
                  <a:srgbClr val="D7D6F5"/>
                </a:highlight>
                <a:latin typeface="Consolas" pitchFamily="34" charset="0"/>
                <a:ea typeface="Consolas" pitchFamily="34" charset="-122"/>
                <a:cs typeface="Consolas" pitchFamily="34" charset="-120"/>
              </a:rPr>
              <a:t>;</a:t>
            </a:r>
            <a:endParaRPr lang="en-US" dirty="0"/>
          </a:p>
        </p:txBody>
      </p:sp>
      <p:sp>
        <p:nvSpPr>
          <p:cNvPr id="8" name="Text 5"/>
          <p:cNvSpPr/>
          <p:nvPr/>
        </p:nvSpPr>
        <p:spPr>
          <a:xfrm>
            <a:off x="608529" y="3744339"/>
            <a:ext cx="7926943" cy="278130"/>
          </a:xfrm>
          <a:prstGeom prst="rect">
            <a:avLst/>
          </a:prstGeom>
          <a:noFill/>
          <a:ln/>
        </p:spPr>
        <p:txBody>
          <a:bodyPr wrap="none" lIns="0" tIns="0" rIns="0" bIns="0" rtlCol="0" anchor="t"/>
          <a:lstStyle/>
          <a:p>
            <a:pPr marL="0" indent="0">
              <a:lnSpc>
                <a:spcPts val="2150"/>
              </a:lnSpc>
              <a:buNone/>
            </a:pPr>
            <a:r>
              <a:rPr lang="en-US" sz="1350" dirty="0">
                <a:solidFill>
                  <a:srgbClr val="49495A"/>
                </a:solidFill>
                <a:latin typeface="Open Sans" pitchFamily="34" charset="0"/>
                <a:ea typeface="Open Sans" pitchFamily="34" charset="-122"/>
                <a:cs typeface="Open Sans" pitchFamily="34" charset="-120"/>
              </a:rPr>
              <a:t>Learning: Applying Right Joins with Aggregations.</a:t>
            </a:r>
            <a:endParaRPr lang="en-US" sz="1350" dirty="0"/>
          </a:p>
        </p:txBody>
      </p:sp>
      <p:pic>
        <p:nvPicPr>
          <p:cNvPr id="9" name="Image 1" descr="preencoded.png"/>
          <p:cNvPicPr>
            <a:picLocks noChangeAspect="1"/>
          </p:cNvPicPr>
          <p:nvPr/>
        </p:nvPicPr>
        <p:blipFill>
          <a:blip r:embed="rId3"/>
          <a:stretch>
            <a:fillRect/>
          </a:stretch>
        </p:blipFill>
        <p:spPr>
          <a:xfrm>
            <a:off x="608528" y="4210169"/>
            <a:ext cx="869275" cy="1043107"/>
          </a:xfrm>
          <a:prstGeom prst="rect">
            <a:avLst/>
          </a:prstGeom>
        </p:spPr>
      </p:pic>
      <p:sp>
        <p:nvSpPr>
          <p:cNvPr id="10" name="Text 6"/>
          <p:cNvSpPr/>
          <p:nvPr/>
        </p:nvSpPr>
        <p:spPr>
          <a:xfrm>
            <a:off x="1738551" y="4384000"/>
            <a:ext cx="2173367" cy="271582"/>
          </a:xfrm>
          <a:prstGeom prst="rect">
            <a:avLst/>
          </a:prstGeom>
          <a:noFill/>
          <a:ln/>
        </p:spPr>
        <p:txBody>
          <a:bodyPr wrap="none" lIns="0" tIns="0" rIns="0" bIns="0" rtlCol="0" anchor="t"/>
          <a:lstStyle/>
          <a:p>
            <a:pPr marL="0" indent="0" algn="l">
              <a:lnSpc>
                <a:spcPts val="2100"/>
              </a:lnSpc>
              <a:buNone/>
            </a:pPr>
            <a:r>
              <a:rPr lang="en-US" sz="1700" dirty="0">
                <a:solidFill>
                  <a:srgbClr val="49495A"/>
                </a:solidFill>
                <a:latin typeface="Libre Baskerville" pitchFamily="34" charset="0"/>
                <a:ea typeface="Libre Baskerville" pitchFamily="34" charset="-122"/>
                <a:cs typeface="Libre Baskerville" pitchFamily="34" charset="-120"/>
              </a:rPr>
              <a:t>Right Join</a:t>
            </a:r>
            <a:endParaRPr lang="en-US" sz="1700" dirty="0"/>
          </a:p>
        </p:txBody>
      </p:sp>
      <p:sp>
        <p:nvSpPr>
          <p:cNvPr id="11" name="Text 7"/>
          <p:cNvSpPr/>
          <p:nvPr/>
        </p:nvSpPr>
        <p:spPr>
          <a:xfrm>
            <a:off x="1738551" y="4759881"/>
            <a:ext cx="6796921" cy="278130"/>
          </a:xfrm>
          <a:prstGeom prst="rect">
            <a:avLst/>
          </a:prstGeom>
          <a:noFill/>
          <a:ln/>
        </p:spPr>
        <p:txBody>
          <a:bodyPr wrap="none" lIns="0" tIns="0" rIns="0" bIns="0" rtlCol="0" anchor="t"/>
          <a:lstStyle/>
          <a:p>
            <a:pPr marL="0" indent="0" algn="l">
              <a:lnSpc>
                <a:spcPts val="2150"/>
              </a:lnSpc>
              <a:buNone/>
            </a:pPr>
            <a:r>
              <a:rPr lang="en-US" sz="1350" dirty="0">
                <a:solidFill>
                  <a:srgbClr val="49495A"/>
                </a:solidFill>
                <a:latin typeface="Open Sans" pitchFamily="34" charset="0"/>
                <a:ea typeface="Open Sans" pitchFamily="34" charset="-122"/>
                <a:cs typeface="Open Sans" pitchFamily="34" charset="-120"/>
              </a:rPr>
              <a:t>Returns all records from the right table and matching from the left</a:t>
            </a:r>
            <a:endParaRPr lang="en-US" sz="1350" dirty="0"/>
          </a:p>
        </p:txBody>
      </p:sp>
      <p:pic>
        <p:nvPicPr>
          <p:cNvPr id="12" name="Image 2" descr="preencoded.png"/>
          <p:cNvPicPr>
            <a:picLocks noChangeAspect="1"/>
          </p:cNvPicPr>
          <p:nvPr/>
        </p:nvPicPr>
        <p:blipFill>
          <a:blip r:embed="rId4"/>
          <a:stretch>
            <a:fillRect/>
          </a:stretch>
        </p:blipFill>
        <p:spPr>
          <a:xfrm>
            <a:off x="608528" y="5253276"/>
            <a:ext cx="869275" cy="1043107"/>
          </a:xfrm>
          <a:prstGeom prst="rect">
            <a:avLst/>
          </a:prstGeom>
        </p:spPr>
      </p:pic>
      <p:sp>
        <p:nvSpPr>
          <p:cNvPr id="13" name="Text 8"/>
          <p:cNvSpPr/>
          <p:nvPr/>
        </p:nvSpPr>
        <p:spPr>
          <a:xfrm>
            <a:off x="1738551" y="5427107"/>
            <a:ext cx="2173367" cy="271582"/>
          </a:xfrm>
          <a:prstGeom prst="rect">
            <a:avLst/>
          </a:prstGeom>
          <a:noFill/>
          <a:ln/>
        </p:spPr>
        <p:txBody>
          <a:bodyPr wrap="none" lIns="0" tIns="0" rIns="0" bIns="0" rtlCol="0" anchor="t"/>
          <a:lstStyle/>
          <a:p>
            <a:pPr marL="0" indent="0" algn="l">
              <a:lnSpc>
                <a:spcPts val="2100"/>
              </a:lnSpc>
              <a:buNone/>
            </a:pPr>
            <a:r>
              <a:rPr lang="en-US" sz="1700" dirty="0">
                <a:solidFill>
                  <a:srgbClr val="49495A"/>
                </a:solidFill>
                <a:latin typeface="Libre Baskerville" pitchFamily="34" charset="0"/>
                <a:ea typeface="Libre Baskerville" pitchFamily="34" charset="-122"/>
                <a:cs typeface="Libre Baskerville" pitchFamily="34" charset="-120"/>
              </a:rPr>
              <a:t>GROUP BY</a:t>
            </a:r>
            <a:endParaRPr lang="en-US" sz="1700" dirty="0"/>
          </a:p>
        </p:txBody>
      </p:sp>
      <p:sp>
        <p:nvSpPr>
          <p:cNvPr id="14" name="Text 9"/>
          <p:cNvSpPr/>
          <p:nvPr/>
        </p:nvSpPr>
        <p:spPr>
          <a:xfrm>
            <a:off x="1738551" y="5802987"/>
            <a:ext cx="6796921" cy="278130"/>
          </a:xfrm>
          <a:prstGeom prst="rect">
            <a:avLst/>
          </a:prstGeom>
          <a:noFill/>
          <a:ln/>
        </p:spPr>
        <p:txBody>
          <a:bodyPr wrap="none" lIns="0" tIns="0" rIns="0" bIns="0" rtlCol="0" anchor="t"/>
          <a:lstStyle/>
          <a:p>
            <a:pPr marL="0" indent="0" algn="l">
              <a:lnSpc>
                <a:spcPts val="2150"/>
              </a:lnSpc>
              <a:buNone/>
            </a:pPr>
            <a:r>
              <a:rPr lang="en-US" sz="1350" dirty="0">
                <a:solidFill>
                  <a:srgbClr val="49495A"/>
                </a:solidFill>
                <a:latin typeface="Open Sans" pitchFamily="34" charset="0"/>
                <a:ea typeface="Open Sans" pitchFamily="34" charset="-122"/>
                <a:cs typeface="Open Sans" pitchFamily="34" charset="-120"/>
              </a:rPr>
              <a:t>Organizes data by specified columns</a:t>
            </a:r>
            <a:endParaRPr lang="en-US" sz="1350" dirty="0"/>
          </a:p>
        </p:txBody>
      </p:sp>
      <p:pic>
        <p:nvPicPr>
          <p:cNvPr id="15" name="Image 3" descr="preencoded.png"/>
          <p:cNvPicPr>
            <a:picLocks noChangeAspect="1"/>
          </p:cNvPicPr>
          <p:nvPr/>
        </p:nvPicPr>
        <p:blipFill>
          <a:blip r:embed="rId5"/>
          <a:stretch>
            <a:fillRect/>
          </a:stretch>
        </p:blipFill>
        <p:spPr>
          <a:xfrm>
            <a:off x="608528" y="6296382"/>
            <a:ext cx="869275" cy="1043107"/>
          </a:xfrm>
          <a:prstGeom prst="rect">
            <a:avLst/>
          </a:prstGeom>
        </p:spPr>
      </p:pic>
      <p:sp>
        <p:nvSpPr>
          <p:cNvPr id="16" name="Text 10"/>
          <p:cNvSpPr/>
          <p:nvPr/>
        </p:nvSpPr>
        <p:spPr>
          <a:xfrm>
            <a:off x="1738551" y="6470213"/>
            <a:ext cx="2173367" cy="271582"/>
          </a:xfrm>
          <a:prstGeom prst="rect">
            <a:avLst/>
          </a:prstGeom>
          <a:noFill/>
          <a:ln/>
        </p:spPr>
        <p:txBody>
          <a:bodyPr wrap="none" lIns="0" tIns="0" rIns="0" bIns="0" rtlCol="0" anchor="t"/>
          <a:lstStyle/>
          <a:p>
            <a:pPr marL="0" indent="0" algn="l">
              <a:lnSpc>
                <a:spcPts val="2100"/>
              </a:lnSpc>
              <a:buNone/>
            </a:pPr>
            <a:r>
              <a:rPr lang="en-US" sz="1700" dirty="0">
                <a:solidFill>
                  <a:srgbClr val="49495A"/>
                </a:solidFill>
                <a:latin typeface="Libre Baskerville" pitchFamily="34" charset="0"/>
                <a:ea typeface="Libre Baskerville" pitchFamily="34" charset="-122"/>
                <a:cs typeface="Libre Baskerville" pitchFamily="34" charset="-120"/>
              </a:rPr>
              <a:t>COUNT()</a:t>
            </a:r>
            <a:endParaRPr lang="en-US" sz="1700" dirty="0"/>
          </a:p>
        </p:txBody>
      </p:sp>
      <p:sp>
        <p:nvSpPr>
          <p:cNvPr id="17" name="Text 11"/>
          <p:cNvSpPr/>
          <p:nvPr/>
        </p:nvSpPr>
        <p:spPr>
          <a:xfrm>
            <a:off x="1738551" y="6846094"/>
            <a:ext cx="6796921" cy="278130"/>
          </a:xfrm>
          <a:prstGeom prst="rect">
            <a:avLst/>
          </a:prstGeom>
          <a:noFill/>
          <a:ln/>
        </p:spPr>
        <p:txBody>
          <a:bodyPr wrap="none" lIns="0" tIns="0" rIns="0" bIns="0" rtlCol="0" anchor="t"/>
          <a:lstStyle/>
          <a:p>
            <a:pPr marL="0" indent="0" algn="l">
              <a:lnSpc>
                <a:spcPts val="2150"/>
              </a:lnSpc>
              <a:buNone/>
            </a:pPr>
            <a:r>
              <a:rPr lang="en-US" sz="1350" dirty="0">
                <a:solidFill>
                  <a:srgbClr val="49495A"/>
                </a:solidFill>
                <a:latin typeface="Open Sans" pitchFamily="34" charset="0"/>
                <a:ea typeface="Open Sans" pitchFamily="34" charset="-122"/>
                <a:cs typeface="Open Sans" pitchFamily="34" charset="-120"/>
              </a:rPr>
              <a:t>Aggregates the number of diagnoses</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241584"/>
            <a:ext cx="9564529" cy="771525"/>
          </a:xfrm>
          <a:prstGeom prst="rect">
            <a:avLst/>
          </a:prstGeom>
          <a:noFill/>
          <a:ln/>
        </p:spPr>
        <p:txBody>
          <a:bodyPr wrap="none" lIns="0" tIns="0" rIns="0" bIns="0" rtlCol="0" anchor="t"/>
          <a:lstStyle/>
          <a:p>
            <a:pPr marL="0" indent="0">
              <a:lnSpc>
                <a:spcPts val="6050"/>
              </a:lnSpc>
              <a:buNone/>
            </a:pPr>
            <a:r>
              <a:rPr lang="en-US" sz="4850" dirty="0">
                <a:solidFill>
                  <a:srgbClr val="403CCF"/>
                </a:solidFill>
                <a:latin typeface="Libre Baskerville" pitchFamily="34" charset="0"/>
                <a:ea typeface="Libre Baskerville" pitchFamily="34" charset="-122"/>
                <a:cs typeface="Libre Baskerville" pitchFamily="34" charset="-120"/>
              </a:rPr>
              <a:t>Full Join for Overlapping Data</a:t>
            </a:r>
            <a:endParaRPr lang="en-US" sz="4850" dirty="0"/>
          </a:p>
        </p:txBody>
      </p:sp>
      <p:sp>
        <p:nvSpPr>
          <p:cNvPr id="3" name="Text 1"/>
          <p:cNvSpPr/>
          <p:nvPr/>
        </p:nvSpPr>
        <p:spPr>
          <a:xfrm>
            <a:off x="864037" y="2506861"/>
            <a:ext cx="12902327" cy="395049"/>
          </a:xfrm>
          <a:prstGeom prst="rect">
            <a:avLst/>
          </a:prstGeom>
          <a:noFill/>
          <a:ln/>
        </p:spPr>
        <p:txBody>
          <a:bodyPr wrap="none" lIns="0" tIns="0" rIns="0" bIns="0" rtlCol="0" anchor="t"/>
          <a:lstStyle/>
          <a:p>
            <a:pPr marL="0" indent="0">
              <a:lnSpc>
                <a:spcPts val="3100"/>
              </a:lnSpc>
              <a:buNone/>
            </a:pPr>
            <a:r>
              <a:rPr lang="en-US" sz="1900" dirty="0">
                <a:solidFill>
                  <a:srgbClr val="49495A"/>
                </a:solidFill>
                <a:latin typeface="Open Sans" pitchFamily="34" charset="0"/>
                <a:ea typeface="Open Sans" pitchFamily="34" charset="-122"/>
                <a:cs typeface="Open Sans" pitchFamily="34" charset="-120"/>
              </a:rPr>
              <a:t>Full Join for Overlapping Data Query: Identify mismatches between Appointments and Diagnoses.</a:t>
            </a:r>
            <a:endParaRPr lang="en-US" sz="1900" dirty="0"/>
          </a:p>
        </p:txBody>
      </p:sp>
      <p:sp>
        <p:nvSpPr>
          <p:cNvPr id="4" name="Shape 2"/>
          <p:cNvSpPr/>
          <p:nvPr/>
        </p:nvSpPr>
        <p:spPr>
          <a:xfrm>
            <a:off x="864037" y="3179564"/>
            <a:ext cx="12902327" cy="3135630"/>
          </a:xfrm>
          <a:prstGeom prst="roundRect">
            <a:avLst>
              <a:gd name="adj" fmla="val 1181"/>
            </a:avLst>
          </a:prstGeom>
          <a:solidFill>
            <a:srgbClr val="D7D6F5"/>
          </a:solidFill>
          <a:ln/>
        </p:spPr>
        <p:txBody>
          <a:bodyPr/>
          <a:lstStyle/>
          <a:p>
            <a:endParaRPr lang="en-GB"/>
          </a:p>
        </p:txBody>
      </p:sp>
      <p:sp>
        <p:nvSpPr>
          <p:cNvPr id="5" name="Shape 3"/>
          <p:cNvSpPr/>
          <p:nvPr/>
        </p:nvSpPr>
        <p:spPr>
          <a:xfrm>
            <a:off x="851773" y="3179564"/>
            <a:ext cx="12926854" cy="3135630"/>
          </a:xfrm>
          <a:prstGeom prst="roundRect">
            <a:avLst>
              <a:gd name="adj" fmla="val 1181"/>
            </a:avLst>
          </a:prstGeom>
          <a:solidFill>
            <a:srgbClr val="D7D6F5"/>
          </a:solidFill>
          <a:ln/>
        </p:spPr>
        <p:txBody>
          <a:bodyPr/>
          <a:lstStyle/>
          <a:p>
            <a:endParaRPr lang="en-GB"/>
          </a:p>
        </p:txBody>
      </p:sp>
      <p:sp>
        <p:nvSpPr>
          <p:cNvPr id="6" name="Text 4"/>
          <p:cNvSpPr/>
          <p:nvPr/>
        </p:nvSpPr>
        <p:spPr>
          <a:xfrm>
            <a:off x="1098590" y="3364706"/>
            <a:ext cx="12433221" cy="2765346"/>
          </a:xfrm>
          <a:prstGeom prst="rect">
            <a:avLst/>
          </a:prstGeom>
          <a:noFill/>
          <a:ln/>
        </p:spPr>
        <p:txBody>
          <a:bodyPr wrap="square" lIns="0" tIns="0" rIns="0" bIns="0" rtlCol="0" anchor="t"/>
          <a:lstStyle/>
          <a:p>
            <a:pPr marL="0" indent="0">
              <a:lnSpc>
                <a:spcPts val="3100"/>
              </a:lnSpc>
              <a:buNone/>
            </a:pPr>
            <a:r>
              <a:rPr lang="en-US" sz="1900" dirty="0">
                <a:solidFill>
                  <a:srgbClr val="49495A"/>
                </a:solidFill>
                <a:highlight>
                  <a:srgbClr val="D7D6F5"/>
                </a:highlight>
                <a:latin typeface="Consolas" pitchFamily="34" charset="0"/>
                <a:ea typeface="Consolas" pitchFamily="34" charset="-122"/>
                <a:cs typeface="Consolas" pitchFamily="34" charset="-120"/>
              </a:rPr>
              <a:t>SELECT COALESCE(a.appointment_id, d.diagnosis_id) AS record_id, p.name AS patient_name, doc.name AS doctor_name, doc.specialization, a.appointment_date, d.diagnosis, d.treatment</a:t>
            </a:r>
            <a:endParaRPr lang="en-US" sz="1900" dirty="0"/>
          </a:p>
          <a:p>
            <a:pPr marL="0" indent="0">
              <a:lnSpc>
                <a:spcPts val="3100"/>
              </a:lnSpc>
              <a:buNone/>
            </a:pPr>
            <a:r>
              <a:rPr lang="en-US" sz="1900" dirty="0">
                <a:solidFill>
                  <a:srgbClr val="49495A"/>
                </a:solidFill>
                <a:highlight>
                  <a:srgbClr val="D7D6F5"/>
                </a:highlight>
                <a:latin typeface="Consolas" pitchFamily="34" charset="0"/>
                <a:ea typeface="Consolas" pitchFamily="34" charset="-122"/>
                <a:cs typeface="Consolas" pitchFamily="34" charset="-120"/>
              </a:rPr>
              <a:t>FROM Appointments a</a:t>
            </a:r>
            <a:endParaRPr lang="en-US" sz="1900" dirty="0"/>
          </a:p>
          <a:p>
            <a:pPr marL="0" indent="0">
              <a:lnSpc>
                <a:spcPts val="3100"/>
              </a:lnSpc>
              <a:buNone/>
            </a:pPr>
            <a:r>
              <a:rPr lang="en-US" sz="1900" dirty="0">
                <a:solidFill>
                  <a:srgbClr val="49495A"/>
                </a:solidFill>
                <a:highlight>
                  <a:srgbClr val="D7D6F5"/>
                </a:highlight>
                <a:latin typeface="Consolas" pitchFamily="34" charset="0"/>
                <a:ea typeface="Consolas" pitchFamily="34" charset="-122"/>
                <a:cs typeface="Consolas" pitchFamily="34" charset="-120"/>
              </a:rPr>
              <a:t>FULL OUTER JOIN Diagnoses d ON a.patient_id = d.patient_id AND a.doctor_id = d.doctor_id</a:t>
            </a:r>
            <a:endParaRPr lang="en-US" sz="1900" dirty="0"/>
          </a:p>
          <a:p>
            <a:pPr marL="0" indent="0">
              <a:lnSpc>
                <a:spcPts val="3100"/>
              </a:lnSpc>
              <a:buNone/>
            </a:pPr>
            <a:r>
              <a:rPr lang="en-US" sz="1900" dirty="0">
                <a:solidFill>
                  <a:srgbClr val="49495A"/>
                </a:solidFill>
                <a:highlight>
                  <a:srgbClr val="D7D6F5"/>
                </a:highlight>
                <a:latin typeface="Consolas" pitchFamily="34" charset="0"/>
                <a:ea typeface="Consolas" pitchFamily="34" charset="-122"/>
                <a:cs typeface="Consolas" pitchFamily="34" charset="-120"/>
              </a:rPr>
              <a:t>LEFT JOIN Patients p ON COALESCE(a.patient_id, d.patient_id) = p.patient_id</a:t>
            </a:r>
            <a:endParaRPr lang="en-US" sz="1900" dirty="0"/>
          </a:p>
          <a:p>
            <a:pPr marL="0" indent="0">
              <a:lnSpc>
                <a:spcPts val="3100"/>
              </a:lnSpc>
              <a:buNone/>
            </a:pPr>
            <a:r>
              <a:rPr lang="en-US" sz="1900" dirty="0">
                <a:solidFill>
                  <a:srgbClr val="49495A"/>
                </a:solidFill>
                <a:highlight>
                  <a:srgbClr val="D7D6F5"/>
                </a:highlight>
                <a:latin typeface="Consolas" pitchFamily="34" charset="0"/>
                <a:ea typeface="Consolas" pitchFamily="34" charset="-122"/>
                <a:cs typeface="Consolas" pitchFamily="34" charset="-120"/>
              </a:rPr>
              <a:t>LEFT JOIN Doctors doc ON COALESCE(a.doctor_id, d.doctor_id) = doc.doctor_id</a:t>
            </a:r>
            <a:endParaRPr lang="en-US" sz="1900" dirty="0"/>
          </a:p>
          <a:p>
            <a:pPr marL="0" indent="0">
              <a:lnSpc>
                <a:spcPts val="3100"/>
              </a:lnSpc>
              <a:buNone/>
            </a:pPr>
            <a:r>
              <a:rPr lang="en-US" sz="1900" dirty="0">
                <a:solidFill>
                  <a:srgbClr val="49495A"/>
                </a:solidFill>
                <a:highlight>
                  <a:srgbClr val="D7D6F5"/>
                </a:highlight>
                <a:latin typeface="Consolas" pitchFamily="34" charset="0"/>
                <a:ea typeface="Consolas" pitchFamily="34" charset="-122"/>
                <a:cs typeface="Consolas" pitchFamily="34" charset="-120"/>
              </a:rPr>
              <a:t>WHERE a.appointment_id IS NULL OR d.diagnosis_id IS NULL;</a:t>
            </a:r>
            <a:endParaRPr lang="en-US" sz="1900" dirty="0"/>
          </a:p>
        </p:txBody>
      </p:sp>
      <p:sp>
        <p:nvSpPr>
          <p:cNvPr id="7" name="Text 5"/>
          <p:cNvSpPr/>
          <p:nvPr/>
        </p:nvSpPr>
        <p:spPr>
          <a:xfrm>
            <a:off x="864037" y="6592848"/>
            <a:ext cx="12902327" cy="395049"/>
          </a:xfrm>
          <a:prstGeom prst="rect">
            <a:avLst/>
          </a:prstGeom>
          <a:noFill/>
          <a:ln/>
        </p:spPr>
        <p:txBody>
          <a:bodyPr wrap="none" lIns="0" tIns="0" rIns="0" bIns="0" rtlCol="0" anchor="t"/>
          <a:lstStyle/>
          <a:p>
            <a:pPr marL="0" indent="0">
              <a:lnSpc>
                <a:spcPts val="3100"/>
              </a:lnSpc>
              <a:buNone/>
            </a:pPr>
            <a:r>
              <a:rPr lang="en-US" sz="1900" dirty="0">
                <a:solidFill>
                  <a:srgbClr val="49495A"/>
                </a:solidFill>
                <a:latin typeface="Open Sans" pitchFamily="34" charset="0"/>
                <a:ea typeface="Open Sans" pitchFamily="34" charset="-122"/>
                <a:cs typeface="Open Sans" pitchFamily="34" charset="-120"/>
              </a:rPr>
              <a:t>Learning: Using Full Joins for data validation.</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45450" y="732711"/>
            <a:ext cx="12550854" cy="665559"/>
          </a:xfrm>
          <a:prstGeom prst="rect">
            <a:avLst/>
          </a:prstGeom>
          <a:noFill/>
          <a:ln/>
        </p:spPr>
        <p:txBody>
          <a:bodyPr wrap="none" lIns="0" tIns="0" rIns="0" bIns="0" rtlCol="0" anchor="t"/>
          <a:lstStyle/>
          <a:p>
            <a:pPr marL="0" indent="0">
              <a:lnSpc>
                <a:spcPts val="5200"/>
              </a:lnSpc>
              <a:buNone/>
            </a:pPr>
            <a:r>
              <a:rPr lang="en-US" sz="4150" dirty="0">
                <a:solidFill>
                  <a:srgbClr val="403CCF"/>
                </a:solidFill>
                <a:latin typeface="Libre Baskerville" pitchFamily="34" charset="0"/>
                <a:ea typeface="Libre Baskerville" pitchFamily="34" charset="-122"/>
                <a:cs typeface="Libre Baskerville" pitchFamily="34" charset="-120"/>
              </a:rPr>
              <a:t>Window Functions (Ranking and Aggregation)</a:t>
            </a:r>
            <a:endParaRPr lang="en-US" sz="4150" dirty="0"/>
          </a:p>
        </p:txBody>
      </p:sp>
      <p:sp>
        <p:nvSpPr>
          <p:cNvPr id="3" name="Text 1"/>
          <p:cNvSpPr/>
          <p:nvPr/>
        </p:nvSpPr>
        <p:spPr>
          <a:xfrm>
            <a:off x="745450" y="1824157"/>
            <a:ext cx="13139499" cy="340757"/>
          </a:xfrm>
          <a:prstGeom prst="rect">
            <a:avLst/>
          </a:prstGeom>
          <a:noFill/>
          <a:ln/>
        </p:spPr>
        <p:txBody>
          <a:bodyPr wrap="none" lIns="0" tIns="0" rIns="0" bIns="0" rtlCol="0" anchor="t"/>
          <a:lstStyle/>
          <a:p>
            <a:pPr marL="0" indent="0">
              <a:lnSpc>
                <a:spcPts val="2650"/>
              </a:lnSpc>
              <a:buNone/>
            </a:pPr>
            <a:r>
              <a:rPr lang="en-US" sz="1650" dirty="0">
                <a:solidFill>
                  <a:srgbClr val="49495A"/>
                </a:solidFill>
                <a:latin typeface="Open Sans" pitchFamily="34" charset="0"/>
                <a:ea typeface="Open Sans" pitchFamily="34" charset="-122"/>
                <a:cs typeface="Open Sans" pitchFamily="34" charset="-120"/>
              </a:rPr>
              <a:t>Window Functions (Ranking and Aggregation) Query: Rank doctors based on the number of appointments.</a:t>
            </a:r>
            <a:endParaRPr lang="en-US" sz="1650" dirty="0"/>
          </a:p>
        </p:txBody>
      </p:sp>
      <p:sp>
        <p:nvSpPr>
          <p:cNvPr id="4" name="Shape 2"/>
          <p:cNvSpPr/>
          <p:nvPr/>
        </p:nvSpPr>
        <p:spPr>
          <a:xfrm>
            <a:off x="745450" y="2404467"/>
            <a:ext cx="13139499" cy="2023110"/>
          </a:xfrm>
          <a:prstGeom prst="roundRect">
            <a:avLst>
              <a:gd name="adj" fmla="val 1579"/>
            </a:avLst>
          </a:prstGeom>
          <a:solidFill>
            <a:srgbClr val="D7D6F5"/>
          </a:solidFill>
          <a:ln/>
        </p:spPr>
        <p:txBody>
          <a:bodyPr/>
          <a:lstStyle/>
          <a:p>
            <a:endParaRPr lang="en-GB"/>
          </a:p>
        </p:txBody>
      </p:sp>
      <p:sp>
        <p:nvSpPr>
          <p:cNvPr id="5" name="Shape 3"/>
          <p:cNvSpPr/>
          <p:nvPr/>
        </p:nvSpPr>
        <p:spPr>
          <a:xfrm>
            <a:off x="734854" y="2404467"/>
            <a:ext cx="13160693" cy="2023110"/>
          </a:xfrm>
          <a:prstGeom prst="roundRect">
            <a:avLst>
              <a:gd name="adj" fmla="val 1579"/>
            </a:avLst>
          </a:prstGeom>
          <a:solidFill>
            <a:srgbClr val="D7D6F5"/>
          </a:solidFill>
          <a:ln/>
        </p:spPr>
        <p:txBody>
          <a:bodyPr/>
          <a:lstStyle/>
          <a:p>
            <a:endParaRPr lang="en-GB"/>
          </a:p>
        </p:txBody>
      </p:sp>
      <p:sp>
        <p:nvSpPr>
          <p:cNvPr id="6" name="Text 4"/>
          <p:cNvSpPr/>
          <p:nvPr/>
        </p:nvSpPr>
        <p:spPr>
          <a:xfrm>
            <a:off x="947737" y="2564130"/>
            <a:ext cx="12734925" cy="1703784"/>
          </a:xfrm>
          <a:prstGeom prst="rect">
            <a:avLst/>
          </a:prstGeom>
          <a:noFill/>
          <a:ln/>
        </p:spPr>
        <p:txBody>
          <a:bodyPr wrap="square" lIns="0" tIns="0" rIns="0" bIns="0" rtlCol="0" anchor="t"/>
          <a:lstStyle/>
          <a:p>
            <a:pPr marL="0" indent="0">
              <a:lnSpc>
                <a:spcPts val="2650"/>
              </a:lnSpc>
              <a:buNone/>
            </a:pPr>
            <a:r>
              <a:rPr lang="en-US" sz="1650" dirty="0">
                <a:solidFill>
                  <a:srgbClr val="49495A"/>
                </a:solidFill>
                <a:highlight>
                  <a:srgbClr val="D7D6F5"/>
                </a:highlight>
                <a:latin typeface="Consolas" pitchFamily="34" charset="0"/>
                <a:ea typeface="Consolas" pitchFamily="34" charset="-122"/>
                <a:cs typeface="Consolas" pitchFamily="34" charset="-120"/>
              </a:rPr>
              <a:t>SELECT d.Doctor_ID, d.name, COUNT(a.Appointment_ID) AS Appointment_Count, </a:t>
            </a:r>
            <a:endParaRPr lang="en-US" sz="1650" dirty="0"/>
          </a:p>
          <a:p>
            <a:pPr marL="0" indent="0">
              <a:lnSpc>
                <a:spcPts val="2650"/>
              </a:lnSpc>
              <a:buNone/>
            </a:pPr>
            <a:r>
              <a:rPr lang="en-US" sz="1650" dirty="0">
                <a:solidFill>
                  <a:srgbClr val="49495A"/>
                </a:solidFill>
                <a:highlight>
                  <a:srgbClr val="D7D6F5"/>
                </a:highlight>
                <a:latin typeface="Consolas" pitchFamily="34" charset="0"/>
                <a:ea typeface="Consolas" pitchFamily="34" charset="-122"/>
                <a:cs typeface="Consolas" pitchFamily="34" charset="-120"/>
              </a:rPr>
              <a:t>RANK() OVER (ORDER BY COUNT(a.Appointment_ID) DESC) AS Patient_Rank</a:t>
            </a:r>
            <a:endParaRPr lang="en-US" sz="1650" dirty="0"/>
          </a:p>
          <a:p>
            <a:pPr marL="0" indent="0">
              <a:lnSpc>
                <a:spcPts val="2650"/>
              </a:lnSpc>
              <a:buNone/>
            </a:pPr>
            <a:r>
              <a:rPr lang="en-US" sz="1650" dirty="0">
                <a:solidFill>
                  <a:srgbClr val="49495A"/>
                </a:solidFill>
                <a:highlight>
                  <a:srgbClr val="D7D6F5"/>
                </a:highlight>
                <a:latin typeface="Consolas" pitchFamily="34" charset="0"/>
                <a:ea typeface="Consolas" pitchFamily="34" charset="-122"/>
                <a:cs typeface="Consolas" pitchFamily="34" charset="-120"/>
              </a:rPr>
              <a:t>FROM Appointments a</a:t>
            </a:r>
            <a:endParaRPr lang="en-US" sz="1650" dirty="0"/>
          </a:p>
          <a:p>
            <a:pPr marL="0" indent="0">
              <a:lnSpc>
                <a:spcPts val="2650"/>
              </a:lnSpc>
              <a:buNone/>
            </a:pPr>
            <a:r>
              <a:rPr lang="en-US" sz="1650" dirty="0">
                <a:solidFill>
                  <a:srgbClr val="49495A"/>
                </a:solidFill>
                <a:highlight>
                  <a:srgbClr val="D7D6F5"/>
                </a:highlight>
                <a:latin typeface="Consolas" pitchFamily="34" charset="0"/>
                <a:ea typeface="Consolas" pitchFamily="34" charset="-122"/>
                <a:cs typeface="Consolas" pitchFamily="34" charset="-120"/>
              </a:rPr>
              <a:t>JOIN Doctors d ON a.Doctor_ID = d.Doctor_ID</a:t>
            </a:r>
            <a:endParaRPr lang="en-US" sz="1650" dirty="0"/>
          </a:p>
          <a:p>
            <a:pPr marL="0" indent="0">
              <a:lnSpc>
                <a:spcPts val="2650"/>
              </a:lnSpc>
              <a:buNone/>
            </a:pPr>
            <a:r>
              <a:rPr lang="en-US" sz="1650" dirty="0">
                <a:solidFill>
                  <a:srgbClr val="49495A"/>
                </a:solidFill>
                <a:highlight>
                  <a:srgbClr val="D7D6F5"/>
                </a:highlight>
                <a:latin typeface="Consolas" pitchFamily="34" charset="0"/>
                <a:ea typeface="Consolas" pitchFamily="34" charset="-122"/>
                <a:cs typeface="Consolas" pitchFamily="34" charset="-120"/>
              </a:rPr>
              <a:t>GROUP BY d.Doctor_ID, d.name;</a:t>
            </a:r>
            <a:endParaRPr lang="en-US" sz="1650" dirty="0"/>
          </a:p>
        </p:txBody>
      </p:sp>
      <p:sp>
        <p:nvSpPr>
          <p:cNvPr id="7" name="Text 5"/>
          <p:cNvSpPr/>
          <p:nvPr/>
        </p:nvSpPr>
        <p:spPr>
          <a:xfrm>
            <a:off x="745450" y="4667131"/>
            <a:ext cx="13139499" cy="340757"/>
          </a:xfrm>
          <a:prstGeom prst="rect">
            <a:avLst/>
          </a:prstGeom>
          <a:noFill/>
          <a:ln/>
        </p:spPr>
        <p:txBody>
          <a:bodyPr wrap="none" lIns="0" tIns="0" rIns="0" bIns="0" rtlCol="0" anchor="t"/>
          <a:lstStyle/>
          <a:p>
            <a:pPr marL="0" indent="0">
              <a:lnSpc>
                <a:spcPts val="2650"/>
              </a:lnSpc>
              <a:buNone/>
            </a:pPr>
            <a:r>
              <a:rPr lang="en-US" sz="1650" dirty="0">
                <a:solidFill>
                  <a:srgbClr val="49495A"/>
                </a:solidFill>
                <a:latin typeface="Open Sans" pitchFamily="34" charset="0"/>
                <a:ea typeface="Open Sans" pitchFamily="34" charset="-122"/>
                <a:cs typeface="Open Sans" pitchFamily="34" charset="-120"/>
              </a:rPr>
              <a:t>Learning: Applying RANK() for ranking data.</a:t>
            </a:r>
            <a:endParaRPr lang="en-US" sz="1650" dirty="0"/>
          </a:p>
        </p:txBody>
      </p:sp>
      <p:sp>
        <p:nvSpPr>
          <p:cNvPr id="8" name="Shape 6"/>
          <p:cNvSpPr/>
          <p:nvPr/>
        </p:nvSpPr>
        <p:spPr>
          <a:xfrm>
            <a:off x="745450" y="5247442"/>
            <a:ext cx="4237911" cy="2249329"/>
          </a:xfrm>
          <a:prstGeom prst="roundRect">
            <a:avLst>
              <a:gd name="adj" fmla="val 1420"/>
            </a:avLst>
          </a:prstGeom>
          <a:solidFill>
            <a:srgbClr val="EAE8F3"/>
          </a:solidFill>
          <a:ln/>
        </p:spPr>
        <p:txBody>
          <a:bodyPr/>
          <a:lstStyle/>
          <a:p>
            <a:endParaRPr lang="en-GB"/>
          </a:p>
        </p:txBody>
      </p:sp>
      <p:sp>
        <p:nvSpPr>
          <p:cNvPr id="9" name="Text 7"/>
          <p:cNvSpPr/>
          <p:nvPr/>
        </p:nvSpPr>
        <p:spPr>
          <a:xfrm>
            <a:off x="958334" y="5460325"/>
            <a:ext cx="2662476" cy="332780"/>
          </a:xfrm>
          <a:prstGeom prst="rect">
            <a:avLst/>
          </a:prstGeom>
          <a:noFill/>
          <a:ln/>
        </p:spPr>
        <p:txBody>
          <a:bodyPr wrap="none" lIns="0" tIns="0" rIns="0" bIns="0" rtlCol="0" anchor="t"/>
          <a:lstStyle/>
          <a:p>
            <a:pPr marL="0" indent="0">
              <a:lnSpc>
                <a:spcPts val="2600"/>
              </a:lnSpc>
              <a:buNone/>
            </a:pPr>
            <a:r>
              <a:rPr lang="en-US" sz="2050" dirty="0">
                <a:solidFill>
                  <a:srgbClr val="49495A"/>
                </a:solidFill>
                <a:latin typeface="Libre Baskerville" pitchFamily="34" charset="0"/>
                <a:ea typeface="Libre Baskerville" pitchFamily="34" charset="-122"/>
                <a:cs typeface="Libre Baskerville" pitchFamily="34" charset="-120"/>
              </a:rPr>
              <a:t>Window Functions</a:t>
            </a:r>
            <a:endParaRPr lang="en-US" sz="2050" dirty="0"/>
          </a:p>
        </p:txBody>
      </p:sp>
      <p:sp>
        <p:nvSpPr>
          <p:cNvPr id="10" name="Text 8"/>
          <p:cNvSpPr/>
          <p:nvPr/>
        </p:nvSpPr>
        <p:spPr>
          <a:xfrm>
            <a:off x="958334" y="5920859"/>
            <a:ext cx="3812143" cy="1363028"/>
          </a:xfrm>
          <a:prstGeom prst="rect">
            <a:avLst/>
          </a:prstGeom>
          <a:noFill/>
          <a:ln/>
        </p:spPr>
        <p:txBody>
          <a:bodyPr wrap="square" lIns="0" tIns="0" rIns="0" bIns="0" rtlCol="0" anchor="t"/>
          <a:lstStyle/>
          <a:p>
            <a:pPr marL="0" indent="0">
              <a:lnSpc>
                <a:spcPts val="2650"/>
              </a:lnSpc>
              <a:buNone/>
            </a:pPr>
            <a:r>
              <a:rPr lang="en-US" sz="1650" dirty="0">
                <a:solidFill>
                  <a:srgbClr val="49495A"/>
                </a:solidFill>
                <a:latin typeface="Open Sans" pitchFamily="34" charset="0"/>
                <a:ea typeface="Open Sans" pitchFamily="34" charset="-122"/>
                <a:cs typeface="Open Sans" pitchFamily="34" charset="-120"/>
              </a:rPr>
              <a:t>Perform calculations across a set of rows related to the current row, enabling complex analytics without grouping results.</a:t>
            </a:r>
            <a:endParaRPr lang="en-US" sz="1650" dirty="0"/>
          </a:p>
        </p:txBody>
      </p:sp>
      <p:sp>
        <p:nvSpPr>
          <p:cNvPr id="11" name="Shape 9"/>
          <p:cNvSpPr/>
          <p:nvPr/>
        </p:nvSpPr>
        <p:spPr>
          <a:xfrm>
            <a:off x="5196245" y="5247442"/>
            <a:ext cx="4237911" cy="2249329"/>
          </a:xfrm>
          <a:prstGeom prst="roundRect">
            <a:avLst>
              <a:gd name="adj" fmla="val 1420"/>
            </a:avLst>
          </a:prstGeom>
          <a:solidFill>
            <a:srgbClr val="EAE8F3"/>
          </a:solidFill>
          <a:ln/>
        </p:spPr>
        <p:txBody>
          <a:bodyPr/>
          <a:lstStyle/>
          <a:p>
            <a:endParaRPr lang="en-GB"/>
          </a:p>
        </p:txBody>
      </p:sp>
      <p:sp>
        <p:nvSpPr>
          <p:cNvPr id="12" name="Text 10"/>
          <p:cNvSpPr/>
          <p:nvPr/>
        </p:nvSpPr>
        <p:spPr>
          <a:xfrm>
            <a:off x="5409128" y="5460325"/>
            <a:ext cx="2662476" cy="332780"/>
          </a:xfrm>
          <a:prstGeom prst="rect">
            <a:avLst/>
          </a:prstGeom>
          <a:noFill/>
          <a:ln/>
        </p:spPr>
        <p:txBody>
          <a:bodyPr wrap="none" lIns="0" tIns="0" rIns="0" bIns="0" rtlCol="0" anchor="t"/>
          <a:lstStyle/>
          <a:p>
            <a:pPr marL="0" indent="0">
              <a:lnSpc>
                <a:spcPts val="2600"/>
              </a:lnSpc>
              <a:buNone/>
            </a:pPr>
            <a:r>
              <a:rPr lang="en-US" sz="2050" dirty="0">
                <a:solidFill>
                  <a:srgbClr val="49495A"/>
                </a:solidFill>
                <a:latin typeface="Libre Baskerville" pitchFamily="34" charset="0"/>
                <a:ea typeface="Libre Baskerville" pitchFamily="34" charset="-122"/>
                <a:cs typeface="Libre Baskerville" pitchFamily="34" charset="-120"/>
              </a:rPr>
              <a:t>RANK()</a:t>
            </a:r>
            <a:endParaRPr lang="en-US" sz="2050" dirty="0"/>
          </a:p>
        </p:txBody>
      </p:sp>
      <p:sp>
        <p:nvSpPr>
          <p:cNvPr id="13" name="Text 11"/>
          <p:cNvSpPr/>
          <p:nvPr/>
        </p:nvSpPr>
        <p:spPr>
          <a:xfrm>
            <a:off x="5409128" y="5920859"/>
            <a:ext cx="3812143" cy="1363028"/>
          </a:xfrm>
          <a:prstGeom prst="rect">
            <a:avLst/>
          </a:prstGeom>
          <a:noFill/>
          <a:ln/>
        </p:spPr>
        <p:txBody>
          <a:bodyPr wrap="square" lIns="0" tIns="0" rIns="0" bIns="0" rtlCol="0" anchor="t"/>
          <a:lstStyle/>
          <a:p>
            <a:pPr marL="0" indent="0">
              <a:lnSpc>
                <a:spcPts val="2650"/>
              </a:lnSpc>
              <a:buNone/>
            </a:pPr>
            <a:r>
              <a:rPr lang="en-US" sz="1650" dirty="0">
                <a:solidFill>
                  <a:srgbClr val="49495A"/>
                </a:solidFill>
                <a:latin typeface="Open Sans" pitchFamily="34" charset="0"/>
                <a:ea typeface="Open Sans" pitchFamily="34" charset="-122"/>
                <a:cs typeface="Open Sans" pitchFamily="34" charset="-120"/>
              </a:rPr>
              <a:t>Assigns a rank to each row within a partition of a result set, with the same rank for ties and gaps in the sequence.</a:t>
            </a:r>
            <a:endParaRPr lang="en-US" sz="1650" dirty="0"/>
          </a:p>
        </p:txBody>
      </p:sp>
      <p:sp>
        <p:nvSpPr>
          <p:cNvPr id="14" name="Shape 12"/>
          <p:cNvSpPr/>
          <p:nvPr/>
        </p:nvSpPr>
        <p:spPr>
          <a:xfrm>
            <a:off x="9647039" y="5247442"/>
            <a:ext cx="4237911" cy="2249329"/>
          </a:xfrm>
          <a:prstGeom prst="roundRect">
            <a:avLst>
              <a:gd name="adj" fmla="val 1420"/>
            </a:avLst>
          </a:prstGeom>
          <a:solidFill>
            <a:srgbClr val="EAE8F3"/>
          </a:solidFill>
          <a:ln/>
        </p:spPr>
        <p:txBody>
          <a:bodyPr/>
          <a:lstStyle/>
          <a:p>
            <a:endParaRPr lang="en-GB"/>
          </a:p>
        </p:txBody>
      </p:sp>
      <p:sp>
        <p:nvSpPr>
          <p:cNvPr id="15" name="Text 13"/>
          <p:cNvSpPr/>
          <p:nvPr/>
        </p:nvSpPr>
        <p:spPr>
          <a:xfrm>
            <a:off x="9859923" y="5460325"/>
            <a:ext cx="2662476" cy="332780"/>
          </a:xfrm>
          <a:prstGeom prst="rect">
            <a:avLst/>
          </a:prstGeom>
          <a:noFill/>
          <a:ln/>
        </p:spPr>
        <p:txBody>
          <a:bodyPr wrap="none" lIns="0" tIns="0" rIns="0" bIns="0" rtlCol="0" anchor="t"/>
          <a:lstStyle/>
          <a:p>
            <a:pPr marL="0" indent="0">
              <a:lnSpc>
                <a:spcPts val="2600"/>
              </a:lnSpc>
              <a:buNone/>
            </a:pPr>
            <a:r>
              <a:rPr lang="en-US" sz="2050" dirty="0">
                <a:solidFill>
                  <a:srgbClr val="49495A"/>
                </a:solidFill>
                <a:latin typeface="Libre Baskerville" pitchFamily="34" charset="0"/>
                <a:ea typeface="Libre Baskerville" pitchFamily="34" charset="-122"/>
                <a:cs typeface="Libre Baskerville" pitchFamily="34" charset="-120"/>
              </a:rPr>
              <a:t>Benefits</a:t>
            </a:r>
            <a:endParaRPr lang="en-US" sz="2050" dirty="0"/>
          </a:p>
        </p:txBody>
      </p:sp>
      <p:sp>
        <p:nvSpPr>
          <p:cNvPr id="16" name="Text 14"/>
          <p:cNvSpPr/>
          <p:nvPr/>
        </p:nvSpPr>
        <p:spPr>
          <a:xfrm>
            <a:off x="9859923" y="5920859"/>
            <a:ext cx="3812143" cy="1022271"/>
          </a:xfrm>
          <a:prstGeom prst="rect">
            <a:avLst/>
          </a:prstGeom>
          <a:noFill/>
          <a:ln/>
        </p:spPr>
        <p:txBody>
          <a:bodyPr wrap="square" lIns="0" tIns="0" rIns="0" bIns="0" rtlCol="0" anchor="t"/>
          <a:lstStyle/>
          <a:p>
            <a:pPr marL="0" indent="0">
              <a:lnSpc>
                <a:spcPts val="2650"/>
              </a:lnSpc>
              <a:buNone/>
            </a:pPr>
            <a:r>
              <a:rPr lang="en-US" sz="1650" dirty="0">
                <a:solidFill>
                  <a:srgbClr val="49495A"/>
                </a:solidFill>
                <a:latin typeface="Open Sans" pitchFamily="34" charset="0"/>
                <a:ea typeface="Open Sans" pitchFamily="34" charset="-122"/>
                <a:cs typeface="Open Sans" pitchFamily="34" charset="-120"/>
              </a:rPr>
              <a:t>Allows sophisticated analytics while preserving row details, unlike GROUP BY which collapses rows.</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8162" y="600551"/>
            <a:ext cx="7620476" cy="1360170"/>
          </a:xfrm>
          <a:prstGeom prst="rect">
            <a:avLst/>
          </a:prstGeom>
          <a:noFill/>
          <a:ln/>
        </p:spPr>
        <p:txBody>
          <a:bodyPr wrap="square" lIns="0" tIns="0" rIns="0" bIns="0" rtlCol="0" anchor="t"/>
          <a:lstStyle/>
          <a:p>
            <a:pPr marL="0" indent="0">
              <a:lnSpc>
                <a:spcPts val="5350"/>
              </a:lnSpc>
              <a:buNone/>
            </a:pPr>
            <a:r>
              <a:rPr lang="en-US" sz="4250" dirty="0">
                <a:solidFill>
                  <a:srgbClr val="403CCF"/>
                </a:solidFill>
                <a:latin typeface="Libre Baskerville" pitchFamily="34" charset="0"/>
                <a:ea typeface="Libre Baskerville" pitchFamily="34" charset="-122"/>
                <a:cs typeface="Libre Baskerville" pitchFamily="34" charset="-120"/>
              </a:rPr>
              <a:t>Complex Joins and Aggregation Query</a:t>
            </a:r>
            <a:endParaRPr lang="en-US" sz="4250" dirty="0"/>
          </a:p>
        </p:txBody>
      </p:sp>
      <p:sp>
        <p:nvSpPr>
          <p:cNvPr id="4" name="Text 1"/>
          <p:cNvSpPr/>
          <p:nvPr/>
        </p:nvSpPr>
        <p:spPr>
          <a:xfrm>
            <a:off x="6248162" y="2287191"/>
            <a:ext cx="7620476" cy="348139"/>
          </a:xfrm>
          <a:prstGeom prst="rect">
            <a:avLst/>
          </a:prstGeom>
          <a:noFill/>
          <a:ln/>
        </p:spPr>
        <p:txBody>
          <a:bodyPr wrap="none" lIns="0" tIns="0" rIns="0" bIns="0" rtlCol="0" anchor="t"/>
          <a:lstStyle/>
          <a:p>
            <a:pPr marL="0" indent="0">
              <a:lnSpc>
                <a:spcPts val="2700"/>
              </a:lnSpc>
              <a:buNone/>
            </a:pPr>
            <a:r>
              <a:rPr lang="en-US" sz="1700" dirty="0">
                <a:solidFill>
                  <a:srgbClr val="49495A"/>
                </a:solidFill>
                <a:latin typeface="Open Sans" pitchFamily="34" charset="0"/>
                <a:ea typeface="Open Sans" pitchFamily="34" charset="-122"/>
                <a:cs typeface="Open Sans" pitchFamily="34" charset="-120"/>
              </a:rPr>
              <a:t>Identify the doctor with the most unique patients.</a:t>
            </a:r>
            <a:endParaRPr lang="en-US" sz="1700" dirty="0"/>
          </a:p>
        </p:txBody>
      </p:sp>
      <p:sp>
        <p:nvSpPr>
          <p:cNvPr id="5" name="Shape 2"/>
          <p:cNvSpPr/>
          <p:nvPr/>
        </p:nvSpPr>
        <p:spPr>
          <a:xfrm>
            <a:off x="6248162" y="2880122"/>
            <a:ext cx="7620476" cy="2763441"/>
          </a:xfrm>
          <a:prstGeom prst="roundRect">
            <a:avLst>
              <a:gd name="adj" fmla="val 1182"/>
            </a:avLst>
          </a:prstGeom>
          <a:solidFill>
            <a:srgbClr val="D7D6F5"/>
          </a:solidFill>
          <a:ln/>
        </p:spPr>
        <p:txBody>
          <a:bodyPr/>
          <a:lstStyle/>
          <a:p>
            <a:endParaRPr lang="en-GB"/>
          </a:p>
        </p:txBody>
      </p:sp>
      <p:sp>
        <p:nvSpPr>
          <p:cNvPr id="6" name="Shape 3"/>
          <p:cNvSpPr/>
          <p:nvPr/>
        </p:nvSpPr>
        <p:spPr>
          <a:xfrm>
            <a:off x="6237327" y="2880122"/>
            <a:ext cx="7642146" cy="2763441"/>
          </a:xfrm>
          <a:prstGeom prst="roundRect">
            <a:avLst>
              <a:gd name="adj" fmla="val 1182"/>
            </a:avLst>
          </a:prstGeom>
          <a:solidFill>
            <a:srgbClr val="D7D6F5"/>
          </a:solidFill>
          <a:ln/>
        </p:spPr>
        <p:txBody>
          <a:bodyPr/>
          <a:lstStyle/>
          <a:p>
            <a:endParaRPr lang="en-GB"/>
          </a:p>
        </p:txBody>
      </p:sp>
      <p:sp>
        <p:nvSpPr>
          <p:cNvPr id="7" name="Text 4"/>
          <p:cNvSpPr/>
          <p:nvPr/>
        </p:nvSpPr>
        <p:spPr>
          <a:xfrm>
            <a:off x="6454973" y="3043357"/>
            <a:ext cx="7206853" cy="2436971"/>
          </a:xfrm>
          <a:prstGeom prst="rect">
            <a:avLst/>
          </a:prstGeom>
          <a:noFill/>
          <a:ln/>
        </p:spPr>
        <p:txBody>
          <a:bodyPr wrap="square" lIns="0" tIns="0" rIns="0" bIns="0" rtlCol="0" anchor="t"/>
          <a:lstStyle/>
          <a:p>
            <a:pPr marL="0" indent="0">
              <a:lnSpc>
                <a:spcPts val="2700"/>
              </a:lnSpc>
              <a:buNone/>
            </a:pPr>
            <a:r>
              <a:rPr lang="en-US" sz="1700" dirty="0">
                <a:solidFill>
                  <a:srgbClr val="49495A"/>
                </a:solidFill>
                <a:highlight>
                  <a:srgbClr val="D7D6F5"/>
                </a:highlight>
                <a:latin typeface="Consolas" pitchFamily="34" charset="0"/>
                <a:ea typeface="Consolas" pitchFamily="34" charset="-122"/>
                <a:cs typeface="Consolas" pitchFamily="34" charset="-120"/>
              </a:rPr>
              <a:t>SELECT d.name AS doctor_name, d.specialization, COUNT(DISTINCT a.patient_id) AS unique_patient_count</a:t>
            </a:r>
            <a:endParaRPr lang="en-US" sz="1700" dirty="0"/>
          </a:p>
          <a:p>
            <a:pPr marL="0" indent="0">
              <a:lnSpc>
                <a:spcPts val="2700"/>
              </a:lnSpc>
              <a:buNone/>
            </a:pPr>
            <a:r>
              <a:rPr lang="en-US" sz="1700" dirty="0">
                <a:solidFill>
                  <a:srgbClr val="49495A"/>
                </a:solidFill>
                <a:highlight>
                  <a:srgbClr val="D7D6F5"/>
                </a:highlight>
                <a:latin typeface="Consolas" pitchFamily="34" charset="0"/>
                <a:ea typeface="Consolas" pitchFamily="34" charset="-122"/>
                <a:cs typeface="Consolas" pitchFamily="34" charset="-120"/>
              </a:rPr>
              <a:t>FROM doctors d</a:t>
            </a:r>
            <a:endParaRPr lang="en-US" sz="1700" dirty="0"/>
          </a:p>
          <a:p>
            <a:pPr marL="0" indent="0">
              <a:lnSpc>
                <a:spcPts val="2700"/>
              </a:lnSpc>
              <a:buNone/>
            </a:pPr>
            <a:r>
              <a:rPr lang="en-US" sz="1700" dirty="0">
                <a:solidFill>
                  <a:srgbClr val="49495A"/>
                </a:solidFill>
                <a:highlight>
                  <a:srgbClr val="D7D6F5"/>
                </a:highlight>
                <a:latin typeface="Consolas" pitchFamily="34" charset="0"/>
                <a:ea typeface="Consolas" pitchFamily="34" charset="-122"/>
                <a:cs typeface="Consolas" pitchFamily="34" charset="-120"/>
              </a:rPr>
              <a:t>JOIN appointments a ON d.doctor_id = a.doctor_id</a:t>
            </a:r>
            <a:endParaRPr lang="en-US" sz="1700" dirty="0"/>
          </a:p>
          <a:p>
            <a:pPr marL="0" indent="0">
              <a:lnSpc>
                <a:spcPts val="2700"/>
              </a:lnSpc>
              <a:buNone/>
            </a:pPr>
            <a:r>
              <a:rPr lang="en-US" sz="1700" dirty="0">
                <a:solidFill>
                  <a:srgbClr val="49495A"/>
                </a:solidFill>
                <a:highlight>
                  <a:srgbClr val="D7D6F5"/>
                </a:highlight>
                <a:latin typeface="Consolas" pitchFamily="34" charset="0"/>
                <a:ea typeface="Consolas" pitchFamily="34" charset="-122"/>
                <a:cs typeface="Consolas" pitchFamily="34" charset="-120"/>
              </a:rPr>
              <a:t>GROUP BY d.doctor_id, d.name, d.specialization</a:t>
            </a:r>
            <a:endParaRPr lang="en-US" sz="1700" dirty="0"/>
          </a:p>
          <a:p>
            <a:pPr marL="0" indent="0">
              <a:lnSpc>
                <a:spcPts val="2700"/>
              </a:lnSpc>
              <a:buNone/>
            </a:pPr>
            <a:r>
              <a:rPr lang="en-US" sz="1700" dirty="0">
                <a:solidFill>
                  <a:srgbClr val="49495A"/>
                </a:solidFill>
                <a:highlight>
                  <a:srgbClr val="D7D6F5"/>
                </a:highlight>
                <a:latin typeface="Consolas" pitchFamily="34" charset="0"/>
                <a:ea typeface="Consolas" pitchFamily="34" charset="-122"/>
                <a:cs typeface="Consolas" pitchFamily="34" charset="-120"/>
              </a:rPr>
              <a:t>ORDER BY unique_patient_count DESC</a:t>
            </a:r>
            <a:endParaRPr lang="en-US" sz="1700" dirty="0"/>
          </a:p>
          <a:p>
            <a:pPr marL="0" indent="0">
              <a:lnSpc>
                <a:spcPts val="2700"/>
              </a:lnSpc>
              <a:buNone/>
            </a:pPr>
            <a:r>
              <a:rPr lang="en-US" sz="1700" dirty="0">
                <a:solidFill>
                  <a:srgbClr val="49495A"/>
                </a:solidFill>
                <a:highlight>
                  <a:srgbClr val="D7D6F5"/>
                </a:highlight>
                <a:latin typeface="Consolas" pitchFamily="34" charset="0"/>
                <a:ea typeface="Consolas" pitchFamily="34" charset="-122"/>
                <a:cs typeface="Consolas" pitchFamily="34" charset="-120"/>
              </a:rPr>
              <a:t>LIMIT 1;</a:t>
            </a:r>
            <a:endParaRPr lang="en-US" sz="1700" dirty="0"/>
          </a:p>
        </p:txBody>
      </p:sp>
      <p:sp>
        <p:nvSpPr>
          <p:cNvPr id="8" name="Text 5"/>
          <p:cNvSpPr/>
          <p:nvPr/>
        </p:nvSpPr>
        <p:spPr>
          <a:xfrm>
            <a:off x="6248162" y="5888355"/>
            <a:ext cx="7620476" cy="1740694"/>
          </a:xfrm>
          <a:prstGeom prst="rect">
            <a:avLst/>
          </a:prstGeom>
          <a:noFill/>
          <a:ln/>
        </p:spPr>
        <p:txBody>
          <a:bodyPr wrap="square" lIns="0" tIns="0" rIns="0" bIns="0" rtlCol="0" anchor="t"/>
          <a:lstStyle/>
          <a:p>
            <a:pPr marL="0" indent="0">
              <a:lnSpc>
                <a:spcPts val="2700"/>
              </a:lnSpc>
              <a:buNone/>
            </a:pPr>
            <a:r>
              <a:rPr lang="en-US" sz="1700" dirty="0">
                <a:solidFill>
                  <a:srgbClr val="49495A"/>
                </a:solidFill>
                <a:latin typeface="Open Sans" pitchFamily="34" charset="0"/>
                <a:ea typeface="Open Sans" pitchFamily="34" charset="-122"/>
                <a:cs typeface="Open Sans" pitchFamily="34" charset="-120"/>
              </a:rPr>
              <a:t>This query showcases how to use complex joins (</a:t>
            </a:r>
            <a:r>
              <a:rPr lang="en-US" sz="1700" b="1" dirty="0">
                <a:solidFill>
                  <a:srgbClr val="49495A"/>
                </a:solidFill>
                <a:latin typeface="Open Sans" pitchFamily="34" charset="0"/>
                <a:ea typeface="Open Sans" pitchFamily="34" charset="-122"/>
                <a:cs typeface="Open Sans" pitchFamily="34" charset="-120"/>
              </a:rPr>
              <a:t>JOIN</a:t>
            </a:r>
            <a:r>
              <a:rPr lang="en-US" sz="1700" dirty="0">
                <a:solidFill>
                  <a:srgbClr val="49495A"/>
                </a:solidFill>
                <a:latin typeface="Open Sans" pitchFamily="34" charset="0"/>
                <a:ea typeface="Open Sans" pitchFamily="34" charset="-122"/>
                <a:cs typeface="Open Sans" pitchFamily="34" charset="-120"/>
              </a:rPr>
              <a:t>) and aggregation functions (</a:t>
            </a:r>
            <a:r>
              <a:rPr lang="en-US" sz="1700" b="1" dirty="0">
                <a:solidFill>
                  <a:srgbClr val="49495A"/>
                </a:solidFill>
                <a:latin typeface="Open Sans" pitchFamily="34" charset="0"/>
                <a:ea typeface="Open Sans" pitchFamily="34" charset="-122"/>
                <a:cs typeface="Open Sans" pitchFamily="34" charset="-120"/>
              </a:rPr>
              <a:t>COUNT</a:t>
            </a:r>
            <a:r>
              <a:rPr lang="en-US" sz="1700" dirty="0">
                <a:solidFill>
                  <a:srgbClr val="49495A"/>
                </a:solidFill>
                <a:latin typeface="Open Sans" pitchFamily="34" charset="0"/>
                <a:ea typeface="Open Sans" pitchFamily="34" charset="-122"/>
                <a:cs typeface="Open Sans" pitchFamily="34" charset="-120"/>
              </a:rPr>
              <a:t>, </a:t>
            </a:r>
            <a:r>
              <a:rPr lang="en-US" sz="1700" b="1" dirty="0">
                <a:solidFill>
                  <a:srgbClr val="49495A"/>
                </a:solidFill>
                <a:latin typeface="Open Sans" pitchFamily="34" charset="0"/>
                <a:ea typeface="Open Sans" pitchFamily="34" charset="-122"/>
                <a:cs typeface="Open Sans" pitchFamily="34" charset="-120"/>
              </a:rPr>
              <a:t>DISTINCT</a:t>
            </a:r>
            <a:r>
              <a:rPr lang="en-US" sz="1700" dirty="0">
                <a:solidFill>
                  <a:srgbClr val="49495A"/>
                </a:solidFill>
                <a:latin typeface="Open Sans" pitchFamily="34" charset="0"/>
                <a:ea typeface="Open Sans" pitchFamily="34" charset="-122"/>
                <a:cs typeface="Open Sans" pitchFamily="34" charset="-120"/>
              </a:rPr>
              <a:t>) to identify a doctor with the most unique patients. It uses a </a:t>
            </a:r>
            <a:r>
              <a:rPr lang="en-US" sz="1700" b="1" dirty="0">
                <a:solidFill>
                  <a:srgbClr val="49495A"/>
                </a:solidFill>
                <a:latin typeface="Open Sans" pitchFamily="34" charset="0"/>
                <a:ea typeface="Open Sans" pitchFamily="34" charset="-122"/>
                <a:cs typeface="Open Sans" pitchFamily="34" charset="-120"/>
              </a:rPr>
              <a:t>GROUP BY</a:t>
            </a:r>
            <a:r>
              <a:rPr lang="en-US" sz="1700" dirty="0">
                <a:solidFill>
                  <a:srgbClr val="49495A"/>
                </a:solidFill>
                <a:latin typeface="Open Sans" pitchFamily="34" charset="0"/>
                <a:ea typeface="Open Sans" pitchFamily="34" charset="-122"/>
                <a:cs typeface="Open Sans" pitchFamily="34" charset="-120"/>
              </a:rPr>
              <a:t> clause to group the results by doctor, and the </a:t>
            </a:r>
            <a:r>
              <a:rPr lang="en-US" sz="1700" b="1" dirty="0">
                <a:solidFill>
                  <a:srgbClr val="49495A"/>
                </a:solidFill>
                <a:latin typeface="Open Sans" pitchFamily="34" charset="0"/>
                <a:ea typeface="Open Sans" pitchFamily="34" charset="-122"/>
                <a:cs typeface="Open Sans" pitchFamily="34" charset="-120"/>
              </a:rPr>
              <a:t>ORDER BY</a:t>
            </a:r>
            <a:r>
              <a:rPr lang="en-US" sz="1700" dirty="0">
                <a:solidFill>
                  <a:srgbClr val="49495A"/>
                </a:solidFill>
                <a:latin typeface="Open Sans" pitchFamily="34" charset="0"/>
                <a:ea typeface="Open Sans" pitchFamily="34" charset="-122"/>
                <a:cs typeface="Open Sans" pitchFamily="34" charset="-120"/>
              </a:rPr>
              <a:t> and </a:t>
            </a:r>
            <a:r>
              <a:rPr lang="en-US" sz="1700" b="1" dirty="0">
                <a:solidFill>
                  <a:srgbClr val="49495A"/>
                </a:solidFill>
                <a:latin typeface="Open Sans" pitchFamily="34" charset="0"/>
                <a:ea typeface="Open Sans" pitchFamily="34" charset="-122"/>
                <a:cs typeface="Open Sans" pitchFamily="34" charset="-120"/>
              </a:rPr>
              <a:t>LIMIT</a:t>
            </a:r>
            <a:r>
              <a:rPr lang="en-US" sz="1700" dirty="0">
                <a:solidFill>
                  <a:srgbClr val="49495A"/>
                </a:solidFill>
                <a:latin typeface="Open Sans" pitchFamily="34" charset="0"/>
                <a:ea typeface="Open Sans" pitchFamily="34" charset="-122"/>
                <a:cs typeface="Open Sans" pitchFamily="34" charset="-120"/>
              </a:rPr>
              <a:t> clauses to retrieve the doctor with the highest unique patient count.</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31162" y="740450"/>
            <a:ext cx="9676153" cy="1305639"/>
          </a:xfrm>
          <a:prstGeom prst="rect">
            <a:avLst/>
          </a:prstGeom>
          <a:noFill/>
          <a:ln/>
        </p:spPr>
        <p:txBody>
          <a:bodyPr wrap="square" lIns="0" tIns="0" rIns="0" bIns="0" rtlCol="0" anchor="t"/>
          <a:lstStyle/>
          <a:p>
            <a:pPr marL="0" indent="0">
              <a:lnSpc>
                <a:spcPts val="5100"/>
              </a:lnSpc>
              <a:buNone/>
            </a:pPr>
            <a:r>
              <a:rPr lang="en-US" sz="4100" dirty="0">
                <a:solidFill>
                  <a:srgbClr val="403CCF"/>
                </a:solidFill>
                <a:latin typeface="Libre Baskerville" pitchFamily="34" charset="0"/>
                <a:ea typeface="Libre Baskerville" pitchFamily="34" charset="-122"/>
                <a:cs typeface="Libre Baskerville" pitchFamily="34" charset="-120"/>
              </a:rPr>
              <a:t>Conditional Expressions Query</a:t>
            </a:r>
            <a:endParaRPr lang="en-US" sz="4100" dirty="0"/>
          </a:p>
        </p:txBody>
      </p:sp>
      <p:sp>
        <p:nvSpPr>
          <p:cNvPr id="4" name="Text 1"/>
          <p:cNvSpPr/>
          <p:nvPr/>
        </p:nvSpPr>
        <p:spPr>
          <a:xfrm>
            <a:off x="741521" y="1811298"/>
            <a:ext cx="7681674" cy="334328"/>
          </a:xfrm>
          <a:prstGeom prst="rect">
            <a:avLst/>
          </a:prstGeom>
          <a:noFill/>
          <a:ln/>
        </p:spPr>
        <p:txBody>
          <a:bodyPr wrap="none" lIns="0" tIns="0" rIns="0" bIns="0" rtlCol="0" anchor="t"/>
          <a:lstStyle/>
          <a:p>
            <a:pPr marL="0" indent="0">
              <a:lnSpc>
                <a:spcPts val="2600"/>
              </a:lnSpc>
              <a:buNone/>
            </a:pPr>
            <a:r>
              <a:rPr lang="en-US" sz="1600" dirty="0">
                <a:solidFill>
                  <a:srgbClr val="49495A"/>
                </a:solidFill>
                <a:latin typeface="Open Sans" pitchFamily="34" charset="0"/>
                <a:ea typeface="Open Sans" pitchFamily="34" charset="-122"/>
                <a:cs typeface="Open Sans" pitchFamily="34" charset="-120"/>
              </a:rPr>
              <a:t>Categorize patients by age group.</a:t>
            </a:r>
            <a:endParaRPr lang="en-US" sz="1600" dirty="0"/>
          </a:p>
        </p:txBody>
      </p:sp>
      <p:sp>
        <p:nvSpPr>
          <p:cNvPr id="5" name="Shape 2"/>
          <p:cNvSpPr/>
          <p:nvPr/>
        </p:nvSpPr>
        <p:spPr>
          <a:xfrm>
            <a:off x="731163" y="2928818"/>
            <a:ext cx="7681674" cy="3322320"/>
          </a:xfrm>
          <a:prstGeom prst="roundRect">
            <a:avLst>
              <a:gd name="adj" fmla="val 943"/>
            </a:avLst>
          </a:prstGeom>
          <a:solidFill>
            <a:srgbClr val="D7D6F5"/>
          </a:solidFill>
          <a:ln/>
        </p:spPr>
        <p:txBody>
          <a:bodyPr/>
          <a:lstStyle/>
          <a:p>
            <a:endParaRPr lang="en-GB"/>
          </a:p>
        </p:txBody>
      </p:sp>
      <p:sp>
        <p:nvSpPr>
          <p:cNvPr id="6" name="Shape 3"/>
          <p:cNvSpPr/>
          <p:nvPr/>
        </p:nvSpPr>
        <p:spPr>
          <a:xfrm>
            <a:off x="731163" y="2557060"/>
            <a:ext cx="7702391" cy="3322320"/>
          </a:xfrm>
          <a:prstGeom prst="roundRect">
            <a:avLst>
              <a:gd name="adj" fmla="val 943"/>
            </a:avLst>
          </a:prstGeom>
          <a:solidFill>
            <a:srgbClr val="D7D6F5"/>
          </a:solidFill>
          <a:ln/>
        </p:spPr>
        <p:txBody>
          <a:bodyPr/>
          <a:lstStyle/>
          <a:p>
            <a:endParaRPr lang="en-GB"/>
          </a:p>
        </p:txBody>
      </p:sp>
      <p:sp>
        <p:nvSpPr>
          <p:cNvPr id="7" name="Text 4"/>
          <p:cNvSpPr/>
          <p:nvPr/>
        </p:nvSpPr>
        <p:spPr>
          <a:xfrm>
            <a:off x="939998" y="2887884"/>
            <a:ext cx="7284720" cy="3008948"/>
          </a:xfrm>
          <a:prstGeom prst="rect">
            <a:avLst/>
          </a:prstGeom>
          <a:noFill/>
          <a:ln/>
        </p:spPr>
        <p:txBody>
          <a:bodyPr wrap="square" lIns="0" tIns="0" rIns="0" bIns="0" rtlCol="0" anchor="t"/>
          <a:lstStyle/>
          <a:p>
            <a:pPr marL="0" indent="0">
              <a:lnSpc>
                <a:spcPts val="2600"/>
              </a:lnSpc>
              <a:buNone/>
            </a:pPr>
            <a:r>
              <a:rPr lang="en-US" sz="2000" dirty="0">
                <a:solidFill>
                  <a:srgbClr val="49495A"/>
                </a:solidFill>
                <a:highlight>
                  <a:srgbClr val="D7D6F5"/>
                </a:highlight>
                <a:latin typeface="Consolas" pitchFamily="34" charset="0"/>
                <a:ea typeface="Consolas" pitchFamily="34" charset="-122"/>
                <a:cs typeface="Consolas" pitchFamily="34" charset="-120"/>
              </a:rPr>
              <a:t>SELECT CASE</a:t>
            </a:r>
            <a:endParaRPr lang="en-US" sz="2000" dirty="0"/>
          </a:p>
          <a:p>
            <a:pPr marL="0" indent="0">
              <a:lnSpc>
                <a:spcPts val="2600"/>
              </a:lnSpc>
              <a:buNone/>
            </a:pPr>
            <a:r>
              <a:rPr lang="en-US" sz="2000" dirty="0">
                <a:solidFill>
                  <a:srgbClr val="49495A"/>
                </a:solidFill>
                <a:highlight>
                  <a:srgbClr val="D7D6F5"/>
                </a:highlight>
                <a:latin typeface="Consolas" pitchFamily="34" charset="0"/>
                <a:ea typeface="Consolas" pitchFamily="34" charset="-122"/>
                <a:cs typeface="Consolas" pitchFamily="34" charset="-120"/>
              </a:rPr>
              <a:t>WHEN age BETWEEN 18 AND 30 THEN '18-30'</a:t>
            </a:r>
            <a:endParaRPr lang="en-US" sz="2000" dirty="0"/>
          </a:p>
          <a:p>
            <a:pPr marL="0" indent="0">
              <a:lnSpc>
                <a:spcPts val="2600"/>
              </a:lnSpc>
              <a:buNone/>
            </a:pPr>
            <a:r>
              <a:rPr lang="en-US" sz="2000" dirty="0">
                <a:solidFill>
                  <a:srgbClr val="49495A"/>
                </a:solidFill>
                <a:highlight>
                  <a:srgbClr val="D7D6F5"/>
                </a:highlight>
                <a:latin typeface="Consolas" pitchFamily="34" charset="0"/>
                <a:ea typeface="Consolas" pitchFamily="34" charset="-122"/>
                <a:cs typeface="Consolas" pitchFamily="34" charset="-120"/>
              </a:rPr>
              <a:t>WHEN age BETWEEN 31 AND 50 THEN '31-50'</a:t>
            </a:r>
            <a:endParaRPr lang="en-US" sz="2000" dirty="0"/>
          </a:p>
          <a:p>
            <a:pPr marL="0" indent="0">
              <a:lnSpc>
                <a:spcPts val="2600"/>
              </a:lnSpc>
              <a:buNone/>
            </a:pPr>
            <a:r>
              <a:rPr lang="en-US" sz="2000" dirty="0">
                <a:solidFill>
                  <a:srgbClr val="49495A"/>
                </a:solidFill>
                <a:highlight>
                  <a:srgbClr val="D7D6F5"/>
                </a:highlight>
                <a:latin typeface="Consolas" pitchFamily="34" charset="0"/>
                <a:ea typeface="Consolas" pitchFamily="34" charset="-122"/>
                <a:cs typeface="Consolas" pitchFamily="34" charset="-120"/>
              </a:rPr>
              <a:t>WHEN age &gt;= 51 THEN '51+'</a:t>
            </a:r>
            <a:endParaRPr lang="en-US" sz="2000" dirty="0"/>
          </a:p>
          <a:p>
            <a:pPr marL="0" indent="0">
              <a:lnSpc>
                <a:spcPts val="2600"/>
              </a:lnSpc>
              <a:buNone/>
            </a:pPr>
            <a:r>
              <a:rPr lang="en-US" sz="2000" dirty="0">
                <a:solidFill>
                  <a:srgbClr val="49495A"/>
                </a:solidFill>
                <a:highlight>
                  <a:srgbClr val="D7D6F5"/>
                </a:highlight>
                <a:latin typeface="Consolas" pitchFamily="34" charset="0"/>
                <a:ea typeface="Consolas" pitchFamily="34" charset="-122"/>
                <a:cs typeface="Consolas" pitchFamily="34" charset="-120"/>
              </a:rPr>
              <a:t>ELSE 'Unknown'</a:t>
            </a:r>
            <a:endParaRPr lang="en-US" sz="2000" dirty="0"/>
          </a:p>
          <a:p>
            <a:pPr marL="0" indent="0">
              <a:lnSpc>
                <a:spcPts val="2600"/>
              </a:lnSpc>
              <a:buNone/>
            </a:pPr>
            <a:r>
              <a:rPr lang="en-US" sz="2000" dirty="0">
                <a:solidFill>
                  <a:srgbClr val="49495A"/>
                </a:solidFill>
                <a:highlight>
                  <a:srgbClr val="D7D6F5"/>
                </a:highlight>
                <a:latin typeface="Consolas" pitchFamily="34" charset="0"/>
                <a:ea typeface="Consolas" pitchFamily="34" charset="-122"/>
                <a:cs typeface="Consolas" pitchFamily="34" charset="-120"/>
              </a:rPr>
              <a:t>END AS age_group, COUNT(*) AS patient_count</a:t>
            </a:r>
            <a:endParaRPr lang="en-US" sz="2000" dirty="0"/>
          </a:p>
          <a:p>
            <a:pPr marL="0" indent="0">
              <a:lnSpc>
                <a:spcPts val="2600"/>
              </a:lnSpc>
              <a:buNone/>
            </a:pPr>
            <a:r>
              <a:rPr lang="en-US" sz="2000" dirty="0">
                <a:solidFill>
                  <a:srgbClr val="49495A"/>
                </a:solidFill>
                <a:highlight>
                  <a:srgbClr val="D7D6F5"/>
                </a:highlight>
                <a:latin typeface="Consolas" pitchFamily="34" charset="0"/>
                <a:ea typeface="Consolas" pitchFamily="34" charset="-122"/>
                <a:cs typeface="Consolas" pitchFamily="34" charset="-120"/>
              </a:rPr>
              <a:t>FROM patients</a:t>
            </a:r>
            <a:endParaRPr lang="en-US" sz="2000" dirty="0"/>
          </a:p>
          <a:p>
            <a:pPr marL="0" indent="0">
              <a:lnSpc>
                <a:spcPts val="2600"/>
              </a:lnSpc>
              <a:buNone/>
            </a:pPr>
            <a:r>
              <a:rPr lang="en-US" sz="2000" dirty="0">
                <a:solidFill>
                  <a:srgbClr val="49495A"/>
                </a:solidFill>
                <a:highlight>
                  <a:srgbClr val="D7D6F5"/>
                </a:highlight>
                <a:latin typeface="Consolas" pitchFamily="34" charset="0"/>
                <a:ea typeface="Consolas" pitchFamily="34" charset="-122"/>
                <a:cs typeface="Consolas" pitchFamily="34" charset="-120"/>
              </a:rPr>
              <a:t>GROUP BY age_group</a:t>
            </a:r>
            <a:endParaRPr lang="en-US" sz="2000" dirty="0"/>
          </a:p>
          <a:p>
            <a:pPr marL="0" indent="0">
              <a:lnSpc>
                <a:spcPts val="2600"/>
              </a:lnSpc>
              <a:buNone/>
            </a:pPr>
            <a:r>
              <a:rPr lang="en-US" sz="2000" dirty="0">
                <a:solidFill>
                  <a:srgbClr val="49495A"/>
                </a:solidFill>
                <a:highlight>
                  <a:srgbClr val="D7D6F5"/>
                </a:highlight>
                <a:latin typeface="Consolas" pitchFamily="34" charset="0"/>
                <a:ea typeface="Consolas" pitchFamily="34" charset="-122"/>
                <a:cs typeface="Consolas" pitchFamily="34" charset="-120"/>
              </a:rPr>
              <a:t>ORDER BY age_group;</a:t>
            </a:r>
            <a:endParaRPr lang="en-US" sz="2000" dirty="0"/>
          </a:p>
        </p:txBody>
      </p:sp>
      <p:sp>
        <p:nvSpPr>
          <p:cNvPr id="8" name="Text 5"/>
          <p:cNvSpPr/>
          <p:nvPr/>
        </p:nvSpPr>
        <p:spPr>
          <a:xfrm>
            <a:off x="731163" y="6486168"/>
            <a:ext cx="7681674" cy="1002983"/>
          </a:xfrm>
          <a:prstGeom prst="rect">
            <a:avLst/>
          </a:prstGeom>
          <a:noFill/>
          <a:ln/>
        </p:spPr>
        <p:txBody>
          <a:bodyPr wrap="square" lIns="0" tIns="0" rIns="0" bIns="0" rtlCol="0" anchor="t"/>
          <a:lstStyle/>
          <a:p>
            <a:pPr marL="0" indent="0">
              <a:lnSpc>
                <a:spcPts val="2600"/>
              </a:lnSpc>
              <a:buNone/>
            </a:pPr>
            <a:r>
              <a:rPr lang="en-US" sz="1600" dirty="0">
                <a:solidFill>
                  <a:srgbClr val="49495A"/>
                </a:solidFill>
                <a:latin typeface="Open Sans" pitchFamily="34" charset="0"/>
                <a:ea typeface="Open Sans" pitchFamily="34" charset="-122"/>
                <a:cs typeface="Open Sans" pitchFamily="34" charset="-120"/>
              </a:rPr>
              <a:t>This query showcases how to use </a:t>
            </a:r>
            <a:r>
              <a:rPr lang="en-US" sz="1600" b="1" dirty="0">
                <a:solidFill>
                  <a:srgbClr val="49495A"/>
                </a:solidFill>
                <a:latin typeface="Open Sans" pitchFamily="34" charset="0"/>
                <a:ea typeface="Open Sans" pitchFamily="34" charset="-122"/>
                <a:cs typeface="Open Sans" pitchFamily="34" charset="-120"/>
              </a:rPr>
              <a:t>CASE</a:t>
            </a:r>
            <a:r>
              <a:rPr lang="en-US" sz="1600" dirty="0">
                <a:solidFill>
                  <a:srgbClr val="49495A"/>
                </a:solidFill>
                <a:latin typeface="Open Sans" pitchFamily="34" charset="0"/>
                <a:ea typeface="Open Sans" pitchFamily="34" charset="-122"/>
                <a:cs typeface="Open Sans" pitchFamily="34" charset="-120"/>
              </a:rPr>
              <a:t> statements to categorize data based on conditions. It uses </a:t>
            </a:r>
            <a:r>
              <a:rPr lang="en-US" sz="1600" b="1" dirty="0">
                <a:solidFill>
                  <a:srgbClr val="49495A"/>
                </a:solidFill>
                <a:latin typeface="Open Sans" pitchFamily="34" charset="0"/>
                <a:ea typeface="Open Sans" pitchFamily="34" charset="-122"/>
                <a:cs typeface="Open Sans" pitchFamily="34" charset="-120"/>
              </a:rPr>
              <a:t>COUNT</a:t>
            </a:r>
            <a:r>
              <a:rPr lang="en-US" sz="1600" dirty="0">
                <a:solidFill>
                  <a:srgbClr val="49495A"/>
                </a:solidFill>
                <a:latin typeface="Open Sans" pitchFamily="34" charset="0"/>
                <a:ea typeface="Open Sans" pitchFamily="34" charset="-122"/>
                <a:cs typeface="Open Sans" pitchFamily="34" charset="-120"/>
              </a:rPr>
              <a:t> function to count patients in each age group, and the </a:t>
            </a:r>
            <a:r>
              <a:rPr lang="en-US" sz="1600" b="1" dirty="0">
                <a:solidFill>
                  <a:srgbClr val="49495A"/>
                </a:solidFill>
                <a:latin typeface="Open Sans" pitchFamily="34" charset="0"/>
                <a:ea typeface="Open Sans" pitchFamily="34" charset="-122"/>
                <a:cs typeface="Open Sans" pitchFamily="34" charset="-120"/>
              </a:rPr>
              <a:t>GROUP BY</a:t>
            </a:r>
            <a:r>
              <a:rPr lang="en-US" sz="1600" dirty="0">
                <a:solidFill>
                  <a:srgbClr val="49495A"/>
                </a:solidFill>
                <a:latin typeface="Open Sans" pitchFamily="34" charset="0"/>
                <a:ea typeface="Open Sans" pitchFamily="34" charset="-122"/>
                <a:cs typeface="Open Sans" pitchFamily="34" charset="-120"/>
              </a:rPr>
              <a:t> and </a:t>
            </a:r>
            <a:r>
              <a:rPr lang="en-US" sz="1600" b="1" dirty="0">
                <a:solidFill>
                  <a:srgbClr val="49495A"/>
                </a:solidFill>
                <a:latin typeface="Open Sans" pitchFamily="34" charset="0"/>
                <a:ea typeface="Open Sans" pitchFamily="34" charset="-122"/>
                <a:cs typeface="Open Sans" pitchFamily="34" charset="-120"/>
              </a:rPr>
              <a:t>ORDER BY</a:t>
            </a:r>
            <a:r>
              <a:rPr lang="en-US" sz="1600" dirty="0">
                <a:solidFill>
                  <a:srgbClr val="49495A"/>
                </a:solidFill>
                <a:latin typeface="Open Sans" pitchFamily="34" charset="0"/>
                <a:ea typeface="Open Sans" pitchFamily="34" charset="-122"/>
                <a:cs typeface="Open Sans" pitchFamily="34" charset="-120"/>
              </a:rPr>
              <a:t> clauses to organize the results.</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364</TotalTime>
  <Words>1516</Words>
  <Application>Microsoft Office PowerPoint</Application>
  <PresentationFormat>Custom</PresentationFormat>
  <Paragraphs>153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Open Sans</vt:lpstr>
      <vt:lpstr>Libre Baskerville</vt:lpstr>
      <vt:lpstr>Arial</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Abubakkar Siddiq</cp:lastModifiedBy>
  <cp:revision>8</cp:revision>
  <dcterms:created xsi:type="dcterms:W3CDTF">2025-03-08T10:34:36Z</dcterms:created>
  <dcterms:modified xsi:type="dcterms:W3CDTF">2025-03-09T18:00:15Z</dcterms:modified>
</cp:coreProperties>
</file>