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3"/>
  </p:notesMasterIdLst>
  <p:sldIdLst>
    <p:sldId id="266" r:id="rId2"/>
    <p:sldId id="286" r:id="rId3"/>
    <p:sldId id="268" r:id="rId4"/>
    <p:sldId id="279" r:id="rId5"/>
    <p:sldId id="278" r:id="rId6"/>
    <p:sldId id="277" r:id="rId7"/>
    <p:sldId id="276" r:id="rId8"/>
    <p:sldId id="275" r:id="rId9"/>
    <p:sldId id="274" r:id="rId10"/>
    <p:sldId id="273" r:id="rId11"/>
    <p:sldId id="272" r:id="rId12"/>
    <p:sldId id="271" r:id="rId13"/>
    <p:sldId id="270" r:id="rId14"/>
    <p:sldId id="269" r:id="rId15"/>
    <p:sldId id="267" r:id="rId16"/>
    <p:sldId id="280" r:id="rId17"/>
    <p:sldId id="284" r:id="rId18"/>
    <p:sldId id="283" r:id="rId19"/>
    <p:sldId id="282" r:id="rId20"/>
    <p:sldId id="281" r:id="rId21"/>
    <p:sldId id="285" r:id="rId22"/>
  </p:sldIdLst>
  <p:sldSz cx="14630400" cy="8229600"/>
  <p:notesSz cx="8229600" cy="14630400"/>
  <p:embeddedFontLst>
    <p:embeddedFont>
      <p:font typeface="Libre Baskerville" panose="02000000000000000000" pitchFamily="2" charset="0"/>
      <p:regular r:id="rId24"/>
      <p:bold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84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5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8A00-3403-4F34-9232-D8F2E9FC6241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F18C-DCB6-4D42-800A-7AE8E25F7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1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5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0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deskera.com/in/er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skera.com/in/mrp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0" descr="preencoded.png">
            <a:extLst>
              <a:ext uri="{FF2B5EF4-FFF2-40B4-BE49-F238E27FC236}">
                <a16:creationId xmlns:a16="http://schemas.microsoft.com/office/drawing/2014/main" id="{31DFF3B1-1DF4-419B-DC0E-C4CFC0A4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26" name="Text 0">
            <a:extLst>
              <a:ext uri="{FF2B5EF4-FFF2-40B4-BE49-F238E27FC236}">
                <a16:creationId xmlns:a16="http://schemas.microsoft.com/office/drawing/2014/main" id="{8D99EEBE-D6CB-7FBC-21C5-3F04658F054F}"/>
              </a:ext>
            </a:extLst>
          </p:cNvPr>
          <p:cNvSpPr/>
          <p:nvPr/>
        </p:nvSpPr>
        <p:spPr>
          <a:xfrm>
            <a:off x="6280189" y="163687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SEO Navigator: From Audit to Action</a:t>
            </a:r>
            <a:endParaRPr lang="en-US" sz="4450" dirty="0"/>
          </a:p>
        </p:txBody>
      </p:sp>
      <p:sp>
        <p:nvSpPr>
          <p:cNvPr id="27" name="Text 1">
            <a:extLst>
              <a:ext uri="{FF2B5EF4-FFF2-40B4-BE49-F238E27FC236}">
                <a16:creationId xmlns:a16="http://schemas.microsoft.com/office/drawing/2014/main" id="{9994A9C6-3F54-DDBE-0514-150979398493}"/>
              </a:ext>
            </a:extLst>
          </p:cNvPr>
          <p:cNvSpPr/>
          <p:nvPr/>
        </p:nvSpPr>
        <p:spPr>
          <a:xfrm>
            <a:off x="6388474" y="356086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49495A"/>
                </a:solidFill>
                <a:latin typeface="Libre Baskerville" panose="02000000000000000000" pitchFamily="2" charset="0"/>
                <a:ea typeface="Open Sans" pitchFamily="34" charset="-122"/>
                <a:cs typeface="Open Sans" pitchFamily="34" charset="-120"/>
              </a:rPr>
              <a:t>Presented BY Abubakkar Siddiq MBA</a:t>
            </a:r>
            <a:endParaRPr lang="en-US" sz="2000" b="1" dirty="0"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22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315C9-2CBE-1F79-0225-178763950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DDD3D3B3-5E11-D362-FFF6-5FDD88DED407}"/>
              </a:ext>
            </a:extLst>
          </p:cNvPr>
          <p:cNvSpPr/>
          <p:nvPr/>
        </p:nvSpPr>
        <p:spPr>
          <a:xfrm>
            <a:off x="793790" y="1025962"/>
            <a:ext cx="66841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Search Intent Mapping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B0D41F4B-F476-ECF3-D536-3E99B853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48" y="2188369"/>
            <a:ext cx="2152055" cy="1306949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4008759F-0CEB-D7AE-2DF0-DB32E193BB54}"/>
              </a:ext>
            </a:extLst>
          </p:cNvPr>
          <p:cNvSpPr/>
          <p:nvPr/>
        </p:nvSpPr>
        <p:spPr>
          <a:xfrm>
            <a:off x="3894892" y="280439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56774697-4E6E-BC4E-0151-9BB0CD01369A}"/>
              </a:ext>
            </a:extLst>
          </p:cNvPr>
          <p:cNvSpPr/>
          <p:nvPr/>
        </p:nvSpPr>
        <p:spPr>
          <a:xfrm>
            <a:off x="5357217" y="24151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TOFU (Awareness)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B65ECF52-416E-BF68-4174-2F2E23D0524C}"/>
              </a:ext>
            </a:extLst>
          </p:cNvPr>
          <p:cNvSpPr/>
          <p:nvPr/>
        </p:nvSpPr>
        <p:spPr>
          <a:xfrm>
            <a:off x="5357217" y="2905601"/>
            <a:ext cx="42787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Informational keywords → Blogs, Guides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4">
            <a:extLst>
              <a:ext uri="{FF2B5EF4-FFF2-40B4-BE49-F238E27FC236}">
                <a16:creationId xmlns:a16="http://schemas.microsoft.com/office/drawing/2014/main" id="{DDF8AEE3-E4EC-BA48-728C-C42F8AB87AD9}"/>
              </a:ext>
            </a:extLst>
          </p:cNvPr>
          <p:cNvSpPr/>
          <p:nvPr/>
        </p:nvSpPr>
        <p:spPr>
          <a:xfrm>
            <a:off x="5187077" y="3508415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74B78505-63DD-162E-2B99-5A4AFD53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81" y="3551992"/>
            <a:ext cx="4304109" cy="1306949"/>
          </a:xfrm>
          <a:prstGeom prst="rect">
            <a:avLst/>
          </a:prstGeom>
        </p:spPr>
      </p:pic>
      <p:sp>
        <p:nvSpPr>
          <p:cNvPr id="19" name="Text 5">
            <a:extLst>
              <a:ext uri="{FF2B5EF4-FFF2-40B4-BE49-F238E27FC236}">
                <a16:creationId xmlns:a16="http://schemas.microsoft.com/office/drawing/2014/main" id="{A669467E-B1F8-4A45-5339-BAA2E87BAA31}"/>
              </a:ext>
            </a:extLst>
          </p:cNvPr>
          <p:cNvSpPr/>
          <p:nvPr/>
        </p:nvSpPr>
        <p:spPr>
          <a:xfrm>
            <a:off x="3894892" y="400609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E1147591-8055-AB3D-04DD-F9D236975D01}"/>
              </a:ext>
            </a:extLst>
          </p:cNvPr>
          <p:cNvSpPr/>
          <p:nvPr/>
        </p:nvSpPr>
        <p:spPr>
          <a:xfrm>
            <a:off x="6433304" y="3778806"/>
            <a:ext cx="33237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MOFU (Consideration)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7">
            <a:extLst>
              <a:ext uri="{FF2B5EF4-FFF2-40B4-BE49-F238E27FC236}">
                <a16:creationId xmlns:a16="http://schemas.microsoft.com/office/drawing/2014/main" id="{2ADAB0F6-967C-8036-0A29-BA45583866B2}"/>
              </a:ext>
            </a:extLst>
          </p:cNvPr>
          <p:cNvSpPr/>
          <p:nvPr/>
        </p:nvSpPr>
        <p:spPr>
          <a:xfrm>
            <a:off x="6433304" y="4269224"/>
            <a:ext cx="51558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Comparison keywords → Case Studies, Webinars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8">
            <a:extLst>
              <a:ext uri="{FF2B5EF4-FFF2-40B4-BE49-F238E27FC236}">
                <a16:creationId xmlns:a16="http://schemas.microsoft.com/office/drawing/2014/main" id="{2268D00B-13AE-D0AD-03DA-DA1E09DBAAA0}"/>
              </a:ext>
            </a:extLst>
          </p:cNvPr>
          <p:cNvSpPr/>
          <p:nvPr/>
        </p:nvSpPr>
        <p:spPr>
          <a:xfrm>
            <a:off x="6263164" y="4872038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39BE82FA-1172-B513-DE83-05409CF63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4915614"/>
            <a:ext cx="6456164" cy="1306949"/>
          </a:xfrm>
          <a:prstGeom prst="rect">
            <a:avLst/>
          </a:prstGeom>
        </p:spPr>
      </p:pic>
      <p:sp>
        <p:nvSpPr>
          <p:cNvPr id="24" name="Text 9">
            <a:extLst>
              <a:ext uri="{FF2B5EF4-FFF2-40B4-BE49-F238E27FC236}">
                <a16:creationId xmlns:a16="http://schemas.microsoft.com/office/drawing/2014/main" id="{7FF7BB0D-7B1C-FB44-FCDE-B2A46BA1EFFD}"/>
              </a:ext>
            </a:extLst>
          </p:cNvPr>
          <p:cNvSpPr/>
          <p:nvPr/>
        </p:nvSpPr>
        <p:spPr>
          <a:xfrm>
            <a:off x="3894773" y="536971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0">
            <a:extLst>
              <a:ext uri="{FF2B5EF4-FFF2-40B4-BE49-F238E27FC236}">
                <a16:creationId xmlns:a16="http://schemas.microsoft.com/office/drawing/2014/main" id="{A6FA3082-F973-1F9C-977E-81ACC58633B0}"/>
              </a:ext>
            </a:extLst>
          </p:cNvPr>
          <p:cNvSpPr/>
          <p:nvPr/>
        </p:nvSpPr>
        <p:spPr>
          <a:xfrm>
            <a:off x="7509272" y="51424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BOFU (Decision)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1">
            <a:extLst>
              <a:ext uri="{FF2B5EF4-FFF2-40B4-BE49-F238E27FC236}">
                <a16:creationId xmlns:a16="http://schemas.microsoft.com/office/drawing/2014/main" id="{215ACAB0-CED8-9915-B3E2-C0FA4ADAB742}"/>
              </a:ext>
            </a:extLst>
          </p:cNvPr>
          <p:cNvSpPr/>
          <p:nvPr/>
        </p:nvSpPr>
        <p:spPr>
          <a:xfrm>
            <a:off x="7509272" y="5632847"/>
            <a:ext cx="522112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Transactional keywords → Landing Pages, Demos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12">
            <a:extLst>
              <a:ext uri="{FF2B5EF4-FFF2-40B4-BE49-F238E27FC236}">
                <a16:creationId xmlns:a16="http://schemas.microsoft.com/office/drawing/2014/main" id="{31E568D3-F5A2-8284-F087-164C3434A9F4}"/>
              </a:ext>
            </a:extLst>
          </p:cNvPr>
          <p:cNvSpPr/>
          <p:nvPr/>
        </p:nvSpPr>
        <p:spPr>
          <a:xfrm>
            <a:off x="793790" y="647771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This marketing funnel approach aligns content types with user search intent at different stages of the buyer's journey, ensuring Deskera delivers the right content at the right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51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4EA1B-5F5D-CEFA-4622-12248B781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0">
            <a:extLst>
              <a:ext uri="{FF2B5EF4-FFF2-40B4-BE49-F238E27FC236}">
                <a16:creationId xmlns:a16="http://schemas.microsoft.com/office/drawing/2014/main" id="{1AF62966-C5B6-585A-7764-1F1DE0B1375B}"/>
              </a:ext>
            </a:extLst>
          </p:cNvPr>
          <p:cNvSpPr/>
          <p:nvPr/>
        </p:nvSpPr>
        <p:spPr>
          <a:xfrm>
            <a:off x="651390" y="550190"/>
            <a:ext cx="7367111" cy="607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44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Competitor Keyword Insights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62C1C504-C6C8-1311-2EDA-18260D942006}"/>
              </a:ext>
            </a:extLst>
          </p:cNvPr>
          <p:cNvSpPr/>
          <p:nvPr/>
        </p:nvSpPr>
        <p:spPr>
          <a:xfrm>
            <a:off x="680323" y="1711881"/>
            <a:ext cx="5299372" cy="6074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Current Competitor Strengths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64594653-A798-D3C2-F676-958F5E8D3C59}"/>
              </a:ext>
            </a:extLst>
          </p:cNvPr>
          <p:cNvSpPr/>
          <p:nvPr/>
        </p:nvSpPr>
        <p:spPr>
          <a:xfrm>
            <a:off x="680323" y="2513648"/>
            <a:ext cx="3654623" cy="621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b="1" dirty="0">
                <a:solidFill>
                  <a:srgbClr val="403CCF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Zoho:</a:t>
            </a: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Strong in "Cloud ERP," automation-related keywords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0F4B47F2-AA96-2F52-4EEB-DD135B6CB85E}"/>
              </a:ext>
            </a:extLst>
          </p:cNvPr>
          <p:cNvSpPr/>
          <p:nvPr/>
        </p:nvSpPr>
        <p:spPr>
          <a:xfrm>
            <a:off x="680323" y="3203615"/>
            <a:ext cx="3654623" cy="621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b="1" dirty="0">
                <a:solidFill>
                  <a:srgbClr val="403CCF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TallyPrime:</a:t>
            </a: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Dominant for "Offline ERP," "Accounting ERP"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B622109B-F702-8C68-2179-769C146AF5F4}"/>
              </a:ext>
            </a:extLst>
          </p:cNvPr>
          <p:cNvSpPr/>
          <p:nvPr/>
        </p:nvSpPr>
        <p:spPr>
          <a:xfrm>
            <a:off x="680323" y="4802505"/>
            <a:ext cx="5203119" cy="6074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Gap Opportunities for Deskera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A6F0AE3F-35B6-F8CB-7F6A-F9B2E7797534}"/>
              </a:ext>
            </a:extLst>
          </p:cNvPr>
          <p:cNvSpPr/>
          <p:nvPr/>
        </p:nvSpPr>
        <p:spPr>
          <a:xfrm>
            <a:off x="680323" y="5604272"/>
            <a:ext cx="3654623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"Affordable ERP/MRP for SMEs"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ABD32953-75F6-B1D4-7D7E-4F68FEFF8536}"/>
              </a:ext>
            </a:extLst>
          </p:cNvPr>
          <p:cNvSpPr/>
          <p:nvPr/>
        </p:nvSpPr>
        <p:spPr>
          <a:xfrm>
            <a:off x="680323" y="5983247"/>
            <a:ext cx="3654623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"Mobile-first ERP software"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47935FB2-733F-8C32-7292-10815FDC5546}"/>
              </a:ext>
            </a:extLst>
          </p:cNvPr>
          <p:cNvSpPr/>
          <p:nvPr/>
        </p:nvSpPr>
        <p:spPr>
          <a:xfrm>
            <a:off x="680323" y="6362223"/>
            <a:ext cx="3654623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"ERP vs MRP explained"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Image 1" descr="preencoded.png">
            <a:extLst>
              <a:ext uri="{FF2B5EF4-FFF2-40B4-BE49-F238E27FC236}">
                <a16:creationId xmlns:a16="http://schemas.microsoft.com/office/drawing/2014/main" id="{1541CCDA-664C-7AAA-54C7-1F8703B5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43" y="2390174"/>
            <a:ext cx="971907" cy="1166217"/>
          </a:xfrm>
          <a:prstGeom prst="rect">
            <a:avLst/>
          </a:prstGeom>
        </p:spPr>
      </p:pic>
      <p:sp>
        <p:nvSpPr>
          <p:cNvPr id="22" name="Text 8">
            <a:extLst>
              <a:ext uri="{FF2B5EF4-FFF2-40B4-BE49-F238E27FC236}">
                <a16:creationId xmlns:a16="http://schemas.microsoft.com/office/drawing/2014/main" id="{D3FDCDF7-5D27-DEFB-02D0-6F7970A51B37}"/>
              </a:ext>
            </a:extLst>
          </p:cNvPr>
          <p:cNvSpPr/>
          <p:nvPr/>
        </p:nvSpPr>
        <p:spPr>
          <a:xfrm>
            <a:off x="7674160" y="2584484"/>
            <a:ext cx="3201591" cy="303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Identify Competitor Gaps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9">
            <a:extLst>
              <a:ext uri="{FF2B5EF4-FFF2-40B4-BE49-F238E27FC236}">
                <a16:creationId xmlns:a16="http://schemas.microsoft.com/office/drawing/2014/main" id="{24A8C72E-13B0-A180-9452-18E15488DE90}"/>
              </a:ext>
            </a:extLst>
          </p:cNvPr>
          <p:cNvSpPr/>
          <p:nvPr/>
        </p:nvSpPr>
        <p:spPr>
          <a:xfrm>
            <a:off x="7674160" y="3004774"/>
            <a:ext cx="6617137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Find keywords competitors aren't targeting effectively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Image 2" descr="preencoded.png">
            <a:extLst>
              <a:ext uri="{FF2B5EF4-FFF2-40B4-BE49-F238E27FC236}">
                <a16:creationId xmlns:a16="http://schemas.microsoft.com/office/drawing/2014/main" id="{3F610243-4533-0363-3757-9D213F1DF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43" y="3556391"/>
            <a:ext cx="971907" cy="1166217"/>
          </a:xfrm>
          <a:prstGeom prst="rect">
            <a:avLst/>
          </a:prstGeom>
        </p:spPr>
      </p:pic>
      <p:sp>
        <p:nvSpPr>
          <p:cNvPr id="25" name="Text 10">
            <a:extLst>
              <a:ext uri="{FF2B5EF4-FFF2-40B4-BE49-F238E27FC236}">
                <a16:creationId xmlns:a16="http://schemas.microsoft.com/office/drawing/2014/main" id="{5F714B1E-BE71-ABB0-0DC8-B8B0740552D9}"/>
              </a:ext>
            </a:extLst>
          </p:cNvPr>
          <p:cNvSpPr/>
          <p:nvPr/>
        </p:nvSpPr>
        <p:spPr>
          <a:xfrm>
            <a:off x="7674160" y="3750701"/>
            <a:ext cx="3054310" cy="303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Create Targeted Content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1">
            <a:extLst>
              <a:ext uri="{FF2B5EF4-FFF2-40B4-BE49-F238E27FC236}">
                <a16:creationId xmlns:a16="http://schemas.microsoft.com/office/drawing/2014/main" id="{1E3057A9-C0D2-96AB-3833-39A4793D9629}"/>
              </a:ext>
            </a:extLst>
          </p:cNvPr>
          <p:cNvSpPr/>
          <p:nvPr/>
        </p:nvSpPr>
        <p:spPr>
          <a:xfrm>
            <a:off x="7674160" y="4170991"/>
            <a:ext cx="6617137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Develop high-quality content for gap keywords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Image 3" descr="preencoded.png">
            <a:extLst>
              <a:ext uri="{FF2B5EF4-FFF2-40B4-BE49-F238E27FC236}">
                <a16:creationId xmlns:a16="http://schemas.microsoft.com/office/drawing/2014/main" id="{C8243BD9-420A-8D47-3B56-D05BCDB81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943" y="4722608"/>
            <a:ext cx="971907" cy="1166217"/>
          </a:xfrm>
          <a:prstGeom prst="rect">
            <a:avLst/>
          </a:prstGeom>
        </p:spPr>
      </p:pic>
      <p:sp>
        <p:nvSpPr>
          <p:cNvPr id="28" name="Text 12">
            <a:extLst>
              <a:ext uri="{FF2B5EF4-FFF2-40B4-BE49-F238E27FC236}">
                <a16:creationId xmlns:a16="http://schemas.microsoft.com/office/drawing/2014/main" id="{936B5497-27E0-17D7-7BAD-C897FAA64D48}"/>
              </a:ext>
            </a:extLst>
          </p:cNvPr>
          <p:cNvSpPr/>
          <p:nvPr/>
        </p:nvSpPr>
        <p:spPr>
          <a:xfrm>
            <a:off x="7674160" y="4916918"/>
            <a:ext cx="2629257" cy="303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Optimize &amp; Promote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13">
            <a:extLst>
              <a:ext uri="{FF2B5EF4-FFF2-40B4-BE49-F238E27FC236}">
                <a16:creationId xmlns:a16="http://schemas.microsoft.com/office/drawing/2014/main" id="{0838E12C-3547-1C79-40D5-F2D3E53232BC}"/>
              </a:ext>
            </a:extLst>
          </p:cNvPr>
          <p:cNvSpPr/>
          <p:nvPr/>
        </p:nvSpPr>
        <p:spPr>
          <a:xfrm>
            <a:off x="7674160" y="5337209"/>
            <a:ext cx="6617137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Build authority in these niche areas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34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B18CB-121C-C1BD-FC5A-23165EC75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0">
            <a:extLst>
              <a:ext uri="{FF2B5EF4-FFF2-40B4-BE49-F238E27FC236}">
                <a16:creationId xmlns:a16="http://schemas.microsoft.com/office/drawing/2014/main" id="{5824A5D4-64BA-DDC3-51A5-B95ACC3BCD97}"/>
              </a:ext>
            </a:extLst>
          </p:cNvPr>
          <p:cNvSpPr/>
          <p:nvPr/>
        </p:nvSpPr>
        <p:spPr>
          <a:xfrm>
            <a:off x="721638" y="741878"/>
            <a:ext cx="13187124" cy="1288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36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On-Page SEO Audit – ERP Page (</a:t>
            </a:r>
            <a:r>
              <a:rPr lang="en-US" sz="3600" u="sng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deskera.com/in/erp</a:t>
            </a:r>
            <a:r>
              <a:rPr lang="en-US" sz="36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)</a:t>
            </a:r>
            <a:endParaRPr lang="en-US" sz="3600" dirty="0"/>
          </a:p>
        </p:txBody>
      </p:sp>
      <p:sp>
        <p:nvSpPr>
          <p:cNvPr id="27" name="Text 1">
            <a:extLst>
              <a:ext uri="{FF2B5EF4-FFF2-40B4-BE49-F238E27FC236}">
                <a16:creationId xmlns:a16="http://schemas.microsoft.com/office/drawing/2014/main" id="{906E8354-DE07-81DE-5141-25B4A826595B}"/>
              </a:ext>
            </a:extLst>
          </p:cNvPr>
          <p:cNvSpPr/>
          <p:nvPr/>
        </p:nvSpPr>
        <p:spPr>
          <a:xfrm>
            <a:off x="721638" y="2339816"/>
            <a:ext cx="6434971" cy="515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Findings &amp; Recommendations</a:t>
            </a:r>
            <a:endParaRPr lang="en-US" sz="3200" dirty="0"/>
          </a:p>
        </p:txBody>
      </p:sp>
      <p:sp>
        <p:nvSpPr>
          <p:cNvPr id="28" name="Shape 2">
            <a:extLst>
              <a:ext uri="{FF2B5EF4-FFF2-40B4-BE49-F238E27FC236}">
                <a16:creationId xmlns:a16="http://schemas.microsoft.com/office/drawing/2014/main" id="{B6FB5ADD-FB38-34CC-5BB8-1FB073966DC6}"/>
              </a:ext>
            </a:extLst>
          </p:cNvPr>
          <p:cNvSpPr/>
          <p:nvPr/>
        </p:nvSpPr>
        <p:spPr>
          <a:xfrm>
            <a:off x="721638" y="3164562"/>
            <a:ext cx="4258270" cy="2223492"/>
          </a:xfrm>
          <a:prstGeom prst="roundRect">
            <a:avLst>
              <a:gd name="adj" fmla="val 1391"/>
            </a:avLst>
          </a:prstGeom>
          <a:solidFill>
            <a:srgbClr val="FBFAFF"/>
          </a:solidFill>
          <a:ln w="2286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29" name="Image 0" descr="preencoded.png">
            <a:extLst>
              <a:ext uri="{FF2B5EF4-FFF2-40B4-BE49-F238E27FC236}">
                <a16:creationId xmlns:a16="http://schemas.microsoft.com/office/drawing/2014/main" id="{628C515B-46FC-B027-6389-2504176F0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8" y="3164562"/>
            <a:ext cx="91440" cy="2223492"/>
          </a:xfrm>
          <a:prstGeom prst="rect">
            <a:avLst/>
          </a:prstGeom>
        </p:spPr>
      </p:pic>
      <p:sp>
        <p:nvSpPr>
          <p:cNvPr id="30" name="Text 3">
            <a:extLst>
              <a:ext uri="{FF2B5EF4-FFF2-40B4-BE49-F238E27FC236}">
                <a16:creationId xmlns:a16="http://schemas.microsoft.com/office/drawing/2014/main" id="{FD363173-7024-C0B5-F7EC-30EFD95F306D}"/>
              </a:ext>
            </a:extLst>
          </p:cNvPr>
          <p:cNvSpPr/>
          <p:nvPr/>
        </p:nvSpPr>
        <p:spPr>
          <a:xfrm>
            <a:off x="1042035" y="3393519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Title Tag</a:t>
            </a:r>
            <a:endParaRPr lang="en-US" sz="2000" dirty="0"/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969A128E-6BF7-7E57-F1F0-145CBFE4ABAB}"/>
              </a:ext>
            </a:extLst>
          </p:cNvPr>
          <p:cNvSpPr/>
          <p:nvPr/>
        </p:nvSpPr>
        <p:spPr>
          <a:xfrm>
            <a:off x="1042035" y="3839408"/>
            <a:ext cx="3708916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Good keyword use; move </a:t>
            </a:r>
            <a:r>
              <a:rPr lang="en-US" sz="1600" dirty="0">
                <a:solidFill>
                  <a:srgbClr val="403CC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Deskera ERP</a:t>
            </a: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to front + add </a:t>
            </a:r>
            <a:r>
              <a:rPr lang="en-US" sz="1600" dirty="0">
                <a:solidFill>
                  <a:srgbClr val="403CC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India</a:t>
            </a: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local targeting.</a:t>
            </a:r>
            <a:endParaRPr lang="en-US" sz="1600" dirty="0"/>
          </a:p>
        </p:txBody>
      </p:sp>
      <p:sp>
        <p:nvSpPr>
          <p:cNvPr id="32" name="Shape 5">
            <a:extLst>
              <a:ext uri="{FF2B5EF4-FFF2-40B4-BE49-F238E27FC236}">
                <a16:creationId xmlns:a16="http://schemas.microsoft.com/office/drawing/2014/main" id="{03B845B3-8E2A-D648-1E5C-40F05BE528E7}"/>
              </a:ext>
            </a:extLst>
          </p:cNvPr>
          <p:cNvSpPr/>
          <p:nvPr/>
        </p:nvSpPr>
        <p:spPr>
          <a:xfrm>
            <a:off x="5186005" y="3164562"/>
            <a:ext cx="4258270" cy="2223492"/>
          </a:xfrm>
          <a:prstGeom prst="roundRect">
            <a:avLst>
              <a:gd name="adj" fmla="val 1391"/>
            </a:avLst>
          </a:prstGeom>
          <a:solidFill>
            <a:srgbClr val="FBFAFF"/>
          </a:solidFill>
          <a:ln w="2286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33" name="Image 1" descr="preencoded.png">
            <a:extLst>
              <a:ext uri="{FF2B5EF4-FFF2-40B4-BE49-F238E27FC236}">
                <a16:creationId xmlns:a16="http://schemas.microsoft.com/office/drawing/2014/main" id="{02731DA6-C49D-BC59-3083-23D46629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005" y="3164562"/>
            <a:ext cx="91440" cy="2223492"/>
          </a:xfrm>
          <a:prstGeom prst="rect">
            <a:avLst/>
          </a:prstGeom>
        </p:spPr>
      </p:pic>
      <p:sp>
        <p:nvSpPr>
          <p:cNvPr id="34" name="Text 6">
            <a:extLst>
              <a:ext uri="{FF2B5EF4-FFF2-40B4-BE49-F238E27FC236}">
                <a16:creationId xmlns:a16="http://schemas.microsoft.com/office/drawing/2014/main" id="{6DB4978A-414B-A09B-7A1F-F4C80073678D}"/>
              </a:ext>
            </a:extLst>
          </p:cNvPr>
          <p:cNvSpPr/>
          <p:nvPr/>
        </p:nvSpPr>
        <p:spPr>
          <a:xfrm>
            <a:off x="5506403" y="3393519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Meta Description</a:t>
            </a:r>
            <a:endParaRPr lang="en-US" sz="2000" dirty="0"/>
          </a:p>
        </p:txBody>
      </p:sp>
      <p:sp>
        <p:nvSpPr>
          <p:cNvPr id="35" name="Text 7">
            <a:extLst>
              <a:ext uri="{FF2B5EF4-FFF2-40B4-BE49-F238E27FC236}">
                <a16:creationId xmlns:a16="http://schemas.microsoft.com/office/drawing/2014/main" id="{F80D7E2B-7238-89D4-A275-B100EAEC2A62}"/>
              </a:ext>
            </a:extLst>
          </p:cNvPr>
          <p:cNvSpPr/>
          <p:nvPr/>
        </p:nvSpPr>
        <p:spPr>
          <a:xfrm>
            <a:off x="5506403" y="3839408"/>
            <a:ext cx="3708916" cy="1319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Missing/generic → add keyword-rich (~150–160 chars). </a:t>
            </a:r>
            <a:r>
              <a:rPr lang="en-US" sz="160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Ex: "Deskera ERP India: Cloud ERP for accounting, inventory, HR, CRM &amp; BI."</a:t>
            </a:r>
            <a:endParaRPr lang="en-US" sz="1600" dirty="0"/>
          </a:p>
        </p:txBody>
      </p:sp>
      <p:sp>
        <p:nvSpPr>
          <p:cNvPr id="36" name="Shape 8">
            <a:extLst>
              <a:ext uri="{FF2B5EF4-FFF2-40B4-BE49-F238E27FC236}">
                <a16:creationId xmlns:a16="http://schemas.microsoft.com/office/drawing/2014/main" id="{64384C32-1565-C80C-DFD9-DF5998317C24}"/>
              </a:ext>
            </a:extLst>
          </p:cNvPr>
          <p:cNvSpPr/>
          <p:nvPr/>
        </p:nvSpPr>
        <p:spPr>
          <a:xfrm>
            <a:off x="9650373" y="3164562"/>
            <a:ext cx="4258270" cy="2223492"/>
          </a:xfrm>
          <a:prstGeom prst="roundRect">
            <a:avLst>
              <a:gd name="adj" fmla="val 1391"/>
            </a:avLst>
          </a:prstGeom>
          <a:solidFill>
            <a:srgbClr val="FBFAFF"/>
          </a:solidFill>
          <a:ln w="2286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37" name="Image 2" descr="preencoded.png">
            <a:extLst>
              <a:ext uri="{FF2B5EF4-FFF2-40B4-BE49-F238E27FC236}">
                <a16:creationId xmlns:a16="http://schemas.microsoft.com/office/drawing/2014/main" id="{0AC538A3-6928-CEF9-D6EF-6090E007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373" y="3164562"/>
            <a:ext cx="91440" cy="2223492"/>
          </a:xfrm>
          <a:prstGeom prst="rect">
            <a:avLst/>
          </a:prstGeom>
        </p:spPr>
      </p:pic>
      <p:sp>
        <p:nvSpPr>
          <p:cNvPr id="38" name="Text 9">
            <a:extLst>
              <a:ext uri="{FF2B5EF4-FFF2-40B4-BE49-F238E27FC236}">
                <a16:creationId xmlns:a16="http://schemas.microsoft.com/office/drawing/2014/main" id="{847881F6-2B74-66F5-2C22-13929A52D1BF}"/>
              </a:ext>
            </a:extLst>
          </p:cNvPr>
          <p:cNvSpPr/>
          <p:nvPr/>
        </p:nvSpPr>
        <p:spPr>
          <a:xfrm>
            <a:off x="9970770" y="3393519"/>
            <a:ext cx="2679621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Headings &amp; Content</a:t>
            </a:r>
            <a:endParaRPr lang="en-US" sz="2000" dirty="0"/>
          </a:p>
        </p:txBody>
      </p:sp>
      <p:sp>
        <p:nvSpPr>
          <p:cNvPr id="39" name="Text 10">
            <a:extLst>
              <a:ext uri="{FF2B5EF4-FFF2-40B4-BE49-F238E27FC236}">
                <a16:creationId xmlns:a16="http://schemas.microsoft.com/office/drawing/2014/main" id="{AA70A20C-2B5F-9141-9A6C-3AF4F02A8FA7}"/>
              </a:ext>
            </a:extLst>
          </p:cNvPr>
          <p:cNvSpPr/>
          <p:nvPr/>
        </p:nvSpPr>
        <p:spPr>
          <a:xfrm>
            <a:off x="9970770" y="3839408"/>
            <a:ext cx="3708916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H1 </a:t>
            </a:r>
            <a:r>
              <a:rPr lang="en-US" sz="160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"Business. Simplified."</a:t>
            </a: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→ update to </a:t>
            </a:r>
            <a:r>
              <a:rPr lang="en-US" sz="160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</a:t>
            </a:r>
            <a:r>
              <a:rPr lang="en-US" sz="1600" i="1" dirty="0">
                <a:solidFill>
                  <a:srgbClr val="403CC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Deskera ERP</a:t>
            </a:r>
            <a:r>
              <a:rPr lang="en-US" sz="160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– Business. Simplified."</a:t>
            </a:r>
            <a:endParaRPr lang="en-US" sz="1600" dirty="0"/>
          </a:p>
        </p:txBody>
      </p:sp>
      <p:sp>
        <p:nvSpPr>
          <p:cNvPr id="40" name="Shape 11">
            <a:extLst>
              <a:ext uri="{FF2B5EF4-FFF2-40B4-BE49-F238E27FC236}">
                <a16:creationId xmlns:a16="http://schemas.microsoft.com/office/drawing/2014/main" id="{2FF988BB-A31B-24E7-A51B-5D1AF4E869E2}"/>
              </a:ext>
            </a:extLst>
          </p:cNvPr>
          <p:cNvSpPr/>
          <p:nvPr/>
        </p:nvSpPr>
        <p:spPr>
          <a:xfrm>
            <a:off x="721638" y="5594152"/>
            <a:ext cx="4258270" cy="1893570"/>
          </a:xfrm>
          <a:prstGeom prst="roundRect">
            <a:avLst>
              <a:gd name="adj" fmla="val 1633"/>
            </a:avLst>
          </a:prstGeom>
          <a:solidFill>
            <a:srgbClr val="FBFAFF"/>
          </a:solidFill>
          <a:ln w="2286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41" name="Image 3" descr="preencoded.png">
            <a:extLst>
              <a:ext uri="{FF2B5EF4-FFF2-40B4-BE49-F238E27FC236}">
                <a16:creationId xmlns:a16="http://schemas.microsoft.com/office/drawing/2014/main" id="{E4EB4DFB-31A4-AF6D-B05B-58E80B473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38" y="5594152"/>
            <a:ext cx="91440" cy="1893570"/>
          </a:xfrm>
          <a:prstGeom prst="rect">
            <a:avLst/>
          </a:prstGeom>
        </p:spPr>
      </p:pic>
      <p:sp>
        <p:nvSpPr>
          <p:cNvPr id="42" name="Text 12">
            <a:extLst>
              <a:ext uri="{FF2B5EF4-FFF2-40B4-BE49-F238E27FC236}">
                <a16:creationId xmlns:a16="http://schemas.microsoft.com/office/drawing/2014/main" id="{72CE30FF-2E54-E7B2-5C04-A4ECBE440ABE}"/>
              </a:ext>
            </a:extLst>
          </p:cNvPr>
          <p:cNvSpPr/>
          <p:nvPr/>
        </p:nvSpPr>
        <p:spPr>
          <a:xfrm>
            <a:off x="1042035" y="5823109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Links</a:t>
            </a:r>
            <a:endParaRPr lang="en-US" sz="2000" dirty="0"/>
          </a:p>
        </p:txBody>
      </p:sp>
      <p:sp>
        <p:nvSpPr>
          <p:cNvPr id="43" name="Text 13">
            <a:extLst>
              <a:ext uri="{FF2B5EF4-FFF2-40B4-BE49-F238E27FC236}">
                <a16:creationId xmlns:a16="http://schemas.microsoft.com/office/drawing/2014/main" id="{2877E701-6079-840B-44FC-64DA8C257611}"/>
              </a:ext>
            </a:extLst>
          </p:cNvPr>
          <p:cNvSpPr/>
          <p:nvPr/>
        </p:nvSpPr>
        <p:spPr>
          <a:xfrm>
            <a:off x="1042035" y="6268998"/>
            <a:ext cx="3708916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Internal linking strong; improve anchor text + add credible external references.</a:t>
            </a:r>
            <a:endParaRPr lang="en-US" sz="1600" dirty="0"/>
          </a:p>
        </p:txBody>
      </p:sp>
      <p:sp>
        <p:nvSpPr>
          <p:cNvPr id="44" name="Shape 14">
            <a:extLst>
              <a:ext uri="{FF2B5EF4-FFF2-40B4-BE49-F238E27FC236}">
                <a16:creationId xmlns:a16="http://schemas.microsoft.com/office/drawing/2014/main" id="{93D86683-091E-D9BC-A238-61BEF2535371}"/>
              </a:ext>
            </a:extLst>
          </p:cNvPr>
          <p:cNvSpPr/>
          <p:nvPr/>
        </p:nvSpPr>
        <p:spPr>
          <a:xfrm>
            <a:off x="5186005" y="5594152"/>
            <a:ext cx="4258270" cy="1893570"/>
          </a:xfrm>
          <a:prstGeom prst="roundRect">
            <a:avLst>
              <a:gd name="adj" fmla="val 1633"/>
            </a:avLst>
          </a:prstGeom>
          <a:solidFill>
            <a:srgbClr val="FBFAFF"/>
          </a:solidFill>
          <a:ln w="2286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45" name="Image 4" descr="preencoded.png">
            <a:extLst>
              <a:ext uri="{FF2B5EF4-FFF2-40B4-BE49-F238E27FC236}">
                <a16:creationId xmlns:a16="http://schemas.microsoft.com/office/drawing/2014/main" id="{A3122337-0B9F-8052-F68C-89C8EF6B2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005" y="5594152"/>
            <a:ext cx="91440" cy="1893570"/>
          </a:xfrm>
          <a:prstGeom prst="rect">
            <a:avLst/>
          </a:prstGeom>
        </p:spPr>
      </p:pic>
      <p:sp>
        <p:nvSpPr>
          <p:cNvPr id="46" name="Text 15">
            <a:extLst>
              <a:ext uri="{FF2B5EF4-FFF2-40B4-BE49-F238E27FC236}">
                <a16:creationId xmlns:a16="http://schemas.microsoft.com/office/drawing/2014/main" id="{68E8C9C5-B634-2DC1-6332-306D8943B513}"/>
              </a:ext>
            </a:extLst>
          </p:cNvPr>
          <p:cNvSpPr/>
          <p:nvPr/>
        </p:nvSpPr>
        <p:spPr>
          <a:xfrm>
            <a:off x="5506403" y="5823109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Images</a:t>
            </a:r>
            <a:endParaRPr lang="en-US" sz="2000" dirty="0"/>
          </a:p>
        </p:txBody>
      </p:sp>
      <p:sp>
        <p:nvSpPr>
          <p:cNvPr id="47" name="Text 16">
            <a:extLst>
              <a:ext uri="{FF2B5EF4-FFF2-40B4-BE49-F238E27FC236}">
                <a16:creationId xmlns:a16="http://schemas.microsoft.com/office/drawing/2014/main" id="{F4DF285A-3460-8F61-1A97-72C9F74DEDD0}"/>
              </a:ext>
            </a:extLst>
          </p:cNvPr>
          <p:cNvSpPr/>
          <p:nvPr/>
        </p:nvSpPr>
        <p:spPr>
          <a:xfrm>
            <a:off x="5506403" y="6268998"/>
            <a:ext cx="3708916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Alt text &amp; filenames unclear → optimize with descriptive, keyword-rich labels.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7626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C7A98-82FB-42BD-DCF8-011D00931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0">
            <a:extLst>
              <a:ext uri="{FF2B5EF4-FFF2-40B4-BE49-F238E27FC236}">
                <a16:creationId xmlns:a16="http://schemas.microsoft.com/office/drawing/2014/main" id="{623ACC7A-1D25-31E4-D8C0-966F6B73771F}"/>
              </a:ext>
            </a:extLst>
          </p:cNvPr>
          <p:cNvSpPr/>
          <p:nvPr/>
        </p:nvSpPr>
        <p:spPr>
          <a:xfrm>
            <a:off x="1065151" y="659200"/>
            <a:ext cx="11700354" cy="1021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On-Page SEO Audit – MRP Page (</a:t>
            </a:r>
            <a:r>
              <a:rPr lang="en-US" sz="3200" u="sng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deskera.com/in/mrp</a:t>
            </a:r>
            <a:r>
              <a:rPr lang="en-US" sz="3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)</a:t>
            </a:r>
            <a:endParaRPr lang="en-US" sz="3200" dirty="0"/>
          </a:p>
        </p:txBody>
      </p:sp>
      <p:sp>
        <p:nvSpPr>
          <p:cNvPr id="26" name="Text 1">
            <a:extLst>
              <a:ext uri="{FF2B5EF4-FFF2-40B4-BE49-F238E27FC236}">
                <a16:creationId xmlns:a16="http://schemas.microsoft.com/office/drawing/2014/main" id="{1BB3ADF9-CB20-481E-447B-FA950F39EE8B}"/>
              </a:ext>
            </a:extLst>
          </p:cNvPr>
          <p:cNvSpPr/>
          <p:nvPr/>
        </p:nvSpPr>
        <p:spPr>
          <a:xfrm>
            <a:off x="1065151" y="1925310"/>
            <a:ext cx="5098971" cy="4085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Findings &amp; Recommendations</a:t>
            </a:r>
            <a:endParaRPr lang="en-US" sz="2550" dirty="0"/>
          </a:p>
        </p:txBody>
      </p:sp>
      <p:sp>
        <p:nvSpPr>
          <p:cNvPr id="27" name="Shape 2">
            <a:extLst>
              <a:ext uri="{FF2B5EF4-FFF2-40B4-BE49-F238E27FC236}">
                <a16:creationId xmlns:a16="http://schemas.microsoft.com/office/drawing/2014/main" id="{F1E9B1B8-0181-73CC-5EBD-6684A91575EB}"/>
              </a:ext>
            </a:extLst>
          </p:cNvPr>
          <p:cNvSpPr/>
          <p:nvPr/>
        </p:nvSpPr>
        <p:spPr>
          <a:xfrm>
            <a:off x="1065151" y="2762677"/>
            <a:ext cx="367665" cy="367665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000"/>
          </a:p>
        </p:txBody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529A7309-064A-B14B-B181-427A9939CD1C}"/>
              </a:ext>
            </a:extLst>
          </p:cNvPr>
          <p:cNvSpPr/>
          <p:nvPr/>
        </p:nvSpPr>
        <p:spPr>
          <a:xfrm>
            <a:off x="1126468" y="2793335"/>
            <a:ext cx="245031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000" dirty="0"/>
          </a:p>
        </p:txBody>
      </p:sp>
      <p:sp>
        <p:nvSpPr>
          <p:cNvPr id="29" name="Text 4">
            <a:extLst>
              <a:ext uri="{FF2B5EF4-FFF2-40B4-BE49-F238E27FC236}">
                <a16:creationId xmlns:a16="http://schemas.microsoft.com/office/drawing/2014/main" id="{6ABBF520-D00F-2A60-05F2-851E08500130}"/>
              </a:ext>
            </a:extLst>
          </p:cNvPr>
          <p:cNvSpPr/>
          <p:nvPr/>
        </p:nvSpPr>
        <p:spPr>
          <a:xfrm>
            <a:off x="1596170" y="2818755"/>
            <a:ext cx="2042636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Title Tag</a:t>
            </a:r>
            <a:endParaRPr lang="en-US" dirty="0"/>
          </a:p>
        </p:txBody>
      </p:sp>
      <p:sp>
        <p:nvSpPr>
          <p:cNvPr id="30" name="Text 5">
            <a:extLst>
              <a:ext uri="{FF2B5EF4-FFF2-40B4-BE49-F238E27FC236}">
                <a16:creationId xmlns:a16="http://schemas.microsoft.com/office/drawing/2014/main" id="{BE6FF584-E1EC-5A30-1BC6-F6A1694432EB}"/>
              </a:ext>
            </a:extLst>
          </p:cNvPr>
          <p:cNvSpPr/>
          <p:nvPr/>
        </p:nvSpPr>
        <p:spPr>
          <a:xfrm>
            <a:off x="1596170" y="3237498"/>
            <a:ext cx="3269813" cy="5229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</a:t>
            </a:r>
            <a:r>
              <a:rPr lang="en-US" sz="1400" dirty="0">
                <a:solidFill>
                  <a:srgbClr val="403CC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Deskera MRP</a:t>
            </a: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upfront; add </a:t>
            </a:r>
            <a:r>
              <a:rPr lang="en-US" sz="1400" dirty="0">
                <a:solidFill>
                  <a:srgbClr val="403CC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India</a:t>
            </a: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regional SEO.</a:t>
            </a:r>
            <a:endParaRPr lang="en-US" sz="1400" dirty="0"/>
          </a:p>
        </p:txBody>
      </p:sp>
      <p:sp>
        <p:nvSpPr>
          <p:cNvPr id="31" name="Shape 6">
            <a:extLst>
              <a:ext uri="{FF2B5EF4-FFF2-40B4-BE49-F238E27FC236}">
                <a16:creationId xmlns:a16="http://schemas.microsoft.com/office/drawing/2014/main" id="{EE1441B5-3340-5290-0CC4-BC3580B5E7AF}"/>
              </a:ext>
            </a:extLst>
          </p:cNvPr>
          <p:cNvSpPr/>
          <p:nvPr/>
        </p:nvSpPr>
        <p:spPr>
          <a:xfrm>
            <a:off x="1065151" y="4087247"/>
            <a:ext cx="367665" cy="367665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000"/>
          </a:p>
        </p:txBody>
      </p:sp>
      <p:sp>
        <p:nvSpPr>
          <p:cNvPr id="32" name="Text 7">
            <a:extLst>
              <a:ext uri="{FF2B5EF4-FFF2-40B4-BE49-F238E27FC236}">
                <a16:creationId xmlns:a16="http://schemas.microsoft.com/office/drawing/2014/main" id="{13203E18-C3F5-50A5-44D0-8921175FF7FF}"/>
              </a:ext>
            </a:extLst>
          </p:cNvPr>
          <p:cNvSpPr/>
          <p:nvPr/>
        </p:nvSpPr>
        <p:spPr>
          <a:xfrm>
            <a:off x="1126468" y="4117906"/>
            <a:ext cx="245031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000" dirty="0"/>
          </a:p>
        </p:txBody>
      </p:sp>
      <p:sp>
        <p:nvSpPr>
          <p:cNvPr id="33" name="Text 8">
            <a:extLst>
              <a:ext uri="{FF2B5EF4-FFF2-40B4-BE49-F238E27FC236}">
                <a16:creationId xmlns:a16="http://schemas.microsoft.com/office/drawing/2014/main" id="{A3CC55D6-6FE7-AC66-F202-64E5286671F4}"/>
              </a:ext>
            </a:extLst>
          </p:cNvPr>
          <p:cNvSpPr/>
          <p:nvPr/>
        </p:nvSpPr>
        <p:spPr>
          <a:xfrm>
            <a:off x="1596170" y="4143326"/>
            <a:ext cx="2042636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Meta Description</a:t>
            </a:r>
            <a:endParaRPr lang="en-US" dirty="0"/>
          </a:p>
        </p:txBody>
      </p:sp>
      <p:sp>
        <p:nvSpPr>
          <p:cNvPr id="34" name="Text 9">
            <a:extLst>
              <a:ext uri="{FF2B5EF4-FFF2-40B4-BE49-F238E27FC236}">
                <a16:creationId xmlns:a16="http://schemas.microsoft.com/office/drawing/2014/main" id="{61D70066-0E57-7EC2-2279-66D14DCB898F}"/>
              </a:ext>
            </a:extLst>
          </p:cNvPr>
          <p:cNvSpPr/>
          <p:nvPr/>
        </p:nvSpPr>
        <p:spPr>
          <a:xfrm>
            <a:off x="1596170" y="4562068"/>
            <a:ext cx="3269813" cy="1045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Absent/generic → craft engaging summary with focus keywords. </a:t>
            </a:r>
            <a:r>
              <a:rPr lang="en-US" sz="140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Ex: "Deskera MRP India – Manage materials, production &amp; demand forecasting in one cloud solution."</a:t>
            </a:r>
            <a:endParaRPr lang="en-US" sz="1400" dirty="0"/>
          </a:p>
        </p:txBody>
      </p:sp>
      <p:sp>
        <p:nvSpPr>
          <p:cNvPr id="35" name="Shape 10">
            <a:extLst>
              <a:ext uri="{FF2B5EF4-FFF2-40B4-BE49-F238E27FC236}">
                <a16:creationId xmlns:a16="http://schemas.microsoft.com/office/drawing/2014/main" id="{F379DEA1-D1D7-AD09-8382-3570EED54237}"/>
              </a:ext>
            </a:extLst>
          </p:cNvPr>
          <p:cNvSpPr/>
          <p:nvPr/>
        </p:nvSpPr>
        <p:spPr>
          <a:xfrm>
            <a:off x="1065151" y="5934740"/>
            <a:ext cx="367665" cy="367665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000"/>
          </a:p>
        </p:txBody>
      </p:sp>
      <p:sp>
        <p:nvSpPr>
          <p:cNvPr id="36" name="Text 11">
            <a:extLst>
              <a:ext uri="{FF2B5EF4-FFF2-40B4-BE49-F238E27FC236}">
                <a16:creationId xmlns:a16="http://schemas.microsoft.com/office/drawing/2014/main" id="{29853D4C-2880-1F0A-72AC-175D6EC75783}"/>
              </a:ext>
            </a:extLst>
          </p:cNvPr>
          <p:cNvSpPr/>
          <p:nvPr/>
        </p:nvSpPr>
        <p:spPr>
          <a:xfrm>
            <a:off x="1126468" y="5965398"/>
            <a:ext cx="245031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000" dirty="0"/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9BB6B154-F9F3-951A-08FB-39CF51E2DE39}"/>
              </a:ext>
            </a:extLst>
          </p:cNvPr>
          <p:cNvSpPr/>
          <p:nvPr/>
        </p:nvSpPr>
        <p:spPr>
          <a:xfrm>
            <a:off x="1596170" y="5990818"/>
            <a:ext cx="2123599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Headings &amp; Content</a:t>
            </a:r>
            <a:endParaRPr lang="en-US" dirty="0"/>
          </a:p>
        </p:txBody>
      </p:sp>
      <p:sp>
        <p:nvSpPr>
          <p:cNvPr id="38" name="Text 13">
            <a:extLst>
              <a:ext uri="{FF2B5EF4-FFF2-40B4-BE49-F238E27FC236}">
                <a16:creationId xmlns:a16="http://schemas.microsoft.com/office/drawing/2014/main" id="{4A1D49F7-8790-2059-9734-D8BD47E47952}"/>
              </a:ext>
            </a:extLst>
          </p:cNvPr>
          <p:cNvSpPr/>
          <p:nvPr/>
        </p:nvSpPr>
        <p:spPr>
          <a:xfrm>
            <a:off x="1596170" y="6409561"/>
            <a:ext cx="3269813" cy="784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H1 </a:t>
            </a:r>
            <a:r>
              <a:rPr lang="en-US" sz="140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"Manufacturing. Simplified."</a:t>
            </a: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→ update to </a:t>
            </a:r>
            <a:r>
              <a:rPr lang="en-US" sz="140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</a:t>
            </a:r>
            <a:r>
              <a:rPr lang="en-US" sz="1400" i="1" dirty="0">
                <a:solidFill>
                  <a:srgbClr val="403CC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Deskera MRP</a:t>
            </a:r>
            <a:r>
              <a:rPr lang="en-US" sz="140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– Manufacturing. Simplified."</a:t>
            </a:r>
            <a:endParaRPr lang="en-US" sz="1400" dirty="0"/>
          </a:p>
        </p:txBody>
      </p:sp>
      <p:sp>
        <p:nvSpPr>
          <p:cNvPr id="39" name="Shape 14">
            <a:extLst>
              <a:ext uri="{FF2B5EF4-FFF2-40B4-BE49-F238E27FC236}">
                <a16:creationId xmlns:a16="http://schemas.microsoft.com/office/drawing/2014/main" id="{36575F12-B03B-2DC3-CAED-15C5456111AA}"/>
              </a:ext>
            </a:extLst>
          </p:cNvPr>
          <p:cNvSpPr/>
          <p:nvPr/>
        </p:nvSpPr>
        <p:spPr>
          <a:xfrm>
            <a:off x="7486036" y="2697055"/>
            <a:ext cx="367665" cy="367665"/>
          </a:xfrm>
          <a:prstGeom prst="roundRect">
            <a:avLst>
              <a:gd name="adj" fmla="val 6667"/>
            </a:avLst>
          </a:prstGeom>
          <a:solidFill>
            <a:srgbClr val="E7E0FF"/>
          </a:solidFill>
          <a:ln/>
        </p:spPr>
        <p:txBody>
          <a:bodyPr/>
          <a:lstStyle/>
          <a:p>
            <a:endParaRPr lang="en-GB" sz="2000"/>
          </a:p>
        </p:txBody>
      </p:sp>
      <p:sp>
        <p:nvSpPr>
          <p:cNvPr id="40" name="Text 15">
            <a:extLst>
              <a:ext uri="{FF2B5EF4-FFF2-40B4-BE49-F238E27FC236}">
                <a16:creationId xmlns:a16="http://schemas.microsoft.com/office/drawing/2014/main" id="{082D00E0-A6E8-CE4B-6ED0-DBBC9873359A}"/>
              </a:ext>
            </a:extLst>
          </p:cNvPr>
          <p:cNvSpPr/>
          <p:nvPr/>
        </p:nvSpPr>
        <p:spPr>
          <a:xfrm>
            <a:off x="7547353" y="2727713"/>
            <a:ext cx="245031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000" dirty="0"/>
          </a:p>
        </p:txBody>
      </p:sp>
      <p:sp>
        <p:nvSpPr>
          <p:cNvPr id="41" name="Text 16">
            <a:extLst>
              <a:ext uri="{FF2B5EF4-FFF2-40B4-BE49-F238E27FC236}">
                <a16:creationId xmlns:a16="http://schemas.microsoft.com/office/drawing/2014/main" id="{23C5687A-DE55-5680-2901-345CBE30EA54}"/>
              </a:ext>
            </a:extLst>
          </p:cNvPr>
          <p:cNvSpPr/>
          <p:nvPr/>
        </p:nvSpPr>
        <p:spPr>
          <a:xfrm>
            <a:off x="8017054" y="2753133"/>
            <a:ext cx="2042636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Links</a:t>
            </a:r>
            <a:endParaRPr lang="en-US" dirty="0"/>
          </a:p>
        </p:txBody>
      </p:sp>
      <p:sp>
        <p:nvSpPr>
          <p:cNvPr id="42" name="Text 17">
            <a:extLst>
              <a:ext uri="{FF2B5EF4-FFF2-40B4-BE49-F238E27FC236}">
                <a16:creationId xmlns:a16="http://schemas.microsoft.com/office/drawing/2014/main" id="{98B06887-AAD9-FDA2-F771-579212CEB35E}"/>
              </a:ext>
            </a:extLst>
          </p:cNvPr>
          <p:cNvSpPr/>
          <p:nvPr/>
        </p:nvSpPr>
        <p:spPr>
          <a:xfrm>
            <a:off x="8017054" y="3171876"/>
            <a:ext cx="3269813" cy="784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Internal links good; make anchor texts keyword-specific; add external industry references.</a:t>
            </a:r>
            <a:endParaRPr lang="en-US" sz="1400" dirty="0"/>
          </a:p>
        </p:txBody>
      </p:sp>
      <p:sp>
        <p:nvSpPr>
          <p:cNvPr id="43" name="Shape 18">
            <a:extLst>
              <a:ext uri="{FF2B5EF4-FFF2-40B4-BE49-F238E27FC236}">
                <a16:creationId xmlns:a16="http://schemas.microsoft.com/office/drawing/2014/main" id="{6C52A3B8-74AE-A3DA-A6BE-00C8BA895AB2}"/>
              </a:ext>
            </a:extLst>
          </p:cNvPr>
          <p:cNvSpPr/>
          <p:nvPr/>
        </p:nvSpPr>
        <p:spPr>
          <a:xfrm>
            <a:off x="7486036" y="4283086"/>
            <a:ext cx="367665" cy="367665"/>
          </a:xfrm>
          <a:prstGeom prst="roundRect">
            <a:avLst>
              <a:gd name="adj" fmla="val 6667"/>
            </a:avLst>
          </a:prstGeom>
          <a:solidFill>
            <a:srgbClr val="E7E0FF"/>
          </a:solidFill>
          <a:ln/>
        </p:spPr>
        <p:txBody>
          <a:bodyPr/>
          <a:lstStyle/>
          <a:p>
            <a:endParaRPr lang="en-GB" sz="2000"/>
          </a:p>
        </p:txBody>
      </p:sp>
      <p:sp>
        <p:nvSpPr>
          <p:cNvPr id="44" name="Text 19">
            <a:extLst>
              <a:ext uri="{FF2B5EF4-FFF2-40B4-BE49-F238E27FC236}">
                <a16:creationId xmlns:a16="http://schemas.microsoft.com/office/drawing/2014/main" id="{D839EEA9-17F6-5594-31CD-D2077E5063F4}"/>
              </a:ext>
            </a:extLst>
          </p:cNvPr>
          <p:cNvSpPr/>
          <p:nvPr/>
        </p:nvSpPr>
        <p:spPr>
          <a:xfrm>
            <a:off x="7547353" y="4313745"/>
            <a:ext cx="245031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000" dirty="0"/>
          </a:p>
        </p:txBody>
      </p:sp>
      <p:sp>
        <p:nvSpPr>
          <p:cNvPr id="45" name="Text 20">
            <a:extLst>
              <a:ext uri="{FF2B5EF4-FFF2-40B4-BE49-F238E27FC236}">
                <a16:creationId xmlns:a16="http://schemas.microsoft.com/office/drawing/2014/main" id="{A998FC98-876C-46D8-E67F-425562DA34F8}"/>
              </a:ext>
            </a:extLst>
          </p:cNvPr>
          <p:cNvSpPr/>
          <p:nvPr/>
        </p:nvSpPr>
        <p:spPr>
          <a:xfrm>
            <a:off x="8017054" y="4339165"/>
            <a:ext cx="2042636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Images</a:t>
            </a:r>
            <a:endParaRPr lang="en-US" dirty="0"/>
          </a:p>
        </p:txBody>
      </p:sp>
      <p:sp>
        <p:nvSpPr>
          <p:cNvPr id="46" name="Text 21">
            <a:extLst>
              <a:ext uri="{FF2B5EF4-FFF2-40B4-BE49-F238E27FC236}">
                <a16:creationId xmlns:a16="http://schemas.microsoft.com/office/drawing/2014/main" id="{91D2F6B8-5E59-759C-4189-0DED28426373}"/>
              </a:ext>
            </a:extLst>
          </p:cNvPr>
          <p:cNvSpPr/>
          <p:nvPr/>
        </p:nvSpPr>
        <p:spPr>
          <a:xfrm>
            <a:off x="8017054" y="4757908"/>
            <a:ext cx="3269813" cy="5229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Missing ALT/descriptive names → optimize filenames + ALT text for features/screens.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9444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357BD-D30F-3A70-2855-59EFCDDB8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BA968BD9-9B29-81BB-C3CC-29C2855F5C43}"/>
              </a:ext>
            </a:extLst>
          </p:cNvPr>
          <p:cNvSpPr/>
          <p:nvPr/>
        </p:nvSpPr>
        <p:spPr>
          <a:xfrm>
            <a:off x="735925" y="578168"/>
            <a:ext cx="7551539" cy="656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On-Page SEO Best Practices</a:t>
            </a:r>
            <a:endParaRPr lang="en-US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D28AB8BB-645A-0B88-5A9D-3F9D6B510B1C}"/>
              </a:ext>
            </a:extLst>
          </p:cNvPr>
          <p:cNvSpPr/>
          <p:nvPr/>
        </p:nvSpPr>
        <p:spPr>
          <a:xfrm>
            <a:off x="735925" y="1655683"/>
            <a:ext cx="473035" cy="473035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EB5B4E67-B977-E696-947F-D81E732B9B07}"/>
              </a:ext>
            </a:extLst>
          </p:cNvPr>
          <p:cNvSpPr/>
          <p:nvPr/>
        </p:nvSpPr>
        <p:spPr>
          <a:xfrm>
            <a:off x="814685" y="1695033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0B9EE4B4-67E1-77CF-2BD4-0C4374444A0F}"/>
              </a:ext>
            </a:extLst>
          </p:cNvPr>
          <p:cNvSpPr/>
          <p:nvPr/>
        </p:nvSpPr>
        <p:spPr>
          <a:xfrm>
            <a:off x="1419225" y="1727954"/>
            <a:ext cx="501348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Use 1 H1 per page with main keyword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D7E267E2-6D55-87E8-398E-E0C39DCA156B}"/>
              </a:ext>
            </a:extLst>
          </p:cNvPr>
          <p:cNvSpPr/>
          <p:nvPr/>
        </p:nvSpPr>
        <p:spPr>
          <a:xfrm>
            <a:off x="1419225" y="2182654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Ensure each page has exactly one H1 tag that contains the primary keyword for that page.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5">
            <a:extLst>
              <a:ext uri="{FF2B5EF4-FFF2-40B4-BE49-F238E27FC236}">
                <a16:creationId xmlns:a16="http://schemas.microsoft.com/office/drawing/2014/main" id="{7F5F6870-E29C-D9AE-4DA1-E9335978EAC0}"/>
              </a:ext>
            </a:extLst>
          </p:cNvPr>
          <p:cNvSpPr/>
          <p:nvPr/>
        </p:nvSpPr>
        <p:spPr>
          <a:xfrm>
            <a:off x="735925" y="2939534"/>
            <a:ext cx="473035" cy="473035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722CF8F4-6084-1001-3D01-A8AFD2BDF1EF}"/>
              </a:ext>
            </a:extLst>
          </p:cNvPr>
          <p:cNvSpPr/>
          <p:nvPr/>
        </p:nvSpPr>
        <p:spPr>
          <a:xfrm>
            <a:off x="814685" y="2978884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697CB7C3-78D4-D5EE-8CA2-BC2D88D61710}"/>
              </a:ext>
            </a:extLst>
          </p:cNvPr>
          <p:cNvSpPr/>
          <p:nvPr/>
        </p:nvSpPr>
        <p:spPr>
          <a:xfrm>
            <a:off x="1419225" y="3011805"/>
            <a:ext cx="6765369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Add compelling meta descriptions (150–160 chars)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7841AE8A-24D7-1648-890B-E019BEC93630}"/>
              </a:ext>
            </a:extLst>
          </p:cNvPr>
          <p:cNvSpPr/>
          <p:nvPr/>
        </p:nvSpPr>
        <p:spPr>
          <a:xfrm>
            <a:off x="1419225" y="3466505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Create unique, action-oriented meta descriptions that include relevant keywords.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9">
            <a:extLst>
              <a:ext uri="{FF2B5EF4-FFF2-40B4-BE49-F238E27FC236}">
                <a16:creationId xmlns:a16="http://schemas.microsoft.com/office/drawing/2014/main" id="{57096609-C857-BF79-3849-47594C546FBC}"/>
              </a:ext>
            </a:extLst>
          </p:cNvPr>
          <p:cNvSpPr/>
          <p:nvPr/>
        </p:nvSpPr>
        <p:spPr>
          <a:xfrm>
            <a:off x="735925" y="4223385"/>
            <a:ext cx="473035" cy="473035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9C1866CB-B52E-2561-B4AB-C93B004D1158}"/>
              </a:ext>
            </a:extLst>
          </p:cNvPr>
          <p:cNvSpPr/>
          <p:nvPr/>
        </p:nvSpPr>
        <p:spPr>
          <a:xfrm>
            <a:off x="814685" y="4262735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1">
            <a:extLst>
              <a:ext uri="{FF2B5EF4-FFF2-40B4-BE49-F238E27FC236}">
                <a16:creationId xmlns:a16="http://schemas.microsoft.com/office/drawing/2014/main" id="{EF4C1AB4-639D-3B3B-D44B-59AFC2809384}"/>
              </a:ext>
            </a:extLst>
          </p:cNvPr>
          <p:cNvSpPr/>
          <p:nvPr/>
        </p:nvSpPr>
        <p:spPr>
          <a:xfrm>
            <a:off x="1419225" y="4295656"/>
            <a:ext cx="6443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Include schema markup (FAQ, How-To, Review)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22FD7CEF-A0B0-EB44-476E-D986B4687C2F}"/>
              </a:ext>
            </a:extLst>
          </p:cNvPr>
          <p:cNvSpPr/>
          <p:nvPr/>
        </p:nvSpPr>
        <p:spPr>
          <a:xfrm>
            <a:off x="1419225" y="4750356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Implement structured data to enhance search results with rich snippets.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hape 13">
            <a:extLst>
              <a:ext uri="{FF2B5EF4-FFF2-40B4-BE49-F238E27FC236}">
                <a16:creationId xmlns:a16="http://schemas.microsoft.com/office/drawing/2014/main" id="{C3E3B667-7E2D-630A-2515-62EA2283277C}"/>
              </a:ext>
            </a:extLst>
          </p:cNvPr>
          <p:cNvSpPr/>
          <p:nvPr/>
        </p:nvSpPr>
        <p:spPr>
          <a:xfrm>
            <a:off x="735925" y="5507236"/>
            <a:ext cx="473035" cy="473035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4">
            <a:extLst>
              <a:ext uri="{FF2B5EF4-FFF2-40B4-BE49-F238E27FC236}">
                <a16:creationId xmlns:a16="http://schemas.microsoft.com/office/drawing/2014/main" id="{2B31AA8A-9525-901F-9178-FF4DEBFBED1E}"/>
              </a:ext>
            </a:extLst>
          </p:cNvPr>
          <p:cNvSpPr/>
          <p:nvPr/>
        </p:nvSpPr>
        <p:spPr>
          <a:xfrm>
            <a:off x="814685" y="5546586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15">
            <a:extLst>
              <a:ext uri="{FF2B5EF4-FFF2-40B4-BE49-F238E27FC236}">
                <a16:creationId xmlns:a16="http://schemas.microsoft.com/office/drawing/2014/main" id="{66EC7FC3-F44B-684F-3D87-6FFC654A96B8}"/>
              </a:ext>
            </a:extLst>
          </p:cNvPr>
          <p:cNvSpPr/>
          <p:nvPr/>
        </p:nvSpPr>
        <p:spPr>
          <a:xfrm>
            <a:off x="1419225" y="5579507"/>
            <a:ext cx="5626537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Optimize anchor texts for internal linking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16">
            <a:extLst>
              <a:ext uri="{FF2B5EF4-FFF2-40B4-BE49-F238E27FC236}">
                <a16:creationId xmlns:a16="http://schemas.microsoft.com/office/drawing/2014/main" id="{E809C064-B31C-D0CB-9FE2-5140647933F0}"/>
              </a:ext>
            </a:extLst>
          </p:cNvPr>
          <p:cNvSpPr/>
          <p:nvPr/>
        </p:nvSpPr>
        <p:spPr>
          <a:xfrm>
            <a:off x="1419225" y="6034207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Use descriptive, keyword-rich anchor text for internal links between related pages.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Shape 17">
            <a:extLst>
              <a:ext uri="{FF2B5EF4-FFF2-40B4-BE49-F238E27FC236}">
                <a16:creationId xmlns:a16="http://schemas.microsoft.com/office/drawing/2014/main" id="{FDEA3C49-A3A4-0866-527E-E0C7FF3E4FE2}"/>
              </a:ext>
            </a:extLst>
          </p:cNvPr>
          <p:cNvSpPr/>
          <p:nvPr/>
        </p:nvSpPr>
        <p:spPr>
          <a:xfrm>
            <a:off x="735925" y="6791087"/>
            <a:ext cx="473035" cy="473035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18">
            <a:extLst>
              <a:ext uri="{FF2B5EF4-FFF2-40B4-BE49-F238E27FC236}">
                <a16:creationId xmlns:a16="http://schemas.microsoft.com/office/drawing/2014/main" id="{D6911EC3-CAA1-A443-4F19-A81F4039034C}"/>
              </a:ext>
            </a:extLst>
          </p:cNvPr>
          <p:cNvSpPr/>
          <p:nvPr/>
        </p:nvSpPr>
        <p:spPr>
          <a:xfrm>
            <a:off x="814685" y="6830437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5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19">
            <a:extLst>
              <a:ext uri="{FF2B5EF4-FFF2-40B4-BE49-F238E27FC236}">
                <a16:creationId xmlns:a16="http://schemas.microsoft.com/office/drawing/2014/main" id="{F340BF11-D4E6-A20B-0580-BAD1E0A7EB83}"/>
              </a:ext>
            </a:extLst>
          </p:cNvPr>
          <p:cNvSpPr/>
          <p:nvPr/>
        </p:nvSpPr>
        <p:spPr>
          <a:xfrm>
            <a:off x="1419225" y="6863358"/>
            <a:ext cx="4225885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Maintain keyword density 1–2%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20">
            <a:extLst>
              <a:ext uri="{FF2B5EF4-FFF2-40B4-BE49-F238E27FC236}">
                <a16:creationId xmlns:a16="http://schemas.microsoft.com/office/drawing/2014/main" id="{CA281EBD-89CC-ED9B-29D5-5A9833C0381B}"/>
              </a:ext>
            </a:extLst>
          </p:cNvPr>
          <p:cNvSpPr/>
          <p:nvPr/>
        </p:nvSpPr>
        <p:spPr>
          <a:xfrm>
            <a:off x="1419225" y="7318058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Keep keyword usage natural while maintaining optimal density for search engines.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28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C6E86-70B5-2DC9-4C54-C5D8F6FBD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0">
            <a:extLst>
              <a:ext uri="{FF2B5EF4-FFF2-40B4-BE49-F238E27FC236}">
                <a16:creationId xmlns:a16="http://schemas.microsoft.com/office/drawing/2014/main" id="{FCDE4F3E-C9E4-5CD6-7948-5072FD0C8A08}"/>
              </a:ext>
            </a:extLst>
          </p:cNvPr>
          <p:cNvSpPr/>
          <p:nvPr/>
        </p:nvSpPr>
        <p:spPr>
          <a:xfrm>
            <a:off x="793790" y="1319570"/>
            <a:ext cx="68014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Times New Roman" panose="02020603050405020304" pitchFamily="18" charset="0"/>
              </a:rPr>
              <a:t>Technical SEO Analysis</a:t>
            </a:r>
            <a:endParaRPr lang="en-US" sz="445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6480F170-7919-0F96-0433-A157F931A646}"/>
              </a:ext>
            </a:extLst>
          </p:cNvPr>
          <p:cNvSpPr/>
          <p:nvPr/>
        </p:nvSpPr>
        <p:spPr>
          <a:xfrm>
            <a:off x="1551780" y="259532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Times New Roman" panose="02020603050405020304" pitchFamily="18" charset="0"/>
              </a:rPr>
              <a:t>Technical Issues</a:t>
            </a:r>
            <a:endParaRPr lang="en-US" sz="265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6CD10C87-DD3E-7B1B-744C-AB19DCEB0493}"/>
              </a:ext>
            </a:extLst>
          </p:cNvPr>
          <p:cNvSpPr/>
          <p:nvPr/>
        </p:nvSpPr>
        <p:spPr>
          <a:xfrm>
            <a:off x="1551780" y="3247430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Page load: 3.43s → needs &lt;2s</a:t>
            </a:r>
            <a:endParaRPr lang="en-US" sz="2000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CD12345C-1079-2E80-1B3A-2BE1BD212EDB}"/>
              </a:ext>
            </a:extLst>
          </p:cNvPr>
          <p:cNvSpPr/>
          <p:nvPr/>
        </p:nvSpPr>
        <p:spPr>
          <a:xfrm>
            <a:off x="1551780" y="3689628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HTML/text ratio: 2.4% → too much code, not enough content</a:t>
            </a:r>
            <a:endParaRPr lang="en-US" sz="2000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8AABF556-E957-75E6-6989-DD4539CB7F74}"/>
              </a:ext>
            </a:extLst>
          </p:cNvPr>
          <p:cNvSpPr/>
          <p:nvPr/>
        </p:nvSpPr>
        <p:spPr>
          <a:xfrm>
            <a:off x="1551780" y="4857631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 mobile responsiveness</a:t>
            </a:r>
            <a:endParaRPr lang="en-US" sz="2000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0357FE1E-9313-85AA-2BC8-EFC7797FCB46}"/>
              </a:ext>
            </a:extLst>
          </p:cNvPr>
          <p:cNvSpPr/>
          <p:nvPr/>
        </p:nvSpPr>
        <p:spPr>
          <a:xfrm>
            <a:off x="1551780" y="5299829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canonical tags → duplicate risk</a:t>
            </a:r>
            <a:endParaRPr lang="en-US" sz="2000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BF3E81E3-537F-283A-B6D2-C6E690E3F86B}"/>
              </a:ext>
            </a:extLst>
          </p:cNvPr>
          <p:cNvSpPr/>
          <p:nvPr/>
        </p:nvSpPr>
        <p:spPr>
          <a:xfrm>
            <a:off x="1551780" y="6104930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HTTPS performance tuning</a:t>
            </a:r>
            <a:endParaRPr lang="en-US" sz="2000" dirty="0"/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782188E9-0330-9C09-0D2B-17C5B53AEE5E}"/>
              </a:ext>
            </a:extLst>
          </p:cNvPr>
          <p:cNvSpPr/>
          <p:nvPr/>
        </p:nvSpPr>
        <p:spPr>
          <a:xfrm>
            <a:off x="6932773" y="267462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Times New Roman" panose="02020603050405020304" pitchFamily="18" charset="0"/>
              </a:rPr>
              <a:t>Mobile SEO Issues</a:t>
            </a:r>
            <a:endParaRPr lang="en-US" sz="265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494FC81A-130B-57C8-BD4A-ECAD2E1A52A2}"/>
              </a:ext>
            </a:extLst>
          </p:cNvPr>
          <p:cNvSpPr/>
          <p:nvPr/>
        </p:nvSpPr>
        <p:spPr>
          <a:xfrm>
            <a:off x="6932773" y="3326726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Mobile-friendliness: 0/100</a:t>
            </a:r>
            <a:endParaRPr lang="en-US" sz="20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978DACB3-5F3A-B178-EFE2-4ED92C7F0DA7}"/>
              </a:ext>
            </a:extLst>
          </p:cNvPr>
          <p:cNvSpPr/>
          <p:nvPr/>
        </p:nvSpPr>
        <p:spPr>
          <a:xfrm>
            <a:off x="6932773" y="3768924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responsive design → poor UX</a:t>
            </a:r>
            <a:endParaRPr lang="en-US" sz="2000" dirty="0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2CECA74-C0B7-B2D5-5876-3E6113A1CBE7}"/>
              </a:ext>
            </a:extLst>
          </p:cNvPr>
          <p:cNvSpPr/>
          <p:nvPr/>
        </p:nvSpPr>
        <p:spPr>
          <a:xfrm>
            <a:off x="6932773" y="4574024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Mobile indexing risk → site won't rank well</a:t>
            </a:r>
            <a:endParaRPr lang="en-US" sz="2000" dirty="0"/>
          </a:p>
        </p:txBody>
      </p:sp>
      <p:sp>
        <p:nvSpPr>
          <p:cNvPr id="24" name="Text 11">
            <a:extLst>
              <a:ext uri="{FF2B5EF4-FFF2-40B4-BE49-F238E27FC236}">
                <a16:creationId xmlns:a16="http://schemas.microsoft.com/office/drawing/2014/main" id="{D3410FAE-4872-2FDE-7764-E22D0D800DE5}"/>
              </a:ext>
            </a:extLst>
          </p:cNvPr>
          <p:cNvSpPr/>
          <p:nvPr/>
        </p:nvSpPr>
        <p:spPr>
          <a:xfrm>
            <a:off x="6932773" y="5379125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Fix: Mobile-first redesign, responsive layout, lazy loading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3323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645BB-D310-BBD9-A279-55A2C4D35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5B41136-06BA-7A85-BD7C-9465C97F8EE2}"/>
              </a:ext>
            </a:extLst>
          </p:cNvPr>
          <p:cNvSpPr/>
          <p:nvPr/>
        </p:nvSpPr>
        <p:spPr>
          <a:xfrm>
            <a:off x="758666" y="596146"/>
            <a:ext cx="8032433" cy="677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Technical SEO Best Practices</a:t>
            </a:r>
            <a:endParaRPr lang="en-US"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20E4FE12-7280-6D87-029D-08FAEC509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66" y="2045137"/>
            <a:ext cx="6448187" cy="30480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F3B8D88A-E19B-E9BA-3273-5C7E5EF65D3E}"/>
              </a:ext>
            </a:extLst>
          </p:cNvPr>
          <p:cNvSpPr/>
          <p:nvPr/>
        </p:nvSpPr>
        <p:spPr>
          <a:xfrm>
            <a:off x="758666" y="2214443"/>
            <a:ext cx="5954792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Compress &amp; optimize images (WebP/AVIF)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03583B3-040B-A58D-13E5-8FBDCEB34623}"/>
              </a:ext>
            </a:extLst>
          </p:cNvPr>
          <p:cNvSpPr/>
          <p:nvPr/>
        </p:nvSpPr>
        <p:spPr>
          <a:xfrm>
            <a:off x="758666" y="2683192"/>
            <a:ext cx="6448187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Reduce image file sizes while maintaining quality to improve page load times.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5F58EA4-C9D4-3709-51C1-D5775C9EDD3E}"/>
              </a:ext>
            </a:extLst>
          </p:cNvPr>
          <p:cNvSpPr/>
          <p:nvPr/>
        </p:nvSpPr>
        <p:spPr>
          <a:xfrm>
            <a:off x="7423547" y="1707118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B37C489B-592C-85D4-250F-26D85352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547" y="1804506"/>
            <a:ext cx="6448187" cy="30480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870DD6BF-F4D6-EE50-5F59-8422B7538D37}"/>
              </a:ext>
            </a:extLst>
          </p:cNvPr>
          <p:cNvSpPr/>
          <p:nvPr/>
        </p:nvSpPr>
        <p:spPr>
          <a:xfrm>
            <a:off x="7423547" y="2170265"/>
            <a:ext cx="4493419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Minify JS/CSS → reduce file size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D5C18747-B426-6A37-DA55-3913D5EEF781}"/>
              </a:ext>
            </a:extLst>
          </p:cNvPr>
          <p:cNvSpPr/>
          <p:nvPr/>
        </p:nvSpPr>
        <p:spPr>
          <a:xfrm>
            <a:off x="7423547" y="2639014"/>
            <a:ext cx="6448187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Remove unnecessary characters and whitespace from code to decrease load times.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EAF027A1-32AE-C49F-53BD-FB5EFBB46041}"/>
              </a:ext>
            </a:extLst>
          </p:cNvPr>
          <p:cNvSpPr/>
          <p:nvPr/>
        </p:nvSpPr>
        <p:spPr>
          <a:xfrm>
            <a:off x="758666" y="3756065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2" descr="preencoded.png">
            <a:extLst>
              <a:ext uri="{FF2B5EF4-FFF2-40B4-BE49-F238E27FC236}">
                <a16:creationId xmlns:a16="http://schemas.microsoft.com/office/drawing/2014/main" id="{86F0B83D-BD2A-B0C2-9E38-86DE9487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66" y="4070509"/>
            <a:ext cx="6448187" cy="30480"/>
          </a:xfrm>
          <a:prstGeom prst="rect">
            <a:avLst/>
          </a:prstGeom>
        </p:spPr>
      </p:pic>
      <p:sp>
        <p:nvSpPr>
          <p:cNvPr id="25" name="Text 8">
            <a:extLst>
              <a:ext uri="{FF2B5EF4-FFF2-40B4-BE49-F238E27FC236}">
                <a16:creationId xmlns:a16="http://schemas.microsoft.com/office/drawing/2014/main" id="{2CDDC8DB-A19B-3BC7-FB7E-5154A263F5CF}"/>
              </a:ext>
            </a:extLst>
          </p:cNvPr>
          <p:cNvSpPr/>
          <p:nvPr/>
        </p:nvSpPr>
        <p:spPr>
          <a:xfrm>
            <a:off x="758666" y="4263390"/>
            <a:ext cx="3894534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Use CDN for global delivery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7C26E671-639E-58AD-FEEC-EE728D94F01C}"/>
              </a:ext>
            </a:extLst>
          </p:cNvPr>
          <p:cNvSpPr/>
          <p:nvPr/>
        </p:nvSpPr>
        <p:spPr>
          <a:xfrm>
            <a:off x="758666" y="4732139"/>
            <a:ext cx="6448187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Implement a content delivery network to serve assets from locations closer to users.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 3" descr="preencoded.png">
            <a:extLst>
              <a:ext uri="{FF2B5EF4-FFF2-40B4-BE49-F238E27FC236}">
                <a16:creationId xmlns:a16="http://schemas.microsoft.com/office/drawing/2014/main" id="{45BD9A6D-03ED-658C-F190-F9EA9914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547" y="4026331"/>
            <a:ext cx="6448187" cy="30480"/>
          </a:xfrm>
          <a:prstGeom prst="rect">
            <a:avLst/>
          </a:prstGeom>
        </p:spPr>
      </p:pic>
      <p:sp>
        <p:nvSpPr>
          <p:cNvPr id="29" name="Text 11">
            <a:extLst>
              <a:ext uri="{FF2B5EF4-FFF2-40B4-BE49-F238E27FC236}">
                <a16:creationId xmlns:a16="http://schemas.microsoft.com/office/drawing/2014/main" id="{84F1D3C6-A8A0-AE1D-245F-91479EF91CC1}"/>
              </a:ext>
            </a:extLst>
          </p:cNvPr>
          <p:cNvSpPr/>
          <p:nvPr/>
        </p:nvSpPr>
        <p:spPr>
          <a:xfrm>
            <a:off x="7423547" y="4219212"/>
            <a:ext cx="3282910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Add SSL, canonical tags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12">
            <a:extLst>
              <a:ext uri="{FF2B5EF4-FFF2-40B4-BE49-F238E27FC236}">
                <a16:creationId xmlns:a16="http://schemas.microsoft.com/office/drawing/2014/main" id="{ECF290D4-FCCA-E253-47A9-E784A6A72682}"/>
              </a:ext>
            </a:extLst>
          </p:cNvPr>
          <p:cNvSpPr/>
          <p:nvPr/>
        </p:nvSpPr>
        <p:spPr>
          <a:xfrm>
            <a:off x="7423547" y="4687961"/>
            <a:ext cx="6448187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Secure the site and prevent duplicate content issues with proper implementation.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Image 4" descr="preencoded.png">
            <a:extLst>
              <a:ext uri="{FF2B5EF4-FFF2-40B4-BE49-F238E27FC236}">
                <a16:creationId xmlns:a16="http://schemas.microsoft.com/office/drawing/2014/main" id="{878221AC-89E3-AFCC-4C9B-49869523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66" y="6097786"/>
            <a:ext cx="6448187" cy="30480"/>
          </a:xfrm>
          <a:prstGeom prst="rect">
            <a:avLst/>
          </a:prstGeom>
        </p:spPr>
      </p:pic>
      <p:sp>
        <p:nvSpPr>
          <p:cNvPr id="33" name="Text 14">
            <a:extLst>
              <a:ext uri="{FF2B5EF4-FFF2-40B4-BE49-F238E27FC236}">
                <a16:creationId xmlns:a16="http://schemas.microsoft.com/office/drawing/2014/main" id="{1AADA99A-0339-64E6-6013-E594FDE98DE1}"/>
              </a:ext>
            </a:extLst>
          </p:cNvPr>
          <p:cNvSpPr/>
          <p:nvPr/>
        </p:nvSpPr>
        <p:spPr>
          <a:xfrm>
            <a:off x="758666" y="6312337"/>
            <a:ext cx="4339828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Improve TTFB (target &lt;200ms)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15">
            <a:extLst>
              <a:ext uri="{FF2B5EF4-FFF2-40B4-BE49-F238E27FC236}">
                <a16:creationId xmlns:a16="http://schemas.microsoft.com/office/drawing/2014/main" id="{C4045ECD-22C0-9F5F-A1C1-1CD6612933B5}"/>
              </a:ext>
            </a:extLst>
          </p:cNvPr>
          <p:cNvSpPr/>
          <p:nvPr/>
        </p:nvSpPr>
        <p:spPr>
          <a:xfrm>
            <a:off x="758666" y="6781086"/>
            <a:ext cx="6448187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Optimize server response time for faster initial page loading.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16">
            <a:extLst>
              <a:ext uri="{FF2B5EF4-FFF2-40B4-BE49-F238E27FC236}">
                <a16:creationId xmlns:a16="http://schemas.microsoft.com/office/drawing/2014/main" id="{5FEE7A79-C583-F707-A465-ECD8AD986357}"/>
              </a:ext>
            </a:extLst>
          </p:cNvPr>
          <p:cNvSpPr/>
          <p:nvPr/>
        </p:nvSpPr>
        <p:spPr>
          <a:xfrm>
            <a:off x="7423547" y="5760833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Image 5" descr="preencoded.png">
            <a:extLst>
              <a:ext uri="{FF2B5EF4-FFF2-40B4-BE49-F238E27FC236}">
                <a16:creationId xmlns:a16="http://schemas.microsoft.com/office/drawing/2014/main" id="{FD30D4BB-E2A6-6AA8-023D-74C68FAC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547" y="6053608"/>
            <a:ext cx="6448187" cy="30480"/>
          </a:xfrm>
          <a:prstGeom prst="rect">
            <a:avLst/>
          </a:prstGeom>
        </p:spPr>
      </p:pic>
      <p:sp>
        <p:nvSpPr>
          <p:cNvPr id="37" name="Text 17">
            <a:extLst>
              <a:ext uri="{FF2B5EF4-FFF2-40B4-BE49-F238E27FC236}">
                <a16:creationId xmlns:a16="http://schemas.microsoft.com/office/drawing/2014/main" id="{96BB6E2C-985B-B2C6-64F0-259EC715C4FE}"/>
              </a:ext>
            </a:extLst>
          </p:cNvPr>
          <p:cNvSpPr/>
          <p:nvPr/>
        </p:nvSpPr>
        <p:spPr>
          <a:xfrm>
            <a:off x="7423547" y="6268159"/>
            <a:ext cx="5354241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Implement structured data (JSON-LD)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18">
            <a:extLst>
              <a:ext uri="{FF2B5EF4-FFF2-40B4-BE49-F238E27FC236}">
                <a16:creationId xmlns:a16="http://schemas.microsoft.com/office/drawing/2014/main" id="{213D38E7-9F6A-4F50-9AA9-E956AF64E06C}"/>
              </a:ext>
            </a:extLst>
          </p:cNvPr>
          <p:cNvSpPr/>
          <p:nvPr/>
        </p:nvSpPr>
        <p:spPr>
          <a:xfrm>
            <a:off x="7423547" y="6736908"/>
            <a:ext cx="6448187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Add schema markup to help search engines understand page content better.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809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2769B-5BF3-4AAB-0EF2-FA2277E57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0">
            <a:extLst>
              <a:ext uri="{FF2B5EF4-FFF2-40B4-BE49-F238E27FC236}">
                <a16:creationId xmlns:a16="http://schemas.microsoft.com/office/drawing/2014/main" id="{6F1BF9CE-F868-2858-0AD8-0D07FEF504CD}"/>
              </a:ext>
            </a:extLst>
          </p:cNvPr>
          <p:cNvSpPr/>
          <p:nvPr/>
        </p:nvSpPr>
        <p:spPr>
          <a:xfrm>
            <a:off x="4677145" y="247183"/>
            <a:ext cx="5477947" cy="684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Content Strategy</a:t>
            </a:r>
            <a:endParaRPr lang="en-US" sz="4300" dirty="0"/>
          </a:p>
        </p:txBody>
      </p:sp>
      <p:sp>
        <p:nvSpPr>
          <p:cNvPr id="36" name="Text 1">
            <a:extLst>
              <a:ext uri="{FF2B5EF4-FFF2-40B4-BE49-F238E27FC236}">
                <a16:creationId xmlns:a16="http://schemas.microsoft.com/office/drawing/2014/main" id="{35F7FB1B-02C8-54C9-4293-6C61B0394F51}"/>
              </a:ext>
            </a:extLst>
          </p:cNvPr>
          <p:cNvSpPr/>
          <p:nvPr/>
        </p:nvSpPr>
        <p:spPr>
          <a:xfrm>
            <a:off x="1019545" y="1632040"/>
            <a:ext cx="4382333" cy="547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Content Objectives</a:t>
            </a:r>
            <a:endParaRPr lang="en-US" sz="3450" dirty="0"/>
          </a:p>
        </p:txBody>
      </p:sp>
      <p:pic>
        <p:nvPicPr>
          <p:cNvPr id="37" name="Image 1" descr="preencoded.png">
            <a:extLst>
              <a:ext uri="{FF2B5EF4-FFF2-40B4-BE49-F238E27FC236}">
                <a16:creationId xmlns:a16="http://schemas.microsoft.com/office/drawing/2014/main" id="{6E5991C1-90ED-398A-CF61-5132E4B2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45" y="2508459"/>
            <a:ext cx="547688" cy="547688"/>
          </a:xfrm>
          <a:prstGeom prst="rect">
            <a:avLst/>
          </a:prstGeom>
        </p:spPr>
      </p:pic>
      <p:sp>
        <p:nvSpPr>
          <p:cNvPr id="38" name="Text 2">
            <a:extLst>
              <a:ext uri="{FF2B5EF4-FFF2-40B4-BE49-F238E27FC236}">
                <a16:creationId xmlns:a16="http://schemas.microsoft.com/office/drawing/2014/main" id="{7DAF2002-C9F2-9F6A-1C46-A3342A2DE5FA}"/>
              </a:ext>
            </a:extLst>
          </p:cNvPr>
          <p:cNvSpPr/>
          <p:nvPr/>
        </p:nvSpPr>
        <p:spPr>
          <a:xfrm>
            <a:off x="1841076" y="2638475"/>
            <a:ext cx="273891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Authority Building</a:t>
            </a:r>
            <a:endParaRPr lang="en-US" sz="2150" dirty="0"/>
          </a:p>
        </p:txBody>
      </p:sp>
      <p:sp>
        <p:nvSpPr>
          <p:cNvPr id="39" name="Text 3">
            <a:extLst>
              <a:ext uri="{FF2B5EF4-FFF2-40B4-BE49-F238E27FC236}">
                <a16:creationId xmlns:a16="http://schemas.microsoft.com/office/drawing/2014/main" id="{21055188-2F41-032B-637A-A39BCAF26EBC}"/>
              </a:ext>
            </a:extLst>
          </p:cNvPr>
          <p:cNvSpPr/>
          <p:nvPr/>
        </p:nvSpPr>
        <p:spPr>
          <a:xfrm>
            <a:off x="1841076" y="3112225"/>
            <a:ext cx="6788706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Establish Deskera as </a:t>
            </a: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ERP/MRP authority for SMEs</a:t>
            </a:r>
            <a:endParaRPr lang="en-US" sz="1700" dirty="0"/>
          </a:p>
        </p:txBody>
      </p:sp>
      <p:pic>
        <p:nvPicPr>
          <p:cNvPr id="40" name="Image 2" descr="preencoded.png">
            <a:extLst>
              <a:ext uri="{FF2B5EF4-FFF2-40B4-BE49-F238E27FC236}">
                <a16:creationId xmlns:a16="http://schemas.microsoft.com/office/drawing/2014/main" id="{876D17C6-8F7A-214A-43A8-D7201965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45" y="3900895"/>
            <a:ext cx="547688" cy="547688"/>
          </a:xfrm>
          <a:prstGeom prst="rect">
            <a:avLst/>
          </a:prstGeom>
        </p:spPr>
      </p:pic>
      <p:sp>
        <p:nvSpPr>
          <p:cNvPr id="41" name="Text 4">
            <a:extLst>
              <a:ext uri="{FF2B5EF4-FFF2-40B4-BE49-F238E27FC236}">
                <a16:creationId xmlns:a16="http://schemas.microsoft.com/office/drawing/2014/main" id="{0E899B39-3A80-AF7F-60CB-44F7E1ED043C}"/>
              </a:ext>
            </a:extLst>
          </p:cNvPr>
          <p:cNvSpPr/>
          <p:nvPr/>
        </p:nvSpPr>
        <p:spPr>
          <a:xfrm>
            <a:off x="1841076" y="4030911"/>
            <a:ext cx="273891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Buyer Journey</a:t>
            </a:r>
            <a:endParaRPr lang="en-US" sz="2150" dirty="0"/>
          </a:p>
        </p:txBody>
      </p:sp>
      <p:sp>
        <p:nvSpPr>
          <p:cNvPr id="42" name="Text 5">
            <a:extLst>
              <a:ext uri="{FF2B5EF4-FFF2-40B4-BE49-F238E27FC236}">
                <a16:creationId xmlns:a16="http://schemas.microsoft.com/office/drawing/2014/main" id="{7EBC775F-4840-99B7-E6B9-E066C96E884F}"/>
              </a:ext>
            </a:extLst>
          </p:cNvPr>
          <p:cNvSpPr/>
          <p:nvPr/>
        </p:nvSpPr>
        <p:spPr>
          <a:xfrm>
            <a:off x="1841076" y="4504661"/>
            <a:ext cx="6788706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Address </a:t>
            </a: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full buyer journey</a:t>
            </a: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(Awareness → Decision)</a:t>
            </a:r>
            <a:endParaRPr lang="en-US" sz="1700" dirty="0"/>
          </a:p>
        </p:txBody>
      </p:sp>
      <p:pic>
        <p:nvPicPr>
          <p:cNvPr id="43" name="Image 3" descr="preencoded.png">
            <a:extLst>
              <a:ext uri="{FF2B5EF4-FFF2-40B4-BE49-F238E27FC236}">
                <a16:creationId xmlns:a16="http://schemas.microsoft.com/office/drawing/2014/main" id="{CB718B38-6961-6E69-A66E-28AA38787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45" y="5293331"/>
            <a:ext cx="547688" cy="547688"/>
          </a:xfrm>
          <a:prstGeom prst="rect">
            <a:avLst/>
          </a:prstGeom>
        </p:spPr>
      </p:pic>
      <p:sp>
        <p:nvSpPr>
          <p:cNvPr id="44" name="Text 6">
            <a:extLst>
              <a:ext uri="{FF2B5EF4-FFF2-40B4-BE49-F238E27FC236}">
                <a16:creationId xmlns:a16="http://schemas.microsoft.com/office/drawing/2014/main" id="{DED137D7-4BFE-DD16-7A54-2D99F4AF68B3}"/>
              </a:ext>
            </a:extLst>
          </p:cNvPr>
          <p:cNvSpPr/>
          <p:nvPr/>
        </p:nvSpPr>
        <p:spPr>
          <a:xfrm>
            <a:off x="1841076" y="5423347"/>
            <a:ext cx="273891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Content Types</a:t>
            </a:r>
            <a:endParaRPr lang="en-US" sz="2150" dirty="0"/>
          </a:p>
        </p:txBody>
      </p:sp>
      <p:sp>
        <p:nvSpPr>
          <p:cNvPr id="45" name="Text 7">
            <a:extLst>
              <a:ext uri="{FF2B5EF4-FFF2-40B4-BE49-F238E27FC236}">
                <a16:creationId xmlns:a16="http://schemas.microsoft.com/office/drawing/2014/main" id="{DF43B0CB-41AD-BCF6-F8B8-FC7D4150AC0B}"/>
              </a:ext>
            </a:extLst>
          </p:cNvPr>
          <p:cNvSpPr/>
          <p:nvPr/>
        </p:nvSpPr>
        <p:spPr>
          <a:xfrm>
            <a:off x="1841076" y="5897097"/>
            <a:ext cx="6788706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 </a:t>
            </a: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blogs, case studies, videos, FAQs</a:t>
            </a:r>
            <a:endParaRPr lang="en-US" sz="1700" dirty="0"/>
          </a:p>
        </p:txBody>
      </p:sp>
      <p:pic>
        <p:nvPicPr>
          <p:cNvPr id="46" name="Image 4" descr="preencoded.png">
            <a:extLst>
              <a:ext uri="{FF2B5EF4-FFF2-40B4-BE49-F238E27FC236}">
                <a16:creationId xmlns:a16="http://schemas.microsoft.com/office/drawing/2014/main" id="{C236FEAF-6C3C-B9D8-F00F-933B043C5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545" y="6685767"/>
            <a:ext cx="547688" cy="547688"/>
          </a:xfrm>
          <a:prstGeom prst="rect">
            <a:avLst/>
          </a:prstGeom>
        </p:spPr>
      </p:pic>
      <p:sp>
        <p:nvSpPr>
          <p:cNvPr id="47" name="Text 8">
            <a:extLst>
              <a:ext uri="{FF2B5EF4-FFF2-40B4-BE49-F238E27FC236}">
                <a16:creationId xmlns:a16="http://schemas.microsoft.com/office/drawing/2014/main" id="{60084D53-8905-9AA1-2512-9575E5E5FC6D}"/>
              </a:ext>
            </a:extLst>
          </p:cNvPr>
          <p:cNvSpPr/>
          <p:nvPr/>
        </p:nvSpPr>
        <p:spPr>
          <a:xfrm>
            <a:off x="1841076" y="6815783"/>
            <a:ext cx="273891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Longevity</a:t>
            </a:r>
            <a:endParaRPr lang="en-US" sz="2150" dirty="0"/>
          </a:p>
        </p:txBody>
      </p:sp>
      <p:sp>
        <p:nvSpPr>
          <p:cNvPr id="48" name="Text 9">
            <a:extLst>
              <a:ext uri="{FF2B5EF4-FFF2-40B4-BE49-F238E27FC236}">
                <a16:creationId xmlns:a16="http://schemas.microsoft.com/office/drawing/2014/main" id="{77DCF90A-FD33-0272-E0EE-9240555617BC}"/>
              </a:ext>
            </a:extLst>
          </p:cNvPr>
          <p:cNvSpPr/>
          <p:nvPr/>
        </p:nvSpPr>
        <p:spPr>
          <a:xfrm>
            <a:off x="1841076" y="7289533"/>
            <a:ext cx="6788706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Focus on </a:t>
            </a: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evergreen content</a:t>
            </a: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long-term ranking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54945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A1BC7-CAB6-8234-AC81-48242F8AE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674098D-AECD-085E-3757-905F668A4B18}"/>
              </a:ext>
            </a:extLst>
          </p:cNvPr>
          <p:cNvSpPr/>
          <p:nvPr/>
        </p:nvSpPr>
        <p:spPr>
          <a:xfrm>
            <a:off x="793790" y="1672471"/>
            <a:ext cx="87462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Content Plans for ERP &amp; MRP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0877548B-A473-BA26-4CB1-3EA1D12167E0}"/>
              </a:ext>
            </a:extLst>
          </p:cNvPr>
          <p:cNvSpPr/>
          <p:nvPr/>
        </p:nvSpPr>
        <p:spPr>
          <a:xfrm>
            <a:off x="793790" y="2834878"/>
            <a:ext cx="6407944" cy="3722251"/>
          </a:xfrm>
          <a:prstGeom prst="roundRect">
            <a:avLst>
              <a:gd name="adj" fmla="val 914"/>
            </a:avLst>
          </a:prstGeom>
          <a:solidFill>
            <a:srgbClr val="403CC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6D1D1F10-6A38-A9E7-E5DA-944C7B5126C0}"/>
              </a:ext>
            </a:extLst>
          </p:cNvPr>
          <p:cNvSpPr/>
          <p:nvPr/>
        </p:nvSpPr>
        <p:spPr>
          <a:xfrm>
            <a:off x="1020604" y="30616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ERP Content Plan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649F915D-D8FE-A7FF-B162-993A373F6A27}"/>
              </a:ext>
            </a:extLst>
          </p:cNvPr>
          <p:cNvSpPr/>
          <p:nvPr/>
        </p:nvSpPr>
        <p:spPr>
          <a:xfrm>
            <a:off x="1020604" y="3552111"/>
            <a:ext cx="59543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Informational: "What is ERP? Beginner's Guide for SMEs"</a:t>
            </a: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8340C90-0C37-D5BD-778F-61BBC07E3EF4}"/>
              </a:ext>
            </a:extLst>
          </p:cNvPr>
          <p:cNvSpPr/>
          <p:nvPr/>
        </p:nvSpPr>
        <p:spPr>
          <a:xfrm>
            <a:off x="1020604" y="4357211"/>
            <a:ext cx="59543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Navigational: "SAP vs Oracle vs Deskera – ERP Comparison"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635FB5DE-3D16-9E89-3558-2BA608785148}"/>
              </a:ext>
            </a:extLst>
          </p:cNvPr>
          <p:cNvSpPr/>
          <p:nvPr/>
        </p:nvSpPr>
        <p:spPr>
          <a:xfrm>
            <a:off x="1020604" y="5162312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Transactional: "Get a Free ERP Demo for SMEs"</a:t>
            </a: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D6EA2A7D-3302-4472-955D-AB8C07197A4D}"/>
              </a:ext>
            </a:extLst>
          </p:cNvPr>
          <p:cNvSpPr/>
          <p:nvPr/>
        </p:nvSpPr>
        <p:spPr>
          <a:xfrm>
            <a:off x="1020604" y="5604510"/>
            <a:ext cx="59543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Evergreen: "Top 10 ERP Features Every Business Needs"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A9992992-DFF7-4270-6AC1-79344F45A232}"/>
              </a:ext>
            </a:extLst>
          </p:cNvPr>
          <p:cNvSpPr/>
          <p:nvPr/>
        </p:nvSpPr>
        <p:spPr>
          <a:xfrm>
            <a:off x="7428548" y="2834878"/>
            <a:ext cx="6408063" cy="3722251"/>
          </a:xfrm>
          <a:prstGeom prst="roundRect">
            <a:avLst>
              <a:gd name="adj" fmla="val 914"/>
            </a:avLst>
          </a:prstGeom>
          <a:solidFill>
            <a:srgbClr val="403CCF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4493DAFD-98EC-0684-8B97-EEA11E952920}"/>
              </a:ext>
            </a:extLst>
          </p:cNvPr>
          <p:cNvSpPr/>
          <p:nvPr/>
        </p:nvSpPr>
        <p:spPr>
          <a:xfrm>
            <a:off x="7655362" y="30616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MRP Content Plan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11BE012-4666-F0B2-D7FC-8ACCB970074C}"/>
              </a:ext>
            </a:extLst>
          </p:cNvPr>
          <p:cNvSpPr/>
          <p:nvPr/>
        </p:nvSpPr>
        <p:spPr>
          <a:xfrm>
            <a:off x="7655362" y="3552111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Informational: "How MRP Helps Manufacturing SMEs"</a:t>
            </a:r>
            <a:endParaRPr lang="en-US" sz="175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72A3B314-ED26-D0D3-A25B-3FED4E33577E}"/>
              </a:ext>
            </a:extLst>
          </p:cNvPr>
          <p:cNvSpPr/>
          <p:nvPr/>
        </p:nvSpPr>
        <p:spPr>
          <a:xfrm>
            <a:off x="7655362" y="4357211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Navigational: "Katana vs Deskera MRP"</a:t>
            </a:r>
            <a:endParaRPr lang="en-US" sz="1750" dirty="0"/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A8BEE293-5892-C5EC-389D-19DB84A4D0E7}"/>
              </a:ext>
            </a:extLst>
          </p:cNvPr>
          <p:cNvSpPr/>
          <p:nvPr/>
        </p:nvSpPr>
        <p:spPr>
          <a:xfrm>
            <a:off x="7655362" y="4799409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Transactional: "Cloud MRP – Start Free Trial"</a:t>
            </a:r>
            <a:endParaRPr lang="en-US" sz="1750" dirty="0"/>
          </a:p>
        </p:txBody>
      </p:sp>
      <p:sp>
        <p:nvSpPr>
          <p:cNvPr id="26" name="Text 12">
            <a:extLst>
              <a:ext uri="{FF2B5EF4-FFF2-40B4-BE49-F238E27FC236}">
                <a16:creationId xmlns:a16="http://schemas.microsoft.com/office/drawing/2014/main" id="{55738749-100B-3978-389F-54E8E95D0D09}"/>
              </a:ext>
            </a:extLst>
          </p:cNvPr>
          <p:cNvSpPr/>
          <p:nvPr/>
        </p:nvSpPr>
        <p:spPr>
          <a:xfrm>
            <a:off x="7655362" y="5241607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Evergreen: "Types of MRP Explained"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566378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5E20-7AE7-972B-74A9-6D97C4F16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50DC730-7661-7400-1530-F849EA33146E}"/>
              </a:ext>
            </a:extLst>
          </p:cNvPr>
          <p:cNvSpPr/>
          <p:nvPr/>
        </p:nvSpPr>
        <p:spPr>
          <a:xfrm>
            <a:off x="771049" y="783074"/>
            <a:ext cx="6842046" cy="688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6-Month SEO Roadmap</a:t>
            </a:r>
            <a:endParaRPr lang="en-US" sz="43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7926D4ED-3C0A-BD8D-F763-DFF67316A52B}"/>
              </a:ext>
            </a:extLst>
          </p:cNvPr>
          <p:cNvSpPr/>
          <p:nvPr/>
        </p:nvSpPr>
        <p:spPr>
          <a:xfrm>
            <a:off x="1018818" y="1801892"/>
            <a:ext cx="30480" cy="5644515"/>
          </a:xfrm>
          <a:prstGeom prst="roundRect">
            <a:avLst>
              <a:gd name="adj" fmla="val 10841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5F9D914-46B4-6F71-1509-9F9099838B12}"/>
              </a:ext>
            </a:extLst>
          </p:cNvPr>
          <p:cNvSpPr/>
          <p:nvPr/>
        </p:nvSpPr>
        <p:spPr>
          <a:xfrm>
            <a:off x="1236166" y="2034421"/>
            <a:ext cx="660797" cy="30480"/>
          </a:xfrm>
          <a:prstGeom prst="roundRect">
            <a:avLst>
              <a:gd name="adj" fmla="val 10841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1840D833-81A2-459A-7535-F50122AC20BE}"/>
              </a:ext>
            </a:extLst>
          </p:cNvPr>
          <p:cNvSpPr/>
          <p:nvPr/>
        </p:nvSpPr>
        <p:spPr>
          <a:xfrm>
            <a:off x="770989" y="1801892"/>
            <a:ext cx="495657" cy="495657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41FF142-3FD3-88EC-42BE-F98EC87665CE}"/>
              </a:ext>
            </a:extLst>
          </p:cNvPr>
          <p:cNvSpPr/>
          <p:nvPr/>
        </p:nvSpPr>
        <p:spPr>
          <a:xfrm>
            <a:off x="853559" y="1843147"/>
            <a:ext cx="330398" cy="413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774BBBB4-1D52-1525-D717-2129543B5837}"/>
              </a:ext>
            </a:extLst>
          </p:cNvPr>
          <p:cNvSpPr/>
          <p:nvPr/>
        </p:nvSpPr>
        <p:spPr>
          <a:xfrm>
            <a:off x="2120384" y="1877616"/>
            <a:ext cx="2753678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Month 1–2</a:t>
            </a:r>
            <a:endParaRPr lang="en-US" sz="21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D6C1BF9-EE27-0469-61A7-8F2DF65F527E}"/>
              </a:ext>
            </a:extLst>
          </p:cNvPr>
          <p:cNvSpPr/>
          <p:nvPr/>
        </p:nvSpPr>
        <p:spPr>
          <a:xfrm>
            <a:off x="2120384" y="2353985"/>
            <a:ext cx="6252567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Fix indexing, metadata, speed optimization, analytics setup</a:t>
            </a:r>
            <a:endParaRPr lang="en-US" sz="170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D34AF569-16CC-F99C-EAC7-12B1662B6D71}"/>
              </a:ext>
            </a:extLst>
          </p:cNvPr>
          <p:cNvSpPr/>
          <p:nvPr/>
        </p:nvSpPr>
        <p:spPr>
          <a:xfrm>
            <a:off x="1236166" y="3379470"/>
            <a:ext cx="660797" cy="30480"/>
          </a:xfrm>
          <a:prstGeom prst="roundRect">
            <a:avLst>
              <a:gd name="adj" fmla="val 10841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71283673-B69D-922F-9748-7E47B80E0512}"/>
              </a:ext>
            </a:extLst>
          </p:cNvPr>
          <p:cNvSpPr/>
          <p:nvPr/>
        </p:nvSpPr>
        <p:spPr>
          <a:xfrm>
            <a:off x="770989" y="3146941"/>
            <a:ext cx="495657" cy="495657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80902F8C-1270-06A7-A428-2B880F2A423C}"/>
              </a:ext>
            </a:extLst>
          </p:cNvPr>
          <p:cNvSpPr/>
          <p:nvPr/>
        </p:nvSpPr>
        <p:spPr>
          <a:xfrm>
            <a:off x="853559" y="3188196"/>
            <a:ext cx="330398" cy="413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00" dirty="0"/>
          </a:p>
        </p:txBody>
      </p:sp>
      <p:sp>
        <p:nvSpPr>
          <p:cNvPr id="25" name="Text 10">
            <a:extLst>
              <a:ext uri="{FF2B5EF4-FFF2-40B4-BE49-F238E27FC236}">
                <a16:creationId xmlns:a16="http://schemas.microsoft.com/office/drawing/2014/main" id="{8FFE16C7-88F8-249E-48C5-8E111538F479}"/>
              </a:ext>
            </a:extLst>
          </p:cNvPr>
          <p:cNvSpPr/>
          <p:nvPr/>
        </p:nvSpPr>
        <p:spPr>
          <a:xfrm>
            <a:off x="2120384" y="3222665"/>
            <a:ext cx="2753678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Month 2–3</a:t>
            </a:r>
            <a:endParaRPr lang="en-US" sz="2150" dirty="0"/>
          </a:p>
        </p:txBody>
      </p:sp>
      <p:sp>
        <p:nvSpPr>
          <p:cNvPr id="26" name="Text 11">
            <a:extLst>
              <a:ext uri="{FF2B5EF4-FFF2-40B4-BE49-F238E27FC236}">
                <a16:creationId xmlns:a16="http://schemas.microsoft.com/office/drawing/2014/main" id="{74403B8C-CA24-C074-E4A4-FC7AD63BD33A}"/>
              </a:ext>
            </a:extLst>
          </p:cNvPr>
          <p:cNvSpPr/>
          <p:nvPr/>
        </p:nvSpPr>
        <p:spPr>
          <a:xfrm>
            <a:off x="2120384" y="3699034"/>
            <a:ext cx="6252567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Publish ERP &amp; MRP keyword-driven content, optimize landing pages</a:t>
            </a:r>
            <a:endParaRPr lang="en-US" sz="1700" dirty="0"/>
          </a:p>
        </p:txBody>
      </p:sp>
      <p:sp>
        <p:nvSpPr>
          <p:cNvPr id="27" name="Shape 12">
            <a:extLst>
              <a:ext uri="{FF2B5EF4-FFF2-40B4-BE49-F238E27FC236}">
                <a16:creationId xmlns:a16="http://schemas.microsoft.com/office/drawing/2014/main" id="{6C2653C0-DCF4-BEE3-2D41-D7988E74CEBB}"/>
              </a:ext>
            </a:extLst>
          </p:cNvPr>
          <p:cNvSpPr/>
          <p:nvPr/>
        </p:nvSpPr>
        <p:spPr>
          <a:xfrm>
            <a:off x="1236166" y="5076944"/>
            <a:ext cx="660797" cy="30480"/>
          </a:xfrm>
          <a:prstGeom prst="roundRect">
            <a:avLst>
              <a:gd name="adj" fmla="val 10841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8" name="Shape 13">
            <a:extLst>
              <a:ext uri="{FF2B5EF4-FFF2-40B4-BE49-F238E27FC236}">
                <a16:creationId xmlns:a16="http://schemas.microsoft.com/office/drawing/2014/main" id="{661A9C9B-A36D-D4DD-D633-4C6EDBAD7296}"/>
              </a:ext>
            </a:extLst>
          </p:cNvPr>
          <p:cNvSpPr/>
          <p:nvPr/>
        </p:nvSpPr>
        <p:spPr>
          <a:xfrm>
            <a:off x="770989" y="4844415"/>
            <a:ext cx="495657" cy="495657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9" name="Text 14">
            <a:extLst>
              <a:ext uri="{FF2B5EF4-FFF2-40B4-BE49-F238E27FC236}">
                <a16:creationId xmlns:a16="http://schemas.microsoft.com/office/drawing/2014/main" id="{B8773B50-64C0-795F-57C3-8F0C1678B5A6}"/>
              </a:ext>
            </a:extLst>
          </p:cNvPr>
          <p:cNvSpPr/>
          <p:nvPr/>
        </p:nvSpPr>
        <p:spPr>
          <a:xfrm>
            <a:off x="853559" y="4885670"/>
            <a:ext cx="330398" cy="413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00" dirty="0"/>
          </a:p>
        </p:txBody>
      </p:sp>
      <p:sp>
        <p:nvSpPr>
          <p:cNvPr id="30" name="Text 15">
            <a:extLst>
              <a:ext uri="{FF2B5EF4-FFF2-40B4-BE49-F238E27FC236}">
                <a16:creationId xmlns:a16="http://schemas.microsoft.com/office/drawing/2014/main" id="{5DA7C407-1820-8CF2-C058-BF7A4EAAD9DA}"/>
              </a:ext>
            </a:extLst>
          </p:cNvPr>
          <p:cNvSpPr/>
          <p:nvPr/>
        </p:nvSpPr>
        <p:spPr>
          <a:xfrm>
            <a:off x="2120384" y="4920139"/>
            <a:ext cx="2753678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Month 3–4</a:t>
            </a:r>
            <a:endParaRPr lang="en-US" sz="2150" dirty="0"/>
          </a:p>
        </p:txBody>
      </p:sp>
      <p:sp>
        <p:nvSpPr>
          <p:cNvPr id="31" name="Text 16">
            <a:extLst>
              <a:ext uri="{FF2B5EF4-FFF2-40B4-BE49-F238E27FC236}">
                <a16:creationId xmlns:a16="http://schemas.microsoft.com/office/drawing/2014/main" id="{A9CC928C-FBE7-A0DF-F079-C9C3259B0DB2}"/>
              </a:ext>
            </a:extLst>
          </p:cNvPr>
          <p:cNvSpPr/>
          <p:nvPr/>
        </p:nvSpPr>
        <p:spPr>
          <a:xfrm>
            <a:off x="2120384" y="5396508"/>
            <a:ext cx="6252567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Outreach for backlinks, directory submissions</a:t>
            </a:r>
            <a:endParaRPr lang="en-US" sz="1700" dirty="0"/>
          </a:p>
        </p:txBody>
      </p:sp>
      <p:sp>
        <p:nvSpPr>
          <p:cNvPr id="32" name="Shape 17">
            <a:extLst>
              <a:ext uri="{FF2B5EF4-FFF2-40B4-BE49-F238E27FC236}">
                <a16:creationId xmlns:a16="http://schemas.microsoft.com/office/drawing/2014/main" id="{80FFAFFE-DB6D-3638-C2E4-9BEAAA1E47D9}"/>
              </a:ext>
            </a:extLst>
          </p:cNvPr>
          <p:cNvSpPr/>
          <p:nvPr/>
        </p:nvSpPr>
        <p:spPr>
          <a:xfrm>
            <a:off x="1236166" y="6421993"/>
            <a:ext cx="660797" cy="30480"/>
          </a:xfrm>
          <a:prstGeom prst="roundRect">
            <a:avLst>
              <a:gd name="adj" fmla="val 10841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3" name="Shape 18">
            <a:extLst>
              <a:ext uri="{FF2B5EF4-FFF2-40B4-BE49-F238E27FC236}">
                <a16:creationId xmlns:a16="http://schemas.microsoft.com/office/drawing/2014/main" id="{4ADAA255-285E-99F3-ED20-F1359F6BA4BD}"/>
              </a:ext>
            </a:extLst>
          </p:cNvPr>
          <p:cNvSpPr/>
          <p:nvPr/>
        </p:nvSpPr>
        <p:spPr>
          <a:xfrm>
            <a:off x="770989" y="6189464"/>
            <a:ext cx="495657" cy="495657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4" name="Text 19">
            <a:extLst>
              <a:ext uri="{FF2B5EF4-FFF2-40B4-BE49-F238E27FC236}">
                <a16:creationId xmlns:a16="http://schemas.microsoft.com/office/drawing/2014/main" id="{41D104A3-854F-11C3-4F27-044228F0F331}"/>
              </a:ext>
            </a:extLst>
          </p:cNvPr>
          <p:cNvSpPr/>
          <p:nvPr/>
        </p:nvSpPr>
        <p:spPr>
          <a:xfrm>
            <a:off x="853559" y="6230719"/>
            <a:ext cx="330398" cy="413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00" dirty="0"/>
          </a:p>
        </p:txBody>
      </p:sp>
      <p:sp>
        <p:nvSpPr>
          <p:cNvPr id="35" name="Text 20">
            <a:extLst>
              <a:ext uri="{FF2B5EF4-FFF2-40B4-BE49-F238E27FC236}">
                <a16:creationId xmlns:a16="http://schemas.microsoft.com/office/drawing/2014/main" id="{2338F5E8-8E9A-7168-6105-8FE6FD0CCCB0}"/>
              </a:ext>
            </a:extLst>
          </p:cNvPr>
          <p:cNvSpPr/>
          <p:nvPr/>
        </p:nvSpPr>
        <p:spPr>
          <a:xfrm>
            <a:off x="2120384" y="6265188"/>
            <a:ext cx="2753678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Month 4–6</a:t>
            </a:r>
            <a:endParaRPr lang="en-US" sz="2150" dirty="0"/>
          </a:p>
        </p:txBody>
      </p:sp>
      <p:sp>
        <p:nvSpPr>
          <p:cNvPr id="36" name="Text 21">
            <a:extLst>
              <a:ext uri="{FF2B5EF4-FFF2-40B4-BE49-F238E27FC236}">
                <a16:creationId xmlns:a16="http://schemas.microsoft.com/office/drawing/2014/main" id="{0F95982F-DCAF-ED93-6DFA-EE54CD1E5740}"/>
              </a:ext>
            </a:extLst>
          </p:cNvPr>
          <p:cNvSpPr/>
          <p:nvPr/>
        </p:nvSpPr>
        <p:spPr>
          <a:xfrm>
            <a:off x="2120384" y="6741557"/>
            <a:ext cx="6252567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Scale blog publishing, integrate social media, build PR mentions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41926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6471A-A497-43AB-9521-9B1690EFD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6FAA771-F75B-35D5-63CE-F6914D5E1662}"/>
              </a:ext>
            </a:extLst>
          </p:cNvPr>
          <p:cNvSpPr/>
          <p:nvPr/>
        </p:nvSpPr>
        <p:spPr>
          <a:xfrm>
            <a:off x="793790" y="888682"/>
            <a:ext cx="107907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SEO Navigator: From Audit to Action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1AFD2931-CF9D-54B0-4BCC-D7789C288D86}"/>
              </a:ext>
            </a:extLst>
          </p:cNvPr>
          <p:cNvSpPr/>
          <p:nvPr/>
        </p:nvSpPr>
        <p:spPr>
          <a:xfrm>
            <a:off x="793790" y="205109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 comprehensive SEO audit and action plan for Deskera.com, focusing on improving visibility and performance for this established SaaS provider of enterprise application software.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9669FFE-02CD-071B-1D3F-2199D6153964}"/>
              </a:ext>
            </a:extLst>
          </p:cNvPr>
          <p:cNvSpPr/>
          <p:nvPr/>
        </p:nvSpPr>
        <p:spPr>
          <a:xfrm>
            <a:off x="793790" y="3117056"/>
            <a:ext cx="43778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Deskera – Company Snapshot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5EE04B94-FC49-7E23-E33E-9EA6430A0C6D}"/>
              </a:ext>
            </a:extLst>
          </p:cNvPr>
          <p:cNvSpPr/>
          <p:nvPr/>
        </p:nvSpPr>
        <p:spPr>
          <a:xfrm>
            <a:off x="793790" y="38115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Founded: 2008 | HQ: Singapore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CB36C26-6714-142F-1E99-AD7DC0CA3287}"/>
              </a:ext>
            </a:extLst>
          </p:cNvPr>
          <p:cNvSpPr/>
          <p:nvPr/>
        </p:nvSpPr>
        <p:spPr>
          <a:xfrm>
            <a:off x="793790" y="42537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Industry: SaaS – Enterprise Application Software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50E71D3-086F-A96C-5799-965D0FCE3C69}"/>
              </a:ext>
            </a:extLst>
          </p:cNvPr>
          <p:cNvSpPr/>
          <p:nvPr/>
        </p:nvSpPr>
        <p:spPr>
          <a:xfrm>
            <a:off x="793790" y="46959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Target Market: SMEs (Global, Asia focus)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1B45A91C-8982-75AD-2799-B17133947670}"/>
              </a:ext>
            </a:extLst>
          </p:cNvPr>
          <p:cNvSpPr/>
          <p:nvPr/>
        </p:nvSpPr>
        <p:spPr>
          <a:xfrm>
            <a:off x="793790" y="5399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Solutions Offered: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E6F407A8-602E-C0AC-E784-A37EE5CB405B}"/>
              </a:ext>
            </a:extLst>
          </p:cNvPr>
          <p:cNvSpPr/>
          <p:nvPr/>
        </p:nvSpPr>
        <p:spPr>
          <a:xfrm>
            <a:off x="793790" y="60935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ERP – Accounting, HR, Finance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39F69CDE-187C-8F45-FF5D-42380872D0F9}"/>
              </a:ext>
            </a:extLst>
          </p:cNvPr>
          <p:cNvSpPr/>
          <p:nvPr/>
        </p:nvSpPr>
        <p:spPr>
          <a:xfrm>
            <a:off x="793790" y="65356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MRP – Manufacturing, Inventory, Supply Chain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FEB0D64B-1855-5C4C-7BA6-9BE0639BF27B}"/>
              </a:ext>
            </a:extLst>
          </p:cNvPr>
          <p:cNvSpPr/>
          <p:nvPr/>
        </p:nvSpPr>
        <p:spPr>
          <a:xfrm>
            <a:off x="793790" y="69778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CRM – Sales, Marketing, Customer Engagement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89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5C2A1-A0D9-9EDE-2143-BB846D331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D567FBF-6F19-2720-271D-048FDED337A6}"/>
              </a:ext>
            </a:extLst>
          </p:cNvPr>
          <p:cNvSpPr/>
          <p:nvPr/>
        </p:nvSpPr>
        <p:spPr>
          <a:xfrm>
            <a:off x="482253" y="227172"/>
            <a:ext cx="7175183" cy="548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KPIs &amp; Final Recommendations</a:t>
            </a:r>
            <a:endParaRPr lang="en-US" sz="3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EAC2BBC-DD98-0B71-619A-E6481609D012}"/>
              </a:ext>
            </a:extLst>
          </p:cNvPr>
          <p:cNvSpPr/>
          <p:nvPr/>
        </p:nvSpPr>
        <p:spPr>
          <a:xfrm>
            <a:off x="3429990" y="1463791"/>
            <a:ext cx="3097530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00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KPIs &amp; Success Metrics</a:t>
            </a:r>
            <a:endParaRPr lang="en-US" sz="20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4BEF79E-207C-B2F1-D7A1-2CD9A87F8D26}"/>
              </a:ext>
            </a:extLst>
          </p:cNvPr>
          <p:cNvSpPr/>
          <p:nvPr/>
        </p:nvSpPr>
        <p:spPr>
          <a:xfrm>
            <a:off x="3429990" y="2078272"/>
            <a:ext cx="3133487" cy="579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50"/>
              </a:lnSpc>
              <a:buNone/>
            </a:pPr>
            <a:r>
              <a:rPr lang="en-US" sz="45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200+</a:t>
            </a:r>
            <a:endParaRPr lang="en-US" sz="45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C5C4AFD1-0964-D422-9A1F-B927B911A016}"/>
              </a:ext>
            </a:extLst>
          </p:cNvPr>
          <p:cNvSpPr/>
          <p:nvPr/>
        </p:nvSpPr>
        <p:spPr>
          <a:xfrm>
            <a:off x="3899096" y="2877182"/>
            <a:ext cx="2195155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Indexed Pages</a:t>
            </a:r>
            <a:endParaRPr lang="en-US" sz="17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F5870743-98F5-1265-0F4F-2B14360BC723}"/>
              </a:ext>
            </a:extLst>
          </p:cNvPr>
          <p:cNvSpPr/>
          <p:nvPr/>
        </p:nvSpPr>
        <p:spPr>
          <a:xfrm>
            <a:off x="3429990" y="3327119"/>
            <a:ext cx="3133487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From 0 to 200+ pages indexed</a:t>
            </a:r>
            <a:endParaRPr lang="en-US" sz="13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B7B27F0-6A72-BAA6-AE4F-E66B69E10C56}"/>
              </a:ext>
            </a:extLst>
          </p:cNvPr>
          <p:cNvSpPr/>
          <p:nvPr/>
        </p:nvSpPr>
        <p:spPr>
          <a:xfrm>
            <a:off x="6782909" y="2078272"/>
            <a:ext cx="3133487" cy="579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50"/>
              </a:lnSpc>
              <a:buNone/>
            </a:pPr>
            <a:r>
              <a:rPr lang="en-US" sz="45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&lt;2s</a:t>
            </a:r>
            <a:endParaRPr lang="en-US" sz="45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13ABFE5-1BCB-19EF-BC41-EFEE65EAA1D7}"/>
              </a:ext>
            </a:extLst>
          </p:cNvPr>
          <p:cNvSpPr/>
          <p:nvPr/>
        </p:nvSpPr>
        <p:spPr>
          <a:xfrm>
            <a:off x="7252015" y="2877182"/>
            <a:ext cx="2195155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Page Speed</a:t>
            </a:r>
            <a:endParaRPr lang="en-US" sz="17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BF5E53FB-6918-715D-DB40-3BD1B0A48BA6}"/>
              </a:ext>
            </a:extLst>
          </p:cNvPr>
          <p:cNvSpPr/>
          <p:nvPr/>
        </p:nvSpPr>
        <p:spPr>
          <a:xfrm>
            <a:off x="6782909" y="3327119"/>
            <a:ext cx="3133487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From 3.43s to under 2 seconds</a:t>
            </a:r>
            <a:endParaRPr lang="en-US" sz="13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9342173E-0F7E-BE6A-A0BB-542B087F3878}"/>
              </a:ext>
            </a:extLst>
          </p:cNvPr>
          <p:cNvSpPr/>
          <p:nvPr/>
        </p:nvSpPr>
        <p:spPr>
          <a:xfrm>
            <a:off x="3429990" y="4046971"/>
            <a:ext cx="3133487" cy="579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50"/>
              </a:lnSpc>
              <a:buNone/>
            </a:pPr>
            <a:r>
              <a:rPr lang="en-US" sz="45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85+</a:t>
            </a:r>
            <a:endParaRPr lang="en-US" sz="45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A6C324DB-697D-5867-6515-0D8D4F3BD5BD}"/>
              </a:ext>
            </a:extLst>
          </p:cNvPr>
          <p:cNvSpPr/>
          <p:nvPr/>
        </p:nvSpPr>
        <p:spPr>
          <a:xfrm>
            <a:off x="3899096" y="4845880"/>
            <a:ext cx="2195155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Mobile Score</a:t>
            </a:r>
            <a:endParaRPr lang="en-US" sz="170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3A5A40D3-526C-9378-418A-E6CAFC9BEBE0}"/>
              </a:ext>
            </a:extLst>
          </p:cNvPr>
          <p:cNvSpPr/>
          <p:nvPr/>
        </p:nvSpPr>
        <p:spPr>
          <a:xfrm>
            <a:off x="3429990" y="5295817"/>
            <a:ext cx="3133487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From 0/100 to 85+</a:t>
            </a:r>
            <a:endParaRPr lang="en-US" sz="1350" dirty="0"/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E221307C-97E1-3EA5-F7A0-E2AD5F50E997}"/>
              </a:ext>
            </a:extLst>
          </p:cNvPr>
          <p:cNvSpPr/>
          <p:nvPr/>
        </p:nvSpPr>
        <p:spPr>
          <a:xfrm>
            <a:off x="6782909" y="4046971"/>
            <a:ext cx="3133487" cy="579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50"/>
              </a:lnSpc>
              <a:buNone/>
            </a:pPr>
            <a:r>
              <a:rPr lang="en-US" sz="45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50+</a:t>
            </a:r>
            <a:endParaRPr lang="en-US" sz="4550" dirty="0"/>
          </a:p>
        </p:txBody>
      </p:sp>
      <p:sp>
        <p:nvSpPr>
          <p:cNvPr id="26" name="Text 12">
            <a:extLst>
              <a:ext uri="{FF2B5EF4-FFF2-40B4-BE49-F238E27FC236}">
                <a16:creationId xmlns:a16="http://schemas.microsoft.com/office/drawing/2014/main" id="{B3A1DA05-6B9C-16B2-5DEE-BE87BF8303F7}"/>
              </a:ext>
            </a:extLst>
          </p:cNvPr>
          <p:cNvSpPr/>
          <p:nvPr/>
        </p:nvSpPr>
        <p:spPr>
          <a:xfrm>
            <a:off x="7252015" y="4845880"/>
            <a:ext cx="2195155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Quality Backlinks</a:t>
            </a:r>
            <a:endParaRPr lang="en-US" sz="1700" dirty="0"/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290A6AEF-411D-4A07-411A-194766817CC4}"/>
              </a:ext>
            </a:extLst>
          </p:cNvPr>
          <p:cNvSpPr/>
          <p:nvPr/>
        </p:nvSpPr>
        <p:spPr>
          <a:xfrm>
            <a:off x="6782909" y="5295817"/>
            <a:ext cx="3133487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From 0 to 50+ quality links</a:t>
            </a:r>
            <a:endParaRPr lang="en-US" sz="1350" dirty="0"/>
          </a:p>
        </p:txBody>
      </p:sp>
      <p:sp>
        <p:nvSpPr>
          <p:cNvPr id="28" name="Text 14">
            <a:extLst>
              <a:ext uri="{FF2B5EF4-FFF2-40B4-BE49-F238E27FC236}">
                <a16:creationId xmlns:a16="http://schemas.microsoft.com/office/drawing/2014/main" id="{8AFE1C61-08C1-E756-D778-FA1A305D9AB7}"/>
              </a:ext>
            </a:extLst>
          </p:cNvPr>
          <p:cNvSpPr/>
          <p:nvPr/>
        </p:nvSpPr>
        <p:spPr>
          <a:xfrm>
            <a:off x="5106390" y="6015669"/>
            <a:ext cx="3133487" cy="579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50"/>
              </a:lnSpc>
              <a:buNone/>
            </a:pPr>
            <a:r>
              <a:rPr lang="en-US" sz="45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+50%</a:t>
            </a:r>
            <a:endParaRPr lang="en-US" sz="4550" dirty="0"/>
          </a:p>
        </p:txBody>
      </p:sp>
      <p:sp>
        <p:nvSpPr>
          <p:cNvPr id="29" name="Text 15">
            <a:extLst>
              <a:ext uri="{FF2B5EF4-FFF2-40B4-BE49-F238E27FC236}">
                <a16:creationId xmlns:a16="http://schemas.microsoft.com/office/drawing/2014/main" id="{3D08B92F-0775-94AF-588F-C5A53D6D21E3}"/>
              </a:ext>
            </a:extLst>
          </p:cNvPr>
          <p:cNvSpPr/>
          <p:nvPr/>
        </p:nvSpPr>
        <p:spPr>
          <a:xfrm>
            <a:off x="5575496" y="6814579"/>
            <a:ext cx="2195155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Organic Traffic</a:t>
            </a:r>
            <a:endParaRPr lang="en-US" sz="1700" dirty="0"/>
          </a:p>
        </p:txBody>
      </p:sp>
      <p:sp>
        <p:nvSpPr>
          <p:cNvPr id="30" name="Text 16">
            <a:extLst>
              <a:ext uri="{FF2B5EF4-FFF2-40B4-BE49-F238E27FC236}">
                <a16:creationId xmlns:a16="http://schemas.microsoft.com/office/drawing/2014/main" id="{9FAF434E-8958-E58D-C5E8-466C13480642}"/>
              </a:ext>
            </a:extLst>
          </p:cNvPr>
          <p:cNvSpPr/>
          <p:nvPr/>
        </p:nvSpPr>
        <p:spPr>
          <a:xfrm>
            <a:off x="5106390" y="7264516"/>
            <a:ext cx="3133487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50% growth in 6 months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33413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1CD2D-70E5-BBD4-373A-F6A7F7442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3AFD4E0-99A7-D6D9-CC2D-9F3C2A191790}"/>
              </a:ext>
            </a:extLst>
          </p:cNvPr>
          <p:cNvSpPr/>
          <p:nvPr/>
        </p:nvSpPr>
        <p:spPr>
          <a:xfrm>
            <a:off x="645438" y="507563"/>
            <a:ext cx="5791676" cy="576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Final Recommendations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8CCB91AF-6BEF-AE3A-1C2A-271811E49342}"/>
              </a:ext>
            </a:extLst>
          </p:cNvPr>
          <p:cNvSpPr/>
          <p:nvPr/>
        </p:nvSpPr>
        <p:spPr>
          <a:xfrm>
            <a:off x="645438" y="1452563"/>
            <a:ext cx="184309" cy="1106448"/>
          </a:xfrm>
          <a:prstGeom prst="roundRect">
            <a:avLst>
              <a:gd name="adj" fmla="val 15009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BC6FD75-1096-AF13-F595-07E3F7DA4822}"/>
              </a:ext>
            </a:extLst>
          </p:cNvPr>
          <p:cNvSpPr/>
          <p:nvPr/>
        </p:nvSpPr>
        <p:spPr>
          <a:xfrm>
            <a:off x="1014055" y="1636871"/>
            <a:ext cx="2305169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Technical Fixes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114DC15-A008-DD61-39F8-D1249856B98F}"/>
              </a:ext>
            </a:extLst>
          </p:cNvPr>
          <p:cNvSpPr/>
          <p:nvPr/>
        </p:nvSpPr>
        <p:spPr>
          <a:xfrm>
            <a:off x="1014055" y="2035612"/>
            <a:ext cx="1297090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Fix </a:t>
            </a:r>
            <a:r>
              <a:rPr lang="en-US" b="1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critical technical issues</a:t>
            </a: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immediately (indexing, mobile, speed)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97480A91-E54D-4439-B7B8-3B588D9EBC0D}"/>
              </a:ext>
            </a:extLst>
          </p:cNvPr>
          <p:cNvSpPr/>
          <p:nvPr/>
        </p:nvSpPr>
        <p:spPr>
          <a:xfrm>
            <a:off x="922020" y="2743319"/>
            <a:ext cx="184309" cy="1106448"/>
          </a:xfrm>
          <a:prstGeom prst="roundRect">
            <a:avLst>
              <a:gd name="adj" fmla="val 15009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A303414E-9744-01DC-A484-050E929DAEBF}"/>
              </a:ext>
            </a:extLst>
          </p:cNvPr>
          <p:cNvSpPr/>
          <p:nvPr/>
        </p:nvSpPr>
        <p:spPr>
          <a:xfrm>
            <a:off x="1290638" y="2927628"/>
            <a:ext cx="2633782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Content Development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F99FC28F-EFDC-A797-759D-1C7FC18CA3C9}"/>
              </a:ext>
            </a:extLst>
          </p:cNvPr>
          <p:cNvSpPr/>
          <p:nvPr/>
        </p:nvSpPr>
        <p:spPr>
          <a:xfrm>
            <a:off x="1290638" y="3326368"/>
            <a:ext cx="12694325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Build ERP/MRP </a:t>
            </a:r>
            <a:r>
              <a:rPr lang="en-US" b="1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content hub</a:t>
            </a: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to capture keywords &amp; intent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E6FE0D99-9194-DE66-B695-A3FA8344DB89}"/>
              </a:ext>
            </a:extLst>
          </p:cNvPr>
          <p:cNvSpPr/>
          <p:nvPr/>
        </p:nvSpPr>
        <p:spPr>
          <a:xfrm>
            <a:off x="1198602" y="4034076"/>
            <a:ext cx="184309" cy="1106448"/>
          </a:xfrm>
          <a:prstGeom prst="roundRect">
            <a:avLst>
              <a:gd name="adj" fmla="val 15009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B2334068-3671-3AA6-A344-6614968F23B2}"/>
              </a:ext>
            </a:extLst>
          </p:cNvPr>
          <p:cNvSpPr/>
          <p:nvPr/>
        </p:nvSpPr>
        <p:spPr>
          <a:xfrm>
            <a:off x="1567220" y="4218384"/>
            <a:ext cx="2305169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Authority Building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3720EE8E-71EB-C1EA-D416-BDEEAADC3C8D}"/>
              </a:ext>
            </a:extLst>
          </p:cNvPr>
          <p:cNvSpPr/>
          <p:nvPr/>
        </p:nvSpPr>
        <p:spPr>
          <a:xfrm>
            <a:off x="1567220" y="4617125"/>
            <a:ext cx="12417743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Strengthen </a:t>
            </a:r>
            <a:r>
              <a:rPr lang="en-US" b="1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authority</a:t>
            </a: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via backlinks &amp; PR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80AFE7AE-8C6D-9157-B151-3DD7174EDA3D}"/>
              </a:ext>
            </a:extLst>
          </p:cNvPr>
          <p:cNvSpPr/>
          <p:nvPr/>
        </p:nvSpPr>
        <p:spPr>
          <a:xfrm>
            <a:off x="1475303" y="5324832"/>
            <a:ext cx="184309" cy="1106448"/>
          </a:xfrm>
          <a:prstGeom prst="roundRect">
            <a:avLst>
              <a:gd name="adj" fmla="val 15009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BFF9509F-4CC4-4877-2A2F-F9BB56D52AB1}"/>
              </a:ext>
            </a:extLst>
          </p:cNvPr>
          <p:cNvSpPr/>
          <p:nvPr/>
        </p:nvSpPr>
        <p:spPr>
          <a:xfrm>
            <a:off x="1843921" y="5509141"/>
            <a:ext cx="2701409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Ongoing Optimization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2">
            <a:extLst>
              <a:ext uri="{FF2B5EF4-FFF2-40B4-BE49-F238E27FC236}">
                <a16:creationId xmlns:a16="http://schemas.microsoft.com/office/drawing/2014/main" id="{6397F865-2DFF-DC1A-45DF-E6B56EBD3471}"/>
              </a:ext>
            </a:extLst>
          </p:cNvPr>
          <p:cNvSpPr/>
          <p:nvPr/>
        </p:nvSpPr>
        <p:spPr>
          <a:xfrm>
            <a:off x="1843921" y="5907881"/>
            <a:ext cx="12141041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Implement </a:t>
            </a:r>
            <a:r>
              <a:rPr lang="en-US" b="1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continuous SEO monitoring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hape 13">
            <a:extLst>
              <a:ext uri="{FF2B5EF4-FFF2-40B4-BE49-F238E27FC236}">
                <a16:creationId xmlns:a16="http://schemas.microsoft.com/office/drawing/2014/main" id="{DEF9FF88-91D6-EE4E-D5E2-3F1B0B1CC75E}"/>
              </a:ext>
            </a:extLst>
          </p:cNvPr>
          <p:cNvSpPr/>
          <p:nvPr/>
        </p:nvSpPr>
        <p:spPr>
          <a:xfrm>
            <a:off x="1798021" y="6659641"/>
            <a:ext cx="184309" cy="1106448"/>
          </a:xfrm>
          <a:prstGeom prst="roundRect">
            <a:avLst>
              <a:gd name="adj" fmla="val 15009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14">
            <a:extLst>
              <a:ext uri="{FF2B5EF4-FFF2-40B4-BE49-F238E27FC236}">
                <a16:creationId xmlns:a16="http://schemas.microsoft.com/office/drawing/2014/main" id="{2EA898FF-146F-6195-209A-1F41A6AE7244}"/>
              </a:ext>
            </a:extLst>
          </p:cNvPr>
          <p:cNvSpPr/>
          <p:nvPr/>
        </p:nvSpPr>
        <p:spPr>
          <a:xfrm>
            <a:off x="2166639" y="6843950"/>
            <a:ext cx="2305169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Long-term Vision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15">
            <a:extLst>
              <a:ext uri="{FF2B5EF4-FFF2-40B4-BE49-F238E27FC236}">
                <a16:creationId xmlns:a16="http://schemas.microsoft.com/office/drawing/2014/main" id="{F61B89D9-A52D-F7DC-3630-7B4FC64B62A5}"/>
              </a:ext>
            </a:extLst>
          </p:cNvPr>
          <p:cNvSpPr/>
          <p:nvPr/>
        </p:nvSpPr>
        <p:spPr>
          <a:xfrm>
            <a:off x="2166639" y="7234929"/>
            <a:ext cx="12417743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Long-term → establish Deskera as #1 ERP/MRP SaaS for SMEs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7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F80A6-9199-2F19-4661-5250A610F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57C99E3C-1A14-FEDB-6056-7C36DB597250}"/>
              </a:ext>
            </a:extLst>
          </p:cNvPr>
          <p:cNvSpPr/>
          <p:nvPr/>
        </p:nvSpPr>
        <p:spPr>
          <a:xfrm>
            <a:off x="751999" y="591264"/>
            <a:ext cx="5579031" cy="671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Executive Summary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F18D80DE-A13C-6499-CBDE-A14FC57BA6C4}"/>
              </a:ext>
            </a:extLst>
          </p:cNvPr>
          <p:cNvSpPr/>
          <p:nvPr/>
        </p:nvSpPr>
        <p:spPr>
          <a:xfrm>
            <a:off x="751999" y="1799868"/>
            <a:ext cx="3080147" cy="709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57/100</a:t>
            </a:r>
            <a:endParaRPr lang="en-US" sz="5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B4F9F845-DF37-D7B5-4A09-3754BDF4031A}"/>
              </a:ext>
            </a:extLst>
          </p:cNvPr>
          <p:cNvSpPr/>
          <p:nvPr/>
        </p:nvSpPr>
        <p:spPr>
          <a:xfrm>
            <a:off x="751999" y="2777371"/>
            <a:ext cx="3080147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 SEO Health Score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189565CF-64BD-32CA-657D-5B3A47B9DA4B}"/>
              </a:ext>
            </a:extLst>
          </p:cNvPr>
          <p:cNvSpPr/>
          <p:nvPr/>
        </p:nvSpPr>
        <p:spPr>
          <a:xfrm>
            <a:off x="4100751" y="1799868"/>
            <a:ext cx="3080147" cy="709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17+</a:t>
            </a:r>
            <a:endParaRPr lang="en-US" sz="5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F0DE3A9D-7F8B-529E-CB8C-A2BD8A364967}"/>
              </a:ext>
            </a:extLst>
          </p:cNvPr>
          <p:cNvSpPr/>
          <p:nvPr/>
        </p:nvSpPr>
        <p:spPr>
          <a:xfrm>
            <a:off x="4297799" y="2777371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Domain Age (Years)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AC250BF7-26F8-4DB7-4F10-3D9E051DF7D8}"/>
              </a:ext>
            </a:extLst>
          </p:cNvPr>
          <p:cNvSpPr/>
          <p:nvPr/>
        </p:nvSpPr>
        <p:spPr>
          <a:xfrm>
            <a:off x="7449503" y="1799868"/>
            <a:ext cx="3080147" cy="709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0</a:t>
            </a:r>
            <a:endParaRPr lang="en-US" sz="5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0EAE0297-44AF-2F6B-DDD2-B14DAD3A98A8}"/>
              </a:ext>
            </a:extLst>
          </p:cNvPr>
          <p:cNvSpPr/>
          <p:nvPr/>
        </p:nvSpPr>
        <p:spPr>
          <a:xfrm>
            <a:off x="7646551" y="2777371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Indexed Pages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4A62C497-4422-DC14-E8E1-884C8FDA8E26}"/>
              </a:ext>
            </a:extLst>
          </p:cNvPr>
          <p:cNvSpPr/>
          <p:nvPr/>
        </p:nvSpPr>
        <p:spPr>
          <a:xfrm>
            <a:off x="10798254" y="1799868"/>
            <a:ext cx="3080147" cy="709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0</a:t>
            </a:r>
            <a:endParaRPr lang="en-US" sz="5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4CE3FA9-679F-DA30-A6A9-A32B5A9FCA28}"/>
              </a:ext>
            </a:extLst>
          </p:cNvPr>
          <p:cNvSpPr/>
          <p:nvPr/>
        </p:nvSpPr>
        <p:spPr>
          <a:xfrm>
            <a:off x="10995303" y="2777371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Backlinks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9">
            <a:extLst>
              <a:ext uri="{FF2B5EF4-FFF2-40B4-BE49-F238E27FC236}">
                <a16:creationId xmlns:a16="http://schemas.microsoft.com/office/drawing/2014/main" id="{6EC742B2-8655-2F7D-4322-63E08D09A63B}"/>
              </a:ext>
            </a:extLst>
          </p:cNvPr>
          <p:cNvSpPr/>
          <p:nvPr/>
        </p:nvSpPr>
        <p:spPr>
          <a:xfrm>
            <a:off x="751999" y="3690580"/>
            <a:ext cx="6455807" cy="2075974"/>
          </a:xfrm>
          <a:prstGeom prst="roundRect">
            <a:avLst>
              <a:gd name="adj" fmla="val 1553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B6FEAB3E-13FF-768A-AA00-F8B599983819}"/>
              </a:ext>
            </a:extLst>
          </p:cNvPr>
          <p:cNvSpPr/>
          <p:nvPr/>
        </p:nvSpPr>
        <p:spPr>
          <a:xfrm>
            <a:off x="966788" y="3905369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Strengths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1">
            <a:extLst>
              <a:ext uri="{FF2B5EF4-FFF2-40B4-BE49-F238E27FC236}">
                <a16:creationId xmlns:a16="http://schemas.microsoft.com/office/drawing/2014/main" id="{D0420ED9-2BFB-E5A6-E947-F25E4AC9108D}"/>
              </a:ext>
            </a:extLst>
          </p:cNvPr>
          <p:cNvSpPr/>
          <p:nvPr/>
        </p:nvSpPr>
        <p:spPr>
          <a:xfrm>
            <a:off x="966788" y="4369951"/>
            <a:ext cx="6026229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SEO-friendly URLs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2B3E0280-D6FD-4097-8AF7-270771D0E3AA}"/>
              </a:ext>
            </a:extLst>
          </p:cNvPr>
          <p:cNvSpPr/>
          <p:nvPr/>
        </p:nvSpPr>
        <p:spPr>
          <a:xfrm>
            <a:off x="966788" y="4788932"/>
            <a:ext cx="6026229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Domain age (17+ years)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3">
            <a:extLst>
              <a:ext uri="{FF2B5EF4-FFF2-40B4-BE49-F238E27FC236}">
                <a16:creationId xmlns:a16="http://schemas.microsoft.com/office/drawing/2014/main" id="{1E989644-09B9-C335-0BCA-B656A99D7B2B}"/>
              </a:ext>
            </a:extLst>
          </p:cNvPr>
          <p:cNvSpPr/>
          <p:nvPr/>
        </p:nvSpPr>
        <p:spPr>
          <a:xfrm>
            <a:off x="966788" y="5207913"/>
            <a:ext cx="6026229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GZIP compression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hape 14">
            <a:extLst>
              <a:ext uri="{FF2B5EF4-FFF2-40B4-BE49-F238E27FC236}">
                <a16:creationId xmlns:a16="http://schemas.microsoft.com/office/drawing/2014/main" id="{F8900CFF-D2DD-B134-1B90-CBE4CD0612C4}"/>
              </a:ext>
            </a:extLst>
          </p:cNvPr>
          <p:cNvSpPr/>
          <p:nvPr/>
        </p:nvSpPr>
        <p:spPr>
          <a:xfrm>
            <a:off x="7422594" y="3690580"/>
            <a:ext cx="6455807" cy="2075974"/>
          </a:xfrm>
          <a:prstGeom prst="roundRect">
            <a:avLst>
              <a:gd name="adj" fmla="val 1553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15">
            <a:extLst>
              <a:ext uri="{FF2B5EF4-FFF2-40B4-BE49-F238E27FC236}">
                <a16:creationId xmlns:a16="http://schemas.microsoft.com/office/drawing/2014/main" id="{DFE48376-2517-6E41-311F-82E94ECD96F0}"/>
              </a:ext>
            </a:extLst>
          </p:cNvPr>
          <p:cNvSpPr/>
          <p:nvPr/>
        </p:nvSpPr>
        <p:spPr>
          <a:xfrm>
            <a:off x="7637383" y="3905369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Weaknesses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16">
            <a:extLst>
              <a:ext uri="{FF2B5EF4-FFF2-40B4-BE49-F238E27FC236}">
                <a16:creationId xmlns:a16="http://schemas.microsoft.com/office/drawing/2014/main" id="{9B4F5076-B1B5-0116-9A9C-0BEEC6FDA481}"/>
              </a:ext>
            </a:extLst>
          </p:cNvPr>
          <p:cNvSpPr/>
          <p:nvPr/>
        </p:nvSpPr>
        <p:spPr>
          <a:xfrm>
            <a:off x="7637383" y="4369951"/>
            <a:ext cx="6026229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0 indexed pages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17">
            <a:extLst>
              <a:ext uri="{FF2B5EF4-FFF2-40B4-BE49-F238E27FC236}">
                <a16:creationId xmlns:a16="http://schemas.microsoft.com/office/drawing/2014/main" id="{C7822BD4-1DF4-EE87-689F-6AA68DEE209D}"/>
              </a:ext>
            </a:extLst>
          </p:cNvPr>
          <p:cNvSpPr/>
          <p:nvPr/>
        </p:nvSpPr>
        <p:spPr>
          <a:xfrm>
            <a:off x="7637383" y="4788932"/>
            <a:ext cx="6026229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0 backlinks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18">
            <a:extLst>
              <a:ext uri="{FF2B5EF4-FFF2-40B4-BE49-F238E27FC236}">
                <a16:creationId xmlns:a16="http://schemas.microsoft.com/office/drawing/2014/main" id="{D90C5CFE-1D84-94F8-234F-7F5A8B55BB50}"/>
              </a:ext>
            </a:extLst>
          </p:cNvPr>
          <p:cNvSpPr/>
          <p:nvPr/>
        </p:nvSpPr>
        <p:spPr>
          <a:xfrm>
            <a:off x="7637383" y="5207913"/>
            <a:ext cx="6026229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No mobile optimization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Shape 19">
            <a:extLst>
              <a:ext uri="{FF2B5EF4-FFF2-40B4-BE49-F238E27FC236}">
                <a16:creationId xmlns:a16="http://schemas.microsoft.com/office/drawing/2014/main" id="{1FCF2A1C-918A-8FE2-F197-1B7506A63A12}"/>
              </a:ext>
            </a:extLst>
          </p:cNvPr>
          <p:cNvSpPr/>
          <p:nvPr/>
        </p:nvSpPr>
        <p:spPr>
          <a:xfrm>
            <a:off x="751999" y="5981343"/>
            <a:ext cx="6455807" cy="1656993"/>
          </a:xfrm>
          <a:prstGeom prst="roundRect">
            <a:avLst>
              <a:gd name="adj" fmla="val 1945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20">
            <a:extLst>
              <a:ext uri="{FF2B5EF4-FFF2-40B4-BE49-F238E27FC236}">
                <a16:creationId xmlns:a16="http://schemas.microsoft.com/office/drawing/2014/main" id="{D15E6CD2-1A4E-875B-2712-EA962E1228A4}"/>
              </a:ext>
            </a:extLst>
          </p:cNvPr>
          <p:cNvSpPr/>
          <p:nvPr/>
        </p:nvSpPr>
        <p:spPr>
          <a:xfrm>
            <a:off x="966788" y="6196132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Opportunities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21">
            <a:extLst>
              <a:ext uri="{FF2B5EF4-FFF2-40B4-BE49-F238E27FC236}">
                <a16:creationId xmlns:a16="http://schemas.microsoft.com/office/drawing/2014/main" id="{7A8E8B6A-40DB-51DF-2CA1-38B3FE24ABB7}"/>
              </a:ext>
            </a:extLst>
          </p:cNvPr>
          <p:cNvSpPr/>
          <p:nvPr/>
        </p:nvSpPr>
        <p:spPr>
          <a:xfrm>
            <a:off x="966788" y="6660713"/>
            <a:ext cx="6026229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Authority building in ERP &amp; MRP space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22">
            <a:extLst>
              <a:ext uri="{FF2B5EF4-FFF2-40B4-BE49-F238E27FC236}">
                <a16:creationId xmlns:a16="http://schemas.microsoft.com/office/drawing/2014/main" id="{3FF2A3C6-5F07-92A4-29F3-46A1A9E995CB}"/>
              </a:ext>
            </a:extLst>
          </p:cNvPr>
          <p:cNvSpPr/>
          <p:nvPr/>
        </p:nvSpPr>
        <p:spPr>
          <a:xfrm>
            <a:off x="966788" y="7079694"/>
            <a:ext cx="6026229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SME-targeted keywords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hape 23">
            <a:extLst>
              <a:ext uri="{FF2B5EF4-FFF2-40B4-BE49-F238E27FC236}">
                <a16:creationId xmlns:a16="http://schemas.microsoft.com/office/drawing/2014/main" id="{ABAEE642-EA55-E230-204C-E4E8A49BFB81}"/>
              </a:ext>
            </a:extLst>
          </p:cNvPr>
          <p:cNvSpPr/>
          <p:nvPr/>
        </p:nvSpPr>
        <p:spPr>
          <a:xfrm>
            <a:off x="7422594" y="5981343"/>
            <a:ext cx="6455807" cy="1656993"/>
          </a:xfrm>
          <a:prstGeom prst="roundRect">
            <a:avLst>
              <a:gd name="adj" fmla="val 1945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24">
            <a:extLst>
              <a:ext uri="{FF2B5EF4-FFF2-40B4-BE49-F238E27FC236}">
                <a16:creationId xmlns:a16="http://schemas.microsoft.com/office/drawing/2014/main" id="{8F1E59DA-D57E-B9E2-E999-38F1708EF0E0}"/>
              </a:ext>
            </a:extLst>
          </p:cNvPr>
          <p:cNvSpPr/>
          <p:nvPr/>
        </p:nvSpPr>
        <p:spPr>
          <a:xfrm>
            <a:off x="7637383" y="6196132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Threats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25">
            <a:extLst>
              <a:ext uri="{FF2B5EF4-FFF2-40B4-BE49-F238E27FC236}">
                <a16:creationId xmlns:a16="http://schemas.microsoft.com/office/drawing/2014/main" id="{44C393A7-037D-46BC-1604-EF93B1334C5C}"/>
              </a:ext>
            </a:extLst>
          </p:cNvPr>
          <p:cNvSpPr/>
          <p:nvPr/>
        </p:nvSpPr>
        <p:spPr>
          <a:xfrm>
            <a:off x="7637383" y="6660713"/>
            <a:ext cx="6026229" cy="687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Competitors like Zoho &amp; TallyPrime already strong in search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97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0829D-C043-9F54-53E2-B1712D6E0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352BD1E0-27EB-8C2B-3406-D7F0A122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38172"/>
          </a:xfrm>
          <a:prstGeom prst="rect">
            <a:avLst/>
          </a:prstGeom>
        </p:spPr>
      </p:pic>
      <p:sp>
        <p:nvSpPr>
          <p:cNvPr id="13" name="Text 0">
            <a:extLst>
              <a:ext uri="{FF2B5EF4-FFF2-40B4-BE49-F238E27FC236}">
                <a16:creationId xmlns:a16="http://schemas.microsoft.com/office/drawing/2014/main" id="{E69FCBAD-0574-3F6F-3A84-06676AF6D5D5}"/>
              </a:ext>
            </a:extLst>
          </p:cNvPr>
          <p:cNvSpPr/>
          <p:nvPr/>
        </p:nvSpPr>
        <p:spPr>
          <a:xfrm>
            <a:off x="6078260" y="465058"/>
            <a:ext cx="4228267" cy="528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6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SEO Audit Report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">
            <a:extLst>
              <a:ext uri="{FF2B5EF4-FFF2-40B4-BE49-F238E27FC236}">
                <a16:creationId xmlns:a16="http://schemas.microsoft.com/office/drawing/2014/main" id="{2E667658-9D2B-111D-845B-EFA063B1A33B}"/>
              </a:ext>
            </a:extLst>
          </p:cNvPr>
          <p:cNvSpPr/>
          <p:nvPr/>
        </p:nvSpPr>
        <p:spPr>
          <a:xfrm>
            <a:off x="6078260" y="1500664"/>
            <a:ext cx="7960281" cy="1251109"/>
          </a:xfrm>
          <a:prstGeom prst="roundRect">
            <a:avLst>
              <a:gd name="adj" fmla="val 8770"/>
            </a:avLst>
          </a:prstGeom>
          <a:solidFill>
            <a:srgbClr val="FBFAFF"/>
          </a:solidFill>
          <a:ln/>
        </p:spPr>
        <p:txBody>
          <a:bodyPr/>
          <a:lstStyle/>
          <a:p>
            <a:endParaRPr lang="en-GB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74986E58-BC9F-2B79-0455-B37370B39176}"/>
              </a:ext>
            </a:extLst>
          </p:cNvPr>
          <p:cNvSpPr/>
          <p:nvPr/>
        </p:nvSpPr>
        <p:spPr>
          <a:xfrm>
            <a:off x="6270188" y="1923455"/>
            <a:ext cx="2114074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Technical SEO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C4DCECE5-D9EA-2F50-D438-7525954FCD44}"/>
              </a:ext>
            </a:extLst>
          </p:cNvPr>
          <p:cNvSpPr/>
          <p:nvPr/>
        </p:nvSpPr>
        <p:spPr>
          <a:xfrm>
            <a:off x="6270188" y="2289215"/>
            <a:ext cx="7576423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Site structure, load speed, mobile performance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5">
            <a:extLst>
              <a:ext uri="{FF2B5EF4-FFF2-40B4-BE49-F238E27FC236}">
                <a16:creationId xmlns:a16="http://schemas.microsoft.com/office/drawing/2014/main" id="{333F72ED-39EC-1AD6-9B89-4A2EBF75224A}"/>
              </a:ext>
            </a:extLst>
          </p:cNvPr>
          <p:cNvSpPr/>
          <p:nvPr/>
        </p:nvSpPr>
        <p:spPr>
          <a:xfrm>
            <a:off x="6078260" y="3174444"/>
            <a:ext cx="7960281" cy="1251109"/>
          </a:xfrm>
          <a:prstGeom prst="roundRect">
            <a:avLst>
              <a:gd name="adj" fmla="val 8770"/>
            </a:avLst>
          </a:prstGeom>
          <a:solidFill>
            <a:srgbClr val="FBFAFF"/>
          </a:solidFill>
          <a:ln/>
        </p:spPr>
        <p:txBody>
          <a:bodyPr/>
          <a:lstStyle/>
          <a:p>
            <a:endParaRPr lang="en-GB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 4" descr="preencoded.png">
            <a:extLst>
              <a:ext uri="{FF2B5EF4-FFF2-40B4-BE49-F238E27FC236}">
                <a16:creationId xmlns:a16="http://schemas.microsoft.com/office/drawing/2014/main" id="{6A52A9F1-7851-3CAC-ABFF-2A246EA7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737" y="2920841"/>
            <a:ext cx="507325" cy="507325"/>
          </a:xfrm>
          <a:prstGeom prst="rect">
            <a:avLst/>
          </a:prstGeom>
        </p:spPr>
      </p:pic>
      <p:sp>
        <p:nvSpPr>
          <p:cNvPr id="24" name="Text 7">
            <a:extLst>
              <a:ext uri="{FF2B5EF4-FFF2-40B4-BE49-F238E27FC236}">
                <a16:creationId xmlns:a16="http://schemas.microsoft.com/office/drawing/2014/main" id="{0257CB2E-F105-2554-BDC7-FB30285752F4}"/>
              </a:ext>
            </a:extLst>
          </p:cNvPr>
          <p:cNvSpPr/>
          <p:nvPr/>
        </p:nvSpPr>
        <p:spPr>
          <a:xfrm>
            <a:off x="6270188" y="3597235"/>
            <a:ext cx="2114074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On-Page SEO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6C1766D1-37AD-425A-6E2F-DF6476355254}"/>
              </a:ext>
            </a:extLst>
          </p:cNvPr>
          <p:cNvSpPr/>
          <p:nvPr/>
        </p:nvSpPr>
        <p:spPr>
          <a:xfrm>
            <a:off x="6270188" y="3962995"/>
            <a:ext cx="7576423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Titles, meta descriptions, headings, ALT tags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hape 9">
            <a:extLst>
              <a:ext uri="{FF2B5EF4-FFF2-40B4-BE49-F238E27FC236}">
                <a16:creationId xmlns:a16="http://schemas.microsoft.com/office/drawing/2014/main" id="{3529D77C-AF4A-B292-A068-B758A95B269F}"/>
              </a:ext>
            </a:extLst>
          </p:cNvPr>
          <p:cNvSpPr/>
          <p:nvPr/>
        </p:nvSpPr>
        <p:spPr>
          <a:xfrm>
            <a:off x="6078260" y="4848225"/>
            <a:ext cx="7960281" cy="1251109"/>
          </a:xfrm>
          <a:prstGeom prst="roundRect">
            <a:avLst>
              <a:gd name="adj" fmla="val 8770"/>
            </a:avLst>
          </a:prstGeom>
          <a:solidFill>
            <a:srgbClr val="FBFAFF"/>
          </a:solidFill>
          <a:ln/>
        </p:spPr>
        <p:txBody>
          <a:bodyPr/>
          <a:lstStyle/>
          <a:p>
            <a:endParaRPr lang="en-GB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10">
            <a:extLst>
              <a:ext uri="{FF2B5EF4-FFF2-40B4-BE49-F238E27FC236}">
                <a16:creationId xmlns:a16="http://schemas.microsoft.com/office/drawing/2014/main" id="{E9636ACD-9AA6-80B0-03B9-6666A3F1DCD4}"/>
              </a:ext>
            </a:extLst>
          </p:cNvPr>
          <p:cNvSpPr/>
          <p:nvPr/>
        </p:nvSpPr>
        <p:spPr>
          <a:xfrm>
            <a:off x="9956899" y="4721423"/>
            <a:ext cx="202883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11">
            <a:extLst>
              <a:ext uri="{FF2B5EF4-FFF2-40B4-BE49-F238E27FC236}">
                <a16:creationId xmlns:a16="http://schemas.microsoft.com/office/drawing/2014/main" id="{CB295F42-EEC6-A13D-373F-2B9AF465CC0C}"/>
              </a:ext>
            </a:extLst>
          </p:cNvPr>
          <p:cNvSpPr/>
          <p:nvPr/>
        </p:nvSpPr>
        <p:spPr>
          <a:xfrm>
            <a:off x="6270188" y="5271016"/>
            <a:ext cx="2114074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Off-Page SEO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12">
            <a:extLst>
              <a:ext uri="{FF2B5EF4-FFF2-40B4-BE49-F238E27FC236}">
                <a16:creationId xmlns:a16="http://schemas.microsoft.com/office/drawing/2014/main" id="{17FF009E-5464-BAA7-F511-0F6807236393}"/>
              </a:ext>
            </a:extLst>
          </p:cNvPr>
          <p:cNvSpPr/>
          <p:nvPr/>
        </p:nvSpPr>
        <p:spPr>
          <a:xfrm>
            <a:off x="6270188" y="5636776"/>
            <a:ext cx="7576423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Backlinks, domain authority, referral traffic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hape 13">
            <a:extLst>
              <a:ext uri="{FF2B5EF4-FFF2-40B4-BE49-F238E27FC236}">
                <a16:creationId xmlns:a16="http://schemas.microsoft.com/office/drawing/2014/main" id="{C1EC63A7-5F8B-865F-4BCB-1A5D5DCA3EAE}"/>
              </a:ext>
            </a:extLst>
          </p:cNvPr>
          <p:cNvSpPr/>
          <p:nvPr/>
        </p:nvSpPr>
        <p:spPr>
          <a:xfrm>
            <a:off x="6078260" y="6522006"/>
            <a:ext cx="7960281" cy="1251109"/>
          </a:xfrm>
          <a:prstGeom prst="roundRect">
            <a:avLst>
              <a:gd name="adj" fmla="val 8770"/>
            </a:avLst>
          </a:prstGeom>
          <a:solidFill>
            <a:srgbClr val="FBFAFF"/>
          </a:solidFill>
          <a:ln/>
        </p:spPr>
        <p:txBody>
          <a:bodyPr/>
          <a:lstStyle/>
          <a:p>
            <a:endParaRPr lang="en-GB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Image 8" descr="preencoded.png">
            <a:extLst>
              <a:ext uri="{FF2B5EF4-FFF2-40B4-BE49-F238E27FC236}">
                <a16:creationId xmlns:a16="http://schemas.microsoft.com/office/drawing/2014/main" id="{8A1FC8B7-D927-6796-123A-93B294B9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737" y="6268403"/>
            <a:ext cx="507325" cy="507325"/>
          </a:xfrm>
          <a:prstGeom prst="rect">
            <a:avLst/>
          </a:prstGeom>
        </p:spPr>
      </p:pic>
      <p:sp>
        <p:nvSpPr>
          <p:cNvPr id="35" name="Text 14">
            <a:extLst>
              <a:ext uri="{FF2B5EF4-FFF2-40B4-BE49-F238E27FC236}">
                <a16:creationId xmlns:a16="http://schemas.microsoft.com/office/drawing/2014/main" id="{C998A5CF-D064-0B7D-27DC-44D86E442706}"/>
              </a:ext>
            </a:extLst>
          </p:cNvPr>
          <p:cNvSpPr/>
          <p:nvPr/>
        </p:nvSpPr>
        <p:spPr>
          <a:xfrm>
            <a:off x="9956899" y="6395204"/>
            <a:ext cx="202883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15">
            <a:extLst>
              <a:ext uri="{FF2B5EF4-FFF2-40B4-BE49-F238E27FC236}">
                <a16:creationId xmlns:a16="http://schemas.microsoft.com/office/drawing/2014/main" id="{BD483E6F-22E6-0AD9-C8CF-08D06ED412CC}"/>
              </a:ext>
            </a:extLst>
          </p:cNvPr>
          <p:cNvSpPr/>
          <p:nvPr/>
        </p:nvSpPr>
        <p:spPr>
          <a:xfrm>
            <a:off x="6270188" y="6944797"/>
            <a:ext cx="2114074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User Experience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16">
            <a:extLst>
              <a:ext uri="{FF2B5EF4-FFF2-40B4-BE49-F238E27FC236}">
                <a16:creationId xmlns:a16="http://schemas.microsoft.com/office/drawing/2014/main" id="{9D3BC847-2E48-E1B8-9F9D-5755DFD7A0D7}"/>
              </a:ext>
            </a:extLst>
          </p:cNvPr>
          <p:cNvSpPr/>
          <p:nvPr/>
        </p:nvSpPr>
        <p:spPr>
          <a:xfrm>
            <a:off x="6270188" y="7310557"/>
            <a:ext cx="7576423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Navigation, usability, page hierarchy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21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997BD-9DDA-D7C1-F8B9-60C5F9DAD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AE695C25-F0F8-7140-2EE5-8D8270FC2978}"/>
              </a:ext>
            </a:extLst>
          </p:cNvPr>
          <p:cNvSpPr/>
          <p:nvPr/>
        </p:nvSpPr>
        <p:spPr>
          <a:xfrm>
            <a:off x="793790" y="8035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Key Audit Findings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B86CEC45-FABF-BA1E-2EF1-F2CC3305D831}"/>
              </a:ext>
            </a:extLst>
          </p:cNvPr>
          <p:cNvSpPr/>
          <p:nvPr/>
        </p:nvSpPr>
        <p:spPr>
          <a:xfrm>
            <a:off x="793790" y="18524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Critical Issues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5BD60FE2-88CA-AABF-B34F-F68BB2B0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546985"/>
            <a:ext cx="4347567" cy="907256"/>
          </a:xfrm>
          <a:prstGeom prst="rect">
            <a:avLst/>
          </a:prstGeom>
        </p:spPr>
      </p:pic>
      <p:sp>
        <p:nvSpPr>
          <p:cNvPr id="15" name="Text 2">
            <a:extLst>
              <a:ext uri="{FF2B5EF4-FFF2-40B4-BE49-F238E27FC236}">
                <a16:creationId xmlns:a16="http://schemas.microsoft.com/office/drawing/2014/main" id="{F227EFDB-58B1-BE02-E8D1-F83C250E4E91}"/>
              </a:ext>
            </a:extLst>
          </p:cNvPr>
          <p:cNvSpPr/>
          <p:nvPr/>
        </p:nvSpPr>
        <p:spPr>
          <a:xfrm>
            <a:off x="1020604" y="36810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0 indexed pages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87852B0B-B3EF-F020-365C-C9401AA6E468}"/>
              </a:ext>
            </a:extLst>
          </p:cNvPr>
          <p:cNvSpPr/>
          <p:nvPr/>
        </p:nvSpPr>
        <p:spPr>
          <a:xfrm>
            <a:off x="1020604" y="4171474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Invisible to Google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1" descr="preencoded.png">
            <a:extLst>
              <a:ext uri="{FF2B5EF4-FFF2-40B4-BE49-F238E27FC236}">
                <a16:creationId xmlns:a16="http://schemas.microsoft.com/office/drawing/2014/main" id="{52F36D2C-11BF-6A60-2E15-CA9048C77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57" y="2546985"/>
            <a:ext cx="4347567" cy="907256"/>
          </a:xfrm>
          <a:prstGeom prst="rect">
            <a:avLst/>
          </a:prstGeom>
        </p:spPr>
      </p:pic>
      <p:sp>
        <p:nvSpPr>
          <p:cNvPr id="18" name="Text 4">
            <a:extLst>
              <a:ext uri="{FF2B5EF4-FFF2-40B4-BE49-F238E27FC236}">
                <a16:creationId xmlns:a16="http://schemas.microsoft.com/office/drawing/2014/main" id="{DFA41158-9854-7E84-165A-F98EE206D300}"/>
              </a:ext>
            </a:extLst>
          </p:cNvPr>
          <p:cNvSpPr/>
          <p:nvPr/>
        </p:nvSpPr>
        <p:spPr>
          <a:xfrm>
            <a:off x="5368171" y="3681055"/>
            <a:ext cx="389393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113 images missing ALT tags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0D43B408-CF94-32B6-7C2E-596CB7555C84}"/>
              </a:ext>
            </a:extLst>
          </p:cNvPr>
          <p:cNvSpPr/>
          <p:nvPr/>
        </p:nvSpPr>
        <p:spPr>
          <a:xfrm>
            <a:off x="5368171" y="4525804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Accessibility &amp; SEO loss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 2" descr="preencoded.png">
            <a:extLst>
              <a:ext uri="{FF2B5EF4-FFF2-40B4-BE49-F238E27FC236}">
                <a16:creationId xmlns:a16="http://schemas.microsoft.com/office/drawing/2014/main" id="{C6866B1E-6881-7DBD-5DB8-A9E6CD154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924" y="2546985"/>
            <a:ext cx="4347567" cy="907256"/>
          </a:xfrm>
          <a:prstGeom prst="rect">
            <a:avLst/>
          </a:prstGeom>
        </p:spPr>
      </p:pic>
      <p:sp>
        <p:nvSpPr>
          <p:cNvPr id="21" name="Text 6">
            <a:extLst>
              <a:ext uri="{FF2B5EF4-FFF2-40B4-BE49-F238E27FC236}">
                <a16:creationId xmlns:a16="http://schemas.microsoft.com/office/drawing/2014/main" id="{9B5DB813-FADA-34CD-9273-A62552290855}"/>
              </a:ext>
            </a:extLst>
          </p:cNvPr>
          <p:cNvSpPr/>
          <p:nvPr/>
        </p:nvSpPr>
        <p:spPr>
          <a:xfrm>
            <a:off x="9715738" y="3681055"/>
            <a:ext cx="29516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No Google Analytics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A30BF484-2390-1D70-BC51-3102B2E1018B}"/>
              </a:ext>
            </a:extLst>
          </p:cNvPr>
          <p:cNvSpPr/>
          <p:nvPr/>
        </p:nvSpPr>
        <p:spPr>
          <a:xfrm>
            <a:off x="9715738" y="4171474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No performance tracking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hape 8">
            <a:extLst>
              <a:ext uri="{FF2B5EF4-FFF2-40B4-BE49-F238E27FC236}">
                <a16:creationId xmlns:a16="http://schemas.microsoft.com/office/drawing/2014/main" id="{57A8CB52-CAE6-9BC9-6264-E7F03CCBAF04}"/>
              </a:ext>
            </a:extLst>
          </p:cNvPr>
          <p:cNvSpPr/>
          <p:nvPr/>
        </p:nvSpPr>
        <p:spPr>
          <a:xfrm>
            <a:off x="793790" y="5625822"/>
            <a:ext cx="6244709" cy="1544955"/>
          </a:xfrm>
          <a:prstGeom prst="roundRect">
            <a:avLst>
              <a:gd name="adj" fmla="val 2202"/>
            </a:avLst>
          </a:prstGeom>
          <a:solidFill>
            <a:srgbClr val="FFB3B4"/>
          </a:solidFill>
          <a:ln/>
        </p:spPr>
        <p:txBody>
          <a:bodyPr/>
          <a:lstStyle/>
          <a:p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D16A9207-63BD-8267-CE30-9DEB6E465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604" y="5935504"/>
            <a:ext cx="354330" cy="283488"/>
          </a:xfrm>
          <a:prstGeom prst="rect">
            <a:avLst/>
          </a:prstGeom>
        </p:spPr>
      </p:pic>
      <p:sp>
        <p:nvSpPr>
          <p:cNvPr id="25" name="Text 9">
            <a:extLst>
              <a:ext uri="{FF2B5EF4-FFF2-40B4-BE49-F238E27FC236}">
                <a16:creationId xmlns:a16="http://schemas.microsoft.com/office/drawing/2014/main" id="{367388F4-F154-7349-8807-A1C8217AFAFF}"/>
              </a:ext>
            </a:extLst>
          </p:cNvPr>
          <p:cNvSpPr/>
          <p:nvPr/>
        </p:nvSpPr>
        <p:spPr>
          <a:xfrm>
            <a:off x="1601748" y="5909310"/>
            <a:ext cx="47204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Mobile-friendliness score: 0/100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C0229FD3-4B8F-490C-48B9-047A98130C11}"/>
              </a:ext>
            </a:extLst>
          </p:cNvPr>
          <p:cNvSpPr/>
          <p:nvPr/>
        </p:nvSpPr>
        <p:spPr>
          <a:xfrm>
            <a:off x="1601748" y="6490454"/>
            <a:ext cx="52099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Site is not optimized for mobile devices at 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hape 11">
            <a:extLst>
              <a:ext uri="{FF2B5EF4-FFF2-40B4-BE49-F238E27FC236}">
                <a16:creationId xmlns:a16="http://schemas.microsoft.com/office/drawing/2014/main" id="{884F4C00-F5B3-FFBA-F49B-0E4D17B9BB65}"/>
              </a:ext>
            </a:extLst>
          </p:cNvPr>
          <p:cNvSpPr/>
          <p:nvPr/>
        </p:nvSpPr>
        <p:spPr>
          <a:xfrm>
            <a:off x="7599521" y="5625822"/>
            <a:ext cx="6244709" cy="1544955"/>
          </a:xfrm>
          <a:prstGeom prst="roundRect">
            <a:avLst>
              <a:gd name="adj" fmla="val 2202"/>
            </a:avLst>
          </a:prstGeom>
          <a:solidFill>
            <a:srgbClr val="FCF2B5"/>
          </a:solidFill>
          <a:ln/>
        </p:spPr>
        <p:txBody>
          <a:bodyPr/>
          <a:lstStyle/>
          <a:p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 4" descr="preencoded.png">
            <a:extLst>
              <a:ext uri="{FF2B5EF4-FFF2-40B4-BE49-F238E27FC236}">
                <a16:creationId xmlns:a16="http://schemas.microsoft.com/office/drawing/2014/main" id="{FC105E7F-BF8C-5103-279A-EDFDD8DE3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6335" y="5935504"/>
            <a:ext cx="354330" cy="283488"/>
          </a:xfrm>
          <a:prstGeom prst="rect">
            <a:avLst/>
          </a:prstGeom>
        </p:spPr>
      </p:pic>
      <p:sp>
        <p:nvSpPr>
          <p:cNvPr id="29" name="Text 12">
            <a:extLst>
              <a:ext uri="{FF2B5EF4-FFF2-40B4-BE49-F238E27FC236}">
                <a16:creationId xmlns:a16="http://schemas.microsoft.com/office/drawing/2014/main" id="{B6B2CC0F-B3E5-306D-E338-F020CFB164CA}"/>
              </a:ext>
            </a:extLst>
          </p:cNvPr>
          <p:cNvSpPr/>
          <p:nvPr/>
        </p:nvSpPr>
        <p:spPr>
          <a:xfrm>
            <a:off x="8407479" y="59093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Page load: 3.43s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13">
            <a:extLst>
              <a:ext uri="{FF2B5EF4-FFF2-40B4-BE49-F238E27FC236}">
                <a16:creationId xmlns:a16="http://schemas.microsoft.com/office/drawing/2014/main" id="{66F3162D-F9C5-7B06-F693-41C004E4DDE0}"/>
              </a:ext>
            </a:extLst>
          </p:cNvPr>
          <p:cNvSpPr/>
          <p:nvPr/>
        </p:nvSpPr>
        <p:spPr>
          <a:xfrm>
            <a:off x="8407479" y="6490454"/>
            <a:ext cx="52099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Above ideal load time of &lt;2s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23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B9561-40AD-2031-B704-D707BC82F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0">
            <a:extLst>
              <a:ext uri="{FF2B5EF4-FFF2-40B4-BE49-F238E27FC236}">
                <a16:creationId xmlns:a16="http://schemas.microsoft.com/office/drawing/2014/main" id="{D16EE5D8-2789-8388-C27B-5F07AB9B5937}"/>
              </a:ext>
            </a:extLst>
          </p:cNvPr>
          <p:cNvSpPr/>
          <p:nvPr/>
        </p:nvSpPr>
        <p:spPr>
          <a:xfrm>
            <a:off x="793790" y="7902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SWOT Analysis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13BA7FC2-B215-E8CC-0DB6-87F5079C4C41}"/>
              </a:ext>
            </a:extLst>
          </p:cNvPr>
          <p:cNvSpPr/>
          <p:nvPr/>
        </p:nvSpPr>
        <p:spPr>
          <a:xfrm>
            <a:off x="1503653" y="2243138"/>
            <a:ext cx="3283355" cy="338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Strengths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2E045DD2-A33C-6FF2-0953-6F6642E32D61}"/>
              </a:ext>
            </a:extLst>
          </p:cNvPr>
          <p:cNvSpPr/>
          <p:nvPr/>
        </p:nvSpPr>
        <p:spPr>
          <a:xfrm>
            <a:off x="1503653" y="2824282"/>
            <a:ext cx="4054936" cy="35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✔</a:t>
            </a: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Domain age 17+ years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AE3753AE-5F5F-79B0-1523-F5F42CF67A1B}"/>
              </a:ext>
            </a:extLst>
          </p:cNvPr>
          <p:cNvSpPr/>
          <p:nvPr/>
        </p:nvSpPr>
        <p:spPr>
          <a:xfrm>
            <a:off x="1503653" y="3274100"/>
            <a:ext cx="4054936" cy="35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✔</a:t>
            </a: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Clean SEO-friendly URLs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7D8F67EA-3465-D7ED-8586-9CB677D7CCAA}"/>
              </a:ext>
            </a:extLst>
          </p:cNvPr>
          <p:cNvSpPr/>
          <p:nvPr/>
        </p:nvSpPr>
        <p:spPr>
          <a:xfrm>
            <a:off x="1503653" y="3723919"/>
            <a:ext cx="4054936" cy="701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✔</a:t>
            </a: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Strong SaaS brand positioning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E0FF058A-3AED-C8E6-3BC1-670F647FAFA3}"/>
              </a:ext>
            </a:extLst>
          </p:cNvPr>
          <p:cNvSpPr/>
          <p:nvPr/>
        </p:nvSpPr>
        <p:spPr>
          <a:xfrm>
            <a:off x="7631945" y="20062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Weaknesses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B6808FD0-5167-60C3-0746-757FA77DA1D7}"/>
              </a:ext>
            </a:extLst>
          </p:cNvPr>
          <p:cNvSpPr/>
          <p:nvPr/>
        </p:nvSpPr>
        <p:spPr>
          <a:xfrm>
            <a:off x="7631945" y="2587373"/>
            <a:ext cx="3501509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❌</a:t>
            </a: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No indexing → zero organic visibility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45B761F9-9B47-EF39-0FD4-612EB486A539}"/>
              </a:ext>
            </a:extLst>
          </p:cNvPr>
          <p:cNvSpPr/>
          <p:nvPr/>
        </p:nvSpPr>
        <p:spPr>
          <a:xfrm>
            <a:off x="7631945" y="3400094"/>
            <a:ext cx="3501509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❌</a:t>
            </a: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Lack of mobile-first design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B7E43BFC-0DA3-9F50-5944-6047A118EBAA}"/>
              </a:ext>
            </a:extLst>
          </p:cNvPr>
          <p:cNvSpPr/>
          <p:nvPr/>
        </p:nvSpPr>
        <p:spPr>
          <a:xfrm>
            <a:off x="7631945" y="3849912"/>
            <a:ext cx="3501509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❌</a:t>
            </a: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Thin metadata, weak internal linking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6FD28512-2E49-6B01-2932-7938D10CAC0D}"/>
              </a:ext>
            </a:extLst>
          </p:cNvPr>
          <p:cNvSpPr/>
          <p:nvPr/>
        </p:nvSpPr>
        <p:spPr>
          <a:xfrm>
            <a:off x="1503653" y="47729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Opportunities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30259A78-E2B3-74B6-A31A-6E8B15FAAF38}"/>
              </a:ext>
            </a:extLst>
          </p:cNvPr>
          <p:cNvSpPr/>
          <p:nvPr/>
        </p:nvSpPr>
        <p:spPr>
          <a:xfrm>
            <a:off x="1503653" y="5354048"/>
            <a:ext cx="3501509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⭐</a:t>
            </a: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Growing SME SaaS market in ERP/MRP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11">
            <a:extLst>
              <a:ext uri="{FF2B5EF4-FFF2-40B4-BE49-F238E27FC236}">
                <a16:creationId xmlns:a16="http://schemas.microsoft.com/office/drawing/2014/main" id="{D2D92F86-4517-8038-14EF-8F6A8DE968F1}"/>
              </a:ext>
            </a:extLst>
          </p:cNvPr>
          <p:cNvSpPr/>
          <p:nvPr/>
        </p:nvSpPr>
        <p:spPr>
          <a:xfrm>
            <a:off x="1503653" y="6166768"/>
            <a:ext cx="3501509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⭐</a:t>
            </a: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Content gaps in affordable ERP/MRP space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E6321DBD-7C60-D289-43D6-9C9BD4867F12}"/>
              </a:ext>
            </a:extLst>
          </p:cNvPr>
          <p:cNvSpPr/>
          <p:nvPr/>
        </p:nvSpPr>
        <p:spPr>
          <a:xfrm>
            <a:off x="1503653" y="6979489"/>
            <a:ext cx="3501509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⭐</a:t>
            </a: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Backlink building from SaaS, SME, and finance sites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813A381D-5751-C94F-FC5B-C19272DD4542}"/>
              </a:ext>
            </a:extLst>
          </p:cNvPr>
          <p:cNvSpPr/>
          <p:nvPr/>
        </p:nvSpPr>
        <p:spPr>
          <a:xfrm>
            <a:off x="7631945" y="54011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Threats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4AC76BB4-0594-C05B-E340-ED2446A0F2B7}"/>
              </a:ext>
            </a:extLst>
          </p:cNvPr>
          <p:cNvSpPr/>
          <p:nvPr/>
        </p:nvSpPr>
        <p:spPr>
          <a:xfrm>
            <a:off x="7631945" y="5982302"/>
            <a:ext cx="3501509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⚠</a:t>
            </a: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Competitors (Zoho, Tally, SAP) already ranking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15">
            <a:extLst>
              <a:ext uri="{FF2B5EF4-FFF2-40B4-BE49-F238E27FC236}">
                <a16:creationId xmlns:a16="http://schemas.microsoft.com/office/drawing/2014/main" id="{1CCC83D1-21B6-D79E-98EB-D6D4B9C6EBB7}"/>
              </a:ext>
            </a:extLst>
          </p:cNvPr>
          <p:cNvSpPr/>
          <p:nvPr/>
        </p:nvSpPr>
        <p:spPr>
          <a:xfrm>
            <a:off x="7631945" y="6795023"/>
            <a:ext cx="3501509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⚠</a:t>
            </a: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Algorithm changes penalizing slow sites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46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0FDF2-E0BC-0F9B-F6F2-9482693D9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817951FA-22F0-5568-0B0A-DB7FED8D52F6}"/>
              </a:ext>
            </a:extLst>
          </p:cNvPr>
          <p:cNvSpPr/>
          <p:nvPr/>
        </p:nvSpPr>
        <p:spPr>
          <a:xfrm>
            <a:off x="557927" y="438388"/>
            <a:ext cx="5558314" cy="498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6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Priority Recommendations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719378AB-8CE7-B164-289B-A6A19B4783E0}"/>
              </a:ext>
            </a:extLst>
          </p:cNvPr>
          <p:cNvSpPr/>
          <p:nvPr/>
        </p:nvSpPr>
        <p:spPr>
          <a:xfrm>
            <a:off x="557927" y="1255514"/>
            <a:ext cx="159425" cy="956548"/>
          </a:xfrm>
          <a:prstGeom prst="roundRect">
            <a:avLst>
              <a:gd name="adj" fmla="val 15000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AC7BFE2A-3AAE-4F85-066E-96995EA25335}"/>
              </a:ext>
            </a:extLst>
          </p:cNvPr>
          <p:cNvSpPr/>
          <p:nvPr/>
        </p:nvSpPr>
        <p:spPr>
          <a:xfrm>
            <a:off x="876776" y="1414939"/>
            <a:ext cx="4282440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Submit site for indexing in Google &amp; Bing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DED52035-B80D-5C0D-6A46-251AD821FB54}"/>
              </a:ext>
            </a:extLst>
          </p:cNvPr>
          <p:cNvSpPr/>
          <p:nvPr/>
        </p:nvSpPr>
        <p:spPr>
          <a:xfrm>
            <a:off x="876776" y="1759625"/>
            <a:ext cx="13195697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First critical step to become visible in search engines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4">
            <a:extLst>
              <a:ext uri="{FF2B5EF4-FFF2-40B4-BE49-F238E27FC236}">
                <a16:creationId xmlns:a16="http://schemas.microsoft.com/office/drawing/2014/main" id="{33C81D3C-7571-65FB-93B1-845343141A4F}"/>
              </a:ext>
            </a:extLst>
          </p:cNvPr>
          <p:cNvSpPr/>
          <p:nvPr/>
        </p:nvSpPr>
        <p:spPr>
          <a:xfrm>
            <a:off x="565635" y="2396810"/>
            <a:ext cx="159425" cy="956548"/>
          </a:xfrm>
          <a:prstGeom prst="roundRect">
            <a:avLst>
              <a:gd name="adj" fmla="val 15000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08C213D6-D0E6-E190-8FDB-8C901135AC96}"/>
              </a:ext>
            </a:extLst>
          </p:cNvPr>
          <p:cNvSpPr/>
          <p:nvPr/>
        </p:nvSpPr>
        <p:spPr>
          <a:xfrm>
            <a:off x="884485" y="2556235"/>
            <a:ext cx="3818334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Fix metadata (titles, descriptions, H1s)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D0113E7A-2A3B-6458-C3A3-1F254BD28AB6}"/>
              </a:ext>
            </a:extLst>
          </p:cNvPr>
          <p:cNvSpPr/>
          <p:nvPr/>
        </p:nvSpPr>
        <p:spPr>
          <a:xfrm>
            <a:off x="884485" y="2875597"/>
            <a:ext cx="12956619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Optimize all page elements for search visibility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7">
            <a:extLst>
              <a:ext uri="{FF2B5EF4-FFF2-40B4-BE49-F238E27FC236}">
                <a16:creationId xmlns:a16="http://schemas.microsoft.com/office/drawing/2014/main" id="{DE4F96C1-ABDC-F1FE-D6F3-9B71150BA0ED}"/>
              </a:ext>
            </a:extLst>
          </p:cNvPr>
          <p:cNvSpPr/>
          <p:nvPr/>
        </p:nvSpPr>
        <p:spPr>
          <a:xfrm>
            <a:off x="565636" y="3487460"/>
            <a:ext cx="159425" cy="956548"/>
          </a:xfrm>
          <a:prstGeom prst="roundRect">
            <a:avLst>
              <a:gd name="adj" fmla="val 15000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E1F77AB6-1E65-8B98-997F-80F38D211456}"/>
              </a:ext>
            </a:extLst>
          </p:cNvPr>
          <p:cNvSpPr/>
          <p:nvPr/>
        </p:nvSpPr>
        <p:spPr>
          <a:xfrm>
            <a:off x="884485" y="3646884"/>
            <a:ext cx="3862149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Improve mobile responsiveness &amp; UX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E43DBA4D-33C1-8844-B58D-372F936C1FB0}"/>
              </a:ext>
            </a:extLst>
          </p:cNvPr>
          <p:cNvSpPr/>
          <p:nvPr/>
        </p:nvSpPr>
        <p:spPr>
          <a:xfrm>
            <a:off x="876716" y="4003056"/>
            <a:ext cx="12717423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Create mobile-friendly experience for all users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10">
            <a:extLst>
              <a:ext uri="{FF2B5EF4-FFF2-40B4-BE49-F238E27FC236}">
                <a16:creationId xmlns:a16="http://schemas.microsoft.com/office/drawing/2014/main" id="{D9A9721D-92E2-5053-ABA5-7F8678A00C87}"/>
              </a:ext>
            </a:extLst>
          </p:cNvPr>
          <p:cNvSpPr/>
          <p:nvPr/>
        </p:nvSpPr>
        <p:spPr>
          <a:xfrm>
            <a:off x="565636" y="4641414"/>
            <a:ext cx="159425" cy="956548"/>
          </a:xfrm>
          <a:prstGeom prst="roundRect">
            <a:avLst>
              <a:gd name="adj" fmla="val 15000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1">
            <a:extLst>
              <a:ext uri="{FF2B5EF4-FFF2-40B4-BE49-F238E27FC236}">
                <a16:creationId xmlns:a16="http://schemas.microsoft.com/office/drawing/2014/main" id="{DC7A63FA-AFD1-D12B-D4AE-153483396ADA}"/>
              </a:ext>
            </a:extLst>
          </p:cNvPr>
          <p:cNvSpPr/>
          <p:nvPr/>
        </p:nvSpPr>
        <p:spPr>
          <a:xfrm>
            <a:off x="884486" y="4800838"/>
            <a:ext cx="4194096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Install Google Analytics + Search Console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8DA6973F-99A4-89AF-EC99-23FEC542DBB3}"/>
              </a:ext>
            </a:extLst>
          </p:cNvPr>
          <p:cNvSpPr/>
          <p:nvPr/>
        </p:nvSpPr>
        <p:spPr>
          <a:xfrm>
            <a:off x="956429" y="5117879"/>
            <a:ext cx="12478345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Enable performance tracking and monitoring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hape 13">
            <a:extLst>
              <a:ext uri="{FF2B5EF4-FFF2-40B4-BE49-F238E27FC236}">
                <a16:creationId xmlns:a16="http://schemas.microsoft.com/office/drawing/2014/main" id="{26648E11-E513-153E-A907-8768E1CB268A}"/>
              </a:ext>
            </a:extLst>
          </p:cNvPr>
          <p:cNvSpPr/>
          <p:nvPr/>
        </p:nvSpPr>
        <p:spPr>
          <a:xfrm>
            <a:off x="565635" y="5771209"/>
            <a:ext cx="159425" cy="956548"/>
          </a:xfrm>
          <a:prstGeom prst="roundRect">
            <a:avLst>
              <a:gd name="adj" fmla="val 15000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4">
            <a:extLst>
              <a:ext uri="{FF2B5EF4-FFF2-40B4-BE49-F238E27FC236}">
                <a16:creationId xmlns:a16="http://schemas.microsoft.com/office/drawing/2014/main" id="{7EDE7F60-6FAF-6BB8-1165-CBC4191EC496}"/>
              </a:ext>
            </a:extLst>
          </p:cNvPr>
          <p:cNvSpPr/>
          <p:nvPr/>
        </p:nvSpPr>
        <p:spPr>
          <a:xfrm>
            <a:off x="884484" y="5930634"/>
            <a:ext cx="5252918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Optimize speed → minify JS/CSS, compress images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15">
            <a:extLst>
              <a:ext uri="{FF2B5EF4-FFF2-40B4-BE49-F238E27FC236}">
                <a16:creationId xmlns:a16="http://schemas.microsoft.com/office/drawing/2014/main" id="{316F63DB-1D6D-5A15-EF86-F533A36AE895}"/>
              </a:ext>
            </a:extLst>
          </p:cNvPr>
          <p:cNvSpPr/>
          <p:nvPr/>
        </p:nvSpPr>
        <p:spPr>
          <a:xfrm>
            <a:off x="956429" y="6269013"/>
            <a:ext cx="12717423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Improve page load times for better user experience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hape 16">
            <a:extLst>
              <a:ext uri="{FF2B5EF4-FFF2-40B4-BE49-F238E27FC236}">
                <a16:creationId xmlns:a16="http://schemas.microsoft.com/office/drawing/2014/main" id="{B8FAFD33-F18F-961E-D632-3C4F51492958}"/>
              </a:ext>
            </a:extLst>
          </p:cNvPr>
          <p:cNvSpPr/>
          <p:nvPr/>
        </p:nvSpPr>
        <p:spPr>
          <a:xfrm>
            <a:off x="565636" y="6886032"/>
            <a:ext cx="159425" cy="956548"/>
          </a:xfrm>
          <a:prstGeom prst="roundRect">
            <a:avLst>
              <a:gd name="adj" fmla="val 15000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17">
            <a:extLst>
              <a:ext uri="{FF2B5EF4-FFF2-40B4-BE49-F238E27FC236}">
                <a16:creationId xmlns:a16="http://schemas.microsoft.com/office/drawing/2014/main" id="{E0B49CBD-9DF8-6259-3347-D95425FFE532}"/>
              </a:ext>
            </a:extLst>
          </p:cNvPr>
          <p:cNvSpPr/>
          <p:nvPr/>
        </p:nvSpPr>
        <p:spPr>
          <a:xfrm>
            <a:off x="884486" y="7045457"/>
            <a:ext cx="3524012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Begin backlink outreach campaign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18">
            <a:extLst>
              <a:ext uri="{FF2B5EF4-FFF2-40B4-BE49-F238E27FC236}">
                <a16:creationId xmlns:a16="http://schemas.microsoft.com/office/drawing/2014/main" id="{21C6B339-3F6F-5C9C-20CA-A11FA04F31FF}"/>
              </a:ext>
            </a:extLst>
          </p:cNvPr>
          <p:cNvSpPr/>
          <p:nvPr/>
        </p:nvSpPr>
        <p:spPr>
          <a:xfrm>
            <a:off x="884486" y="7383836"/>
            <a:ext cx="12956619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Build authority through quality backlinks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53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DD3EE-6AD9-80FE-E52F-7A7A1BF3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0">
            <a:extLst>
              <a:ext uri="{FF2B5EF4-FFF2-40B4-BE49-F238E27FC236}">
                <a16:creationId xmlns:a16="http://schemas.microsoft.com/office/drawing/2014/main" id="{90C6B238-07BE-83C8-E4B9-EF7E5778BA2F}"/>
              </a:ext>
            </a:extLst>
          </p:cNvPr>
          <p:cNvSpPr/>
          <p:nvPr/>
        </p:nvSpPr>
        <p:spPr>
          <a:xfrm>
            <a:off x="655915" y="1242172"/>
            <a:ext cx="5547955" cy="56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Keyword Research: ERP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">
            <a:extLst>
              <a:ext uri="{FF2B5EF4-FFF2-40B4-BE49-F238E27FC236}">
                <a16:creationId xmlns:a16="http://schemas.microsoft.com/office/drawing/2014/main" id="{90ECE49C-7243-1D54-CBFA-1A9B1BA92AE7}"/>
              </a:ext>
            </a:extLst>
          </p:cNvPr>
          <p:cNvSpPr/>
          <p:nvPr/>
        </p:nvSpPr>
        <p:spPr>
          <a:xfrm>
            <a:off x="655915" y="2078586"/>
            <a:ext cx="6591657" cy="1982867"/>
          </a:xfrm>
          <a:prstGeom prst="roundRect">
            <a:avLst>
              <a:gd name="adj" fmla="val 1368"/>
            </a:avLst>
          </a:prstGeom>
          <a:solidFill>
            <a:srgbClr val="E7E0FF"/>
          </a:solidFill>
          <a:ln w="2286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2">
            <a:extLst>
              <a:ext uri="{FF2B5EF4-FFF2-40B4-BE49-F238E27FC236}">
                <a16:creationId xmlns:a16="http://schemas.microsoft.com/office/drawing/2014/main" id="{B9880163-B34B-7B56-D319-174DC5FC17AE}"/>
              </a:ext>
            </a:extLst>
          </p:cNvPr>
          <p:cNvSpPr/>
          <p:nvPr/>
        </p:nvSpPr>
        <p:spPr>
          <a:xfrm>
            <a:off x="678775" y="2101446"/>
            <a:ext cx="6545937" cy="542568"/>
          </a:xfrm>
          <a:prstGeom prst="rect">
            <a:avLst/>
          </a:prstGeom>
          <a:solidFill>
            <a:srgbClr val="EAE8F3"/>
          </a:solidFill>
          <a:ln/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97AA0BBA-3D9C-B292-0325-7CA4F02B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72" y="2203125"/>
            <a:ext cx="271224" cy="339090"/>
          </a:xfrm>
          <a:prstGeom prst="rect">
            <a:avLst/>
          </a:prstGeom>
        </p:spPr>
      </p:pic>
      <p:sp>
        <p:nvSpPr>
          <p:cNvPr id="17" name="Text 3">
            <a:extLst>
              <a:ext uri="{FF2B5EF4-FFF2-40B4-BE49-F238E27FC236}">
                <a16:creationId xmlns:a16="http://schemas.microsoft.com/office/drawing/2014/main" id="{54F93325-1743-B871-3A3E-263593FA25DB}"/>
              </a:ext>
            </a:extLst>
          </p:cNvPr>
          <p:cNvSpPr/>
          <p:nvPr/>
        </p:nvSpPr>
        <p:spPr>
          <a:xfrm>
            <a:off x="859631" y="2824870"/>
            <a:ext cx="2260997" cy="282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Informational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E6E68C5F-66F1-BDA8-8CB0-FB309EC9439F}"/>
              </a:ext>
            </a:extLst>
          </p:cNvPr>
          <p:cNvSpPr/>
          <p:nvPr/>
        </p:nvSpPr>
        <p:spPr>
          <a:xfrm>
            <a:off x="859631" y="3215871"/>
            <a:ext cx="618422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"What is ERP software"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83E2382F-7E38-87F4-E2FE-28576FB068A2}"/>
              </a:ext>
            </a:extLst>
          </p:cNvPr>
          <p:cNvSpPr/>
          <p:nvPr/>
        </p:nvSpPr>
        <p:spPr>
          <a:xfrm>
            <a:off x="859631" y="3568415"/>
            <a:ext cx="618422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"ERP benefits for SMEs"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6">
            <a:extLst>
              <a:ext uri="{FF2B5EF4-FFF2-40B4-BE49-F238E27FC236}">
                <a16:creationId xmlns:a16="http://schemas.microsoft.com/office/drawing/2014/main" id="{7009313E-539C-CB8E-1B6A-EF9C2B3239A6}"/>
              </a:ext>
            </a:extLst>
          </p:cNvPr>
          <p:cNvSpPr/>
          <p:nvPr/>
        </p:nvSpPr>
        <p:spPr>
          <a:xfrm>
            <a:off x="7428428" y="2078586"/>
            <a:ext cx="6591776" cy="1982867"/>
          </a:xfrm>
          <a:prstGeom prst="roundRect">
            <a:avLst>
              <a:gd name="adj" fmla="val 1368"/>
            </a:avLst>
          </a:prstGeom>
          <a:solidFill>
            <a:srgbClr val="E7E0FF"/>
          </a:solidFill>
          <a:ln w="2286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7">
            <a:extLst>
              <a:ext uri="{FF2B5EF4-FFF2-40B4-BE49-F238E27FC236}">
                <a16:creationId xmlns:a16="http://schemas.microsoft.com/office/drawing/2014/main" id="{54930991-3503-AD65-4561-6D4DFD1B7215}"/>
              </a:ext>
            </a:extLst>
          </p:cNvPr>
          <p:cNvSpPr/>
          <p:nvPr/>
        </p:nvSpPr>
        <p:spPr>
          <a:xfrm>
            <a:off x="7451288" y="2101446"/>
            <a:ext cx="6546056" cy="542568"/>
          </a:xfrm>
          <a:prstGeom prst="rect">
            <a:avLst/>
          </a:prstGeom>
          <a:solidFill>
            <a:srgbClr val="EAE8F3"/>
          </a:solidFill>
          <a:ln/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 2" descr="preencoded.png">
            <a:extLst>
              <a:ext uri="{FF2B5EF4-FFF2-40B4-BE49-F238E27FC236}">
                <a16:creationId xmlns:a16="http://schemas.microsoft.com/office/drawing/2014/main" id="{A1BC7647-3CE7-AA82-DA8D-495F3463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704" y="2203125"/>
            <a:ext cx="271224" cy="339090"/>
          </a:xfrm>
          <a:prstGeom prst="rect">
            <a:avLst/>
          </a:prstGeom>
        </p:spPr>
      </p:pic>
      <p:sp>
        <p:nvSpPr>
          <p:cNvPr id="23" name="Text 8">
            <a:extLst>
              <a:ext uri="{FF2B5EF4-FFF2-40B4-BE49-F238E27FC236}">
                <a16:creationId xmlns:a16="http://schemas.microsoft.com/office/drawing/2014/main" id="{D83BA9A3-79DA-8C49-9C97-F2DB49A8E673}"/>
              </a:ext>
            </a:extLst>
          </p:cNvPr>
          <p:cNvSpPr/>
          <p:nvPr/>
        </p:nvSpPr>
        <p:spPr>
          <a:xfrm>
            <a:off x="7632144" y="2824870"/>
            <a:ext cx="2260997" cy="282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Navigational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D93224CE-33CA-BB5D-ACE4-1040C0B46242}"/>
              </a:ext>
            </a:extLst>
          </p:cNvPr>
          <p:cNvSpPr/>
          <p:nvPr/>
        </p:nvSpPr>
        <p:spPr>
          <a:xfrm>
            <a:off x="7632144" y="3215871"/>
            <a:ext cx="6184344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"SAP ERP"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0">
            <a:extLst>
              <a:ext uri="{FF2B5EF4-FFF2-40B4-BE49-F238E27FC236}">
                <a16:creationId xmlns:a16="http://schemas.microsoft.com/office/drawing/2014/main" id="{C9F58E73-7C5F-A795-81EE-D99B851819F1}"/>
              </a:ext>
            </a:extLst>
          </p:cNvPr>
          <p:cNvSpPr/>
          <p:nvPr/>
        </p:nvSpPr>
        <p:spPr>
          <a:xfrm>
            <a:off x="7632144" y="3568415"/>
            <a:ext cx="6184344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"Oracle NetSuite ERP"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hape 11">
            <a:extLst>
              <a:ext uri="{FF2B5EF4-FFF2-40B4-BE49-F238E27FC236}">
                <a16:creationId xmlns:a16="http://schemas.microsoft.com/office/drawing/2014/main" id="{EA3A2B58-4B7B-7900-7E80-534AAA9EABD4}"/>
              </a:ext>
            </a:extLst>
          </p:cNvPr>
          <p:cNvSpPr/>
          <p:nvPr/>
        </p:nvSpPr>
        <p:spPr>
          <a:xfrm>
            <a:off x="655915" y="4242309"/>
            <a:ext cx="6591657" cy="1982867"/>
          </a:xfrm>
          <a:prstGeom prst="roundRect">
            <a:avLst>
              <a:gd name="adj" fmla="val 1368"/>
            </a:avLst>
          </a:prstGeom>
          <a:solidFill>
            <a:srgbClr val="E7E0FF"/>
          </a:solidFill>
          <a:ln w="2286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hape 12">
            <a:extLst>
              <a:ext uri="{FF2B5EF4-FFF2-40B4-BE49-F238E27FC236}">
                <a16:creationId xmlns:a16="http://schemas.microsoft.com/office/drawing/2014/main" id="{89D94447-DA4E-C345-2D81-5131C557C5CB}"/>
              </a:ext>
            </a:extLst>
          </p:cNvPr>
          <p:cNvSpPr/>
          <p:nvPr/>
        </p:nvSpPr>
        <p:spPr>
          <a:xfrm>
            <a:off x="678775" y="4265169"/>
            <a:ext cx="6545937" cy="542568"/>
          </a:xfrm>
          <a:prstGeom prst="rect">
            <a:avLst/>
          </a:prstGeom>
          <a:solidFill>
            <a:srgbClr val="EAE8F3"/>
          </a:solidFill>
          <a:ln/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 3" descr="preencoded.png">
            <a:extLst>
              <a:ext uri="{FF2B5EF4-FFF2-40B4-BE49-F238E27FC236}">
                <a16:creationId xmlns:a16="http://schemas.microsoft.com/office/drawing/2014/main" id="{6A353CDC-B4C4-B52F-AA21-1BADF316A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072" y="4366848"/>
            <a:ext cx="271224" cy="339090"/>
          </a:xfrm>
          <a:prstGeom prst="rect">
            <a:avLst/>
          </a:prstGeom>
        </p:spPr>
      </p:pic>
      <p:sp>
        <p:nvSpPr>
          <p:cNvPr id="29" name="Text 13">
            <a:extLst>
              <a:ext uri="{FF2B5EF4-FFF2-40B4-BE49-F238E27FC236}">
                <a16:creationId xmlns:a16="http://schemas.microsoft.com/office/drawing/2014/main" id="{3FC426FB-582E-F4FE-67DD-F10E0CD46399}"/>
              </a:ext>
            </a:extLst>
          </p:cNvPr>
          <p:cNvSpPr/>
          <p:nvPr/>
        </p:nvSpPr>
        <p:spPr>
          <a:xfrm>
            <a:off x="859631" y="4988593"/>
            <a:ext cx="2260997" cy="282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Transactional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14">
            <a:extLst>
              <a:ext uri="{FF2B5EF4-FFF2-40B4-BE49-F238E27FC236}">
                <a16:creationId xmlns:a16="http://schemas.microsoft.com/office/drawing/2014/main" id="{FAD134F9-BB39-C30E-5AF2-064FB1FBFFAC}"/>
              </a:ext>
            </a:extLst>
          </p:cNvPr>
          <p:cNvSpPr/>
          <p:nvPr/>
        </p:nvSpPr>
        <p:spPr>
          <a:xfrm>
            <a:off x="859631" y="5379594"/>
            <a:ext cx="618422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"Buy ERP software online"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15">
            <a:extLst>
              <a:ext uri="{FF2B5EF4-FFF2-40B4-BE49-F238E27FC236}">
                <a16:creationId xmlns:a16="http://schemas.microsoft.com/office/drawing/2014/main" id="{CFF8E6A0-2224-8947-2E4C-AB3F3B69C9F3}"/>
              </a:ext>
            </a:extLst>
          </p:cNvPr>
          <p:cNvSpPr/>
          <p:nvPr/>
        </p:nvSpPr>
        <p:spPr>
          <a:xfrm>
            <a:off x="859631" y="5732138"/>
            <a:ext cx="618422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"ERP demo for small business"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hape 16">
            <a:extLst>
              <a:ext uri="{FF2B5EF4-FFF2-40B4-BE49-F238E27FC236}">
                <a16:creationId xmlns:a16="http://schemas.microsoft.com/office/drawing/2014/main" id="{01D4A183-FD56-8E92-7360-69AA504DE21C}"/>
              </a:ext>
            </a:extLst>
          </p:cNvPr>
          <p:cNvSpPr/>
          <p:nvPr/>
        </p:nvSpPr>
        <p:spPr>
          <a:xfrm>
            <a:off x="7428428" y="4242309"/>
            <a:ext cx="6591776" cy="1982867"/>
          </a:xfrm>
          <a:prstGeom prst="roundRect">
            <a:avLst>
              <a:gd name="adj" fmla="val 1368"/>
            </a:avLst>
          </a:prstGeom>
          <a:solidFill>
            <a:srgbClr val="E7E0FF"/>
          </a:solidFill>
          <a:ln w="2286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hape 17">
            <a:extLst>
              <a:ext uri="{FF2B5EF4-FFF2-40B4-BE49-F238E27FC236}">
                <a16:creationId xmlns:a16="http://schemas.microsoft.com/office/drawing/2014/main" id="{3E1ED9CF-00F4-20B6-AED1-96507924F37E}"/>
              </a:ext>
            </a:extLst>
          </p:cNvPr>
          <p:cNvSpPr/>
          <p:nvPr/>
        </p:nvSpPr>
        <p:spPr>
          <a:xfrm>
            <a:off x="7451288" y="4265169"/>
            <a:ext cx="6546056" cy="542568"/>
          </a:xfrm>
          <a:prstGeom prst="rect">
            <a:avLst/>
          </a:prstGeom>
          <a:solidFill>
            <a:srgbClr val="EAE8F3"/>
          </a:solidFill>
          <a:ln/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Image 4" descr="preencoded.png">
            <a:extLst>
              <a:ext uri="{FF2B5EF4-FFF2-40B4-BE49-F238E27FC236}">
                <a16:creationId xmlns:a16="http://schemas.microsoft.com/office/drawing/2014/main" id="{08933681-C369-3A67-FD51-3B72DF07F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8704" y="4366848"/>
            <a:ext cx="271224" cy="339090"/>
          </a:xfrm>
          <a:prstGeom prst="rect">
            <a:avLst/>
          </a:prstGeom>
        </p:spPr>
      </p:pic>
      <p:sp>
        <p:nvSpPr>
          <p:cNvPr id="35" name="Text 18">
            <a:extLst>
              <a:ext uri="{FF2B5EF4-FFF2-40B4-BE49-F238E27FC236}">
                <a16:creationId xmlns:a16="http://schemas.microsoft.com/office/drawing/2014/main" id="{56A544DA-A50C-DB3F-A0C6-3335EEB0D9C0}"/>
              </a:ext>
            </a:extLst>
          </p:cNvPr>
          <p:cNvSpPr/>
          <p:nvPr/>
        </p:nvSpPr>
        <p:spPr>
          <a:xfrm>
            <a:off x="7632144" y="4988593"/>
            <a:ext cx="2260997" cy="282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Commercial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19">
            <a:extLst>
              <a:ext uri="{FF2B5EF4-FFF2-40B4-BE49-F238E27FC236}">
                <a16:creationId xmlns:a16="http://schemas.microsoft.com/office/drawing/2014/main" id="{689E1824-E4AD-226A-8944-041F1A3E685A}"/>
              </a:ext>
            </a:extLst>
          </p:cNvPr>
          <p:cNvSpPr/>
          <p:nvPr/>
        </p:nvSpPr>
        <p:spPr>
          <a:xfrm>
            <a:off x="7632144" y="5379594"/>
            <a:ext cx="6184344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"Best ERP for SMEs"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20">
            <a:extLst>
              <a:ext uri="{FF2B5EF4-FFF2-40B4-BE49-F238E27FC236}">
                <a16:creationId xmlns:a16="http://schemas.microsoft.com/office/drawing/2014/main" id="{26B77484-7DD1-DB00-E1A6-ED88E8AF9B4B}"/>
              </a:ext>
            </a:extLst>
          </p:cNvPr>
          <p:cNvSpPr/>
          <p:nvPr/>
        </p:nvSpPr>
        <p:spPr>
          <a:xfrm>
            <a:off x="7632144" y="5732138"/>
            <a:ext cx="6184344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"ERP implementation cost"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37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5D6F3-4584-267C-0DF4-A6359655B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0">
            <a:extLst>
              <a:ext uri="{FF2B5EF4-FFF2-40B4-BE49-F238E27FC236}">
                <a16:creationId xmlns:a16="http://schemas.microsoft.com/office/drawing/2014/main" id="{0FE7194F-927C-869E-B48B-F4C80E1CDC19}"/>
              </a:ext>
            </a:extLst>
          </p:cNvPr>
          <p:cNvSpPr/>
          <p:nvPr/>
        </p:nvSpPr>
        <p:spPr>
          <a:xfrm>
            <a:off x="655915" y="1290299"/>
            <a:ext cx="5712500" cy="56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0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Keyword Research: MRP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">
            <a:extLst>
              <a:ext uri="{FF2B5EF4-FFF2-40B4-BE49-F238E27FC236}">
                <a16:creationId xmlns:a16="http://schemas.microsoft.com/office/drawing/2014/main" id="{D3D9F77C-DC3A-5EB4-A7FA-29BBCC831064}"/>
              </a:ext>
            </a:extLst>
          </p:cNvPr>
          <p:cNvSpPr/>
          <p:nvPr/>
        </p:nvSpPr>
        <p:spPr>
          <a:xfrm>
            <a:off x="655915" y="2126713"/>
            <a:ext cx="6591657" cy="1982867"/>
          </a:xfrm>
          <a:prstGeom prst="roundRect">
            <a:avLst>
              <a:gd name="adj" fmla="val 1368"/>
            </a:avLst>
          </a:prstGeom>
          <a:solidFill>
            <a:srgbClr val="FBFAFF"/>
          </a:solidFill>
          <a:ln w="2286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2">
            <a:extLst>
              <a:ext uri="{FF2B5EF4-FFF2-40B4-BE49-F238E27FC236}">
                <a16:creationId xmlns:a16="http://schemas.microsoft.com/office/drawing/2014/main" id="{5FE822B7-51CD-ABFC-04FD-24E4CA7F40B9}"/>
              </a:ext>
            </a:extLst>
          </p:cNvPr>
          <p:cNvSpPr/>
          <p:nvPr/>
        </p:nvSpPr>
        <p:spPr>
          <a:xfrm>
            <a:off x="678775" y="2149573"/>
            <a:ext cx="6545937" cy="542568"/>
          </a:xfrm>
          <a:prstGeom prst="rect">
            <a:avLst/>
          </a:prstGeom>
          <a:solidFill>
            <a:srgbClr val="EAE8F3"/>
          </a:solidFill>
          <a:ln/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91A271EF-83B4-E552-8187-38380DC7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72" y="2251252"/>
            <a:ext cx="271224" cy="339090"/>
          </a:xfrm>
          <a:prstGeom prst="rect">
            <a:avLst/>
          </a:prstGeom>
        </p:spPr>
      </p:pic>
      <p:sp>
        <p:nvSpPr>
          <p:cNvPr id="17" name="Text 3">
            <a:extLst>
              <a:ext uri="{FF2B5EF4-FFF2-40B4-BE49-F238E27FC236}">
                <a16:creationId xmlns:a16="http://schemas.microsoft.com/office/drawing/2014/main" id="{91A97F1A-BF10-B9DD-FEBD-AFEE6A4B37DB}"/>
              </a:ext>
            </a:extLst>
          </p:cNvPr>
          <p:cNvSpPr/>
          <p:nvPr/>
        </p:nvSpPr>
        <p:spPr>
          <a:xfrm>
            <a:off x="859631" y="2872997"/>
            <a:ext cx="2260997" cy="282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Informational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D8323267-465A-B480-5753-42BF0E355577}"/>
              </a:ext>
            </a:extLst>
          </p:cNvPr>
          <p:cNvSpPr/>
          <p:nvPr/>
        </p:nvSpPr>
        <p:spPr>
          <a:xfrm>
            <a:off x="859631" y="3263998"/>
            <a:ext cx="618422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"What is MRP system"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FE774C68-C9BF-F021-AD4B-60D95696B45B}"/>
              </a:ext>
            </a:extLst>
          </p:cNvPr>
          <p:cNvSpPr/>
          <p:nvPr/>
        </p:nvSpPr>
        <p:spPr>
          <a:xfrm>
            <a:off x="859631" y="3616542"/>
            <a:ext cx="618422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"How does MRP work in manufacturing"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6">
            <a:extLst>
              <a:ext uri="{FF2B5EF4-FFF2-40B4-BE49-F238E27FC236}">
                <a16:creationId xmlns:a16="http://schemas.microsoft.com/office/drawing/2014/main" id="{62C478B0-105D-8D18-9C41-A1FFF66FCA5A}"/>
              </a:ext>
            </a:extLst>
          </p:cNvPr>
          <p:cNvSpPr/>
          <p:nvPr/>
        </p:nvSpPr>
        <p:spPr>
          <a:xfrm>
            <a:off x="7428428" y="2126713"/>
            <a:ext cx="6591776" cy="1982867"/>
          </a:xfrm>
          <a:prstGeom prst="roundRect">
            <a:avLst>
              <a:gd name="adj" fmla="val 1368"/>
            </a:avLst>
          </a:prstGeom>
          <a:solidFill>
            <a:srgbClr val="FBFAFF"/>
          </a:solidFill>
          <a:ln w="2286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7">
            <a:extLst>
              <a:ext uri="{FF2B5EF4-FFF2-40B4-BE49-F238E27FC236}">
                <a16:creationId xmlns:a16="http://schemas.microsoft.com/office/drawing/2014/main" id="{ED4CEA36-0F21-0A99-3442-8E215710EBB1}"/>
              </a:ext>
            </a:extLst>
          </p:cNvPr>
          <p:cNvSpPr/>
          <p:nvPr/>
        </p:nvSpPr>
        <p:spPr>
          <a:xfrm>
            <a:off x="7451288" y="2149573"/>
            <a:ext cx="6546056" cy="542568"/>
          </a:xfrm>
          <a:prstGeom prst="rect">
            <a:avLst/>
          </a:prstGeom>
          <a:solidFill>
            <a:srgbClr val="EAE8F3"/>
          </a:solidFill>
          <a:ln/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 2" descr="preencoded.png">
            <a:extLst>
              <a:ext uri="{FF2B5EF4-FFF2-40B4-BE49-F238E27FC236}">
                <a16:creationId xmlns:a16="http://schemas.microsoft.com/office/drawing/2014/main" id="{B47FAD90-7490-26C9-2510-4C5C2CEE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704" y="2251252"/>
            <a:ext cx="271224" cy="339090"/>
          </a:xfrm>
          <a:prstGeom prst="rect">
            <a:avLst/>
          </a:prstGeom>
        </p:spPr>
      </p:pic>
      <p:sp>
        <p:nvSpPr>
          <p:cNvPr id="23" name="Text 8">
            <a:extLst>
              <a:ext uri="{FF2B5EF4-FFF2-40B4-BE49-F238E27FC236}">
                <a16:creationId xmlns:a16="http://schemas.microsoft.com/office/drawing/2014/main" id="{535BEAA5-5299-310C-23AE-2B74CB3AD628}"/>
              </a:ext>
            </a:extLst>
          </p:cNvPr>
          <p:cNvSpPr/>
          <p:nvPr/>
        </p:nvSpPr>
        <p:spPr>
          <a:xfrm>
            <a:off x="7632144" y="2872997"/>
            <a:ext cx="2260997" cy="282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Navigational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9B5876AB-4C82-C588-64DC-AE367BAD626A}"/>
              </a:ext>
            </a:extLst>
          </p:cNvPr>
          <p:cNvSpPr/>
          <p:nvPr/>
        </p:nvSpPr>
        <p:spPr>
          <a:xfrm>
            <a:off x="7632144" y="3263998"/>
            <a:ext cx="6184344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"Katana MRP"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0">
            <a:extLst>
              <a:ext uri="{FF2B5EF4-FFF2-40B4-BE49-F238E27FC236}">
                <a16:creationId xmlns:a16="http://schemas.microsoft.com/office/drawing/2014/main" id="{819D56B8-C0B6-AA21-AF25-9DBA980497BC}"/>
              </a:ext>
            </a:extLst>
          </p:cNvPr>
          <p:cNvSpPr/>
          <p:nvPr/>
        </p:nvSpPr>
        <p:spPr>
          <a:xfrm>
            <a:off x="7632144" y="3616542"/>
            <a:ext cx="6184344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"MRPeasy software"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hape 11">
            <a:extLst>
              <a:ext uri="{FF2B5EF4-FFF2-40B4-BE49-F238E27FC236}">
                <a16:creationId xmlns:a16="http://schemas.microsoft.com/office/drawing/2014/main" id="{41BC76A5-15D6-BB61-667C-1753555F2FAC}"/>
              </a:ext>
            </a:extLst>
          </p:cNvPr>
          <p:cNvSpPr/>
          <p:nvPr/>
        </p:nvSpPr>
        <p:spPr>
          <a:xfrm>
            <a:off x="655915" y="4290436"/>
            <a:ext cx="6591657" cy="1982867"/>
          </a:xfrm>
          <a:prstGeom prst="roundRect">
            <a:avLst>
              <a:gd name="adj" fmla="val 1368"/>
            </a:avLst>
          </a:prstGeom>
          <a:solidFill>
            <a:srgbClr val="FBFAFF"/>
          </a:solidFill>
          <a:ln w="2286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hape 12">
            <a:extLst>
              <a:ext uri="{FF2B5EF4-FFF2-40B4-BE49-F238E27FC236}">
                <a16:creationId xmlns:a16="http://schemas.microsoft.com/office/drawing/2014/main" id="{127B13EB-D38C-4643-1DE8-BA8797951BB5}"/>
              </a:ext>
            </a:extLst>
          </p:cNvPr>
          <p:cNvSpPr/>
          <p:nvPr/>
        </p:nvSpPr>
        <p:spPr>
          <a:xfrm>
            <a:off x="678775" y="4313296"/>
            <a:ext cx="6545937" cy="542568"/>
          </a:xfrm>
          <a:prstGeom prst="rect">
            <a:avLst/>
          </a:prstGeom>
          <a:solidFill>
            <a:srgbClr val="EAE8F3"/>
          </a:solidFill>
          <a:ln/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 3" descr="preencoded.png">
            <a:extLst>
              <a:ext uri="{FF2B5EF4-FFF2-40B4-BE49-F238E27FC236}">
                <a16:creationId xmlns:a16="http://schemas.microsoft.com/office/drawing/2014/main" id="{53E74C40-1520-21C2-0673-DC912348C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072" y="4414975"/>
            <a:ext cx="271224" cy="339090"/>
          </a:xfrm>
          <a:prstGeom prst="rect">
            <a:avLst/>
          </a:prstGeom>
        </p:spPr>
      </p:pic>
      <p:sp>
        <p:nvSpPr>
          <p:cNvPr id="29" name="Text 13">
            <a:extLst>
              <a:ext uri="{FF2B5EF4-FFF2-40B4-BE49-F238E27FC236}">
                <a16:creationId xmlns:a16="http://schemas.microsoft.com/office/drawing/2014/main" id="{30469EC3-31A8-EF67-8017-D654BA16F7F8}"/>
              </a:ext>
            </a:extLst>
          </p:cNvPr>
          <p:cNvSpPr/>
          <p:nvPr/>
        </p:nvSpPr>
        <p:spPr>
          <a:xfrm>
            <a:off x="859631" y="5036720"/>
            <a:ext cx="2260997" cy="282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Transactional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14">
            <a:extLst>
              <a:ext uri="{FF2B5EF4-FFF2-40B4-BE49-F238E27FC236}">
                <a16:creationId xmlns:a16="http://schemas.microsoft.com/office/drawing/2014/main" id="{A071CEFD-6511-1FDA-52EB-E61F03424791}"/>
              </a:ext>
            </a:extLst>
          </p:cNvPr>
          <p:cNvSpPr/>
          <p:nvPr/>
        </p:nvSpPr>
        <p:spPr>
          <a:xfrm>
            <a:off x="859631" y="5427721"/>
            <a:ext cx="618422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"Buy MRP solution"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15">
            <a:extLst>
              <a:ext uri="{FF2B5EF4-FFF2-40B4-BE49-F238E27FC236}">
                <a16:creationId xmlns:a16="http://schemas.microsoft.com/office/drawing/2014/main" id="{01C318F5-86A2-B7AE-384A-EF95202E1969}"/>
              </a:ext>
            </a:extLst>
          </p:cNvPr>
          <p:cNvSpPr/>
          <p:nvPr/>
        </p:nvSpPr>
        <p:spPr>
          <a:xfrm>
            <a:off x="859631" y="5780265"/>
            <a:ext cx="618422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"Cloud-based MRP system"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hape 16">
            <a:extLst>
              <a:ext uri="{FF2B5EF4-FFF2-40B4-BE49-F238E27FC236}">
                <a16:creationId xmlns:a16="http://schemas.microsoft.com/office/drawing/2014/main" id="{A1701C59-9B35-3E8C-D9BC-A6E771632024}"/>
              </a:ext>
            </a:extLst>
          </p:cNvPr>
          <p:cNvSpPr/>
          <p:nvPr/>
        </p:nvSpPr>
        <p:spPr>
          <a:xfrm>
            <a:off x="7428428" y="4290436"/>
            <a:ext cx="6591776" cy="1982867"/>
          </a:xfrm>
          <a:prstGeom prst="roundRect">
            <a:avLst>
              <a:gd name="adj" fmla="val 1368"/>
            </a:avLst>
          </a:prstGeom>
          <a:solidFill>
            <a:srgbClr val="FBFAFF"/>
          </a:solidFill>
          <a:ln w="22860">
            <a:solidFill>
              <a:srgbClr val="D0CED9"/>
            </a:solidFill>
            <a:prstDash val="solid"/>
          </a:ln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hape 17">
            <a:extLst>
              <a:ext uri="{FF2B5EF4-FFF2-40B4-BE49-F238E27FC236}">
                <a16:creationId xmlns:a16="http://schemas.microsoft.com/office/drawing/2014/main" id="{02E4132C-B387-A922-E818-76EFC252D55E}"/>
              </a:ext>
            </a:extLst>
          </p:cNvPr>
          <p:cNvSpPr/>
          <p:nvPr/>
        </p:nvSpPr>
        <p:spPr>
          <a:xfrm>
            <a:off x="7451288" y="4313296"/>
            <a:ext cx="6546056" cy="542568"/>
          </a:xfrm>
          <a:prstGeom prst="rect">
            <a:avLst/>
          </a:prstGeom>
          <a:solidFill>
            <a:srgbClr val="EAE8F3"/>
          </a:solidFill>
          <a:ln/>
        </p:spPr>
        <p:txBody>
          <a:bodyPr/>
          <a:lstStyle/>
          <a:p>
            <a:endParaRPr lang="en-GB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Image 4" descr="preencoded.png">
            <a:extLst>
              <a:ext uri="{FF2B5EF4-FFF2-40B4-BE49-F238E27FC236}">
                <a16:creationId xmlns:a16="http://schemas.microsoft.com/office/drawing/2014/main" id="{80459A19-8C37-5B02-4FDA-D469ABC52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8704" y="4414975"/>
            <a:ext cx="271224" cy="339090"/>
          </a:xfrm>
          <a:prstGeom prst="rect">
            <a:avLst/>
          </a:prstGeom>
        </p:spPr>
      </p:pic>
      <p:sp>
        <p:nvSpPr>
          <p:cNvPr id="35" name="Text 18">
            <a:extLst>
              <a:ext uri="{FF2B5EF4-FFF2-40B4-BE49-F238E27FC236}">
                <a16:creationId xmlns:a16="http://schemas.microsoft.com/office/drawing/2014/main" id="{3688BAD3-E021-EFF0-5789-1BF6F1FA4D8D}"/>
              </a:ext>
            </a:extLst>
          </p:cNvPr>
          <p:cNvSpPr/>
          <p:nvPr/>
        </p:nvSpPr>
        <p:spPr>
          <a:xfrm>
            <a:off x="7632144" y="5036720"/>
            <a:ext cx="2260997" cy="282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Commercial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19">
            <a:extLst>
              <a:ext uri="{FF2B5EF4-FFF2-40B4-BE49-F238E27FC236}">
                <a16:creationId xmlns:a16="http://schemas.microsoft.com/office/drawing/2014/main" id="{A483881D-8EAC-210D-F682-72BCEDB6E93B}"/>
              </a:ext>
            </a:extLst>
          </p:cNvPr>
          <p:cNvSpPr/>
          <p:nvPr/>
        </p:nvSpPr>
        <p:spPr>
          <a:xfrm>
            <a:off x="7632144" y="5427721"/>
            <a:ext cx="6184344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"Affordable MRP software for SMEs"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24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1512</Words>
  <Application>Microsoft Office PowerPoint</Application>
  <PresentationFormat>Custom</PresentationFormat>
  <Paragraphs>268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Open Sans</vt:lpstr>
      <vt:lpstr>Times New Roman</vt:lpstr>
      <vt:lpstr>Arial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Abusid</dc:creator>
  <cp:lastModifiedBy>Abu Sid</cp:lastModifiedBy>
  <cp:revision>26</cp:revision>
  <dcterms:created xsi:type="dcterms:W3CDTF">2025-08-30T11:40:36Z</dcterms:created>
  <dcterms:modified xsi:type="dcterms:W3CDTF">2025-08-30T12:54:35Z</dcterms:modified>
</cp:coreProperties>
</file>