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79" r:id="rId6"/>
    <p:sldId id="280" r:id="rId7"/>
    <p:sldId id="281" r:id="rId8"/>
    <p:sldId id="282" r:id="rId9"/>
    <p:sldId id="283" r:id="rId10"/>
    <p:sldId id="284" r:id="rId11"/>
    <p:sldId id="285" r:id="rId12"/>
    <p:sldId id="287" r:id="rId13"/>
    <p:sldId id="288" r:id="rId14"/>
    <p:sldId id="289" r:id="rId15"/>
    <p:sldId id="290" r:id="rId16"/>
    <p:sldId id="291"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1" d="100"/>
          <a:sy n="81" d="100"/>
        </p:scale>
        <p:origin x="91"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5/3/2022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AUC ROC Curve</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2CE32-2B50-FFB0-4600-45F5F7762798}"/>
              </a:ext>
            </a:extLst>
          </p:cNvPr>
          <p:cNvSpPr>
            <a:spLocks noGrp="1"/>
          </p:cNvSpPr>
          <p:nvPr>
            <p:ph type="title"/>
          </p:nvPr>
        </p:nvSpPr>
        <p:spPr/>
        <p:txBody>
          <a:bodyPr>
            <a:noAutofit/>
          </a:bodyPr>
          <a:lstStyle/>
          <a:p>
            <a:r>
              <a:rPr lang="en-US" sz="2400" b="0" i="0" dirty="0">
                <a:solidFill>
                  <a:schemeClr val="tx1"/>
                </a:solidFill>
                <a:effectLst/>
                <a:latin typeface="+mn-lt"/>
              </a:rPr>
              <a:t>When two distributions overlap, we introduce type 1 and type 2 errors. Depending upon the threshold, we can minimize or maximize them. When AUC is 0.7, it means there is a 70% chance that the model will be able to distinguish between positive class and negative class.</a:t>
            </a:r>
            <a:endParaRPr lang="en-US" sz="2400" dirty="0">
              <a:solidFill>
                <a:schemeClr val="tx1"/>
              </a:solidFill>
              <a:latin typeface="+mn-lt"/>
            </a:endParaRPr>
          </a:p>
        </p:txBody>
      </p:sp>
      <p:pic>
        <p:nvPicPr>
          <p:cNvPr id="5" name="Content Placeholder 4" descr="Diagram&#10;&#10;Description automatically generated">
            <a:extLst>
              <a:ext uri="{FF2B5EF4-FFF2-40B4-BE49-F238E27FC236}">
                <a16:creationId xmlns:a16="http://schemas.microsoft.com/office/drawing/2014/main" id="{C7010D7C-D447-34E2-0371-E8F34DCCE91E}"/>
              </a:ext>
            </a:extLst>
          </p:cNvPr>
          <p:cNvPicPr>
            <a:picLocks noGrp="1" noChangeAspect="1"/>
          </p:cNvPicPr>
          <p:nvPr>
            <p:ph idx="1"/>
          </p:nvPr>
        </p:nvPicPr>
        <p:blipFill>
          <a:blip r:embed="rId2"/>
          <a:stretch>
            <a:fillRect/>
          </a:stretch>
        </p:blipFill>
        <p:spPr>
          <a:xfrm>
            <a:off x="913795" y="2805112"/>
            <a:ext cx="5915154" cy="3162300"/>
          </a:xfrm>
        </p:spPr>
      </p:pic>
      <p:pic>
        <p:nvPicPr>
          <p:cNvPr id="7" name="Picture 6" descr="Chart&#10;&#10;Description automatically generated with low confidence">
            <a:extLst>
              <a:ext uri="{FF2B5EF4-FFF2-40B4-BE49-F238E27FC236}">
                <a16:creationId xmlns:a16="http://schemas.microsoft.com/office/drawing/2014/main" id="{891C620B-D2A3-304D-E054-11ABE083F4A6}"/>
              </a:ext>
            </a:extLst>
          </p:cNvPr>
          <p:cNvPicPr>
            <a:picLocks noChangeAspect="1"/>
          </p:cNvPicPr>
          <p:nvPr/>
        </p:nvPicPr>
        <p:blipFill>
          <a:blip r:embed="rId3"/>
          <a:stretch>
            <a:fillRect/>
          </a:stretch>
        </p:blipFill>
        <p:spPr>
          <a:xfrm>
            <a:off x="7676285" y="2805112"/>
            <a:ext cx="3476625" cy="3162300"/>
          </a:xfrm>
          <a:prstGeom prst="rect">
            <a:avLst/>
          </a:prstGeom>
        </p:spPr>
      </p:pic>
    </p:spTree>
    <p:extLst>
      <p:ext uri="{BB962C8B-B14F-4D97-AF65-F5344CB8AC3E}">
        <p14:creationId xmlns:p14="http://schemas.microsoft.com/office/powerpoint/2010/main" val="335867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323F-073E-E512-8637-19A9F5A44BED}"/>
              </a:ext>
            </a:extLst>
          </p:cNvPr>
          <p:cNvSpPr>
            <a:spLocks noGrp="1"/>
          </p:cNvSpPr>
          <p:nvPr>
            <p:ph type="title"/>
          </p:nvPr>
        </p:nvSpPr>
        <p:spPr/>
        <p:txBody>
          <a:bodyPr>
            <a:normAutofit/>
          </a:bodyPr>
          <a:lstStyle/>
          <a:p>
            <a:r>
              <a:rPr lang="en-US" sz="2800" b="0" i="0" dirty="0">
                <a:solidFill>
                  <a:schemeClr val="tx1"/>
                </a:solidFill>
                <a:effectLst/>
                <a:latin typeface="+mn-lt"/>
              </a:rPr>
              <a:t>This is the worst situation. When AUC is approximately 0.5, the model has no discrimination capacity to distinguish between positive class and negative class.</a:t>
            </a:r>
            <a:endParaRPr lang="en-US" sz="2800" dirty="0">
              <a:solidFill>
                <a:schemeClr val="tx1"/>
              </a:solidFill>
              <a:latin typeface="+mn-lt"/>
            </a:endParaRPr>
          </a:p>
        </p:txBody>
      </p:sp>
      <p:pic>
        <p:nvPicPr>
          <p:cNvPr id="5" name="Content Placeholder 4" descr="Diagram&#10;&#10;Description automatically generated">
            <a:extLst>
              <a:ext uri="{FF2B5EF4-FFF2-40B4-BE49-F238E27FC236}">
                <a16:creationId xmlns:a16="http://schemas.microsoft.com/office/drawing/2014/main" id="{2F712452-EA15-B352-EF6A-FFD06C8998FA}"/>
              </a:ext>
            </a:extLst>
          </p:cNvPr>
          <p:cNvPicPr>
            <a:picLocks noGrp="1" noChangeAspect="1"/>
          </p:cNvPicPr>
          <p:nvPr>
            <p:ph idx="1"/>
          </p:nvPr>
        </p:nvPicPr>
        <p:blipFill>
          <a:blip r:embed="rId2"/>
          <a:stretch>
            <a:fillRect/>
          </a:stretch>
        </p:blipFill>
        <p:spPr>
          <a:xfrm>
            <a:off x="1163176" y="2828059"/>
            <a:ext cx="5583987" cy="3162299"/>
          </a:xfrm>
        </p:spPr>
      </p:pic>
      <p:pic>
        <p:nvPicPr>
          <p:cNvPr id="7" name="Picture 6" descr="Diagram&#10;&#10;Description automatically generated">
            <a:extLst>
              <a:ext uri="{FF2B5EF4-FFF2-40B4-BE49-F238E27FC236}">
                <a16:creationId xmlns:a16="http://schemas.microsoft.com/office/drawing/2014/main" id="{6E14C406-1E92-3B78-858F-A6EF836E8CB8}"/>
              </a:ext>
            </a:extLst>
          </p:cNvPr>
          <p:cNvPicPr>
            <a:picLocks noChangeAspect="1"/>
          </p:cNvPicPr>
          <p:nvPr/>
        </p:nvPicPr>
        <p:blipFill>
          <a:blip r:embed="rId3"/>
          <a:stretch>
            <a:fillRect/>
          </a:stretch>
        </p:blipFill>
        <p:spPr>
          <a:xfrm>
            <a:off x="7552199" y="2828058"/>
            <a:ext cx="3476625" cy="3162300"/>
          </a:xfrm>
          <a:prstGeom prst="rect">
            <a:avLst/>
          </a:prstGeom>
        </p:spPr>
      </p:pic>
    </p:spTree>
    <p:extLst>
      <p:ext uri="{BB962C8B-B14F-4D97-AF65-F5344CB8AC3E}">
        <p14:creationId xmlns:p14="http://schemas.microsoft.com/office/powerpoint/2010/main" val="43750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686B7-B94A-3F2A-D828-A5031FC16F32}"/>
              </a:ext>
            </a:extLst>
          </p:cNvPr>
          <p:cNvSpPr>
            <a:spLocks noGrp="1"/>
          </p:cNvSpPr>
          <p:nvPr>
            <p:ph type="title"/>
          </p:nvPr>
        </p:nvSpPr>
        <p:spPr/>
        <p:txBody>
          <a:bodyPr>
            <a:normAutofit/>
          </a:bodyPr>
          <a:lstStyle/>
          <a:p>
            <a:r>
              <a:rPr lang="en-US" sz="2800" b="0" i="0" dirty="0">
                <a:solidFill>
                  <a:schemeClr val="tx1"/>
                </a:solidFill>
                <a:effectLst/>
                <a:latin typeface="+mn-lt"/>
              </a:rPr>
              <a:t>When AUC is approximately 0, the model is actually reciprocating the classes. It means the model is predicting a negative class as a positive class and vice versa.</a:t>
            </a:r>
            <a:endParaRPr lang="en-US" sz="2800" dirty="0">
              <a:solidFill>
                <a:schemeClr val="tx1"/>
              </a:solidFill>
              <a:latin typeface="+mn-lt"/>
            </a:endParaRPr>
          </a:p>
        </p:txBody>
      </p:sp>
      <p:pic>
        <p:nvPicPr>
          <p:cNvPr id="5" name="Content Placeholder 4" descr="Diagram&#10;&#10;Description automatically generated">
            <a:extLst>
              <a:ext uri="{FF2B5EF4-FFF2-40B4-BE49-F238E27FC236}">
                <a16:creationId xmlns:a16="http://schemas.microsoft.com/office/drawing/2014/main" id="{78EBD26F-B544-DAD8-B725-454158DF7DF4}"/>
              </a:ext>
            </a:extLst>
          </p:cNvPr>
          <p:cNvPicPr>
            <a:picLocks noGrp="1" noChangeAspect="1"/>
          </p:cNvPicPr>
          <p:nvPr>
            <p:ph idx="1"/>
          </p:nvPr>
        </p:nvPicPr>
        <p:blipFill>
          <a:blip r:embed="rId2"/>
          <a:stretch>
            <a:fillRect/>
          </a:stretch>
        </p:blipFill>
        <p:spPr>
          <a:xfrm>
            <a:off x="1392814" y="2905125"/>
            <a:ext cx="5295900" cy="3162300"/>
          </a:xfrm>
        </p:spPr>
      </p:pic>
      <p:pic>
        <p:nvPicPr>
          <p:cNvPr id="7" name="Picture 6" descr="Chart&#10;&#10;Description automatically generated with low confidence">
            <a:extLst>
              <a:ext uri="{FF2B5EF4-FFF2-40B4-BE49-F238E27FC236}">
                <a16:creationId xmlns:a16="http://schemas.microsoft.com/office/drawing/2014/main" id="{C1563EF0-AE77-9E04-C76F-C4039A176EFF}"/>
              </a:ext>
            </a:extLst>
          </p:cNvPr>
          <p:cNvPicPr>
            <a:picLocks noChangeAspect="1"/>
          </p:cNvPicPr>
          <p:nvPr/>
        </p:nvPicPr>
        <p:blipFill>
          <a:blip r:embed="rId3"/>
          <a:stretch>
            <a:fillRect/>
          </a:stretch>
        </p:blipFill>
        <p:spPr>
          <a:xfrm>
            <a:off x="7488814" y="2905125"/>
            <a:ext cx="3476625" cy="3162300"/>
          </a:xfrm>
          <a:prstGeom prst="rect">
            <a:avLst/>
          </a:prstGeom>
        </p:spPr>
      </p:pic>
    </p:spTree>
    <p:extLst>
      <p:ext uri="{BB962C8B-B14F-4D97-AF65-F5344CB8AC3E}">
        <p14:creationId xmlns:p14="http://schemas.microsoft.com/office/powerpoint/2010/main" val="2742741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788F0-99E9-BDBA-88FD-595FC3AA85FC}"/>
              </a:ext>
            </a:extLst>
          </p:cNvPr>
          <p:cNvSpPr>
            <a:spLocks noGrp="1"/>
          </p:cNvSpPr>
          <p:nvPr>
            <p:ph type="title"/>
          </p:nvPr>
        </p:nvSpPr>
        <p:spPr>
          <a:xfrm>
            <a:off x="913795" y="609600"/>
            <a:ext cx="10353762" cy="1058944"/>
          </a:xfrm>
        </p:spPr>
        <p:txBody>
          <a:bodyPr>
            <a:normAutofit fontScale="90000"/>
          </a:bodyPr>
          <a:lstStyle/>
          <a:p>
            <a:r>
              <a:rPr lang="en-US" sz="3100" b="1" i="0" dirty="0">
                <a:solidFill>
                  <a:schemeClr val="tx1"/>
                </a:solidFill>
                <a:effectLst/>
                <a:latin typeface="+mn-lt"/>
              </a:rPr>
              <a:t>The relation between Sensitivity, Specificity, FPR, and Threshold.</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0528DDC4-7886-7F8E-6CB3-19077E3B7E2B}"/>
              </a:ext>
            </a:extLst>
          </p:cNvPr>
          <p:cNvSpPr>
            <a:spLocks noGrp="1"/>
          </p:cNvSpPr>
          <p:nvPr>
            <p:ph idx="1"/>
          </p:nvPr>
        </p:nvSpPr>
        <p:spPr>
          <a:xfrm>
            <a:off x="913795" y="1527142"/>
            <a:ext cx="10353762" cy="4264057"/>
          </a:xfrm>
        </p:spPr>
        <p:txBody>
          <a:bodyPr>
            <a:normAutofit/>
          </a:bodyPr>
          <a:lstStyle/>
          <a:p>
            <a:r>
              <a:rPr lang="en-US" sz="2000" b="0" i="0" dirty="0">
                <a:solidFill>
                  <a:schemeClr val="tx1"/>
                </a:solidFill>
                <a:effectLst/>
              </a:rPr>
              <a:t>Sensitivity and Specificity are inversely proportional to each other. So when we increase Sensitivity, Specificity decreases, and vice versa.</a:t>
            </a:r>
          </a:p>
          <a:p>
            <a:pPr algn="l"/>
            <a:r>
              <a:rPr lang="en-US" sz="2000" b="0" i="0" dirty="0">
                <a:solidFill>
                  <a:schemeClr val="tx1"/>
                </a:solidFill>
                <a:effectLst/>
              </a:rPr>
              <a:t>When we decrease the threshold, we get more positive values thus it increases the sensitivity and decreasing the specificity.</a:t>
            </a:r>
          </a:p>
          <a:p>
            <a:pPr algn="l"/>
            <a:r>
              <a:rPr lang="en-US" sz="2000" b="0" i="0" dirty="0">
                <a:solidFill>
                  <a:schemeClr val="tx1"/>
                </a:solidFill>
                <a:effectLst/>
              </a:rPr>
              <a:t>Similarly, when we increase the threshold, we get more negative values thus we get higher specificity and lower sensitivity.</a:t>
            </a:r>
          </a:p>
          <a:p>
            <a:pPr algn="l"/>
            <a:r>
              <a:rPr lang="en-US" sz="2000" b="0" i="0" dirty="0">
                <a:solidFill>
                  <a:schemeClr val="tx1"/>
                </a:solidFill>
                <a:effectLst/>
              </a:rPr>
              <a:t>As we know FPR is 1 - specificity. So when we increase TPR, FPR also increases and vice versa.</a:t>
            </a:r>
          </a:p>
          <a:p>
            <a:endParaRPr lang="en-US" sz="2000" dirty="0">
              <a:solidFill>
                <a:schemeClr val="tx1"/>
              </a:solidFill>
            </a:endParaRPr>
          </a:p>
        </p:txBody>
      </p:sp>
    </p:spTree>
    <p:extLst>
      <p:ext uri="{BB962C8B-B14F-4D97-AF65-F5344CB8AC3E}">
        <p14:creationId xmlns:p14="http://schemas.microsoft.com/office/powerpoint/2010/main" val="2439192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CD87-8C46-27F6-5BA8-D33B8DEDED5F}"/>
              </a:ext>
            </a:extLst>
          </p:cNvPr>
          <p:cNvSpPr>
            <a:spLocks noGrp="1"/>
          </p:cNvSpPr>
          <p:nvPr>
            <p:ph type="title"/>
          </p:nvPr>
        </p:nvSpPr>
        <p:spPr/>
        <p:txBody>
          <a:bodyPr>
            <a:normAutofit fontScale="90000"/>
          </a:bodyPr>
          <a:lstStyle/>
          <a:p>
            <a:r>
              <a:rPr lang="en-US" b="1" i="0" dirty="0">
                <a:solidFill>
                  <a:schemeClr val="tx1"/>
                </a:solidFill>
                <a:effectLst/>
                <a:latin typeface="sohne"/>
              </a:rPr>
              <a:t>How to use the AUC ROC curve for the multi-class model?</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31E048A2-BA56-89C7-573C-0E0C8DEE0A41}"/>
              </a:ext>
            </a:extLst>
          </p:cNvPr>
          <p:cNvSpPr>
            <a:spLocks noGrp="1"/>
          </p:cNvSpPr>
          <p:nvPr>
            <p:ph idx="1"/>
          </p:nvPr>
        </p:nvSpPr>
        <p:spPr/>
        <p:txBody>
          <a:bodyPr>
            <a:normAutofit/>
          </a:bodyPr>
          <a:lstStyle/>
          <a:p>
            <a:r>
              <a:rPr lang="en-US" sz="2800" b="0" i="0" dirty="0">
                <a:solidFill>
                  <a:schemeClr val="tx1"/>
                </a:solidFill>
                <a:effectLst/>
              </a:rPr>
              <a:t>In a multi-class model, we can plot the N number of AUC ROC Curves for N number classes using the One vs ALL methodology. So for example, If you have </a:t>
            </a:r>
            <a:r>
              <a:rPr lang="en-US" sz="2800" b="1" i="0" dirty="0">
                <a:solidFill>
                  <a:schemeClr val="tx1"/>
                </a:solidFill>
                <a:effectLst/>
              </a:rPr>
              <a:t>three</a:t>
            </a:r>
            <a:r>
              <a:rPr lang="en-US" sz="2800" b="0" i="0" dirty="0">
                <a:solidFill>
                  <a:schemeClr val="tx1"/>
                </a:solidFill>
                <a:effectLst/>
              </a:rPr>
              <a:t> classes named </a:t>
            </a:r>
            <a:r>
              <a:rPr lang="en-US" sz="2800" b="1" i="0" dirty="0">
                <a:solidFill>
                  <a:schemeClr val="tx1"/>
                </a:solidFill>
                <a:effectLst/>
              </a:rPr>
              <a:t>X, Y, </a:t>
            </a:r>
            <a:r>
              <a:rPr lang="en-US" sz="2800" b="0" i="0" dirty="0">
                <a:solidFill>
                  <a:schemeClr val="tx1"/>
                </a:solidFill>
                <a:effectLst/>
              </a:rPr>
              <a:t>and</a:t>
            </a:r>
            <a:r>
              <a:rPr lang="en-US" sz="2800" b="1" i="0" dirty="0">
                <a:solidFill>
                  <a:schemeClr val="tx1"/>
                </a:solidFill>
                <a:effectLst/>
              </a:rPr>
              <a:t> Z</a:t>
            </a:r>
            <a:r>
              <a:rPr lang="en-US" sz="2800" b="0" i="0" dirty="0">
                <a:solidFill>
                  <a:schemeClr val="tx1"/>
                </a:solidFill>
                <a:effectLst/>
              </a:rPr>
              <a:t>, you will have one ROC for X classified against Y and Z, another ROC for Y classified against X and Z, and the third one of Z classified against Y and X.</a:t>
            </a:r>
            <a:endParaRPr lang="en-US" sz="2800" dirty="0">
              <a:solidFill>
                <a:schemeClr val="tx1"/>
              </a:solidFill>
            </a:endParaRPr>
          </a:p>
        </p:txBody>
      </p:sp>
    </p:spTree>
    <p:extLst>
      <p:ext uri="{BB962C8B-B14F-4D97-AF65-F5344CB8AC3E}">
        <p14:creationId xmlns:p14="http://schemas.microsoft.com/office/powerpoint/2010/main" val="2171676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800" b="0" i="0" dirty="0">
                <a:solidFill>
                  <a:schemeClr val="tx1"/>
                </a:solidFill>
                <a:effectLst/>
              </a:rPr>
              <a:t>What is the AUC - ROC Curve?</a:t>
            </a:r>
            <a:endParaRPr lang="en-US" sz="2800" dirty="0">
              <a:solidFill>
                <a:schemeClr val="tx1"/>
              </a:solidFill>
            </a:endParaRPr>
          </a:p>
          <a:p>
            <a:pPr marL="36900" lvl="0" indent="0">
              <a:buNone/>
            </a:pPr>
            <a:r>
              <a:rPr lang="en-US" sz="2800" dirty="0">
                <a:solidFill>
                  <a:schemeClr val="tx1"/>
                </a:solidFill>
              </a:rPr>
              <a:t>Why AUC ROC Curve?</a:t>
            </a:r>
          </a:p>
          <a:p>
            <a:pPr marL="36900" lvl="0" indent="0">
              <a:buNone/>
            </a:pPr>
            <a:r>
              <a:rPr lang="en-US" sz="2800" b="0" i="0" dirty="0">
                <a:solidFill>
                  <a:schemeClr val="tx1"/>
                </a:solidFill>
                <a:effectLst/>
              </a:rPr>
              <a:t>How to use AUC - ROC curve for the multiclass model?</a:t>
            </a:r>
            <a:endParaRPr lang="en-US" sz="2800" dirty="0">
              <a:solidFill>
                <a:schemeClr val="tx1"/>
              </a:solidFill>
            </a:endParaRP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3800-44A2-E7FB-0530-25D5CDB8F171}"/>
              </a:ext>
            </a:extLst>
          </p:cNvPr>
          <p:cNvSpPr>
            <a:spLocks noGrp="1"/>
          </p:cNvSpPr>
          <p:nvPr>
            <p:ph type="title"/>
          </p:nvPr>
        </p:nvSpPr>
        <p:spPr/>
        <p:txBody>
          <a:bodyPr>
            <a:normAutofit fontScale="90000"/>
          </a:bodyPr>
          <a:lstStyle/>
          <a:p>
            <a:r>
              <a:rPr lang="en-US" sz="4800" b="0" i="0" dirty="0">
                <a:solidFill>
                  <a:schemeClr val="tx1"/>
                </a:solidFill>
                <a:effectLst/>
              </a:rPr>
              <a:t>What is the AUC - ROC Curve?</a:t>
            </a:r>
            <a:br>
              <a:rPr lang="en-US" sz="4800" dirty="0">
                <a:solidFill>
                  <a:schemeClr val="tx1"/>
                </a:solidFill>
              </a:rPr>
            </a:br>
            <a:endParaRPr lang="en-US" dirty="0"/>
          </a:p>
        </p:txBody>
      </p:sp>
      <p:sp>
        <p:nvSpPr>
          <p:cNvPr id="3" name="Content Placeholder 2">
            <a:extLst>
              <a:ext uri="{FF2B5EF4-FFF2-40B4-BE49-F238E27FC236}">
                <a16:creationId xmlns:a16="http://schemas.microsoft.com/office/drawing/2014/main" id="{70218C6C-CB37-AE95-4FC6-CA2212B81103}"/>
              </a:ext>
            </a:extLst>
          </p:cNvPr>
          <p:cNvSpPr>
            <a:spLocks noGrp="1"/>
          </p:cNvSpPr>
          <p:nvPr>
            <p:ph idx="1"/>
          </p:nvPr>
        </p:nvSpPr>
        <p:spPr/>
        <p:txBody>
          <a:bodyPr>
            <a:normAutofit/>
          </a:bodyPr>
          <a:lstStyle/>
          <a:p>
            <a:r>
              <a:rPr lang="en-US" sz="2400" b="0" i="0" dirty="0">
                <a:solidFill>
                  <a:schemeClr val="tx1"/>
                </a:solidFill>
                <a:effectLst/>
              </a:rPr>
              <a:t>In Machine Learning, performance measurement is an essential task. So when it comes to a classification problem, we can count on an AUC - ROC Curve. When we need to check or visualize the performance of the multi-class classification problem, we use the AUC (</a:t>
            </a:r>
            <a:r>
              <a:rPr lang="en-US" sz="2400" b="1" i="0" dirty="0">
                <a:solidFill>
                  <a:schemeClr val="tx1"/>
                </a:solidFill>
                <a:effectLst/>
              </a:rPr>
              <a:t>Area Under The Curve</a:t>
            </a:r>
            <a:r>
              <a:rPr lang="en-US" sz="2400" b="0" i="0" dirty="0">
                <a:solidFill>
                  <a:schemeClr val="tx1"/>
                </a:solidFill>
                <a:effectLst/>
              </a:rPr>
              <a:t>) ROC (</a:t>
            </a:r>
            <a:r>
              <a:rPr lang="en-US" sz="2400" b="1" i="0" dirty="0">
                <a:solidFill>
                  <a:schemeClr val="tx1"/>
                </a:solidFill>
                <a:effectLst/>
              </a:rPr>
              <a:t>Receiver Operating Characteristics</a:t>
            </a:r>
            <a:r>
              <a:rPr lang="en-US" sz="2400" b="0" i="0" dirty="0">
                <a:solidFill>
                  <a:schemeClr val="tx1"/>
                </a:solidFill>
                <a:effectLst/>
              </a:rPr>
              <a:t>) curve. It is one of the most important evaluation metrics for checking any classification model’s performance. It is also written as AUROC (</a:t>
            </a:r>
            <a:r>
              <a:rPr lang="en-US" sz="2400" b="1" i="0" dirty="0">
                <a:solidFill>
                  <a:schemeClr val="tx1"/>
                </a:solidFill>
                <a:effectLst/>
              </a:rPr>
              <a:t>Area Under the</a:t>
            </a:r>
            <a:r>
              <a:rPr lang="en-US" sz="2400" b="0" i="0" dirty="0">
                <a:solidFill>
                  <a:schemeClr val="tx1"/>
                </a:solidFill>
                <a:effectLst/>
              </a:rPr>
              <a:t> </a:t>
            </a:r>
            <a:r>
              <a:rPr lang="en-US" sz="2400" b="1" i="0" dirty="0">
                <a:solidFill>
                  <a:schemeClr val="tx1"/>
                </a:solidFill>
                <a:effectLst/>
              </a:rPr>
              <a:t>Receiver Operating Characteristics</a:t>
            </a:r>
            <a:r>
              <a:rPr lang="en-US" sz="2400" b="0" i="0" dirty="0">
                <a:solidFill>
                  <a:schemeClr val="tx1"/>
                </a:solidFill>
                <a:effectLst/>
              </a:rPr>
              <a:t>)</a:t>
            </a:r>
            <a:endParaRPr lang="en-US" sz="2400" dirty="0">
              <a:solidFill>
                <a:schemeClr val="tx1"/>
              </a:solidFill>
            </a:endParaRPr>
          </a:p>
        </p:txBody>
      </p:sp>
    </p:spTree>
    <p:extLst>
      <p:ext uri="{BB962C8B-B14F-4D97-AF65-F5344CB8AC3E}">
        <p14:creationId xmlns:p14="http://schemas.microsoft.com/office/powerpoint/2010/main" val="194581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3A93-629A-5A6F-ED3A-066E19D231B2}"/>
              </a:ext>
            </a:extLst>
          </p:cNvPr>
          <p:cNvSpPr>
            <a:spLocks noGrp="1"/>
          </p:cNvSpPr>
          <p:nvPr>
            <p:ph type="title"/>
          </p:nvPr>
        </p:nvSpPr>
        <p:spPr/>
        <p:txBody>
          <a:bodyPr/>
          <a:lstStyle/>
          <a:p>
            <a:r>
              <a:rPr lang="en-US" sz="4400" b="0" i="0" dirty="0">
                <a:solidFill>
                  <a:schemeClr val="tx1"/>
                </a:solidFill>
                <a:effectLst/>
              </a:rPr>
              <a:t>What is the AUC - ROC Curve?</a:t>
            </a:r>
            <a:endParaRPr lang="en-US" dirty="0"/>
          </a:p>
        </p:txBody>
      </p:sp>
      <p:sp>
        <p:nvSpPr>
          <p:cNvPr id="3" name="Content Placeholder 2">
            <a:extLst>
              <a:ext uri="{FF2B5EF4-FFF2-40B4-BE49-F238E27FC236}">
                <a16:creationId xmlns:a16="http://schemas.microsoft.com/office/drawing/2014/main" id="{E4344569-4B7A-A176-F8B9-43055F4ED453}"/>
              </a:ext>
            </a:extLst>
          </p:cNvPr>
          <p:cNvSpPr>
            <a:spLocks noGrp="1"/>
          </p:cNvSpPr>
          <p:nvPr>
            <p:ph idx="1"/>
          </p:nvPr>
        </p:nvSpPr>
        <p:spPr/>
        <p:txBody>
          <a:bodyPr>
            <a:normAutofit/>
          </a:bodyPr>
          <a:lstStyle/>
          <a:p>
            <a:pPr algn="l"/>
            <a:r>
              <a:rPr lang="en-US" b="0" i="0" dirty="0">
                <a:solidFill>
                  <a:schemeClr val="tx1"/>
                </a:solidFill>
                <a:effectLst/>
              </a:rPr>
              <a:t>AUC - ROC curve is a performance measurement for the classification problems at various threshold settings. ROC is a probability curve and AUC represents the degree or measure of separability. It tells how much the model is capable of distinguishing between classes. Higher the AUC, the better the model is at predicting 0 classes as 0 and 1 classes as 1. By analogy, the Higher the AUC, the better the model is at distinguishing between patients with the disease and no disease.</a:t>
            </a:r>
          </a:p>
          <a:p>
            <a:pPr algn="l"/>
            <a:r>
              <a:rPr lang="en-US" b="0" i="0" dirty="0">
                <a:solidFill>
                  <a:schemeClr val="tx1"/>
                </a:solidFill>
                <a:effectLst/>
              </a:rPr>
              <a:t>The ROC curve is plotted with TPR against the FPR where TPR is on the y-axis and FPR is on the x-axis.</a:t>
            </a:r>
          </a:p>
          <a:p>
            <a:endParaRPr lang="en-US" dirty="0"/>
          </a:p>
        </p:txBody>
      </p:sp>
    </p:spTree>
    <p:extLst>
      <p:ext uri="{BB962C8B-B14F-4D97-AF65-F5344CB8AC3E}">
        <p14:creationId xmlns:p14="http://schemas.microsoft.com/office/powerpoint/2010/main" val="3494812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23B35B3E-0A6E-AF66-05CC-A46F70E979BF}"/>
              </a:ext>
            </a:extLst>
          </p:cNvPr>
          <p:cNvPicPr>
            <a:picLocks noGrp="1" noChangeAspect="1"/>
          </p:cNvPicPr>
          <p:nvPr>
            <p:ph idx="1"/>
          </p:nvPr>
        </p:nvPicPr>
        <p:blipFill>
          <a:blip r:embed="rId2"/>
          <a:stretch>
            <a:fillRect/>
          </a:stretch>
        </p:blipFill>
        <p:spPr>
          <a:xfrm>
            <a:off x="3361195" y="676373"/>
            <a:ext cx="5469609" cy="5505253"/>
          </a:xfrm>
        </p:spPr>
      </p:pic>
    </p:spTree>
    <p:extLst>
      <p:ext uri="{BB962C8B-B14F-4D97-AF65-F5344CB8AC3E}">
        <p14:creationId xmlns:p14="http://schemas.microsoft.com/office/powerpoint/2010/main" val="1351488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305B-A518-839B-0F3A-59D71464C5B1}"/>
              </a:ext>
            </a:extLst>
          </p:cNvPr>
          <p:cNvSpPr>
            <a:spLocks noGrp="1"/>
          </p:cNvSpPr>
          <p:nvPr>
            <p:ph type="title"/>
          </p:nvPr>
        </p:nvSpPr>
        <p:spPr/>
        <p:txBody>
          <a:bodyPr>
            <a:normAutofit fontScale="90000"/>
          </a:bodyPr>
          <a:lstStyle/>
          <a:p>
            <a:r>
              <a:rPr lang="en-US" b="1" i="0" dirty="0">
                <a:solidFill>
                  <a:schemeClr val="tx1"/>
                </a:solidFill>
                <a:effectLst/>
                <a:latin typeface="sohne"/>
              </a:rPr>
              <a:t>TPR (True Positive Rate) / Recall /Sensitivity</a:t>
            </a:r>
            <a:br>
              <a:rPr lang="en-US" b="1" i="0" dirty="0">
                <a:solidFill>
                  <a:srgbClr val="292929"/>
                </a:solidFill>
                <a:effectLst/>
                <a:latin typeface="sohne"/>
              </a:rPr>
            </a:br>
            <a:br>
              <a:rPr lang="en-US" dirty="0"/>
            </a:br>
            <a:endParaRPr lang="en-US" dirty="0"/>
          </a:p>
        </p:txBody>
      </p:sp>
      <p:pic>
        <p:nvPicPr>
          <p:cNvPr id="5" name="Content Placeholder 4" descr="Logo&#10;&#10;Description automatically generated with low confidence">
            <a:extLst>
              <a:ext uri="{FF2B5EF4-FFF2-40B4-BE49-F238E27FC236}">
                <a16:creationId xmlns:a16="http://schemas.microsoft.com/office/drawing/2014/main" id="{6B1CA76A-617C-3735-5F61-D11D7D4BB705}"/>
              </a:ext>
            </a:extLst>
          </p:cNvPr>
          <p:cNvPicPr>
            <a:picLocks noGrp="1" noChangeAspect="1"/>
          </p:cNvPicPr>
          <p:nvPr>
            <p:ph idx="1"/>
          </p:nvPr>
        </p:nvPicPr>
        <p:blipFill>
          <a:blip r:embed="rId2"/>
          <a:stretch>
            <a:fillRect/>
          </a:stretch>
        </p:blipFill>
        <p:spPr>
          <a:xfrm>
            <a:off x="4399988" y="1466850"/>
            <a:ext cx="3381375" cy="800100"/>
          </a:xfrm>
        </p:spPr>
      </p:pic>
      <p:sp>
        <p:nvSpPr>
          <p:cNvPr id="6" name="Title 1">
            <a:extLst>
              <a:ext uri="{FF2B5EF4-FFF2-40B4-BE49-F238E27FC236}">
                <a16:creationId xmlns:a16="http://schemas.microsoft.com/office/drawing/2014/main" id="{E212A981-2073-7330-F7C6-298E9BE3DFD4}"/>
              </a:ext>
            </a:extLst>
          </p:cNvPr>
          <p:cNvSpPr txBox="1">
            <a:spLocks/>
          </p:cNvSpPr>
          <p:nvPr/>
        </p:nvSpPr>
        <p:spPr>
          <a:xfrm>
            <a:off x="-2467580" y="3435285"/>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fontScale="45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400" b="1" i="0" dirty="0">
                <a:solidFill>
                  <a:schemeClr val="tx1"/>
                </a:solidFill>
                <a:effectLst/>
                <a:latin typeface="sohne"/>
              </a:rPr>
              <a:t>Specificity</a:t>
            </a:r>
          </a:p>
          <a:p>
            <a:br>
              <a:rPr lang="en-US" b="1" dirty="0">
                <a:solidFill>
                  <a:srgbClr val="292929"/>
                </a:solidFill>
                <a:effectLst/>
                <a:latin typeface="sohne"/>
              </a:rPr>
            </a:br>
            <a:br>
              <a:rPr lang="en-US" dirty="0"/>
            </a:br>
            <a:endParaRPr lang="en-US" dirty="0"/>
          </a:p>
        </p:txBody>
      </p:sp>
      <p:pic>
        <p:nvPicPr>
          <p:cNvPr id="9" name="Picture 8" descr="A picture containing chart&#10;&#10;Description automatically generated">
            <a:extLst>
              <a:ext uri="{FF2B5EF4-FFF2-40B4-BE49-F238E27FC236}">
                <a16:creationId xmlns:a16="http://schemas.microsoft.com/office/drawing/2014/main" id="{954DC389-BDA5-C841-AA24-906821936213}"/>
              </a:ext>
            </a:extLst>
          </p:cNvPr>
          <p:cNvPicPr>
            <a:picLocks noChangeAspect="1"/>
          </p:cNvPicPr>
          <p:nvPr/>
        </p:nvPicPr>
        <p:blipFill>
          <a:blip r:embed="rId3"/>
          <a:stretch>
            <a:fillRect/>
          </a:stretch>
        </p:blipFill>
        <p:spPr>
          <a:xfrm>
            <a:off x="1018614" y="4283010"/>
            <a:ext cx="3381374" cy="1181100"/>
          </a:xfrm>
          <a:prstGeom prst="rect">
            <a:avLst/>
          </a:prstGeom>
        </p:spPr>
      </p:pic>
      <p:pic>
        <p:nvPicPr>
          <p:cNvPr id="11" name="Picture 10" descr="Chart&#10;&#10;Description automatically generated with medium confidence">
            <a:extLst>
              <a:ext uri="{FF2B5EF4-FFF2-40B4-BE49-F238E27FC236}">
                <a16:creationId xmlns:a16="http://schemas.microsoft.com/office/drawing/2014/main" id="{45646D8A-F034-C3B9-7B04-EF105577941D}"/>
              </a:ext>
            </a:extLst>
          </p:cNvPr>
          <p:cNvPicPr>
            <a:picLocks noChangeAspect="1"/>
          </p:cNvPicPr>
          <p:nvPr/>
        </p:nvPicPr>
        <p:blipFill>
          <a:blip r:embed="rId4"/>
          <a:stretch>
            <a:fillRect/>
          </a:stretch>
        </p:blipFill>
        <p:spPr>
          <a:xfrm>
            <a:off x="7781363" y="4283010"/>
            <a:ext cx="3591013" cy="1181100"/>
          </a:xfrm>
          <a:prstGeom prst="rect">
            <a:avLst/>
          </a:prstGeom>
        </p:spPr>
      </p:pic>
      <p:sp>
        <p:nvSpPr>
          <p:cNvPr id="13" name="TextBox 12">
            <a:extLst>
              <a:ext uri="{FF2B5EF4-FFF2-40B4-BE49-F238E27FC236}">
                <a16:creationId xmlns:a16="http://schemas.microsoft.com/office/drawing/2014/main" id="{65AC1943-53C3-8DE1-0533-BBB885F07D32}"/>
              </a:ext>
            </a:extLst>
          </p:cNvPr>
          <p:cNvSpPr txBox="1"/>
          <p:nvPr/>
        </p:nvSpPr>
        <p:spPr>
          <a:xfrm>
            <a:off x="9210923" y="3294494"/>
            <a:ext cx="7395028" cy="769441"/>
          </a:xfrm>
          <a:prstGeom prst="rect">
            <a:avLst/>
          </a:prstGeom>
          <a:noFill/>
        </p:spPr>
        <p:txBody>
          <a:bodyPr wrap="square">
            <a:spAutoFit/>
          </a:bodyPr>
          <a:lstStyle/>
          <a:p>
            <a:pPr algn="l"/>
            <a:r>
              <a:rPr lang="en-US" sz="4400" b="1" i="0" dirty="0">
                <a:effectLst/>
                <a:latin typeface="sohne"/>
              </a:rPr>
              <a:t>FPR</a:t>
            </a:r>
          </a:p>
        </p:txBody>
      </p:sp>
    </p:spTree>
    <p:extLst>
      <p:ext uri="{BB962C8B-B14F-4D97-AF65-F5344CB8AC3E}">
        <p14:creationId xmlns:p14="http://schemas.microsoft.com/office/powerpoint/2010/main" val="115969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DF91-423E-3194-86FB-3C402DDE5CA1}"/>
              </a:ext>
            </a:extLst>
          </p:cNvPr>
          <p:cNvSpPr>
            <a:spLocks noGrp="1"/>
          </p:cNvSpPr>
          <p:nvPr>
            <p:ph type="title"/>
          </p:nvPr>
        </p:nvSpPr>
        <p:spPr/>
        <p:txBody>
          <a:bodyPr>
            <a:normAutofit fontScale="90000"/>
          </a:bodyPr>
          <a:lstStyle/>
          <a:p>
            <a:r>
              <a:rPr lang="en-US" b="1" i="0" dirty="0">
                <a:solidFill>
                  <a:schemeClr val="tx1"/>
                </a:solidFill>
                <a:effectLst/>
                <a:latin typeface="+mn-lt"/>
              </a:rPr>
              <a:t>How to speculate about the performance of the model?</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3276D77C-8618-6D55-A6BC-FBA3CA285D47}"/>
              </a:ext>
            </a:extLst>
          </p:cNvPr>
          <p:cNvSpPr>
            <a:spLocks noGrp="1"/>
          </p:cNvSpPr>
          <p:nvPr>
            <p:ph idx="1"/>
          </p:nvPr>
        </p:nvSpPr>
        <p:spPr>
          <a:xfrm>
            <a:off x="913795" y="2481804"/>
            <a:ext cx="10353762" cy="2325868"/>
          </a:xfrm>
        </p:spPr>
        <p:txBody>
          <a:bodyPr/>
          <a:lstStyle/>
          <a:p>
            <a:r>
              <a:rPr lang="en-US" b="0" i="0" dirty="0">
                <a:solidFill>
                  <a:schemeClr val="tx1"/>
                </a:solidFill>
                <a:effectLst/>
              </a:rPr>
              <a:t>An excellent model has AUC near to the 1 which means it has a good measure of separability. A poor model has an AUC near 0 which means it has the worst measure of separability. In fact, it means it is reciprocating the result. It is predicting 0s as 1s and 1s as 0s. And when AUC is 0.5, it means the model has no class separation capacity whatsoever.</a:t>
            </a:r>
            <a:endParaRPr lang="en-US" dirty="0">
              <a:solidFill>
                <a:schemeClr val="tx1"/>
              </a:solidFill>
            </a:endParaRPr>
          </a:p>
        </p:txBody>
      </p:sp>
    </p:spTree>
    <p:extLst>
      <p:ext uri="{BB962C8B-B14F-4D97-AF65-F5344CB8AC3E}">
        <p14:creationId xmlns:p14="http://schemas.microsoft.com/office/powerpoint/2010/main" val="3928093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5B7A-D404-90A9-FCAF-4B5A337ACC48}"/>
              </a:ext>
            </a:extLst>
          </p:cNvPr>
          <p:cNvSpPr>
            <a:spLocks noGrp="1"/>
          </p:cNvSpPr>
          <p:nvPr>
            <p:ph type="title"/>
          </p:nvPr>
        </p:nvSpPr>
        <p:spPr/>
        <p:txBody>
          <a:bodyPr>
            <a:noAutofit/>
          </a:bodyPr>
          <a:lstStyle/>
          <a:p>
            <a:r>
              <a:rPr lang="en-US" sz="3200" b="0" i="0" dirty="0">
                <a:solidFill>
                  <a:schemeClr val="tx1"/>
                </a:solidFill>
                <a:effectLst/>
                <a:latin typeface="+mn-lt"/>
              </a:rPr>
              <a:t>Red distribution curve is of the positive class (patients with disease) and the green distribution curve is of the negative class(patients with no disease)</a:t>
            </a:r>
            <a:endParaRPr lang="en-US" sz="3200" dirty="0">
              <a:solidFill>
                <a:schemeClr val="tx1"/>
              </a:solidFill>
              <a:latin typeface="+mn-lt"/>
            </a:endParaRPr>
          </a:p>
        </p:txBody>
      </p:sp>
      <p:pic>
        <p:nvPicPr>
          <p:cNvPr id="5" name="Content Placeholder 4" descr="Chart, diagram&#10;&#10;Description automatically generated with medium confidence">
            <a:extLst>
              <a:ext uri="{FF2B5EF4-FFF2-40B4-BE49-F238E27FC236}">
                <a16:creationId xmlns:a16="http://schemas.microsoft.com/office/drawing/2014/main" id="{4DCC6A45-9AD8-391C-42FC-5AD08708233E}"/>
              </a:ext>
            </a:extLst>
          </p:cNvPr>
          <p:cNvPicPr>
            <a:picLocks noGrp="1" noChangeAspect="1"/>
          </p:cNvPicPr>
          <p:nvPr>
            <p:ph idx="1"/>
          </p:nvPr>
        </p:nvPicPr>
        <p:blipFill>
          <a:blip r:embed="rId2"/>
          <a:stretch>
            <a:fillRect/>
          </a:stretch>
        </p:blipFill>
        <p:spPr>
          <a:xfrm>
            <a:off x="1032597" y="2809876"/>
            <a:ext cx="6021531" cy="3162300"/>
          </a:xfrm>
        </p:spPr>
      </p:pic>
      <p:pic>
        <p:nvPicPr>
          <p:cNvPr id="7" name="Picture 6" descr="A picture containing chart&#10;&#10;Description automatically generated">
            <a:extLst>
              <a:ext uri="{FF2B5EF4-FFF2-40B4-BE49-F238E27FC236}">
                <a16:creationId xmlns:a16="http://schemas.microsoft.com/office/drawing/2014/main" id="{89CEAAF1-ED50-DF99-05C8-02D30B0C3473}"/>
              </a:ext>
            </a:extLst>
          </p:cNvPr>
          <p:cNvPicPr>
            <a:picLocks noChangeAspect="1"/>
          </p:cNvPicPr>
          <p:nvPr/>
        </p:nvPicPr>
        <p:blipFill>
          <a:blip r:embed="rId3"/>
          <a:stretch>
            <a:fillRect/>
          </a:stretch>
        </p:blipFill>
        <p:spPr>
          <a:xfrm>
            <a:off x="7682778" y="2809876"/>
            <a:ext cx="3476625" cy="3162300"/>
          </a:xfrm>
          <a:prstGeom prst="rect">
            <a:avLst/>
          </a:prstGeom>
        </p:spPr>
      </p:pic>
    </p:spTree>
    <p:extLst>
      <p:ext uri="{BB962C8B-B14F-4D97-AF65-F5344CB8AC3E}">
        <p14:creationId xmlns:p14="http://schemas.microsoft.com/office/powerpoint/2010/main" val="35527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5B7A-D404-90A9-FCAF-4B5A337ACC48}"/>
              </a:ext>
            </a:extLst>
          </p:cNvPr>
          <p:cNvSpPr>
            <a:spLocks noGrp="1"/>
          </p:cNvSpPr>
          <p:nvPr>
            <p:ph type="title"/>
          </p:nvPr>
        </p:nvSpPr>
        <p:spPr>
          <a:xfrm>
            <a:off x="919119" y="885824"/>
            <a:ext cx="10353762" cy="1257300"/>
          </a:xfrm>
        </p:spPr>
        <p:txBody>
          <a:bodyPr>
            <a:noAutofit/>
          </a:bodyPr>
          <a:lstStyle/>
          <a:p>
            <a:r>
              <a:rPr lang="en-US" sz="2400" b="0" i="0" dirty="0">
                <a:solidFill>
                  <a:schemeClr val="tx1"/>
                </a:solidFill>
                <a:effectLst/>
                <a:latin typeface="+mn-lt"/>
              </a:rPr>
              <a:t>This is an ideal situation. When two curves don’t overlap at all means model has an ideal measure of separability. It is perfectly able to distinguish between positive class and negative class.</a:t>
            </a:r>
            <a:br>
              <a:rPr lang="en-US" sz="2400" b="0" i="0" dirty="0">
                <a:solidFill>
                  <a:schemeClr val="tx1"/>
                </a:solidFill>
                <a:effectLst/>
                <a:latin typeface="+mn-lt"/>
              </a:rPr>
            </a:br>
            <a:br>
              <a:rPr lang="en-US" sz="2400" b="0" i="0" dirty="0">
                <a:solidFill>
                  <a:schemeClr val="tx1"/>
                </a:solidFill>
                <a:effectLst/>
                <a:latin typeface="+mn-lt"/>
              </a:rPr>
            </a:br>
            <a:endParaRPr lang="en-US" sz="2400" dirty="0">
              <a:solidFill>
                <a:schemeClr val="tx1"/>
              </a:solidFill>
              <a:latin typeface="+mn-lt"/>
            </a:endParaRPr>
          </a:p>
        </p:txBody>
      </p:sp>
      <p:pic>
        <p:nvPicPr>
          <p:cNvPr id="5" name="Content Placeholder 4" descr="Chart, diagram&#10;&#10;Description automatically generated with medium confidence">
            <a:extLst>
              <a:ext uri="{FF2B5EF4-FFF2-40B4-BE49-F238E27FC236}">
                <a16:creationId xmlns:a16="http://schemas.microsoft.com/office/drawing/2014/main" id="{4DCC6A45-9AD8-391C-42FC-5AD08708233E}"/>
              </a:ext>
            </a:extLst>
          </p:cNvPr>
          <p:cNvPicPr>
            <a:picLocks noGrp="1" noChangeAspect="1"/>
          </p:cNvPicPr>
          <p:nvPr>
            <p:ph idx="1"/>
          </p:nvPr>
        </p:nvPicPr>
        <p:blipFill>
          <a:blip r:embed="rId2"/>
          <a:stretch>
            <a:fillRect/>
          </a:stretch>
        </p:blipFill>
        <p:spPr>
          <a:xfrm>
            <a:off x="783215" y="2809876"/>
            <a:ext cx="6021531" cy="3162300"/>
          </a:xfrm>
        </p:spPr>
      </p:pic>
      <p:pic>
        <p:nvPicPr>
          <p:cNvPr id="7" name="Picture 6" descr="A picture containing chart&#10;&#10;Description automatically generated">
            <a:extLst>
              <a:ext uri="{FF2B5EF4-FFF2-40B4-BE49-F238E27FC236}">
                <a16:creationId xmlns:a16="http://schemas.microsoft.com/office/drawing/2014/main" id="{89CEAAF1-ED50-DF99-05C8-02D30B0C3473}"/>
              </a:ext>
            </a:extLst>
          </p:cNvPr>
          <p:cNvPicPr>
            <a:picLocks noChangeAspect="1"/>
          </p:cNvPicPr>
          <p:nvPr/>
        </p:nvPicPr>
        <p:blipFill>
          <a:blip r:embed="rId3"/>
          <a:stretch>
            <a:fillRect/>
          </a:stretch>
        </p:blipFill>
        <p:spPr>
          <a:xfrm>
            <a:off x="7682778" y="2809876"/>
            <a:ext cx="3476625" cy="3162300"/>
          </a:xfrm>
          <a:prstGeom prst="rect">
            <a:avLst/>
          </a:prstGeom>
        </p:spPr>
      </p:pic>
    </p:spTree>
    <p:extLst>
      <p:ext uri="{BB962C8B-B14F-4D97-AF65-F5344CB8AC3E}">
        <p14:creationId xmlns:p14="http://schemas.microsoft.com/office/powerpoint/2010/main" val="2626796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{583DAE0F-DCCC-41AA-8202-C2B378BA51BA}tf55705232_win32</Template>
  <TotalTime>35</TotalTime>
  <Words>725</Words>
  <Application>Microsoft Office PowerPoint</Application>
  <PresentationFormat>Widescreen</PresentationFormat>
  <Paragraphs>28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Goudy Old Style</vt:lpstr>
      <vt:lpstr>sohne</vt:lpstr>
      <vt:lpstr>Wingdings 2</vt:lpstr>
      <vt:lpstr>SlateVTI</vt:lpstr>
      <vt:lpstr>AUC ROC Curve</vt:lpstr>
      <vt:lpstr>PowerPoint Presentation</vt:lpstr>
      <vt:lpstr>What is the AUC - ROC Curve? </vt:lpstr>
      <vt:lpstr>What is the AUC - ROC Curve?</vt:lpstr>
      <vt:lpstr>PowerPoint Presentation</vt:lpstr>
      <vt:lpstr>TPR (True Positive Rate) / Recall /Sensitivity  </vt:lpstr>
      <vt:lpstr>How to speculate about the performance of the model? </vt:lpstr>
      <vt:lpstr>Red distribution curve is of the positive class (patients with disease) and the green distribution curve is of the negative class(patients with no disease)</vt:lpstr>
      <vt:lpstr>This is an ideal situation. When two curves don’t overlap at all means model has an ideal measure of separability. It is perfectly able to distinguish between positive class and negative class.  </vt:lpstr>
      <vt:lpstr>When two distributions overlap, we introduce type 1 and type 2 errors. Depending upon the threshold, we can minimize or maximize them. When AUC is 0.7, it means there is a 70% chance that the model will be able to distinguish between positive class and negative class.</vt:lpstr>
      <vt:lpstr>This is the worst situation. When AUC is approximately 0.5, the model has no discrimination capacity to distinguish between positive class and negative class.</vt:lpstr>
      <vt:lpstr>When AUC is approximately 0, the model is actually reciprocating the classes. It means the model is predicting a negative class as a positive class and vice versa.</vt:lpstr>
      <vt:lpstr>The relation between Sensitivity, Specificity, FPR, and Threshold. </vt:lpstr>
      <vt:lpstr>How to use the AUC ROC curve for the multi-class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 ROC Curve</dc:title>
  <dc:creator>Mamajonov Abubakr</dc:creator>
  <cp:lastModifiedBy>Mamajonov Abubakr</cp:lastModifiedBy>
  <cp:revision>1</cp:revision>
  <dcterms:created xsi:type="dcterms:W3CDTF">2022-05-03T06:07:19Z</dcterms:created>
  <dcterms:modified xsi:type="dcterms:W3CDTF">2022-05-03T06:42:49Z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