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6" r:id="rId9"/>
    <p:sldId id="267" r:id="rId10"/>
    <p:sldId id="262" r:id="rId11"/>
    <p:sldId id="263" r:id="rId12"/>
    <p:sldId id="264"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924800" cy="2533650"/>
          </a:xfrm>
        </p:spPr>
        <p:txBody>
          <a:bodyPr>
            <a:normAutofit/>
          </a:bodyPr>
          <a:lstStyle/>
          <a:p>
            <a:r>
              <a:rPr lang="en-IN" dirty="0" smtClean="0"/>
              <a:t>Bank Alarm System</a:t>
            </a:r>
            <a:br>
              <a:rPr lang="en-IN" dirty="0" smtClean="0"/>
            </a:br>
            <a:r>
              <a:rPr lang="en-IN" dirty="0" smtClean="0"/>
              <a:t>&amp;</a:t>
            </a:r>
            <a:br>
              <a:rPr lang="en-IN" dirty="0" smtClean="0"/>
            </a:br>
            <a:r>
              <a:rPr lang="en-IN" dirty="0" smtClean="0"/>
              <a:t>Highway Lights</a:t>
            </a:r>
            <a:endParaRPr lang="en-IN" dirty="0"/>
          </a:p>
        </p:txBody>
      </p:sp>
      <p:sp>
        <p:nvSpPr>
          <p:cNvPr id="3" name="Subtitle 2"/>
          <p:cNvSpPr>
            <a:spLocks noGrp="1"/>
          </p:cNvSpPr>
          <p:nvPr>
            <p:ph type="subTitle" idx="1"/>
          </p:nvPr>
        </p:nvSpPr>
        <p:spPr>
          <a:xfrm>
            <a:off x="4495800" y="3886200"/>
            <a:ext cx="3505200" cy="2286000"/>
          </a:xfrm>
        </p:spPr>
        <p:txBody>
          <a:bodyPr>
            <a:normAutofit fontScale="92500" lnSpcReduction="10000"/>
          </a:bodyPr>
          <a:lstStyle/>
          <a:p>
            <a:r>
              <a:rPr lang="en-IN" dirty="0" smtClean="0"/>
              <a:t>By Batch 1</a:t>
            </a:r>
          </a:p>
          <a:p>
            <a:pPr marL="457200" indent="-457200" algn="l">
              <a:buFont typeface="Arial" panose="020B0604020202020204" pitchFamily="34" charset="0"/>
              <a:buChar char="•"/>
            </a:pPr>
            <a:r>
              <a:rPr lang="en-IN" sz="2600" dirty="0" smtClean="0"/>
              <a:t>Abubaqar Mulla</a:t>
            </a:r>
            <a:r>
              <a:rPr lang="en-IN" sz="2600" dirty="0"/>
              <a:t> </a:t>
            </a:r>
            <a:r>
              <a:rPr lang="en-IN" sz="2600" dirty="0" smtClean="0"/>
              <a:t>– 11</a:t>
            </a:r>
          </a:p>
          <a:p>
            <a:pPr marL="457200" indent="-457200" algn="l">
              <a:buFont typeface="Arial" panose="020B0604020202020204" pitchFamily="34" charset="0"/>
              <a:buChar char="•"/>
            </a:pPr>
            <a:r>
              <a:rPr lang="en-IN" sz="2600" dirty="0" smtClean="0"/>
              <a:t>Aditya Chavan – 12</a:t>
            </a:r>
          </a:p>
          <a:p>
            <a:pPr marL="457200" indent="-457200" algn="l">
              <a:buFont typeface="Arial" panose="020B0604020202020204" pitchFamily="34" charset="0"/>
              <a:buChar char="•"/>
            </a:pPr>
            <a:r>
              <a:rPr lang="en-IN" sz="2600" dirty="0" smtClean="0"/>
              <a:t>Aman Mulla – 20</a:t>
            </a:r>
          </a:p>
          <a:p>
            <a:pPr marL="457200" indent="-457200" algn="l">
              <a:buFont typeface="Arial" panose="020B0604020202020204" pitchFamily="34" charset="0"/>
              <a:buChar char="•"/>
            </a:pPr>
            <a:r>
              <a:rPr lang="en-IN" sz="2600" dirty="0" smtClean="0"/>
              <a:t>Ashley Fernandez - 33</a:t>
            </a:r>
          </a:p>
          <a:p>
            <a:pPr marL="457200" indent="-457200" algn="l">
              <a:buFont typeface="Arial" panose="020B0604020202020204" pitchFamily="34" charset="0"/>
              <a:buChar char="•"/>
            </a:pPr>
            <a:endParaRPr lang="en-IN" dirty="0" smtClean="0"/>
          </a:p>
        </p:txBody>
      </p:sp>
    </p:spTree>
    <p:extLst>
      <p:ext uri="{BB962C8B-B14F-4D97-AF65-F5344CB8AC3E}">
        <p14:creationId xmlns:p14="http://schemas.microsoft.com/office/powerpoint/2010/main" val="398079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pPr marL="0" indent="0"/>
            <a:r>
              <a:rPr lang="en-IN" dirty="0"/>
              <a:t>Bank Alarm System </a:t>
            </a:r>
            <a:r>
              <a:rPr lang="en-IN" dirty="0" smtClean="0"/>
              <a:t>code</a:t>
            </a:r>
            <a:endParaRPr lang="en-IN" sz="1050" dirty="0"/>
          </a:p>
        </p:txBody>
      </p:sp>
      <p:sp>
        <p:nvSpPr>
          <p:cNvPr id="3" name="Content Placeholder 2"/>
          <p:cNvSpPr>
            <a:spLocks noGrp="1"/>
          </p:cNvSpPr>
          <p:nvPr>
            <p:ph idx="1"/>
          </p:nvPr>
        </p:nvSpPr>
        <p:spPr>
          <a:xfrm>
            <a:off x="457200" y="1219200"/>
            <a:ext cx="8305800" cy="5486400"/>
          </a:xfrm>
        </p:spPr>
        <p:txBody>
          <a:bodyPr>
            <a:normAutofit fontScale="40000" lnSpcReduction="20000"/>
          </a:bodyPr>
          <a:lstStyle/>
          <a:p>
            <a:pPr marL="0" indent="0">
              <a:buNone/>
            </a:pPr>
            <a:r>
              <a:rPr lang="en-US" sz="4300" dirty="0" err="1" smtClean="0"/>
              <a:t>int</a:t>
            </a:r>
            <a:r>
              <a:rPr lang="en-US" sz="4300" dirty="0" smtClean="0"/>
              <a:t> </a:t>
            </a:r>
            <a:r>
              <a:rPr lang="en-US" sz="4300" dirty="0"/>
              <a:t>LIGHT_SENSOR=1;</a:t>
            </a:r>
            <a:endParaRPr lang="en-IN" sz="4300" dirty="0"/>
          </a:p>
          <a:p>
            <a:pPr marL="0" indent="0">
              <a:buNone/>
            </a:pPr>
            <a:r>
              <a:rPr lang="en-US" sz="4300" dirty="0" err="1"/>
              <a:t>int</a:t>
            </a:r>
            <a:r>
              <a:rPr lang="en-US" sz="4300" dirty="0"/>
              <a:t> ULTRASONIC_TRIGGER_PIN=6;</a:t>
            </a:r>
            <a:endParaRPr lang="en-IN" sz="4300" dirty="0"/>
          </a:p>
          <a:p>
            <a:pPr marL="0" indent="0">
              <a:buNone/>
            </a:pPr>
            <a:r>
              <a:rPr lang="en-US" sz="4300" dirty="0" err="1"/>
              <a:t>int</a:t>
            </a:r>
            <a:r>
              <a:rPr lang="en-US" sz="4300" dirty="0"/>
              <a:t> ULTRASONIC_ECHO_PIN =7;</a:t>
            </a:r>
            <a:endParaRPr lang="en-IN" sz="4300" dirty="0"/>
          </a:p>
          <a:p>
            <a:pPr marL="0" indent="0">
              <a:buNone/>
            </a:pPr>
            <a:r>
              <a:rPr lang="en-US" sz="4300" dirty="0" err="1"/>
              <a:t>int</a:t>
            </a:r>
            <a:r>
              <a:rPr lang="en-US" sz="4300" dirty="0"/>
              <a:t> GAS_SENSOR=A0;</a:t>
            </a:r>
            <a:endParaRPr lang="en-IN" sz="4300" dirty="0"/>
          </a:p>
          <a:p>
            <a:pPr marL="0" indent="0">
              <a:buNone/>
            </a:pPr>
            <a:r>
              <a:rPr lang="en-US" sz="4300" dirty="0" err="1"/>
              <a:t>int</a:t>
            </a:r>
            <a:r>
              <a:rPr lang="en-US" sz="4300" dirty="0"/>
              <a:t> ALARM_PIN=9;</a:t>
            </a:r>
            <a:endParaRPr lang="en-IN" sz="4300" dirty="0"/>
          </a:p>
          <a:p>
            <a:pPr marL="0" indent="0">
              <a:buNone/>
            </a:pPr>
            <a:r>
              <a:rPr lang="en-US" sz="4300" dirty="0"/>
              <a:t> </a:t>
            </a:r>
            <a:endParaRPr lang="en-IN" sz="4300" dirty="0"/>
          </a:p>
          <a:p>
            <a:pPr marL="0" indent="0">
              <a:buNone/>
            </a:pPr>
            <a:r>
              <a:rPr lang="en-US" sz="4300" dirty="0" err="1"/>
              <a:t>int</a:t>
            </a:r>
            <a:r>
              <a:rPr lang="en-US" sz="4300" dirty="0"/>
              <a:t> </a:t>
            </a:r>
            <a:r>
              <a:rPr lang="en-US" sz="4300" dirty="0" err="1"/>
              <a:t>light_value</a:t>
            </a:r>
            <a:r>
              <a:rPr lang="en-US" sz="4300" dirty="0"/>
              <a:t> = 0;</a:t>
            </a:r>
            <a:endParaRPr lang="en-IN" sz="4300" dirty="0"/>
          </a:p>
          <a:p>
            <a:pPr marL="0" indent="0">
              <a:buNone/>
            </a:pPr>
            <a:r>
              <a:rPr lang="en-US" sz="4300" dirty="0"/>
              <a:t>long distance = 0;</a:t>
            </a:r>
            <a:endParaRPr lang="en-IN" sz="4300" dirty="0"/>
          </a:p>
          <a:p>
            <a:pPr marL="0" indent="0">
              <a:buNone/>
            </a:pPr>
            <a:r>
              <a:rPr lang="en-US" sz="4300" dirty="0" err="1"/>
              <a:t>int</a:t>
            </a:r>
            <a:r>
              <a:rPr lang="en-US" sz="4300" dirty="0"/>
              <a:t> </a:t>
            </a:r>
            <a:r>
              <a:rPr lang="en-US" sz="4300" dirty="0" err="1"/>
              <a:t>gas_value</a:t>
            </a:r>
            <a:r>
              <a:rPr lang="en-US" sz="4300" dirty="0"/>
              <a:t> = 0;</a:t>
            </a:r>
            <a:endParaRPr lang="en-IN" sz="4300" dirty="0"/>
          </a:p>
          <a:p>
            <a:pPr marL="0" indent="0">
              <a:buNone/>
            </a:pPr>
            <a:r>
              <a:rPr lang="en-US" sz="4300" dirty="0"/>
              <a:t> </a:t>
            </a:r>
            <a:endParaRPr lang="en-IN" sz="4300" dirty="0"/>
          </a:p>
          <a:p>
            <a:pPr marL="0" indent="0">
              <a:buNone/>
            </a:pPr>
            <a:r>
              <a:rPr lang="en-US" sz="4300" dirty="0"/>
              <a:t>void setup() {</a:t>
            </a:r>
            <a:endParaRPr lang="en-IN" sz="4300" dirty="0"/>
          </a:p>
          <a:p>
            <a:pPr marL="0" indent="0">
              <a:buNone/>
            </a:pPr>
            <a:r>
              <a:rPr lang="en-US" sz="4300" dirty="0"/>
              <a:t>  </a:t>
            </a:r>
            <a:r>
              <a:rPr lang="en-US" sz="4300" dirty="0" err="1"/>
              <a:t>pinMode</a:t>
            </a:r>
            <a:r>
              <a:rPr lang="en-US" sz="4300" dirty="0"/>
              <a:t>(LIGHT_SENSOR, INPUT);  </a:t>
            </a:r>
            <a:endParaRPr lang="en-IN" sz="4300" dirty="0"/>
          </a:p>
          <a:p>
            <a:pPr marL="0" indent="0">
              <a:buNone/>
            </a:pPr>
            <a:r>
              <a:rPr lang="en-US" sz="4300" dirty="0"/>
              <a:t>  </a:t>
            </a:r>
            <a:r>
              <a:rPr lang="en-US" sz="4300" dirty="0" err="1"/>
              <a:t>pinMode</a:t>
            </a:r>
            <a:r>
              <a:rPr lang="en-US" sz="4300" dirty="0"/>
              <a:t>(ULTRASONIC_TRIGGER_PIN, OUTPUT);</a:t>
            </a:r>
            <a:endParaRPr lang="en-IN" sz="4300" dirty="0"/>
          </a:p>
          <a:p>
            <a:pPr marL="0" indent="0">
              <a:buNone/>
            </a:pPr>
            <a:r>
              <a:rPr lang="en-US" sz="4300" dirty="0"/>
              <a:t>  </a:t>
            </a:r>
            <a:r>
              <a:rPr lang="en-US" sz="4300" dirty="0" err="1"/>
              <a:t>pinMode</a:t>
            </a:r>
            <a:r>
              <a:rPr lang="en-US" sz="4300" dirty="0"/>
              <a:t>(ULTRASONIC_ECHO_PIN, INPUT);</a:t>
            </a:r>
            <a:endParaRPr lang="en-IN" sz="4300" dirty="0"/>
          </a:p>
          <a:p>
            <a:pPr marL="0" indent="0">
              <a:buNone/>
            </a:pPr>
            <a:r>
              <a:rPr lang="en-US" sz="4300" dirty="0"/>
              <a:t>  </a:t>
            </a:r>
            <a:r>
              <a:rPr lang="en-US" sz="4300" dirty="0" err="1"/>
              <a:t>pinMode</a:t>
            </a:r>
            <a:r>
              <a:rPr lang="en-US" sz="4300" dirty="0"/>
              <a:t>(GAS_SENSOR,INPUT);</a:t>
            </a:r>
            <a:endParaRPr lang="en-IN" sz="4300" dirty="0"/>
          </a:p>
          <a:p>
            <a:pPr marL="0" indent="0">
              <a:buNone/>
            </a:pPr>
            <a:r>
              <a:rPr lang="en-US" sz="4300" dirty="0"/>
              <a:t>  </a:t>
            </a:r>
            <a:r>
              <a:rPr lang="en-US" sz="4300" dirty="0" err="1"/>
              <a:t>pinMode</a:t>
            </a:r>
            <a:r>
              <a:rPr lang="en-US" sz="4300" dirty="0"/>
              <a:t>(ALARM_PIN, OUTPUT);</a:t>
            </a:r>
            <a:endParaRPr lang="en-IN" sz="4300" dirty="0"/>
          </a:p>
          <a:p>
            <a:pPr marL="0" indent="0">
              <a:buNone/>
            </a:pPr>
            <a:r>
              <a:rPr lang="en-US" sz="4300" dirty="0"/>
              <a:t>  </a:t>
            </a:r>
            <a:r>
              <a:rPr lang="en-US" sz="4300" dirty="0" err="1"/>
              <a:t>digitalWrite</a:t>
            </a:r>
            <a:r>
              <a:rPr lang="en-US" sz="4300" dirty="0"/>
              <a:t>(ALARM_PIN, LOW);</a:t>
            </a:r>
            <a:endParaRPr lang="en-IN" sz="4300" dirty="0"/>
          </a:p>
          <a:p>
            <a:pPr marL="0" indent="0">
              <a:buNone/>
            </a:pPr>
            <a:r>
              <a:rPr lang="en-US" sz="4300" dirty="0"/>
              <a:t>  </a:t>
            </a:r>
            <a:r>
              <a:rPr lang="en-US" sz="4300" dirty="0" err="1"/>
              <a:t>Serial.begin</a:t>
            </a:r>
            <a:r>
              <a:rPr lang="en-US" sz="4300" dirty="0"/>
              <a:t>(9600);</a:t>
            </a:r>
            <a:endParaRPr lang="en-IN" sz="4300" dirty="0"/>
          </a:p>
          <a:p>
            <a:pPr marL="0" indent="0">
              <a:buNone/>
            </a:pPr>
            <a:r>
              <a:rPr lang="en-US" sz="4300" dirty="0"/>
              <a:t>}</a:t>
            </a:r>
            <a:endParaRPr lang="en-IN" sz="4300" dirty="0"/>
          </a:p>
        </p:txBody>
      </p:sp>
    </p:spTree>
    <p:extLst>
      <p:ext uri="{BB962C8B-B14F-4D97-AF65-F5344CB8AC3E}">
        <p14:creationId xmlns:p14="http://schemas.microsoft.com/office/powerpoint/2010/main" val="713174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82000" cy="5601533"/>
          </a:xfrm>
          <a:prstGeom prst="rect">
            <a:avLst/>
          </a:prstGeom>
        </p:spPr>
        <p:txBody>
          <a:bodyPr wrap="square">
            <a:spAutoFit/>
          </a:bodyPr>
          <a:lstStyle/>
          <a:p>
            <a:r>
              <a:rPr lang="en-US" sz="2000" dirty="0"/>
              <a:t>void loop() {</a:t>
            </a:r>
            <a:endParaRPr lang="en-IN" sz="2000" dirty="0"/>
          </a:p>
          <a:p>
            <a:r>
              <a:rPr lang="en-US" sz="2000" dirty="0"/>
              <a:t>  </a:t>
            </a:r>
            <a:r>
              <a:rPr lang="en-US" sz="2000" dirty="0" err="1"/>
              <a:t>light_value</a:t>
            </a:r>
            <a:r>
              <a:rPr lang="en-US" sz="2000" dirty="0"/>
              <a:t> = </a:t>
            </a:r>
            <a:r>
              <a:rPr lang="en-US" sz="2000" dirty="0" err="1"/>
              <a:t>analogRead</a:t>
            </a:r>
            <a:r>
              <a:rPr lang="en-US" sz="2000" dirty="0"/>
              <a:t>(LIGHT_SENSOR);</a:t>
            </a:r>
            <a:endParaRPr lang="en-IN" sz="2000" dirty="0"/>
          </a:p>
          <a:p>
            <a:r>
              <a:rPr lang="en-US" sz="2000" dirty="0"/>
              <a:t>  distance = </a:t>
            </a:r>
            <a:r>
              <a:rPr lang="en-US" sz="2000" dirty="0" err="1"/>
              <a:t>getDistance</a:t>
            </a:r>
            <a:r>
              <a:rPr lang="en-US" sz="2000" dirty="0"/>
              <a:t>();</a:t>
            </a:r>
            <a:endParaRPr lang="en-IN" sz="2000" dirty="0"/>
          </a:p>
          <a:p>
            <a:r>
              <a:rPr lang="en-US" sz="2000" dirty="0"/>
              <a:t>  </a:t>
            </a:r>
            <a:r>
              <a:rPr lang="en-US" sz="2000" dirty="0" err="1" smtClean="0"/>
              <a:t>gas_value</a:t>
            </a:r>
            <a:r>
              <a:rPr lang="en-US" sz="2000" dirty="0" smtClean="0"/>
              <a:t> = </a:t>
            </a:r>
            <a:r>
              <a:rPr lang="en-US" sz="2000" dirty="0" err="1" smtClean="0"/>
              <a:t>analogRead</a:t>
            </a:r>
            <a:r>
              <a:rPr lang="en-US" sz="2000" dirty="0" smtClean="0"/>
              <a:t>(GAS_SENSOR);</a:t>
            </a:r>
            <a:endParaRPr lang="en-IN" sz="2000" dirty="0" smtClean="0"/>
          </a:p>
          <a:p>
            <a:r>
              <a:rPr lang="en-US" sz="2000" dirty="0" smtClean="0"/>
              <a:t> </a:t>
            </a:r>
            <a:endParaRPr lang="en-IN" sz="2000" dirty="0" smtClean="0"/>
          </a:p>
          <a:p>
            <a:r>
              <a:rPr lang="en-US" sz="2000" dirty="0" smtClean="0"/>
              <a:t>   if((distance &lt; 20 &amp;&amp; </a:t>
            </a:r>
            <a:r>
              <a:rPr lang="en-US" sz="2000" dirty="0" err="1" smtClean="0"/>
              <a:t>gas_value</a:t>
            </a:r>
            <a:r>
              <a:rPr lang="en-US" sz="2000" dirty="0" smtClean="0"/>
              <a:t> &gt; 250) || (</a:t>
            </a:r>
            <a:r>
              <a:rPr lang="en-US" sz="2000" dirty="0" err="1" smtClean="0"/>
              <a:t>light_value</a:t>
            </a:r>
            <a:r>
              <a:rPr lang="en-US" sz="2000" dirty="0" smtClean="0"/>
              <a:t> &lt;100 &amp;&amp; distance &lt; 20 ) || (</a:t>
            </a:r>
            <a:r>
              <a:rPr lang="en-US" sz="2000" dirty="0" err="1" smtClean="0"/>
              <a:t>gas_value</a:t>
            </a:r>
            <a:r>
              <a:rPr lang="en-US" sz="2000" dirty="0" smtClean="0"/>
              <a:t> &gt; 250 &amp;&amp; </a:t>
            </a:r>
            <a:r>
              <a:rPr lang="en-US" sz="2000" dirty="0" err="1" smtClean="0"/>
              <a:t>light_value</a:t>
            </a:r>
            <a:r>
              <a:rPr lang="en-US" sz="2000" dirty="0" smtClean="0"/>
              <a:t> &lt;100 )) {</a:t>
            </a:r>
            <a:endParaRPr lang="en-IN" sz="2000" dirty="0" smtClean="0"/>
          </a:p>
          <a:p>
            <a:r>
              <a:rPr lang="en-US" sz="2000" dirty="0"/>
              <a:t>    </a:t>
            </a:r>
            <a:r>
              <a:rPr lang="en-US" sz="2000" dirty="0" err="1"/>
              <a:t>digitalWrite</a:t>
            </a:r>
            <a:r>
              <a:rPr lang="en-US" sz="2000" dirty="0"/>
              <a:t>(ALARM_PIN, HIGH);</a:t>
            </a:r>
            <a:endParaRPr lang="en-IN" sz="2000" dirty="0"/>
          </a:p>
          <a:p>
            <a:r>
              <a:rPr lang="en-US" sz="2000" dirty="0" smtClean="0"/>
              <a:t>    delay(5000);</a:t>
            </a:r>
            <a:endParaRPr lang="en-IN" sz="2000" dirty="0" smtClean="0"/>
          </a:p>
          <a:p>
            <a:r>
              <a:rPr lang="en-US" sz="2000" dirty="0" smtClean="0"/>
              <a:t>    </a:t>
            </a:r>
            <a:r>
              <a:rPr lang="en-US" sz="2000" dirty="0" err="1" smtClean="0"/>
              <a:t>digitalWrite</a:t>
            </a:r>
            <a:r>
              <a:rPr lang="en-US" sz="2000" dirty="0" smtClean="0"/>
              <a:t>(ALARM_PIN, LOW);</a:t>
            </a:r>
            <a:endParaRPr lang="en-IN" sz="2000" dirty="0" smtClean="0"/>
          </a:p>
          <a:p>
            <a:r>
              <a:rPr lang="en-US" sz="2000" dirty="0"/>
              <a:t>    delay(1000</a:t>
            </a:r>
            <a:r>
              <a:rPr lang="en-US" sz="2000" dirty="0" smtClean="0"/>
              <a:t>);</a:t>
            </a:r>
            <a:endParaRPr lang="en-IN" sz="2000" dirty="0"/>
          </a:p>
          <a:p>
            <a:r>
              <a:rPr lang="en-US" sz="2000" dirty="0"/>
              <a:t>  </a:t>
            </a:r>
            <a:r>
              <a:rPr lang="en-US" sz="2000" dirty="0" smtClean="0"/>
              <a:t>}</a:t>
            </a:r>
          </a:p>
          <a:p>
            <a:r>
              <a:rPr lang="en-US" sz="2000" dirty="0" err="1"/>
              <a:t>Serial.println</a:t>
            </a:r>
            <a:r>
              <a:rPr lang="en-US" sz="2000" dirty="0"/>
              <a:t>(distance);</a:t>
            </a:r>
            <a:endParaRPr lang="en-IN" sz="2000" dirty="0"/>
          </a:p>
          <a:p>
            <a:r>
              <a:rPr lang="en-US" sz="2000" dirty="0" err="1"/>
              <a:t>Serial.println</a:t>
            </a:r>
            <a:r>
              <a:rPr lang="en-US" sz="2000" dirty="0"/>
              <a:t>(</a:t>
            </a:r>
            <a:r>
              <a:rPr lang="en-US" sz="2000" dirty="0" err="1"/>
              <a:t>light_value</a:t>
            </a:r>
            <a:r>
              <a:rPr lang="en-US" sz="2000" dirty="0"/>
              <a:t>);</a:t>
            </a:r>
            <a:endParaRPr lang="en-IN" sz="2000" dirty="0"/>
          </a:p>
          <a:p>
            <a:r>
              <a:rPr lang="en-US" sz="2000" dirty="0" err="1"/>
              <a:t>Serial.println</a:t>
            </a:r>
            <a:r>
              <a:rPr lang="en-US" sz="2000" dirty="0"/>
              <a:t>(</a:t>
            </a:r>
            <a:r>
              <a:rPr lang="en-US" sz="2000" dirty="0" err="1"/>
              <a:t>gas_value</a:t>
            </a:r>
            <a:r>
              <a:rPr lang="en-US" sz="2000" dirty="0"/>
              <a:t>);</a:t>
            </a:r>
            <a:endParaRPr lang="en-IN" sz="2000" dirty="0"/>
          </a:p>
          <a:p>
            <a:r>
              <a:rPr lang="en-US" sz="2000" dirty="0" smtClean="0"/>
              <a:t>delay(100);</a:t>
            </a:r>
            <a:endParaRPr lang="en-IN" sz="2000" dirty="0" smtClean="0"/>
          </a:p>
          <a:p>
            <a:r>
              <a:rPr lang="en-US" sz="2000" dirty="0" smtClean="0"/>
              <a:t>}</a:t>
            </a:r>
            <a:endParaRPr lang="en-IN" sz="2000" dirty="0"/>
          </a:p>
          <a:p>
            <a:endParaRPr lang="en-IN" dirty="0"/>
          </a:p>
        </p:txBody>
      </p:sp>
    </p:spTree>
    <p:extLst>
      <p:ext uri="{BB962C8B-B14F-4D97-AF65-F5344CB8AC3E}">
        <p14:creationId xmlns:p14="http://schemas.microsoft.com/office/powerpoint/2010/main" val="585376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4" y="548799"/>
            <a:ext cx="6096000" cy="2308324"/>
          </a:xfrm>
          <a:prstGeom prst="rect">
            <a:avLst/>
          </a:prstGeom>
        </p:spPr>
        <p:txBody>
          <a:bodyPr wrap="square">
            <a:spAutoFit/>
          </a:bodyPr>
          <a:lstStyle/>
          <a:p>
            <a:r>
              <a:rPr lang="en-US" dirty="0"/>
              <a:t>long </a:t>
            </a:r>
            <a:r>
              <a:rPr lang="en-US" dirty="0" err="1"/>
              <a:t>getDistance</a:t>
            </a:r>
            <a:r>
              <a:rPr lang="en-US" dirty="0"/>
              <a:t>() {</a:t>
            </a:r>
            <a:endParaRPr lang="en-IN" dirty="0"/>
          </a:p>
          <a:p>
            <a:r>
              <a:rPr lang="en-US" dirty="0"/>
              <a:t>  </a:t>
            </a:r>
            <a:r>
              <a:rPr lang="en-US" dirty="0" err="1"/>
              <a:t>digitalWrite</a:t>
            </a:r>
            <a:r>
              <a:rPr lang="en-US" dirty="0"/>
              <a:t>(ULTRASONIC_TRIGGER_PIN, LOW);</a:t>
            </a:r>
            <a:endParaRPr lang="en-IN" dirty="0"/>
          </a:p>
          <a:p>
            <a:r>
              <a:rPr lang="en-US" dirty="0"/>
              <a:t>  delay(50);</a:t>
            </a:r>
            <a:endParaRPr lang="en-IN" dirty="0"/>
          </a:p>
          <a:p>
            <a:r>
              <a:rPr lang="en-US" dirty="0"/>
              <a:t>  </a:t>
            </a:r>
            <a:r>
              <a:rPr lang="en-US" dirty="0" err="1"/>
              <a:t>digitalWrite</a:t>
            </a:r>
            <a:r>
              <a:rPr lang="en-US" dirty="0"/>
              <a:t>(ULTRASONIC_TRIGGER_PIN, HIGH);</a:t>
            </a:r>
            <a:endParaRPr lang="en-IN" dirty="0"/>
          </a:p>
          <a:p>
            <a:r>
              <a:rPr lang="en-US" dirty="0"/>
              <a:t>  delay(50);</a:t>
            </a:r>
            <a:endParaRPr lang="en-IN" dirty="0"/>
          </a:p>
          <a:p>
            <a:r>
              <a:rPr lang="en-US" dirty="0"/>
              <a:t>  </a:t>
            </a:r>
            <a:r>
              <a:rPr lang="en-US" dirty="0" err="1"/>
              <a:t>digitalWrite</a:t>
            </a:r>
            <a:r>
              <a:rPr lang="en-US" dirty="0"/>
              <a:t>(ULTRASONIC_TRIGGER_PIN, LOW);</a:t>
            </a:r>
            <a:endParaRPr lang="en-IN" dirty="0"/>
          </a:p>
          <a:p>
            <a:r>
              <a:rPr lang="en-US" dirty="0"/>
              <a:t>  return 0.0347*</a:t>
            </a:r>
            <a:r>
              <a:rPr lang="en-US" dirty="0" err="1"/>
              <a:t>pulseIn</a:t>
            </a:r>
            <a:r>
              <a:rPr lang="en-US" dirty="0"/>
              <a:t>(ULTRASONIC_ECHO_PIN, HIGH) / 2;</a:t>
            </a:r>
            <a:endParaRPr lang="en-IN" dirty="0"/>
          </a:p>
          <a:p>
            <a:r>
              <a:rPr lang="en-US" dirty="0"/>
              <a:t>}</a:t>
            </a:r>
            <a:endParaRPr lang="en-IN" dirty="0"/>
          </a:p>
        </p:txBody>
      </p:sp>
    </p:spTree>
    <p:extLst>
      <p:ext uri="{BB962C8B-B14F-4D97-AF65-F5344CB8AC3E}">
        <p14:creationId xmlns:p14="http://schemas.microsoft.com/office/powerpoint/2010/main" val="205864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153400" cy="79216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mtClean="0"/>
              <a:t>Output</a:t>
            </a:r>
            <a:endParaRPr lang="en-IN" dirty="0"/>
          </a:p>
        </p:txBody>
      </p:sp>
      <p:sp>
        <p:nvSpPr>
          <p:cNvPr id="3" name="Rectangle 2"/>
          <p:cNvSpPr/>
          <p:nvPr/>
        </p:nvSpPr>
        <p:spPr>
          <a:xfrm>
            <a:off x="609600" y="1066800"/>
            <a:ext cx="7924800" cy="4893647"/>
          </a:xfrm>
          <a:prstGeom prst="rect">
            <a:avLst/>
          </a:prstGeom>
        </p:spPr>
        <p:txBody>
          <a:bodyPr wrap="square">
            <a:spAutoFit/>
          </a:bodyPr>
          <a:lstStyle/>
          <a:p>
            <a:r>
              <a:rPr lang="en-US" dirty="0"/>
              <a:t>The output will be the distance measured by the ultrasonic sensor, the value of the light sensor, and the value of the gas sensor, which will be printed to the serial monitor. If certain conditions are met, the alarm will sound for five seconds and then stop for one second before repeating</a:t>
            </a:r>
            <a:r>
              <a:rPr lang="en-US" dirty="0" smtClean="0"/>
              <a:t>.</a:t>
            </a:r>
          </a:p>
          <a:p>
            <a:endParaRPr lang="en-US" dirty="0"/>
          </a:p>
          <a:p>
            <a:r>
              <a:rPr lang="en-US" sz="2400" dirty="0" smtClean="0"/>
              <a:t>Sample output-</a:t>
            </a:r>
          </a:p>
          <a:p>
            <a:r>
              <a:rPr lang="en-US" dirty="0"/>
              <a:t>89 </a:t>
            </a:r>
            <a:endParaRPr lang="en-US" dirty="0" smtClean="0"/>
          </a:p>
          <a:p>
            <a:r>
              <a:rPr lang="en-US" dirty="0" smtClean="0"/>
              <a:t>23 </a:t>
            </a:r>
          </a:p>
          <a:p>
            <a:r>
              <a:rPr lang="en-US" dirty="0" smtClean="0"/>
              <a:t>245 </a:t>
            </a:r>
          </a:p>
          <a:p>
            <a:r>
              <a:rPr lang="en-US" dirty="0" smtClean="0"/>
              <a:t>91 </a:t>
            </a:r>
          </a:p>
          <a:p>
            <a:r>
              <a:rPr lang="en-US" dirty="0" smtClean="0"/>
              <a:t>23 </a:t>
            </a:r>
          </a:p>
          <a:p>
            <a:r>
              <a:rPr lang="en-US" dirty="0" smtClean="0"/>
              <a:t>246 </a:t>
            </a:r>
          </a:p>
          <a:p>
            <a:r>
              <a:rPr lang="en-US" dirty="0" smtClean="0"/>
              <a:t>89 </a:t>
            </a:r>
          </a:p>
          <a:p>
            <a:r>
              <a:rPr lang="en-US" dirty="0" smtClean="0"/>
              <a:t>23 </a:t>
            </a:r>
          </a:p>
          <a:p>
            <a:r>
              <a:rPr lang="en-US" dirty="0" smtClean="0"/>
              <a:t>244 </a:t>
            </a:r>
          </a:p>
          <a:p>
            <a:r>
              <a:rPr lang="en-US" dirty="0" smtClean="0"/>
              <a:t>91 </a:t>
            </a:r>
          </a:p>
          <a:p>
            <a:r>
              <a:rPr lang="en-US" dirty="0" smtClean="0"/>
              <a:t>ALARM </a:t>
            </a:r>
            <a:r>
              <a:rPr lang="en-US" dirty="0"/>
              <a:t>triggered!</a:t>
            </a:r>
            <a:endParaRPr lang="en-US" dirty="0" smtClean="0"/>
          </a:p>
        </p:txBody>
      </p:sp>
    </p:spTree>
    <p:extLst>
      <p:ext uri="{BB962C8B-B14F-4D97-AF65-F5344CB8AC3E}">
        <p14:creationId xmlns:p14="http://schemas.microsoft.com/office/powerpoint/2010/main" val="364912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273" y="685800"/>
            <a:ext cx="8229600" cy="1143000"/>
          </a:xfrm>
        </p:spPr>
        <p:txBody>
          <a:bodyPr/>
          <a:lstStyle/>
          <a:p>
            <a:r>
              <a:rPr lang="en-IN" dirty="0" smtClean="0"/>
              <a:t>Conclusion</a:t>
            </a:r>
            <a:endParaRPr lang="en-IN" dirty="0"/>
          </a:p>
        </p:txBody>
      </p:sp>
      <p:sp>
        <p:nvSpPr>
          <p:cNvPr id="3" name="Rectangle 2"/>
          <p:cNvSpPr/>
          <p:nvPr/>
        </p:nvSpPr>
        <p:spPr>
          <a:xfrm>
            <a:off x="547255" y="2362200"/>
            <a:ext cx="8153400" cy="3046988"/>
          </a:xfrm>
          <a:prstGeom prst="rect">
            <a:avLst/>
          </a:prstGeom>
        </p:spPr>
        <p:txBody>
          <a:bodyPr wrap="square">
            <a:spAutoFit/>
          </a:bodyPr>
          <a:lstStyle/>
          <a:p>
            <a:r>
              <a:rPr lang="en-US" sz="2400" dirty="0"/>
              <a:t>In conclusion, the Bank Alarm System and Highway Lights implemented using </a:t>
            </a:r>
            <a:r>
              <a:rPr lang="en-US" sz="2400" dirty="0" err="1"/>
              <a:t>IoT</a:t>
            </a:r>
            <a:r>
              <a:rPr lang="en-US" sz="2400" dirty="0"/>
              <a:t> technology demonstrate the potential of using interconnected devices to enhance security and safety. The Bank Alarm System detects and alerts the authorities in case of a break-in, while the Highway Lights optimize energy consumption and improve road safety. These examples highlight the benefits of </a:t>
            </a:r>
            <a:r>
              <a:rPr lang="en-US" sz="2400" dirty="0" err="1"/>
              <a:t>IoT</a:t>
            </a:r>
            <a:r>
              <a:rPr lang="en-US" sz="2400" dirty="0"/>
              <a:t> technology and its applications in various industries, ranging from finance to transportation.</a:t>
            </a:r>
            <a:endParaRPr lang="en-IN" sz="2400" dirty="0"/>
          </a:p>
        </p:txBody>
      </p:sp>
    </p:spTree>
    <p:extLst>
      <p:ext uri="{BB962C8B-B14F-4D97-AF65-F5344CB8AC3E}">
        <p14:creationId xmlns:p14="http://schemas.microsoft.com/office/powerpoint/2010/main" val="378924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229600" cy="1143000"/>
          </a:xfrm>
        </p:spPr>
        <p:txBody>
          <a:bodyPr/>
          <a:lstStyle/>
          <a:p>
            <a:r>
              <a:rPr lang="en-IN" dirty="0" smtClean="0"/>
              <a:t>Course learning outcome</a:t>
            </a:r>
            <a:endParaRPr lang="en-IN" dirty="0"/>
          </a:p>
        </p:txBody>
      </p:sp>
      <p:sp>
        <p:nvSpPr>
          <p:cNvPr id="3" name="Rectangle 2"/>
          <p:cNvSpPr/>
          <p:nvPr/>
        </p:nvSpPr>
        <p:spPr>
          <a:xfrm>
            <a:off x="838200" y="2362200"/>
            <a:ext cx="6781800" cy="3046988"/>
          </a:xfrm>
          <a:prstGeom prst="rect">
            <a:avLst/>
          </a:prstGeom>
        </p:spPr>
        <p:txBody>
          <a:bodyPr wrap="square">
            <a:spAutoFit/>
          </a:bodyPr>
          <a:lstStyle/>
          <a:p>
            <a:pPr marL="285750" indent="-285750">
              <a:buFont typeface="Arial" panose="020B0604020202020204" pitchFamily="34" charset="0"/>
              <a:buChar char="•"/>
            </a:pPr>
            <a:r>
              <a:rPr lang="en-US" sz="2400" dirty="0" smtClean="0"/>
              <a:t>Familiar </a:t>
            </a:r>
            <a:r>
              <a:rPr lang="en-US" sz="2400" dirty="0"/>
              <a:t>with Arduino environment and its </a:t>
            </a:r>
            <a:r>
              <a:rPr lang="en-US" sz="2400" dirty="0" smtClean="0"/>
              <a:t>applications.</a:t>
            </a:r>
          </a:p>
          <a:p>
            <a:pPr marL="285750" indent="-285750">
              <a:buFont typeface="Arial" panose="020B0604020202020204" pitchFamily="34" charset="0"/>
              <a:buChar char="•"/>
            </a:pPr>
            <a:r>
              <a:rPr lang="en-US" sz="2400" dirty="0" smtClean="0"/>
              <a:t>Able </a:t>
            </a:r>
            <a:r>
              <a:rPr lang="en-US" sz="2400" dirty="0"/>
              <a:t>to understand Arduino programming with C</a:t>
            </a:r>
            <a:r>
              <a:rPr lang="en-US" sz="2400" dirty="0" smtClean="0"/>
              <a:t>++.</a:t>
            </a:r>
          </a:p>
          <a:p>
            <a:pPr marL="285750" indent="-285750">
              <a:buFont typeface="Arial" panose="020B0604020202020204" pitchFamily="34" charset="0"/>
              <a:buChar char="•"/>
            </a:pPr>
            <a:r>
              <a:rPr lang="en-US" sz="2400" dirty="0" smtClean="0"/>
              <a:t>Able </a:t>
            </a:r>
            <a:r>
              <a:rPr lang="en-US" sz="2400" dirty="0"/>
              <a:t>to Design Smart systems </a:t>
            </a:r>
            <a:r>
              <a:rPr lang="en-US" sz="2400" dirty="0" smtClean="0"/>
              <a:t>applications.</a:t>
            </a:r>
          </a:p>
          <a:p>
            <a:pPr marL="285750" indent="-285750">
              <a:buFont typeface="Arial" panose="020B0604020202020204" pitchFamily="34" charset="0"/>
              <a:buChar char="•"/>
            </a:pPr>
            <a:r>
              <a:rPr lang="en-US" sz="2400" dirty="0" smtClean="0"/>
              <a:t>Learn </a:t>
            </a:r>
            <a:r>
              <a:rPr lang="en-US" sz="2400" dirty="0"/>
              <a:t>and understand about any new IDE, compiler, and MCU chip in Arduino</a:t>
            </a:r>
            <a:r>
              <a:rPr lang="en-US" sz="2400" dirty="0"/>
              <a:t/>
            </a:r>
            <a:br>
              <a:rPr lang="en-US" sz="2400" dirty="0"/>
            </a:br>
            <a:r>
              <a:rPr lang="en-US" sz="2400" dirty="0"/>
              <a:t>compatible boards or similar types.</a:t>
            </a:r>
            <a:endParaRPr lang="en-IN" sz="2400" dirty="0"/>
          </a:p>
        </p:txBody>
      </p:sp>
    </p:spTree>
    <p:extLst>
      <p:ext uri="{BB962C8B-B14F-4D97-AF65-F5344CB8AC3E}">
        <p14:creationId xmlns:p14="http://schemas.microsoft.com/office/powerpoint/2010/main" val="423559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Bank Alarm System:</a:t>
            </a:r>
          </a:p>
          <a:p>
            <a:r>
              <a:rPr lang="en-US" dirty="0"/>
              <a:t>Objective: Enhance security by detecting suspicious activities and alerting security personnel.</a:t>
            </a:r>
          </a:p>
          <a:p>
            <a:r>
              <a:rPr lang="en-US" dirty="0" smtClean="0"/>
              <a:t>Objective</a:t>
            </a:r>
            <a:r>
              <a:rPr lang="en-US" dirty="0"/>
              <a:t>: Cost-effective system that provides value for money.</a:t>
            </a:r>
          </a:p>
          <a:p>
            <a:pPr marL="0" indent="0">
              <a:buNone/>
            </a:pPr>
            <a:r>
              <a:rPr lang="en-US" dirty="0"/>
              <a:t>Highway Lights:</a:t>
            </a:r>
          </a:p>
          <a:p>
            <a:r>
              <a:rPr lang="en-US" dirty="0"/>
              <a:t>Objective: Improve road safety by providing adequate illumination on highways and roads.</a:t>
            </a:r>
          </a:p>
          <a:p>
            <a:r>
              <a:rPr lang="en-US" dirty="0"/>
              <a:t>Objective: Energy-efficient lights that reduce energy </a:t>
            </a:r>
            <a:r>
              <a:rPr lang="en-US" dirty="0" smtClean="0"/>
              <a:t>costs.</a:t>
            </a:r>
            <a:endParaRPr lang="en-IN" dirty="0"/>
          </a:p>
        </p:txBody>
      </p:sp>
    </p:spTree>
    <p:extLst>
      <p:ext uri="{BB962C8B-B14F-4D97-AF65-F5344CB8AC3E}">
        <p14:creationId xmlns:p14="http://schemas.microsoft.com/office/powerpoint/2010/main" val="1561421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Theory</a:t>
            </a:r>
            <a:endParaRPr lang="en-IN" dirty="0"/>
          </a:p>
        </p:txBody>
      </p:sp>
      <p:sp>
        <p:nvSpPr>
          <p:cNvPr id="3" name="Content Placeholder 2"/>
          <p:cNvSpPr>
            <a:spLocks noGrp="1"/>
          </p:cNvSpPr>
          <p:nvPr>
            <p:ph idx="1"/>
          </p:nvPr>
        </p:nvSpPr>
        <p:spPr/>
        <p:txBody>
          <a:bodyPr>
            <a:normAutofit fontScale="55000" lnSpcReduction="20000"/>
          </a:bodyPr>
          <a:lstStyle/>
          <a:p>
            <a:r>
              <a:rPr lang="en-US" dirty="0"/>
              <a:t>Bank Alarm System:</a:t>
            </a:r>
          </a:p>
          <a:p>
            <a:pPr marL="0" indent="0">
              <a:buNone/>
            </a:pPr>
            <a:r>
              <a:rPr lang="en-US" dirty="0"/>
              <a:t>A bank alarm system is a security system designed to protect a bank's premises and assets from theft, burglary, or any other security breaches. In an </a:t>
            </a:r>
            <a:r>
              <a:rPr lang="en-US" dirty="0" err="1"/>
              <a:t>IoT</a:t>
            </a:r>
            <a:r>
              <a:rPr lang="en-US" dirty="0"/>
              <a:t>-enabled bank alarm system, sensors and cameras are used to detect and monitor suspicious activities in real-time. The system is designed to alert security personnel or authorities immediately if it detects any security breaches. It can also be integrated with other security systems such as CCTV cameras, access control systems, and fire alarms to provide a comprehensive security solution.</a:t>
            </a:r>
          </a:p>
          <a:p>
            <a:r>
              <a:rPr lang="en-US" dirty="0"/>
              <a:t>Highway Lights:</a:t>
            </a:r>
          </a:p>
          <a:p>
            <a:pPr marL="0" indent="0">
              <a:buNone/>
            </a:pPr>
            <a:r>
              <a:rPr lang="en-US" dirty="0"/>
              <a:t>Highway lights are an essential component of road safety, providing illumination to drivers and ensuring that they can see the road ahead clearly. In an </a:t>
            </a:r>
            <a:r>
              <a:rPr lang="en-US" dirty="0" err="1"/>
              <a:t>IoT</a:t>
            </a:r>
            <a:r>
              <a:rPr lang="en-US" dirty="0"/>
              <a:t>-enabled highway lights system, sensors and control systems are used to automatically adjust the lights' brightness and intensity based on the time of day, weather conditions, and traffic volume. This helps to ensure that the lights are always functioning optimally and providing the required illumination while minimizing energy consumption. The system can also be integrated with other </a:t>
            </a:r>
            <a:r>
              <a:rPr lang="en-US" dirty="0" err="1"/>
              <a:t>IoT</a:t>
            </a:r>
            <a:r>
              <a:rPr lang="en-US" dirty="0"/>
              <a:t> systems such as traffic management systems and weather monitoring systems to provide a comprehensive solution for road safety and efficiency.</a:t>
            </a:r>
          </a:p>
          <a:p>
            <a:pPr marL="0" indent="0">
              <a:buNone/>
            </a:pPr>
            <a:endParaRPr lang="en-IN" dirty="0"/>
          </a:p>
        </p:txBody>
      </p:sp>
    </p:spTree>
    <p:extLst>
      <p:ext uri="{BB962C8B-B14F-4D97-AF65-F5344CB8AC3E}">
        <p14:creationId xmlns:p14="http://schemas.microsoft.com/office/powerpoint/2010/main" val="414493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Highway Lights algorithm-</a:t>
            </a:r>
          </a:p>
          <a:p>
            <a:pPr marL="514350" indent="-514350">
              <a:buFont typeface="+mj-lt"/>
              <a:buAutoNum type="arabicPeriod"/>
            </a:pPr>
            <a:r>
              <a:rPr lang="en-US" dirty="0"/>
              <a:t>Initialize the pins for the liquid crystal display, light sensor, ultrasonic sensor, and LED.</a:t>
            </a:r>
          </a:p>
          <a:p>
            <a:pPr marL="514350" indent="-514350">
              <a:buFont typeface="+mj-lt"/>
              <a:buAutoNum type="arabicPeriod"/>
            </a:pPr>
            <a:r>
              <a:rPr lang="en-US" dirty="0"/>
              <a:t>Setup the liquid crystal display and serial communication.</a:t>
            </a:r>
          </a:p>
          <a:p>
            <a:pPr marL="514350" indent="-514350">
              <a:buFont typeface="+mj-lt"/>
              <a:buAutoNum type="arabicPeriod"/>
            </a:pPr>
            <a:r>
              <a:rPr lang="en-US" dirty="0"/>
              <a:t>Enter the loop function.</a:t>
            </a:r>
          </a:p>
          <a:p>
            <a:pPr marL="514350" indent="-514350">
              <a:buFont typeface="+mj-lt"/>
              <a:buAutoNum type="arabicPeriod"/>
            </a:pPr>
            <a:r>
              <a:rPr lang="en-US" dirty="0"/>
              <a:t>Read the value of the light sensor and display it on the first line of the LCD.</a:t>
            </a:r>
          </a:p>
          <a:p>
            <a:pPr marL="514350" indent="-514350">
              <a:buFont typeface="+mj-lt"/>
              <a:buAutoNum type="arabicPeriod"/>
            </a:pPr>
            <a:r>
              <a:rPr lang="en-US" dirty="0"/>
              <a:t>Trigger the ultrasonic sensor to measure the distance to an obstacle and display it on the second line of the LCD.</a:t>
            </a:r>
          </a:p>
          <a:p>
            <a:pPr marL="514350" indent="-514350">
              <a:buFont typeface="+mj-lt"/>
              <a:buAutoNum type="arabicPeriod"/>
            </a:pPr>
            <a:r>
              <a:rPr lang="en-US" dirty="0"/>
              <a:t>If the light sensor value is low and the distance measured by the ultrasonic sensor is less than or equal to 50 cm, turn on the LED for 5 seconds.</a:t>
            </a:r>
          </a:p>
          <a:p>
            <a:pPr marL="514350" indent="-514350">
              <a:buFont typeface="+mj-lt"/>
              <a:buAutoNum type="arabicPeriod"/>
            </a:pPr>
            <a:r>
              <a:rPr lang="en-US" dirty="0"/>
              <a:t>Otherwise, turn off the LED.</a:t>
            </a:r>
          </a:p>
          <a:p>
            <a:pPr marL="514350" indent="-514350">
              <a:buFont typeface="+mj-lt"/>
              <a:buAutoNum type="arabicPeriod"/>
            </a:pPr>
            <a:r>
              <a:rPr lang="en-US" dirty="0"/>
              <a:t>Clear the LCD and repeat the loop</a:t>
            </a:r>
            <a:r>
              <a:rPr lang="en-US" dirty="0" smtClean="0"/>
              <a:t>.</a:t>
            </a:r>
            <a:endParaRPr lang="en-US" dirty="0"/>
          </a:p>
        </p:txBody>
      </p:sp>
    </p:spTree>
    <p:extLst>
      <p:ext uri="{BB962C8B-B14F-4D97-AF65-F5344CB8AC3E}">
        <p14:creationId xmlns:p14="http://schemas.microsoft.com/office/powerpoint/2010/main" val="2908937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lstStyle/>
          <a:p>
            <a:r>
              <a:rPr lang="en-IN" dirty="0"/>
              <a:t>Algorithm</a:t>
            </a:r>
          </a:p>
        </p:txBody>
      </p:sp>
      <p:sp>
        <p:nvSpPr>
          <p:cNvPr id="3" name="Content Placeholder 2"/>
          <p:cNvSpPr>
            <a:spLocks noGrp="1"/>
          </p:cNvSpPr>
          <p:nvPr>
            <p:ph idx="1"/>
          </p:nvPr>
        </p:nvSpPr>
        <p:spPr>
          <a:xfrm>
            <a:off x="304800" y="1066800"/>
            <a:ext cx="8458200" cy="5410200"/>
          </a:xfrm>
        </p:spPr>
        <p:txBody>
          <a:bodyPr>
            <a:normAutofit fontScale="32500" lnSpcReduction="20000"/>
          </a:bodyPr>
          <a:lstStyle/>
          <a:p>
            <a:pPr marL="0" indent="0">
              <a:buNone/>
            </a:pPr>
            <a:r>
              <a:rPr lang="en-IN" sz="7400" dirty="0" smtClean="0"/>
              <a:t>Bank Alarm System algorithm-</a:t>
            </a:r>
          </a:p>
          <a:p>
            <a:pPr marL="514350" indent="-514350">
              <a:buFont typeface="+mj-lt"/>
              <a:buAutoNum type="arabicPeriod"/>
            </a:pPr>
            <a:r>
              <a:rPr lang="en-US" sz="6200" dirty="0"/>
              <a:t>Initialize the pins for the light sensor, ultrasonic sensor, gas sensor, and alarm.</a:t>
            </a:r>
          </a:p>
          <a:p>
            <a:pPr marL="514350" indent="-514350">
              <a:buFont typeface="+mj-lt"/>
              <a:buAutoNum type="arabicPeriod"/>
            </a:pPr>
            <a:r>
              <a:rPr lang="en-US" sz="6200" dirty="0"/>
              <a:t>Set the alarm pin to output mode and turn it off.</a:t>
            </a:r>
          </a:p>
          <a:p>
            <a:pPr marL="514350" indent="-514350">
              <a:buFont typeface="+mj-lt"/>
              <a:buAutoNum type="arabicPeriod"/>
            </a:pPr>
            <a:r>
              <a:rPr lang="en-US" sz="6200" dirty="0"/>
              <a:t>Start serial communication.</a:t>
            </a:r>
          </a:p>
          <a:p>
            <a:pPr marL="514350" indent="-514350">
              <a:buFont typeface="+mj-lt"/>
              <a:buAutoNum type="arabicPeriod"/>
            </a:pPr>
            <a:r>
              <a:rPr lang="en-US" sz="6200" dirty="0"/>
              <a:t>Enter the loop function.</a:t>
            </a:r>
          </a:p>
          <a:p>
            <a:pPr marL="514350" indent="-514350">
              <a:buFont typeface="+mj-lt"/>
              <a:buAutoNum type="arabicPeriod"/>
            </a:pPr>
            <a:r>
              <a:rPr lang="en-US" sz="6200" dirty="0"/>
              <a:t>Read the values of the light sensor, ultrasonic sensor, and gas sensor.</a:t>
            </a:r>
          </a:p>
          <a:p>
            <a:pPr marL="514350" indent="-514350">
              <a:buFont typeface="+mj-lt"/>
              <a:buAutoNum type="arabicPeriod"/>
            </a:pPr>
            <a:r>
              <a:rPr lang="en-US" sz="6200" dirty="0"/>
              <a:t>Check if the distance measured by the ultrasonic sensor is less than 20 cm and the gas value is greater than 250. If yes, turn on the alarm for 5 seconds and turn it off for 1 second.</a:t>
            </a:r>
          </a:p>
          <a:p>
            <a:pPr marL="514350" indent="-514350">
              <a:buFont typeface="+mj-lt"/>
              <a:buAutoNum type="arabicPeriod"/>
            </a:pPr>
            <a:r>
              <a:rPr lang="en-US" sz="6200" dirty="0"/>
              <a:t>Check if the light value is less than 100 and the distance measured by the ultrasonic sensor is less than 20 cm. If yes, turn on the alarm for 5 seconds and turn it off for 1 second.</a:t>
            </a:r>
          </a:p>
          <a:p>
            <a:pPr marL="514350" indent="-514350">
              <a:buFont typeface="+mj-lt"/>
              <a:buAutoNum type="arabicPeriod"/>
            </a:pPr>
            <a:r>
              <a:rPr lang="en-US" sz="6200" dirty="0"/>
              <a:t>Check if the distance measured by the ultrasonic sensor is less than 20 cm and the gas value is greater than 250. If yes, turn on the alarm for 5 seconds and turn it off for 1 second.</a:t>
            </a:r>
          </a:p>
          <a:p>
            <a:pPr marL="514350" indent="-514350">
              <a:buFont typeface="+mj-lt"/>
              <a:buAutoNum type="arabicPeriod"/>
            </a:pPr>
            <a:r>
              <a:rPr lang="en-US" sz="6200" dirty="0"/>
              <a:t>Print the values of the distance, light sensor, and gas sensor on the serial monitor.</a:t>
            </a:r>
          </a:p>
          <a:p>
            <a:pPr marL="514350" indent="-514350">
              <a:buFont typeface="+mj-lt"/>
              <a:buAutoNum type="arabicPeriod"/>
            </a:pPr>
            <a:r>
              <a:rPr lang="en-US" sz="6200" dirty="0"/>
              <a:t>Delay for 100 milliseconds and repeat the loop.</a:t>
            </a:r>
          </a:p>
          <a:p>
            <a:pPr marL="0" indent="0">
              <a:buNone/>
            </a:pPr>
            <a:endParaRPr lang="en-IN" dirty="0"/>
          </a:p>
        </p:txBody>
      </p:sp>
    </p:spTree>
    <p:extLst>
      <p:ext uri="{BB962C8B-B14F-4D97-AF65-F5344CB8AC3E}">
        <p14:creationId xmlns:p14="http://schemas.microsoft.com/office/powerpoint/2010/main" val="305709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marL="0" indent="0"/>
            <a:r>
              <a:rPr lang="en-IN" dirty="0"/>
              <a:t>Highway Lights </a:t>
            </a:r>
            <a:r>
              <a:rPr lang="en-IN" dirty="0" smtClean="0"/>
              <a:t>code</a:t>
            </a:r>
            <a:endParaRPr lang="en-IN" dirty="0"/>
          </a:p>
        </p:txBody>
      </p:sp>
      <p:sp>
        <p:nvSpPr>
          <p:cNvPr id="3" name="Content Placeholder 2"/>
          <p:cNvSpPr>
            <a:spLocks noGrp="1"/>
          </p:cNvSpPr>
          <p:nvPr>
            <p:ph idx="1"/>
          </p:nvPr>
        </p:nvSpPr>
        <p:spPr>
          <a:xfrm>
            <a:off x="228600" y="1066800"/>
            <a:ext cx="8534400" cy="5638800"/>
          </a:xfrm>
        </p:spPr>
        <p:txBody>
          <a:bodyPr>
            <a:normAutofit lnSpcReduction="10000"/>
          </a:bodyPr>
          <a:lstStyle/>
          <a:p>
            <a:pPr marL="0" indent="0">
              <a:buNone/>
            </a:pPr>
            <a:r>
              <a:rPr lang="en-US" sz="2000" dirty="0" smtClean="0"/>
              <a:t>#</a:t>
            </a:r>
            <a:r>
              <a:rPr lang="en-US" sz="2000" dirty="0"/>
              <a:t>include&lt;</a:t>
            </a:r>
            <a:r>
              <a:rPr lang="en-US" sz="2000" dirty="0" err="1"/>
              <a:t>LiquidCrystal.h</a:t>
            </a:r>
            <a:r>
              <a:rPr lang="en-US" sz="2000" dirty="0"/>
              <a:t>&gt;</a:t>
            </a:r>
            <a:endParaRPr lang="en-IN" sz="2000" dirty="0"/>
          </a:p>
          <a:p>
            <a:pPr marL="0" indent="0">
              <a:buNone/>
            </a:pPr>
            <a:r>
              <a:rPr lang="en-US" sz="2000" dirty="0" err="1"/>
              <a:t>int</a:t>
            </a:r>
            <a:r>
              <a:rPr lang="en-US" sz="2000" dirty="0"/>
              <a:t> LS=1;</a:t>
            </a:r>
            <a:endParaRPr lang="en-IN" sz="2000" dirty="0"/>
          </a:p>
          <a:p>
            <a:pPr marL="0" indent="0">
              <a:buNone/>
            </a:pPr>
            <a:r>
              <a:rPr lang="en-US" sz="2000" dirty="0" err="1"/>
              <a:t>int</a:t>
            </a:r>
            <a:r>
              <a:rPr lang="en-US" sz="2000" dirty="0"/>
              <a:t> trig=6,echo=7;</a:t>
            </a:r>
            <a:endParaRPr lang="en-IN" sz="2000" dirty="0"/>
          </a:p>
          <a:p>
            <a:pPr marL="0" indent="0">
              <a:buNone/>
            </a:pPr>
            <a:r>
              <a:rPr lang="en-US" sz="2000" dirty="0" err="1"/>
              <a:t>int</a:t>
            </a:r>
            <a:r>
              <a:rPr lang="en-US" sz="2000" dirty="0"/>
              <a:t> l1=A2,l2=A3;</a:t>
            </a:r>
            <a:endParaRPr lang="en-IN" sz="2000" dirty="0"/>
          </a:p>
          <a:p>
            <a:pPr marL="0" indent="0">
              <a:buNone/>
            </a:pPr>
            <a:r>
              <a:rPr lang="en-US" sz="2000" dirty="0" err="1"/>
              <a:t>int</a:t>
            </a:r>
            <a:r>
              <a:rPr lang="en-US" sz="2000" dirty="0"/>
              <a:t> </a:t>
            </a:r>
            <a:r>
              <a:rPr lang="en-US" sz="2000" dirty="0" err="1"/>
              <a:t>rs</a:t>
            </a:r>
            <a:r>
              <a:rPr lang="en-US" sz="2000" dirty="0"/>
              <a:t>=16, </a:t>
            </a:r>
            <a:r>
              <a:rPr lang="en-US" sz="2000" dirty="0" err="1"/>
              <a:t>en</a:t>
            </a:r>
            <a:r>
              <a:rPr lang="en-US" sz="2000" dirty="0"/>
              <a:t>=17, d4=13, d5=12, d6=11,d7=10;</a:t>
            </a:r>
            <a:endParaRPr lang="en-IN" sz="2000" dirty="0"/>
          </a:p>
          <a:p>
            <a:pPr marL="0" indent="0">
              <a:buNone/>
            </a:pPr>
            <a:r>
              <a:rPr lang="en-US" sz="2000" dirty="0" err="1"/>
              <a:t>LiquidCrystal</a:t>
            </a:r>
            <a:r>
              <a:rPr lang="en-US" sz="2000" dirty="0"/>
              <a:t> </a:t>
            </a:r>
            <a:r>
              <a:rPr lang="en-US" sz="2000" dirty="0" err="1"/>
              <a:t>lcd</a:t>
            </a:r>
            <a:r>
              <a:rPr lang="en-US" sz="2000" dirty="0"/>
              <a:t>(rs,en,d4,d5,d6,d7);</a:t>
            </a:r>
            <a:endParaRPr lang="en-IN" sz="2000" dirty="0"/>
          </a:p>
          <a:p>
            <a:pPr marL="0" indent="0">
              <a:buNone/>
            </a:pPr>
            <a:r>
              <a:rPr lang="en-US" sz="2000" dirty="0"/>
              <a:t> </a:t>
            </a:r>
            <a:endParaRPr lang="en-IN" sz="2000" dirty="0"/>
          </a:p>
          <a:p>
            <a:pPr marL="0" indent="0">
              <a:buNone/>
            </a:pPr>
            <a:r>
              <a:rPr lang="en-US" sz="2000" dirty="0"/>
              <a:t>void setup() {</a:t>
            </a:r>
            <a:endParaRPr lang="en-IN" sz="2000" dirty="0"/>
          </a:p>
          <a:p>
            <a:pPr marL="0" indent="0">
              <a:buNone/>
            </a:pPr>
            <a:r>
              <a:rPr lang="en-US" sz="2000" dirty="0" err="1"/>
              <a:t>pinMode</a:t>
            </a:r>
            <a:r>
              <a:rPr lang="en-US" sz="2000" dirty="0"/>
              <a:t>(l2,OUTPUT);</a:t>
            </a:r>
            <a:endParaRPr lang="en-IN" sz="2000" dirty="0"/>
          </a:p>
          <a:p>
            <a:pPr marL="0" indent="0">
              <a:buNone/>
            </a:pPr>
            <a:r>
              <a:rPr lang="en-US" sz="2000" dirty="0" err="1"/>
              <a:t>pinMode</a:t>
            </a:r>
            <a:r>
              <a:rPr lang="en-US" sz="2000" dirty="0"/>
              <a:t>(LS,INPUT);  </a:t>
            </a:r>
            <a:endParaRPr lang="en-IN" sz="2000" dirty="0"/>
          </a:p>
          <a:p>
            <a:pPr marL="0" indent="0">
              <a:buNone/>
            </a:pPr>
            <a:r>
              <a:rPr lang="en-US" sz="2000" dirty="0" err="1"/>
              <a:t>pinMode</a:t>
            </a:r>
            <a:r>
              <a:rPr lang="en-US" sz="2000" dirty="0"/>
              <a:t>(</a:t>
            </a:r>
            <a:r>
              <a:rPr lang="en-US" sz="2000" dirty="0" err="1"/>
              <a:t>echo,INPUT</a:t>
            </a:r>
            <a:r>
              <a:rPr lang="en-US" sz="2000" dirty="0"/>
              <a:t>);</a:t>
            </a:r>
            <a:endParaRPr lang="en-IN" sz="2000" dirty="0"/>
          </a:p>
          <a:p>
            <a:pPr marL="0" indent="0">
              <a:buNone/>
            </a:pPr>
            <a:r>
              <a:rPr lang="en-US" sz="2000" dirty="0" err="1"/>
              <a:t>pinMode</a:t>
            </a:r>
            <a:r>
              <a:rPr lang="en-US" sz="2000" dirty="0"/>
              <a:t>(</a:t>
            </a:r>
            <a:r>
              <a:rPr lang="en-US" sz="2000" dirty="0" err="1"/>
              <a:t>trig,OUTPUT</a:t>
            </a:r>
            <a:r>
              <a:rPr lang="en-US" sz="2000" dirty="0"/>
              <a:t>);</a:t>
            </a:r>
            <a:endParaRPr lang="en-IN" sz="2000" dirty="0"/>
          </a:p>
          <a:p>
            <a:pPr marL="0" indent="0">
              <a:buNone/>
            </a:pPr>
            <a:r>
              <a:rPr lang="en-US" sz="2000" dirty="0"/>
              <a:t>//</a:t>
            </a:r>
            <a:r>
              <a:rPr lang="en-US" sz="2000" dirty="0" err="1"/>
              <a:t>pinMode</a:t>
            </a:r>
            <a:r>
              <a:rPr lang="en-US" sz="2000" dirty="0"/>
              <a:t>(A3,OUTPUT);</a:t>
            </a:r>
            <a:endParaRPr lang="en-IN" sz="2000" dirty="0"/>
          </a:p>
          <a:p>
            <a:pPr marL="0" indent="0">
              <a:buNone/>
            </a:pPr>
            <a:r>
              <a:rPr lang="en-US" sz="2000" dirty="0" err="1"/>
              <a:t>lcd.begin</a:t>
            </a:r>
            <a:r>
              <a:rPr lang="en-US" sz="2000" dirty="0"/>
              <a:t>(16,2);</a:t>
            </a:r>
            <a:endParaRPr lang="en-IN" sz="2000" dirty="0"/>
          </a:p>
          <a:p>
            <a:pPr marL="0" indent="0">
              <a:buNone/>
            </a:pPr>
            <a:r>
              <a:rPr lang="en-US" sz="2000" dirty="0" err="1"/>
              <a:t>Serial.begin</a:t>
            </a:r>
            <a:r>
              <a:rPr lang="en-US" sz="2000" dirty="0"/>
              <a:t>(9600);</a:t>
            </a:r>
            <a:endParaRPr lang="en-IN" sz="2000" dirty="0"/>
          </a:p>
          <a:p>
            <a:pPr marL="0" indent="0">
              <a:buNone/>
            </a:pPr>
            <a:r>
              <a:rPr lang="en-US" sz="2000" dirty="0"/>
              <a:t>}</a:t>
            </a:r>
            <a:endParaRPr lang="en-IN" sz="2000" dirty="0"/>
          </a:p>
        </p:txBody>
      </p:sp>
    </p:spTree>
    <p:extLst>
      <p:ext uri="{BB962C8B-B14F-4D97-AF65-F5344CB8AC3E}">
        <p14:creationId xmlns:p14="http://schemas.microsoft.com/office/powerpoint/2010/main" val="94984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07818"/>
            <a:ext cx="7162800" cy="6400800"/>
          </a:xfrm>
          <a:prstGeom prst="rect">
            <a:avLst/>
          </a:prstGeom>
        </p:spPr>
        <p:txBody>
          <a:bodyPr wrap="square">
            <a:spAutoFit/>
          </a:bodyPr>
          <a:lstStyle/>
          <a:p>
            <a:r>
              <a:rPr lang="en-US" dirty="0"/>
              <a:t>void loop() {</a:t>
            </a:r>
            <a:endParaRPr lang="en-IN" dirty="0"/>
          </a:p>
          <a:p>
            <a:r>
              <a:rPr lang="en-US" dirty="0"/>
              <a:t>  </a:t>
            </a:r>
            <a:r>
              <a:rPr lang="en-US" dirty="0" err="1"/>
              <a:t>int</a:t>
            </a:r>
            <a:r>
              <a:rPr lang="en-US" dirty="0"/>
              <a:t> </a:t>
            </a:r>
            <a:r>
              <a:rPr lang="en-US" dirty="0" err="1"/>
              <a:t>a,d</a:t>
            </a:r>
            <a:r>
              <a:rPr lang="en-US" dirty="0"/>
              <a:t>;</a:t>
            </a:r>
            <a:endParaRPr lang="en-IN" dirty="0"/>
          </a:p>
          <a:p>
            <a:r>
              <a:rPr lang="en-US" dirty="0" err="1"/>
              <a:t>int</a:t>
            </a:r>
            <a:r>
              <a:rPr lang="en-US" dirty="0"/>
              <a:t> b= </a:t>
            </a:r>
            <a:r>
              <a:rPr lang="en-US" dirty="0" err="1"/>
              <a:t>digitalRead</a:t>
            </a:r>
            <a:r>
              <a:rPr lang="en-US" dirty="0"/>
              <a:t>(LS);</a:t>
            </a:r>
            <a:endParaRPr lang="en-IN" dirty="0"/>
          </a:p>
          <a:p>
            <a:r>
              <a:rPr lang="en-US" dirty="0"/>
              <a:t>  </a:t>
            </a:r>
            <a:r>
              <a:rPr lang="en-US" dirty="0" err="1"/>
              <a:t>lcd.setCursor</a:t>
            </a:r>
            <a:r>
              <a:rPr lang="en-US" dirty="0"/>
              <a:t>(0,0);  </a:t>
            </a:r>
            <a:endParaRPr lang="en-IN" dirty="0"/>
          </a:p>
          <a:p>
            <a:r>
              <a:rPr lang="en-US" dirty="0"/>
              <a:t>  </a:t>
            </a:r>
            <a:r>
              <a:rPr lang="en-US" dirty="0" err="1"/>
              <a:t>lcd.print</a:t>
            </a:r>
            <a:r>
              <a:rPr lang="en-US" dirty="0"/>
              <a:t>("Distance=");</a:t>
            </a:r>
            <a:endParaRPr lang="en-IN" dirty="0"/>
          </a:p>
          <a:p>
            <a:r>
              <a:rPr lang="en-US" dirty="0" smtClean="0"/>
              <a:t>d=</a:t>
            </a:r>
            <a:r>
              <a:rPr lang="en-US" dirty="0"/>
              <a:t> </a:t>
            </a:r>
            <a:r>
              <a:rPr lang="en-US" dirty="0" err="1" smtClean="0"/>
              <a:t>getDistance</a:t>
            </a:r>
            <a:r>
              <a:rPr lang="en-US" dirty="0" smtClean="0"/>
              <a:t>();</a:t>
            </a:r>
            <a:endParaRPr lang="en-IN" dirty="0"/>
          </a:p>
          <a:p>
            <a:r>
              <a:rPr lang="en-US" dirty="0"/>
              <a:t>  </a:t>
            </a:r>
            <a:r>
              <a:rPr lang="en-US" dirty="0" err="1"/>
              <a:t>Serial.println</a:t>
            </a:r>
            <a:r>
              <a:rPr lang="en-US" dirty="0"/>
              <a:t>(d);</a:t>
            </a:r>
            <a:endParaRPr lang="en-IN" dirty="0"/>
          </a:p>
          <a:p>
            <a:r>
              <a:rPr lang="en-US" dirty="0"/>
              <a:t>  </a:t>
            </a:r>
            <a:r>
              <a:rPr lang="en-US" dirty="0" err="1"/>
              <a:t>Serial.println</a:t>
            </a:r>
            <a:r>
              <a:rPr lang="en-US" dirty="0"/>
              <a:t>(b);</a:t>
            </a:r>
            <a:endParaRPr lang="en-IN" dirty="0"/>
          </a:p>
          <a:p>
            <a:r>
              <a:rPr lang="en-US" dirty="0" err="1"/>
              <a:t>lcd.print</a:t>
            </a:r>
            <a:r>
              <a:rPr lang="en-US" dirty="0"/>
              <a:t>(d);</a:t>
            </a:r>
            <a:endParaRPr lang="en-IN" dirty="0"/>
          </a:p>
          <a:p>
            <a:r>
              <a:rPr lang="en-US" dirty="0"/>
              <a:t>delay(500);</a:t>
            </a:r>
            <a:endParaRPr lang="en-IN" dirty="0"/>
          </a:p>
          <a:p>
            <a:r>
              <a:rPr lang="en-US" dirty="0" err="1"/>
              <a:t>lcd.clear</a:t>
            </a:r>
            <a:r>
              <a:rPr lang="en-US" dirty="0"/>
              <a:t>();</a:t>
            </a:r>
            <a:endParaRPr lang="en-IN" dirty="0"/>
          </a:p>
          <a:p>
            <a:r>
              <a:rPr lang="en-US" dirty="0"/>
              <a:t> </a:t>
            </a:r>
            <a:r>
              <a:rPr lang="en-US" dirty="0" smtClean="0"/>
              <a:t>if(b</a:t>
            </a:r>
            <a:r>
              <a:rPr lang="en-US" dirty="0"/>
              <a:t>==0){</a:t>
            </a:r>
            <a:endParaRPr lang="en-IN" dirty="0"/>
          </a:p>
          <a:p>
            <a:r>
              <a:rPr lang="en-US" dirty="0"/>
              <a:t>    if(d&lt;=50){</a:t>
            </a:r>
            <a:endParaRPr lang="en-IN" dirty="0"/>
          </a:p>
          <a:p>
            <a:r>
              <a:rPr lang="en-US" dirty="0"/>
              <a:t>      </a:t>
            </a:r>
            <a:r>
              <a:rPr lang="en-US" dirty="0" err="1"/>
              <a:t>digitalWrite</a:t>
            </a:r>
            <a:r>
              <a:rPr lang="en-US" dirty="0"/>
              <a:t>(l2,HIGH);</a:t>
            </a:r>
            <a:endParaRPr lang="en-IN" dirty="0"/>
          </a:p>
          <a:p>
            <a:r>
              <a:rPr lang="en-US" dirty="0"/>
              <a:t>      delay(5000);</a:t>
            </a:r>
            <a:endParaRPr lang="en-IN" dirty="0"/>
          </a:p>
          <a:p>
            <a:r>
              <a:rPr lang="en-US" dirty="0"/>
              <a:t>    }</a:t>
            </a:r>
            <a:endParaRPr lang="en-IN" dirty="0"/>
          </a:p>
          <a:p>
            <a:r>
              <a:rPr lang="en-US" dirty="0" smtClean="0"/>
              <a:t> }</a:t>
            </a:r>
            <a:endParaRPr lang="en-IN" dirty="0"/>
          </a:p>
          <a:p>
            <a:r>
              <a:rPr lang="en-US" dirty="0" smtClean="0"/>
              <a:t> else</a:t>
            </a:r>
            <a:r>
              <a:rPr lang="en-US" dirty="0"/>
              <a:t>{</a:t>
            </a:r>
            <a:endParaRPr lang="en-IN" dirty="0"/>
          </a:p>
          <a:p>
            <a:r>
              <a:rPr lang="en-US" dirty="0" smtClean="0"/>
              <a:t> </a:t>
            </a:r>
            <a:r>
              <a:rPr lang="en-US" dirty="0" err="1" smtClean="0"/>
              <a:t>digitalWrite</a:t>
            </a:r>
            <a:r>
              <a:rPr lang="en-US" dirty="0" smtClean="0"/>
              <a:t>(l2,LOW</a:t>
            </a:r>
            <a:r>
              <a:rPr lang="en-US" dirty="0"/>
              <a:t>);</a:t>
            </a:r>
            <a:endParaRPr lang="en-IN" dirty="0"/>
          </a:p>
          <a:p>
            <a:r>
              <a:rPr lang="en-US" dirty="0"/>
              <a:t>  </a:t>
            </a:r>
            <a:r>
              <a:rPr lang="en-US" dirty="0" smtClean="0"/>
              <a:t>}</a:t>
            </a:r>
            <a:endParaRPr lang="en-IN" dirty="0"/>
          </a:p>
          <a:p>
            <a:r>
              <a:rPr lang="en-US" dirty="0" err="1"/>
              <a:t>digitalWrite</a:t>
            </a:r>
            <a:r>
              <a:rPr lang="en-US" dirty="0"/>
              <a:t>(l1,LOW);</a:t>
            </a:r>
            <a:endParaRPr lang="en-IN" dirty="0"/>
          </a:p>
          <a:p>
            <a:r>
              <a:rPr lang="en-US" dirty="0"/>
              <a:t>}</a:t>
            </a:r>
            <a:endParaRPr lang="en-IN" dirty="0"/>
          </a:p>
        </p:txBody>
      </p:sp>
    </p:spTree>
    <p:extLst>
      <p:ext uri="{BB962C8B-B14F-4D97-AF65-F5344CB8AC3E}">
        <p14:creationId xmlns:p14="http://schemas.microsoft.com/office/powerpoint/2010/main" val="29236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4" y="548799"/>
            <a:ext cx="6096000" cy="2308324"/>
          </a:xfrm>
          <a:prstGeom prst="rect">
            <a:avLst/>
          </a:prstGeom>
        </p:spPr>
        <p:txBody>
          <a:bodyPr wrap="square">
            <a:spAutoFit/>
          </a:bodyPr>
          <a:lstStyle/>
          <a:p>
            <a:r>
              <a:rPr lang="en-US" dirty="0"/>
              <a:t>long </a:t>
            </a:r>
            <a:r>
              <a:rPr lang="en-US" dirty="0" err="1"/>
              <a:t>getDistance</a:t>
            </a:r>
            <a:r>
              <a:rPr lang="en-US" dirty="0"/>
              <a:t>() {</a:t>
            </a:r>
            <a:endParaRPr lang="en-IN" dirty="0"/>
          </a:p>
          <a:p>
            <a:r>
              <a:rPr lang="en-US" dirty="0"/>
              <a:t>  </a:t>
            </a:r>
            <a:r>
              <a:rPr lang="en-US" dirty="0" err="1"/>
              <a:t>digitalWrite</a:t>
            </a:r>
            <a:r>
              <a:rPr lang="en-US" dirty="0"/>
              <a:t>(ULTRASONIC_TRIGGER_PIN, LOW);</a:t>
            </a:r>
            <a:endParaRPr lang="en-IN" dirty="0"/>
          </a:p>
          <a:p>
            <a:r>
              <a:rPr lang="en-US" dirty="0"/>
              <a:t>  delay(50);</a:t>
            </a:r>
            <a:endParaRPr lang="en-IN" dirty="0"/>
          </a:p>
          <a:p>
            <a:r>
              <a:rPr lang="en-US" dirty="0"/>
              <a:t>  </a:t>
            </a:r>
            <a:r>
              <a:rPr lang="en-US" dirty="0" err="1"/>
              <a:t>digitalWrite</a:t>
            </a:r>
            <a:r>
              <a:rPr lang="en-US" dirty="0"/>
              <a:t>(ULTRASONIC_TRIGGER_PIN, HIGH);</a:t>
            </a:r>
            <a:endParaRPr lang="en-IN" dirty="0"/>
          </a:p>
          <a:p>
            <a:r>
              <a:rPr lang="en-US" dirty="0"/>
              <a:t>  delay(50);</a:t>
            </a:r>
            <a:endParaRPr lang="en-IN" dirty="0"/>
          </a:p>
          <a:p>
            <a:r>
              <a:rPr lang="en-US" dirty="0"/>
              <a:t>  </a:t>
            </a:r>
            <a:r>
              <a:rPr lang="en-US" dirty="0" err="1"/>
              <a:t>digitalWrite</a:t>
            </a:r>
            <a:r>
              <a:rPr lang="en-US" dirty="0"/>
              <a:t>(ULTRASONIC_TRIGGER_PIN, LOW);</a:t>
            </a:r>
            <a:endParaRPr lang="en-IN" dirty="0"/>
          </a:p>
          <a:p>
            <a:r>
              <a:rPr lang="en-US" dirty="0"/>
              <a:t>  return 0.0347*</a:t>
            </a:r>
            <a:r>
              <a:rPr lang="en-US" dirty="0" err="1"/>
              <a:t>pulseIn</a:t>
            </a:r>
            <a:r>
              <a:rPr lang="en-US" dirty="0"/>
              <a:t>(ULTRASONIC_ECHO_PIN, HIGH) / 2;</a:t>
            </a:r>
            <a:endParaRPr lang="en-IN" dirty="0"/>
          </a:p>
          <a:p>
            <a:r>
              <a:rPr lang="en-US" dirty="0"/>
              <a:t>}</a:t>
            </a:r>
            <a:endParaRPr lang="en-IN" dirty="0"/>
          </a:p>
        </p:txBody>
      </p:sp>
    </p:spTree>
    <p:extLst>
      <p:ext uri="{BB962C8B-B14F-4D97-AF65-F5344CB8AC3E}">
        <p14:creationId xmlns:p14="http://schemas.microsoft.com/office/powerpoint/2010/main" val="384173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lstStyle/>
          <a:p>
            <a:r>
              <a:rPr lang="en-IN" dirty="0" smtClean="0"/>
              <a:t>Output</a:t>
            </a:r>
            <a:endParaRPr lang="en-IN" dirty="0"/>
          </a:p>
        </p:txBody>
      </p:sp>
      <p:sp>
        <p:nvSpPr>
          <p:cNvPr id="3" name="Rectangle 2"/>
          <p:cNvSpPr/>
          <p:nvPr/>
        </p:nvSpPr>
        <p:spPr>
          <a:xfrm>
            <a:off x="609600" y="1066800"/>
            <a:ext cx="7924800" cy="5447645"/>
          </a:xfrm>
          <a:prstGeom prst="rect">
            <a:avLst/>
          </a:prstGeom>
        </p:spPr>
        <p:txBody>
          <a:bodyPr wrap="square">
            <a:spAutoFit/>
          </a:bodyPr>
          <a:lstStyle/>
          <a:p>
            <a:r>
              <a:rPr lang="en-US" dirty="0"/>
              <a:t>The output shows the distance measured by the ultrasonic sensor, the value of the light sensor, and whether or not the alarm pin is activated based on certain conditions. The LCD screen displays the distance value and clears every 500ms, and the LED connected to pin l2 is activated for 5 seconds if the distance is less than or equal to 50 and the light sensor detects darkness</a:t>
            </a:r>
            <a:r>
              <a:rPr lang="en-US" dirty="0" smtClean="0"/>
              <a:t>.</a:t>
            </a:r>
          </a:p>
          <a:p>
            <a:endParaRPr lang="en-US" dirty="0"/>
          </a:p>
          <a:p>
            <a:r>
              <a:rPr lang="en-US" sz="2400" dirty="0" smtClean="0"/>
              <a:t>Sample output-</a:t>
            </a:r>
          </a:p>
          <a:p>
            <a:r>
              <a:rPr lang="en-IN" dirty="0"/>
              <a:t>Distance=29 </a:t>
            </a:r>
            <a:endParaRPr lang="en-IN" dirty="0" smtClean="0"/>
          </a:p>
          <a:p>
            <a:r>
              <a:rPr lang="en-IN" dirty="0" smtClean="0"/>
              <a:t>0 </a:t>
            </a:r>
          </a:p>
          <a:p>
            <a:r>
              <a:rPr lang="en-IN" dirty="0" smtClean="0"/>
              <a:t>Distance=31 </a:t>
            </a:r>
          </a:p>
          <a:p>
            <a:r>
              <a:rPr lang="en-IN" dirty="0" smtClean="0"/>
              <a:t>0 </a:t>
            </a:r>
          </a:p>
          <a:p>
            <a:r>
              <a:rPr lang="en-IN" dirty="0" smtClean="0"/>
              <a:t>Distance=35 </a:t>
            </a:r>
          </a:p>
          <a:p>
            <a:r>
              <a:rPr lang="en-IN" dirty="0" smtClean="0"/>
              <a:t>0</a:t>
            </a:r>
          </a:p>
          <a:p>
            <a:r>
              <a:rPr lang="en-IN" dirty="0" smtClean="0"/>
              <a:t>Distance=40 </a:t>
            </a:r>
          </a:p>
          <a:p>
            <a:r>
              <a:rPr lang="en-IN" dirty="0" smtClean="0"/>
              <a:t>1 </a:t>
            </a:r>
          </a:p>
          <a:p>
            <a:r>
              <a:rPr lang="en-IN" dirty="0" smtClean="0"/>
              <a:t>Distance=43 </a:t>
            </a:r>
          </a:p>
          <a:p>
            <a:r>
              <a:rPr lang="en-IN" dirty="0" smtClean="0"/>
              <a:t>1 </a:t>
            </a:r>
          </a:p>
          <a:p>
            <a:r>
              <a:rPr lang="en-IN" dirty="0" smtClean="0"/>
              <a:t>Distance=50 </a:t>
            </a:r>
          </a:p>
          <a:p>
            <a:r>
              <a:rPr lang="en-IN" dirty="0" smtClean="0"/>
              <a:t>1</a:t>
            </a:r>
            <a:endParaRPr lang="en-IN" dirty="0"/>
          </a:p>
        </p:txBody>
      </p:sp>
    </p:spTree>
    <p:extLst>
      <p:ext uri="{BB962C8B-B14F-4D97-AF65-F5344CB8AC3E}">
        <p14:creationId xmlns:p14="http://schemas.microsoft.com/office/powerpoint/2010/main" val="1597046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1030</Words>
  <Application>Microsoft Office PowerPoint</Application>
  <PresentationFormat>On-screen Show (4:3)</PresentationFormat>
  <Paragraphs>169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Bank Alarm System &amp; Highway Lights</vt:lpstr>
      <vt:lpstr>Objectives</vt:lpstr>
      <vt:lpstr>Theory</vt:lpstr>
      <vt:lpstr>Algorithm</vt:lpstr>
      <vt:lpstr>Algorithm</vt:lpstr>
      <vt:lpstr>Highway Lights code</vt:lpstr>
      <vt:lpstr>PowerPoint Presentation</vt:lpstr>
      <vt:lpstr>PowerPoint Presentation</vt:lpstr>
      <vt:lpstr>Output</vt:lpstr>
      <vt:lpstr>Bank Alarm System code</vt:lpstr>
      <vt:lpstr>PowerPoint Presentation</vt:lpstr>
      <vt:lpstr>PowerPoint Presentation</vt:lpstr>
      <vt:lpstr>PowerPoint Presentation</vt:lpstr>
      <vt:lpstr>Conclusion</vt:lpstr>
      <vt:lpstr>Course learning outcome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Alarm System &amp; Highway Lights</dc:title>
  <dc:creator>PC</dc:creator>
  <cp:lastModifiedBy>PC</cp:lastModifiedBy>
  <cp:revision>9</cp:revision>
  <dcterms:created xsi:type="dcterms:W3CDTF">2006-08-16T00:00:00Z</dcterms:created>
  <dcterms:modified xsi:type="dcterms:W3CDTF">2023-04-27T17:07:13Z</dcterms:modified>
</cp:coreProperties>
</file>