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72" y="-22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880242-2DC8-4CD1-8738-31173FA96BB0}"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499D-701F-4F65-BA1C-1F7AD454F578}" type="slidenum">
              <a:rPr lang="en-US" smtClean="0"/>
              <a:t>‹#›</a:t>
            </a:fld>
            <a:endParaRPr lang="en-US"/>
          </a:p>
        </p:txBody>
      </p:sp>
    </p:spTree>
    <p:extLst>
      <p:ext uri="{BB962C8B-B14F-4D97-AF65-F5344CB8AC3E}">
        <p14:creationId xmlns:p14="http://schemas.microsoft.com/office/powerpoint/2010/main" val="371687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880242-2DC8-4CD1-8738-31173FA96BB0}"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499D-701F-4F65-BA1C-1F7AD454F578}" type="slidenum">
              <a:rPr lang="en-US" smtClean="0"/>
              <a:t>‹#›</a:t>
            </a:fld>
            <a:endParaRPr lang="en-US"/>
          </a:p>
        </p:txBody>
      </p:sp>
    </p:spTree>
    <p:extLst>
      <p:ext uri="{BB962C8B-B14F-4D97-AF65-F5344CB8AC3E}">
        <p14:creationId xmlns:p14="http://schemas.microsoft.com/office/powerpoint/2010/main" val="195410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880242-2DC8-4CD1-8738-31173FA96BB0}"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499D-701F-4F65-BA1C-1F7AD454F578}" type="slidenum">
              <a:rPr lang="en-US" smtClean="0"/>
              <a:t>‹#›</a:t>
            </a:fld>
            <a:endParaRPr lang="en-US"/>
          </a:p>
        </p:txBody>
      </p:sp>
    </p:spTree>
    <p:extLst>
      <p:ext uri="{BB962C8B-B14F-4D97-AF65-F5344CB8AC3E}">
        <p14:creationId xmlns:p14="http://schemas.microsoft.com/office/powerpoint/2010/main" val="1723189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880242-2DC8-4CD1-8738-31173FA96BB0}"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499D-701F-4F65-BA1C-1F7AD454F578}" type="slidenum">
              <a:rPr lang="en-US" smtClean="0"/>
              <a:t>‹#›</a:t>
            </a:fld>
            <a:endParaRPr lang="en-US"/>
          </a:p>
        </p:txBody>
      </p:sp>
    </p:spTree>
    <p:extLst>
      <p:ext uri="{BB962C8B-B14F-4D97-AF65-F5344CB8AC3E}">
        <p14:creationId xmlns:p14="http://schemas.microsoft.com/office/powerpoint/2010/main" val="814248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880242-2DC8-4CD1-8738-31173FA96BB0}"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D499D-701F-4F65-BA1C-1F7AD454F578}" type="slidenum">
              <a:rPr lang="en-US" smtClean="0"/>
              <a:t>‹#›</a:t>
            </a:fld>
            <a:endParaRPr lang="en-US"/>
          </a:p>
        </p:txBody>
      </p:sp>
    </p:spTree>
    <p:extLst>
      <p:ext uri="{BB962C8B-B14F-4D97-AF65-F5344CB8AC3E}">
        <p14:creationId xmlns:p14="http://schemas.microsoft.com/office/powerpoint/2010/main" val="356052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880242-2DC8-4CD1-8738-31173FA96BB0}" type="datetimeFigureOut">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D499D-701F-4F65-BA1C-1F7AD454F578}" type="slidenum">
              <a:rPr lang="en-US" smtClean="0"/>
              <a:t>‹#›</a:t>
            </a:fld>
            <a:endParaRPr lang="en-US"/>
          </a:p>
        </p:txBody>
      </p:sp>
    </p:spTree>
    <p:extLst>
      <p:ext uri="{BB962C8B-B14F-4D97-AF65-F5344CB8AC3E}">
        <p14:creationId xmlns:p14="http://schemas.microsoft.com/office/powerpoint/2010/main" val="118167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880242-2DC8-4CD1-8738-31173FA96BB0}" type="datetimeFigureOut">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D499D-701F-4F65-BA1C-1F7AD454F578}" type="slidenum">
              <a:rPr lang="en-US" smtClean="0"/>
              <a:t>‹#›</a:t>
            </a:fld>
            <a:endParaRPr lang="en-US"/>
          </a:p>
        </p:txBody>
      </p:sp>
    </p:spTree>
    <p:extLst>
      <p:ext uri="{BB962C8B-B14F-4D97-AF65-F5344CB8AC3E}">
        <p14:creationId xmlns:p14="http://schemas.microsoft.com/office/powerpoint/2010/main" val="3320798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80242-2DC8-4CD1-8738-31173FA96BB0}" type="datetimeFigureOut">
              <a:rPr lang="en-US" smtClean="0"/>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D499D-701F-4F65-BA1C-1F7AD454F578}" type="slidenum">
              <a:rPr lang="en-US" smtClean="0"/>
              <a:t>‹#›</a:t>
            </a:fld>
            <a:endParaRPr lang="en-US"/>
          </a:p>
        </p:txBody>
      </p:sp>
    </p:spTree>
    <p:extLst>
      <p:ext uri="{BB962C8B-B14F-4D97-AF65-F5344CB8AC3E}">
        <p14:creationId xmlns:p14="http://schemas.microsoft.com/office/powerpoint/2010/main" val="253925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80242-2DC8-4CD1-8738-31173FA96BB0}" type="datetimeFigureOut">
              <a:rPr lang="en-US" smtClean="0"/>
              <a:t>5/30/2019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D499D-701F-4F65-BA1C-1F7AD454F578}" type="slidenum">
              <a:rPr lang="en-US" smtClean="0"/>
              <a:t>‹#›</a:t>
            </a:fld>
            <a:endParaRPr lang="en-US"/>
          </a:p>
        </p:txBody>
      </p:sp>
    </p:spTree>
    <p:extLst>
      <p:ext uri="{BB962C8B-B14F-4D97-AF65-F5344CB8AC3E}">
        <p14:creationId xmlns:p14="http://schemas.microsoft.com/office/powerpoint/2010/main" val="159550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880242-2DC8-4CD1-8738-31173FA96BB0}" type="datetimeFigureOut">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D499D-701F-4F65-BA1C-1F7AD454F578}" type="slidenum">
              <a:rPr lang="en-US" smtClean="0"/>
              <a:t>‹#›</a:t>
            </a:fld>
            <a:endParaRPr lang="en-US"/>
          </a:p>
        </p:txBody>
      </p:sp>
    </p:spTree>
    <p:extLst>
      <p:ext uri="{BB962C8B-B14F-4D97-AF65-F5344CB8AC3E}">
        <p14:creationId xmlns:p14="http://schemas.microsoft.com/office/powerpoint/2010/main" val="296285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880242-2DC8-4CD1-8738-31173FA96BB0}" type="datetimeFigureOut">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D499D-701F-4F65-BA1C-1F7AD454F578}" type="slidenum">
              <a:rPr lang="en-US" smtClean="0"/>
              <a:t>‹#›</a:t>
            </a:fld>
            <a:endParaRPr lang="en-US"/>
          </a:p>
        </p:txBody>
      </p:sp>
    </p:spTree>
    <p:extLst>
      <p:ext uri="{BB962C8B-B14F-4D97-AF65-F5344CB8AC3E}">
        <p14:creationId xmlns:p14="http://schemas.microsoft.com/office/powerpoint/2010/main" val="139447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80242-2DC8-4CD1-8738-31173FA96BB0}" type="datetimeFigureOut">
              <a:rPr lang="en-US" smtClean="0"/>
              <a:t>5/30/2019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D499D-701F-4F65-BA1C-1F7AD454F578}" type="slidenum">
              <a:rPr lang="en-US" smtClean="0"/>
              <a:t>‹#›</a:t>
            </a:fld>
            <a:endParaRPr lang="en-US"/>
          </a:p>
        </p:txBody>
      </p:sp>
    </p:spTree>
    <p:extLst>
      <p:ext uri="{BB962C8B-B14F-4D97-AF65-F5344CB8AC3E}">
        <p14:creationId xmlns:p14="http://schemas.microsoft.com/office/powerpoint/2010/main" val="3913469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599" y="657905"/>
            <a:ext cx="8882743" cy="3130324"/>
          </a:xfrm>
        </p:spPr>
        <p:txBody>
          <a:bodyPr>
            <a:normAutofit/>
          </a:bodyPr>
          <a:lstStyle/>
          <a:p>
            <a:r>
              <a:rPr lang="en-US" sz="3600" dirty="0" smtClean="0">
                <a:solidFill>
                  <a:schemeClr val="tx1">
                    <a:lumMod val="85000"/>
                    <a:lumOff val="15000"/>
                  </a:schemeClr>
                </a:solidFill>
              </a:rPr>
              <a:t>WOLLO UNVERSITY(KIOT)</a:t>
            </a:r>
            <a:endParaRPr lang="en-US" sz="3600" dirty="0">
              <a:solidFill>
                <a:schemeClr val="tx1">
                  <a:lumMod val="85000"/>
                  <a:lumOff val="15000"/>
                </a:schemeClr>
              </a:solidFill>
            </a:endParaRPr>
          </a:p>
        </p:txBody>
      </p:sp>
      <p:sp>
        <p:nvSpPr>
          <p:cNvPr id="3" name="Subtitle 2"/>
          <p:cNvSpPr>
            <a:spLocks noGrp="1"/>
          </p:cNvSpPr>
          <p:nvPr>
            <p:ph type="subTitle" idx="1"/>
          </p:nvPr>
        </p:nvSpPr>
        <p:spPr>
          <a:xfrm>
            <a:off x="1625598" y="4064000"/>
            <a:ext cx="9260116" cy="2264228"/>
          </a:xfrm>
        </p:spPr>
        <p:txBody>
          <a:bodyPr/>
          <a:lstStyle/>
          <a:p>
            <a:r>
              <a:rPr lang="en-US" dirty="0" smtClean="0">
                <a:solidFill>
                  <a:schemeClr val="tx1">
                    <a:lumMod val="85000"/>
                    <a:lumOff val="15000"/>
                  </a:schemeClr>
                </a:solidFill>
              </a:rPr>
              <a:t>COLLEG OF INFORMATICS</a:t>
            </a:r>
          </a:p>
          <a:p>
            <a:r>
              <a:rPr lang="en-US" dirty="0" smtClean="0">
                <a:solidFill>
                  <a:schemeClr val="accent2">
                    <a:lumMod val="75000"/>
                  </a:schemeClr>
                </a:solidFill>
              </a:rPr>
              <a:t>DEPARTEMINT OF SOFTWARE ENGINEERING</a:t>
            </a:r>
          </a:p>
          <a:p>
            <a:r>
              <a:rPr lang="en-US" dirty="0" smtClean="0">
                <a:solidFill>
                  <a:schemeClr val="accent1">
                    <a:lumMod val="75000"/>
                  </a:schemeClr>
                </a:solidFill>
              </a:rPr>
              <a:t>SOFTWARE  PRACTICE AND TOOL STUDENT   VOTING SYSTEM  PROJECT</a:t>
            </a:r>
            <a:endParaRPr lang="en-US" dirty="0">
              <a:solidFill>
                <a:schemeClr val="accent1">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857" y="812800"/>
            <a:ext cx="2946400" cy="2191657"/>
          </a:xfrm>
          <a:prstGeom prst="rect">
            <a:avLst/>
          </a:prstGeom>
        </p:spPr>
      </p:pic>
    </p:spTree>
    <p:extLst>
      <p:ext uri="{BB962C8B-B14F-4D97-AF65-F5344CB8AC3E}">
        <p14:creationId xmlns:p14="http://schemas.microsoft.com/office/powerpoint/2010/main" val="1036267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9218"/>
          </a:xfrm>
        </p:spPr>
        <p:txBody>
          <a:bodyPr>
            <a:normAutofit fontScale="90000"/>
          </a:bodyPr>
          <a:lstStyle/>
          <a:p>
            <a:r>
              <a:rPr lang="en-US" dirty="0"/>
              <a:t>Table 2.1 General </a:t>
            </a:r>
            <a:r>
              <a:rPr lang="en-US" dirty="0" err="1"/>
              <a:t>Usecase</a:t>
            </a:r>
            <a:r>
              <a:rPr lang="en-US" dirty="0"/>
              <a:t> </a:t>
            </a:r>
            <a:r>
              <a:rPr lang="en-US" b="1" dirty="0"/>
              <a:t>Description</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0266960"/>
              </p:ext>
            </p:extLst>
          </p:nvPr>
        </p:nvGraphicFramePr>
        <p:xfrm>
          <a:off x="116114" y="144687"/>
          <a:ext cx="11945257" cy="6314169"/>
        </p:xfrm>
        <a:graphic>
          <a:graphicData uri="http://schemas.openxmlformats.org/drawingml/2006/table">
            <a:tbl>
              <a:tblPr firstRow="1" bandRow="1">
                <a:tableStyleId>{5C22544A-7EE6-4342-B048-85BDC9FD1C3A}</a:tableStyleId>
              </a:tblPr>
              <a:tblGrid>
                <a:gridCol w="2576186">
                  <a:extLst>
                    <a:ext uri="{9D8B030D-6E8A-4147-A177-3AD203B41FA5}">
                      <a16:colId xmlns:a16="http://schemas.microsoft.com/office/drawing/2014/main" xmlns="" val="706973255"/>
                    </a:ext>
                  </a:extLst>
                </a:gridCol>
                <a:gridCol w="1648758">
                  <a:extLst>
                    <a:ext uri="{9D8B030D-6E8A-4147-A177-3AD203B41FA5}">
                      <a16:colId xmlns:a16="http://schemas.microsoft.com/office/drawing/2014/main" xmlns="" val="3502694091"/>
                    </a:ext>
                  </a:extLst>
                </a:gridCol>
                <a:gridCol w="7720313">
                  <a:extLst>
                    <a:ext uri="{9D8B030D-6E8A-4147-A177-3AD203B41FA5}">
                      <a16:colId xmlns:a16="http://schemas.microsoft.com/office/drawing/2014/main" xmlns="" val="4044978340"/>
                    </a:ext>
                  </a:extLst>
                </a:gridCol>
              </a:tblGrid>
              <a:tr h="539471">
                <a:tc>
                  <a:txBody>
                    <a:bodyPr/>
                    <a:lstStyle/>
                    <a:p>
                      <a:pPr marL="457200" algn="just">
                        <a:lnSpc>
                          <a:spcPct val="150000"/>
                        </a:lnSpc>
                        <a:spcBef>
                          <a:spcPts val="50"/>
                        </a:spcBef>
                        <a:spcAft>
                          <a:spcPts val="50"/>
                        </a:spcAft>
                      </a:pPr>
                      <a:r>
                        <a:rPr lang="en-US" sz="1300" b="0" dirty="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300" b="0" dirty="0">
                          <a:effectLst/>
                          <a:latin typeface="Times New Roman" panose="02020603050405020304" pitchFamily="18" charset="0"/>
                          <a:ea typeface="Times New Roman" panose="02020603050405020304" pitchFamily="18" charset="0"/>
                          <a:cs typeface="Times New Roman" panose="02020603050405020304" pitchFamily="18" charset="0"/>
                        </a:rPr>
                        <a:t>Identifier</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300" b="0"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2175752658"/>
                  </a:ext>
                </a:extLst>
              </a:tr>
              <a:tr h="539471">
                <a:tc>
                  <a:txBody>
                    <a:bodyPr/>
                    <a:lstStyle/>
                    <a:p>
                      <a:pPr marL="457200" algn="just">
                        <a:lnSpc>
                          <a:spcPct val="150000"/>
                        </a:lnSpc>
                        <a:spcBef>
                          <a:spcPts val="50"/>
                        </a:spcBef>
                        <a:spcAft>
                          <a:spcPts val="5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Set Date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UC1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Used to set the starting and ending date of both for registration and voting.</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2558354484"/>
                  </a:ext>
                </a:extLst>
              </a:tr>
              <a:tr h="413350">
                <a:tc rowSpan="4">
                  <a:txBody>
                    <a:bodyPr/>
                    <a:lstStyle/>
                    <a:p>
                      <a:r>
                        <a:rPr lang="en-US" sz="1800" kern="1200" dirty="0" smtClean="0">
                          <a:solidFill>
                            <a:schemeClr val="dk1"/>
                          </a:solidFill>
                          <a:effectLst/>
                          <a:latin typeface="+mn-lt"/>
                          <a:ea typeface="+mn-ea"/>
                          <a:cs typeface="+mn-cs"/>
                        </a:rPr>
                        <a:t>Manage Account</a:t>
                      </a:r>
                    </a:p>
                    <a:p>
                      <a:r>
                        <a:rPr lang="en-US" sz="1800" kern="1200" dirty="0" smtClean="0">
                          <a:solidFill>
                            <a:schemeClr val="dk1"/>
                          </a:solidFill>
                          <a:effectLst/>
                          <a:latin typeface="+mn-lt"/>
                          <a:ea typeface="+mn-ea"/>
                          <a:cs typeface="+mn-cs"/>
                        </a:rPr>
                        <a:t>1. Create Account</a:t>
                      </a:r>
                    </a:p>
                    <a:p>
                      <a:r>
                        <a:rPr lang="en-US" sz="1800" kern="1200" dirty="0" smtClean="0">
                          <a:solidFill>
                            <a:schemeClr val="dk1"/>
                          </a:solidFill>
                          <a:effectLst/>
                          <a:latin typeface="+mn-lt"/>
                          <a:ea typeface="+mn-ea"/>
                          <a:cs typeface="+mn-cs"/>
                        </a:rPr>
                        <a:t>2. Delete Account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3. Update Account</a:t>
                      </a:r>
                    </a:p>
                    <a:p>
                      <a:endParaRPr lang="en-US" dirty="0"/>
                    </a:p>
                  </a:txBody>
                  <a:tcPr/>
                </a:tc>
                <a:tc>
                  <a:txBody>
                    <a:bodyPr/>
                    <a:lstStyle/>
                    <a:p>
                      <a:pPr marL="457200" algn="just">
                        <a:lnSpc>
                          <a:spcPct val="150000"/>
                        </a:lnSpc>
                        <a:spcBef>
                          <a:spcPts val="50"/>
                        </a:spcBef>
                        <a:spcAft>
                          <a:spcPts val="5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B w="12700" cap="flat" cmpd="sng" algn="ctr">
                      <a:solidFill>
                        <a:schemeClr val="tx1"/>
                      </a:solidFill>
                      <a:prstDash val="solid"/>
                      <a:round/>
                      <a:headEnd type="none" w="med" len="med"/>
                      <a:tailEnd type="none" w="med" len="med"/>
                    </a:lnB>
                  </a:tcPr>
                </a:tc>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Contain three sub use cases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37143588"/>
                  </a:ext>
                </a:extLst>
              </a:tr>
              <a:tr h="413350">
                <a:tc vMerge="1">
                  <a:txBody>
                    <a:bodyPr/>
                    <a:lstStyle/>
                    <a:p>
                      <a:endParaRPr lang="en-US"/>
                    </a:p>
                  </a:txBody>
                  <a:tcPr/>
                </a:tc>
                <a:tc>
                  <a:txBody>
                    <a:bodyPr/>
                    <a:lstStyle/>
                    <a:p>
                      <a:pPr marL="457200" algn="just">
                        <a:lnSpc>
                          <a:spcPct val="150000"/>
                        </a:lnSpc>
                        <a:spcBef>
                          <a:spcPts val="50"/>
                        </a:spcBef>
                        <a:spcAft>
                          <a:spcPts val="5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UC2.1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Enable users to create a user account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7035875"/>
                  </a:ext>
                </a:extLst>
              </a:tr>
              <a:tr h="413350">
                <a:tc vMerge="1">
                  <a:txBody>
                    <a:bodyPr/>
                    <a:lstStyle/>
                    <a:p>
                      <a:endParaRPr lang="en-US"/>
                    </a:p>
                  </a:txBody>
                  <a:tcPr/>
                </a:tc>
                <a:tc>
                  <a:txBody>
                    <a:bodyPr/>
                    <a:lstStyle/>
                    <a:p>
                      <a:pPr marL="457200" algn="just">
                        <a:lnSpc>
                          <a:spcPct val="150000"/>
                        </a:lnSpc>
                        <a:spcBef>
                          <a:spcPts val="50"/>
                        </a:spcBef>
                        <a:spcAft>
                          <a:spcPts val="5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UC2.2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Enables election officer to delete an account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11367104"/>
                  </a:ext>
                </a:extLst>
              </a:tr>
              <a:tr h="723363">
                <a:tc vMerge="1">
                  <a:txBody>
                    <a:bodyPr/>
                    <a:lstStyle/>
                    <a:p>
                      <a:endParaRPr lang="en-US"/>
                    </a:p>
                  </a:txBody>
                  <a:tcPr/>
                </a:tc>
                <a:tc>
                  <a:txBody>
                    <a:bodyPr/>
                    <a:lstStyle/>
                    <a:p>
                      <a:pPr marL="457200" algn="just">
                        <a:lnSpc>
                          <a:spcPct val="150000"/>
                        </a:lnSpc>
                        <a:spcBef>
                          <a:spcPts val="50"/>
                        </a:spcBef>
                        <a:spcAft>
                          <a:spcPts val="5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UC2.3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T w="12700" cap="flat" cmpd="sng" algn="ctr">
                      <a:solidFill>
                        <a:schemeClr val="tx1"/>
                      </a:solidFill>
                      <a:prstDash val="solid"/>
                      <a:round/>
                      <a:headEnd type="none" w="med" len="med"/>
                      <a:tailEnd type="none" w="med" len="med"/>
                    </a:lnT>
                  </a:tcPr>
                </a:tc>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Enables users to update an account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954519900"/>
                  </a:ext>
                </a:extLst>
              </a:tr>
              <a:tr h="539471">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Enable all user to login into the system</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2557292428"/>
                  </a:ext>
                </a:extLst>
              </a:tr>
              <a:tr h="539471">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Candidate Registration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Enable election officer to register election Candidates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2386184370"/>
                  </a:ext>
                </a:extLst>
              </a:tr>
              <a:tr h="539471">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Voter Registration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Enable voters to register themselves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3174479148"/>
                  </a:ext>
                </a:extLst>
              </a:tr>
              <a:tr h="413350">
                <a:tc rowSpan="3">
                  <a:txBody>
                    <a:bodyPr/>
                    <a:lstStyle/>
                    <a:p>
                      <a:r>
                        <a:rPr lang="en-US" sz="1800" kern="1200" dirty="0" smtClean="0">
                          <a:solidFill>
                            <a:schemeClr val="dk1"/>
                          </a:solidFill>
                          <a:effectLst/>
                          <a:latin typeface="+mn-lt"/>
                          <a:ea typeface="+mn-ea"/>
                          <a:cs typeface="+mn-cs"/>
                        </a:rPr>
                        <a:t>Search</a:t>
                      </a:r>
                    </a:p>
                    <a:p>
                      <a:pPr marL="342900" indent="-342900">
                        <a:buAutoNum type="arabicPeriod"/>
                      </a:pPr>
                      <a:r>
                        <a:rPr lang="en-US" sz="1800" kern="1200" dirty="0" smtClean="0">
                          <a:solidFill>
                            <a:schemeClr val="dk1"/>
                          </a:solidFill>
                          <a:effectLst/>
                          <a:latin typeface="+mn-lt"/>
                          <a:ea typeface="+mn-ea"/>
                          <a:cs typeface="+mn-cs"/>
                        </a:rPr>
                        <a:t>Voter Search</a:t>
                      </a:r>
                    </a:p>
                    <a:p>
                      <a:pPr marL="0" indent="0">
                        <a:buNone/>
                      </a:pP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Candidate Search</a:t>
                      </a:r>
                    </a:p>
                    <a:p>
                      <a:endParaRPr lang="en-US" dirty="0"/>
                    </a:p>
                  </a:txBody>
                  <a:tcPr/>
                </a:tc>
                <a:tc>
                  <a:txBody>
                    <a:bodyPr/>
                    <a:lstStyle/>
                    <a:p>
                      <a:pPr marL="457200" algn="just">
                        <a:lnSpc>
                          <a:spcPct val="150000"/>
                        </a:lnSpc>
                        <a:spcBef>
                          <a:spcPts val="50"/>
                        </a:spcBef>
                        <a:spcAft>
                          <a:spcPts val="50"/>
                        </a:spcAft>
                      </a:pPr>
                      <a:r>
                        <a:rPr lang="en-US" sz="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UC6</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B w="12700" cap="flat" cmpd="sng" algn="ctr">
                      <a:solidFill>
                        <a:schemeClr val="tx1"/>
                      </a:solidFill>
                      <a:prstDash val="solid"/>
                      <a:round/>
                      <a:headEnd type="none" w="med" len="med"/>
                      <a:tailEnd type="none" w="med" len="med"/>
                    </a:lnB>
                  </a:tcPr>
                </a:tc>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Contain two sub use cases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54334904"/>
                  </a:ext>
                </a:extLst>
              </a:tr>
              <a:tr h="437814">
                <a:tc vMerge="1">
                  <a:txBody>
                    <a:bodyPr/>
                    <a:lstStyle/>
                    <a:p>
                      <a:endParaRPr lang="en-US"/>
                    </a:p>
                  </a:txBody>
                  <a:tcPr/>
                </a:tc>
                <a:tc>
                  <a:txBody>
                    <a:bodyPr/>
                    <a:lstStyle/>
                    <a:p>
                      <a:pPr marL="457200" algn="just">
                        <a:lnSpc>
                          <a:spcPct val="150000"/>
                        </a:lnSpc>
                        <a:spcBef>
                          <a:spcPts val="50"/>
                        </a:spcBef>
                        <a:spcAft>
                          <a:spcPts val="5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UC6.1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Enables all users to search  a particular voter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16805850"/>
                  </a:ext>
                </a:extLst>
              </a:tr>
              <a:tr h="802237">
                <a:tc vMerge="1">
                  <a:txBody>
                    <a:bodyPr/>
                    <a:lstStyle/>
                    <a:p>
                      <a:endParaRPr lang="en-US"/>
                    </a:p>
                  </a:txBody>
                  <a:tcPr/>
                </a:tc>
                <a:tc>
                  <a:txBody>
                    <a:bodyPr/>
                    <a:lstStyle/>
                    <a:p>
                      <a:pPr marL="457200" algn="just">
                        <a:lnSpc>
                          <a:spcPct val="150000"/>
                        </a:lnSpc>
                        <a:spcBef>
                          <a:spcPts val="50"/>
                        </a:spcBef>
                        <a:spcAft>
                          <a:spcPts val="5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UC6.2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T w="12700" cap="flat" cmpd="sng" algn="ctr">
                      <a:solidFill>
                        <a:schemeClr val="tx1"/>
                      </a:solidFill>
                      <a:prstDash val="solid"/>
                      <a:round/>
                      <a:headEnd type="none" w="med" len="med"/>
                      <a:tailEnd type="none" w="med" len="med"/>
                    </a:lnT>
                  </a:tcPr>
                </a:tc>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Enables all users to search  a particular Candidates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124886293"/>
                  </a:ext>
                </a:extLst>
              </a:tr>
            </a:tbl>
          </a:graphicData>
        </a:graphic>
      </p:graphicFrame>
    </p:spTree>
    <p:extLst>
      <p:ext uri="{BB962C8B-B14F-4D97-AF65-F5344CB8AC3E}">
        <p14:creationId xmlns:p14="http://schemas.microsoft.com/office/powerpoint/2010/main" val="937169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Count….</a:t>
            </a:r>
            <a:endParaRPr lang="en-US" sz="2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7452130"/>
              </p:ext>
            </p:extLst>
          </p:nvPr>
        </p:nvGraphicFramePr>
        <p:xfrm>
          <a:off x="838200" y="1451430"/>
          <a:ext cx="10515600" cy="4281714"/>
        </p:xfrm>
        <a:graphic>
          <a:graphicData uri="http://schemas.openxmlformats.org/drawingml/2006/table">
            <a:tbl>
              <a:tblPr firstRow="1" bandRow="1">
                <a:tableStyleId>{5C22544A-7EE6-4342-B048-85BDC9FD1C3A}</a:tableStyleId>
              </a:tblPr>
              <a:tblGrid>
                <a:gridCol w="1890486">
                  <a:extLst>
                    <a:ext uri="{9D8B030D-6E8A-4147-A177-3AD203B41FA5}">
                      <a16:colId xmlns:a16="http://schemas.microsoft.com/office/drawing/2014/main" xmlns="" val="3087318343"/>
                    </a:ext>
                  </a:extLst>
                </a:gridCol>
                <a:gridCol w="1683657">
                  <a:extLst>
                    <a:ext uri="{9D8B030D-6E8A-4147-A177-3AD203B41FA5}">
                      <a16:colId xmlns:a16="http://schemas.microsoft.com/office/drawing/2014/main" xmlns="" val="1319110032"/>
                    </a:ext>
                  </a:extLst>
                </a:gridCol>
                <a:gridCol w="6941457">
                  <a:extLst>
                    <a:ext uri="{9D8B030D-6E8A-4147-A177-3AD203B41FA5}">
                      <a16:colId xmlns:a16="http://schemas.microsoft.com/office/drawing/2014/main" xmlns="" val="4094455684"/>
                    </a:ext>
                  </a:extLst>
                </a:gridCol>
              </a:tblGrid>
              <a:tr h="1427238">
                <a:tc>
                  <a:txBody>
                    <a:bodyPr/>
                    <a:lstStyle/>
                    <a:p>
                      <a:pPr marL="457200" algn="just">
                        <a:lnSpc>
                          <a:spcPct val="150000"/>
                        </a:lnSpc>
                        <a:spcBef>
                          <a:spcPts val="50"/>
                        </a:spcBef>
                        <a:spcAft>
                          <a:spcPts val="50"/>
                        </a:spcAft>
                      </a:pPr>
                      <a:r>
                        <a:rPr lang="en-US" sz="1300" b="1" dirty="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300" b="1">
                          <a:effectLst/>
                          <a:latin typeface="Times New Roman" panose="02020603050405020304" pitchFamily="18" charset="0"/>
                          <a:ea typeface="Times New Roman" panose="02020603050405020304" pitchFamily="18" charset="0"/>
                          <a:cs typeface="Times New Roman" panose="02020603050405020304" pitchFamily="18" charset="0"/>
                        </a:rPr>
                        <a:t>Identifier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3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3493677645"/>
                  </a:ext>
                </a:extLst>
              </a:tr>
              <a:tr h="1427238">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Report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marL="457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Enables users to generate the aggregate voter report, aggregate candidate report, to generate counted result of the candidates and candidates’ progress.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2249041337"/>
                  </a:ext>
                </a:extLst>
              </a:tr>
              <a:tr h="1427238">
                <a:tc>
                  <a:txBody>
                    <a:bodyPr/>
                    <a:lstStyle/>
                    <a:p>
                      <a:pPr indent="76200"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Casting Vote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algn="just">
                        <a:lnSpc>
                          <a:spcPct val="150000"/>
                        </a:lnSpc>
                        <a:spcBef>
                          <a:spcPts val="50"/>
                        </a:spcBef>
                        <a:spcAft>
                          <a:spcPts val="5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UC8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tc>
                  <a:txBody>
                    <a:bodyPr/>
                    <a:lstStyle/>
                    <a:p>
                      <a:pPr algn="just">
                        <a:lnSpc>
                          <a:spcPct val="150000"/>
                        </a:lnSpc>
                        <a:spcBef>
                          <a:spcPts val="50"/>
                        </a:spcBef>
                        <a:spcAft>
                          <a:spcPts val="5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Enable voters and candidates to give votes to alleged candidates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3978866133"/>
                  </a:ext>
                </a:extLst>
              </a:tr>
            </a:tbl>
          </a:graphicData>
        </a:graphic>
      </p:graphicFrame>
    </p:spTree>
    <p:extLst>
      <p:ext uri="{BB962C8B-B14F-4D97-AF65-F5344CB8AC3E}">
        <p14:creationId xmlns:p14="http://schemas.microsoft.com/office/powerpoint/2010/main" val="3236633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2857"/>
            <a:ext cx="10515600" cy="856343"/>
          </a:xfrm>
        </p:spPr>
        <p:txBody>
          <a:bodyPr>
            <a:normAutofit fontScale="90000"/>
          </a:bodyPr>
          <a:lstStyle/>
          <a:p>
            <a:r>
              <a:rPr lang="en-US" b="1" dirty="0" smtClean="0"/>
              <a:t/>
            </a:r>
            <a:br>
              <a:rPr lang="en-US" b="1" dirty="0" smtClean="0"/>
            </a:br>
            <a:r>
              <a:rPr lang="en-US" b="1" dirty="0" smtClean="0"/>
              <a:t>    </a:t>
            </a:r>
            <a:r>
              <a:rPr lang="en-US" sz="3100" b="1" dirty="0" smtClean="0"/>
              <a:t>Sequence diagram</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a:lnSpc>
                <a:spcPct val="150000"/>
              </a:lnSpc>
            </a:pPr>
            <a:r>
              <a:rPr lang="en-US" sz="1800" dirty="0" smtClean="0"/>
              <a:t>Sequence </a:t>
            </a:r>
            <a:r>
              <a:rPr lang="en-US" sz="1800" dirty="0"/>
              <a:t>diagrams are used to model the logic of usage scenario . Usage scenario is exactly what its name indicates-the description of potential ways our system is used. </a:t>
            </a:r>
            <a:endParaRPr lang="en-US" sz="1800" dirty="0" smtClean="0"/>
          </a:p>
          <a:p>
            <a:pPr>
              <a:lnSpc>
                <a:spcPct val="150000"/>
              </a:lnSpc>
            </a:pPr>
            <a:r>
              <a:rPr lang="en-US" sz="1800" dirty="0" smtClean="0"/>
              <a:t>Sequence </a:t>
            </a:r>
            <a:r>
              <a:rPr lang="en-US" sz="1800" dirty="0"/>
              <a:t>diagrams are a great way to validate and flesh out the logic of use case scenarios and to document the design of the system . </a:t>
            </a:r>
            <a:endParaRPr lang="en-US" sz="1800" dirty="0" smtClean="0"/>
          </a:p>
          <a:p>
            <a:pPr>
              <a:lnSpc>
                <a:spcPct val="150000"/>
              </a:lnSpc>
            </a:pPr>
            <a:r>
              <a:rPr lang="en-US" sz="1800" dirty="0" smtClean="0"/>
              <a:t>The </a:t>
            </a:r>
            <a:r>
              <a:rPr lang="en-US" sz="1800" dirty="0"/>
              <a:t>project team has modeled sequential diagram for the major use cases identified in use case modeling part. </a:t>
            </a:r>
          </a:p>
          <a:p>
            <a:pPr marL="0" indent="0">
              <a:lnSpc>
                <a:spcPct val="150000"/>
              </a:lnSpc>
              <a:buNone/>
            </a:pPr>
            <a:endParaRPr lang="en-US" sz="1800" dirty="0"/>
          </a:p>
        </p:txBody>
      </p:sp>
    </p:spTree>
    <p:extLst>
      <p:ext uri="{BB962C8B-B14F-4D97-AF65-F5344CB8AC3E}">
        <p14:creationId xmlns:p14="http://schemas.microsoft.com/office/powerpoint/2010/main" val="2680511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229" y="161926"/>
            <a:ext cx="10515600" cy="883103"/>
          </a:xfrm>
        </p:spPr>
        <p:txBody>
          <a:bodyPr>
            <a:normAutofit fontScale="90000"/>
          </a:bodyPr>
          <a:lstStyle/>
          <a:p>
            <a:r>
              <a:rPr lang="en-US" sz="3100" dirty="0" smtClean="0"/>
              <a:t/>
            </a:r>
            <a:br>
              <a:rPr lang="en-US" sz="3100" dirty="0" smtClean="0"/>
            </a:br>
            <a:r>
              <a:rPr lang="en-US" sz="3100" dirty="0"/>
              <a:t/>
            </a:r>
            <a:br>
              <a:rPr lang="en-US" sz="3100" dirty="0"/>
            </a:br>
            <a:r>
              <a:rPr lang="en-US" sz="3100" dirty="0" smtClean="0"/>
              <a:t/>
            </a:r>
            <a:br>
              <a:rPr lang="en-US" sz="3100" dirty="0" smtClean="0"/>
            </a:br>
            <a:r>
              <a:rPr lang="en-US" sz="3100" dirty="0"/>
              <a:t> </a:t>
            </a:r>
            <a:r>
              <a:rPr lang="en-US" sz="3100" dirty="0" smtClean="0"/>
              <a:t>    </a:t>
            </a:r>
            <a:r>
              <a:rPr lang="en-US" sz="2000" b="1" dirty="0" smtClean="0"/>
              <a:t>Sequence </a:t>
            </a:r>
            <a:r>
              <a:rPr lang="en-US" sz="2000" b="1" dirty="0"/>
              <a:t>diagram for Create Account</a:t>
            </a:r>
            <a:r>
              <a:rPr lang="en-US" dirty="0"/>
              <a:t/>
            </a:r>
            <a:br>
              <a:rPr lang="en-US" dirty="0"/>
            </a:br>
            <a:r>
              <a:rPr lang="en-US" sz="2700" dirty="0" smtClean="0"/>
              <a:t/>
            </a:r>
            <a:br>
              <a:rPr lang="en-US" sz="2700" dirty="0" smtClean="0"/>
            </a:br>
            <a:r>
              <a:rPr lang="en-US" dirty="0"/>
              <a:t/>
            </a:r>
            <a:br>
              <a:rPr lang="en-US" dirty="0"/>
            </a:br>
            <a:endParaRPr lang="en-US" dirty="0"/>
          </a:p>
        </p:txBody>
      </p:sp>
      <p:pic>
        <p:nvPicPr>
          <p:cNvPr id="4" name="Content Placeholder 3" descr="Create Account2"/>
          <p:cNvPicPr>
            <a:picLocks noGrp="1" noChangeAspect="1"/>
          </p:cNvPicPr>
          <p:nvPr>
            <p:ph idx="1"/>
          </p:nvPr>
        </p:nvPicPr>
        <p:blipFill>
          <a:blip r:embed="rId2"/>
          <a:stretch>
            <a:fillRect/>
          </a:stretch>
        </p:blipFill>
        <p:spPr>
          <a:xfrm>
            <a:off x="1596572" y="1349375"/>
            <a:ext cx="8766628" cy="5196568"/>
          </a:xfrm>
          <a:prstGeom prst="rect">
            <a:avLst/>
          </a:prstGeom>
        </p:spPr>
      </p:pic>
    </p:spTree>
    <p:extLst>
      <p:ext uri="{BB962C8B-B14F-4D97-AF65-F5344CB8AC3E}">
        <p14:creationId xmlns:p14="http://schemas.microsoft.com/office/powerpoint/2010/main" val="2626190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26486" cy="769585"/>
          </a:xfrm>
        </p:spPr>
        <p:txBody>
          <a:bodyPr>
            <a:normAutofit fontScale="90000"/>
          </a:bodyPr>
          <a:lstStyle/>
          <a:p>
            <a:r>
              <a:rPr lang="en-US" sz="2000" b="1" dirty="0" smtClean="0"/>
              <a:t>Sequence </a:t>
            </a:r>
            <a:r>
              <a:rPr lang="en-US" sz="2000" b="1" dirty="0"/>
              <a:t>Diagram for Casting Vote</a:t>
            </a:r>
            <a:r>
              <a:rPr lang="en-US" dirty="0"/>
              <a:t/>
            </a:r>
            <a:br>
              <a:rPr lang="en-US" dirty="0"/>
            </a:br>
            <a:endParaRPr lang="en-US" dirty="0"/>
          </a:p>
        </p:txBody>
      </p:sp>
      <p:pic>
        <p:nvPicPr>
          <p:cNvPr id="4" name="Content Placeholder 3" descr="Vote Casting"/>
          <p:cNvPicPr>
            <a:picLocks noGrp="1" noChangeAspect="1"/>
          </p:cNvPicPr>
          <p:nvPr>
            <p:ph idx="1"/>
          </p:nvPr>
        </p:nvPicPr>
        <p:blipFill>
          <a:blip r:embed="rId2"/>
          <a:stretch>
            <a:fillRect/>
          </a:stretch>
        </p:blipFill>
        <p:spPr>
          <a:xfrm>
            <a:off x="682171" y="1134710"/>
            <a:ext cx="10276115" cy="5353175"/>
          </a:xfrm>
          <a:prstGeom prst="rect">
            <a:avLst/>
          </a:prstGeom>
        </p:spPr>
      </p:pic>
    </p:spTree>
    <p:extLst>
      <p:ext uri="{BB962C8B-B14F-4D97-AF65-F5344CB8AC3E}">
        <p14:creationId xmlns:p14="http://schemas.microsoft.com/office/powerpoint/2010/main" val="2899034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4704"/>
          </a:xfrm>
        </p:spPr>
        <p:txBody>
          <a:bodyPr>
            <a:normAutofit fontScale="90000"/>
          </a:bodyPr>
          <a:lstStyle/>
          <a:p>
            <a:r>
              <a:rPr lang="en-US" b="1" dirty="0" smtClean="0"/>
              <a:t/>
            </a:r>
            <a:br>
              <a:rPr lang="en-US" b="1" dirty="0" smtClean="0"/>
            </a:br>
            <a:r>
              <a:rPr lang="en-US" b="1" dirty="0"/>
              <a:t> </a:t>
            </a:r>
            <a:r>
              <a:rPr lang="en-US" b="1" dirty="0" smtClean="0"/>
              <a:t>       </a:t>
            </a:r>
            <a:r>
              <a:rPr lang="en-US" sz="2200" b="1" dirty="0" smtClean="0"/>
              <a:t>Activity  Diagram</a:t>
            </a:r>
            <a:r>
              <a:rPr lang="en-US" dirty="0" smtClean="0"/>
              <a:t/>
            </a:r>
            <a:br>
              <a:rPr lang="en-US" dirty="0" smtClean="0"/>
            </a:br>
            <a:endParaRPr lang="en-US" dirty="0"/>
          </a:p>
        </p:txBody>
      </p:sp>
      <p:sp>
        <p:nvSpPr>
          <p:cNvPr id="3" name="Content Placeholder 2"/>
          <p:cNvSpPr>
            <a:spLocks noGrp="1"/>
          </p:cNvSpPr>
          <p:nvPr>
            <p:ph idx="1"/>
          </p:nvPr>
        </p:nvSpPr>
        <p:spPr>
          <a:xfrm>
            <a:off x="838200" y="1233714"/>
            <a:ext cx="10515600" cy="5457372"/>
          </a:xfrm>
        </p:spPr>
        <p:txBody>
          <a:bodyPr>
            <a:normAutofit/>
          </a:bodyPr>
          <a:lstStyle/>
          <a:p>
            <a:pPr marL="0" indent="0">
              <a:buNone/>
            </a:pPr>
            <a:r>
              <a:rPr lang="en-US" sz="1800" b="1" dirty="0" smtClean="0"/>
              <a:t>Activity </a:t>
            </a:r>
            <a:r>
              <a:rPr lang="en-US" sz="1800" b="1" dirty="0"/>
              <a:t>diagram </a:t>
            </a:r>
            <a:r>
              <a:rPr lang="en-US" sz="1800" dirty="0"/>
              <a:t>– is basically a flowchart to represent the flow from one activity to an other </a:t>
            </a:r>
            <a:r>
              <a:rPr lang="en-US" sz="1800" dirty="0" err="1"/>
              <a:t>activity.The</a:t>
            </a:r>
            <a:r>
              <a:rPr lang="en-US" sz="1800" dirty="0"/>
              <a:t> activity can be described as operation of the system </a:t>
            </a:r>
            <a:r>
              <a:rPr lang="en-US" sz="1800" dirty="0" smtClean="0"/>
              <a:t>.</a:t>
            </a:r>
          </a:p>
          <a:p>
            <a:pPr marL="0" indent="0">
              <a:buNone/>
            </a:pPr>
            <a:endParaRPr lang="en-US" sz="1800" dirty="0"/>
          </a:p>
          <a:p>
            <a:pPr marL="0" indent="0">
              <a:buNone/>
            </a:pPr>
            <a:endParaRPr lang="en-US" sz="1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90171" y="1973943"/>
            <a:ext cx="8606971" cy="4717143"/>
          </a:xfrm>
          <a:prstGeom prst="rect">
            <a:avLst/>
          </a:prstGeom>
          <a:noFill/>
          <a:ln>
            <a:noFill/>
          </a:ln>
        </p:spPr>
      </p:pic>
    </p:spTree>
    <p:extLst>
      <p:ext uri="{BB962C8B-B14F-4D97-AF65-F5344CB8AC3E}">
        <p14:creationId xmlns:p14="http://schemas.microsoft.com/office/powerpoint/2010/main" val="556745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732"/>
          </a:xfrm>
        </p:spPr>
        <p:txBody>
          <a:bodyPr>
            <a:normAutofit fontScale="90000"/>
          </a:bodyPr>
          <a:lstStyle/>
          <a:p>
            <a:r>
              <a:rPr lang="en-US" sz="3100" b="1" dirty="0" smtClean="0"/>
              <a:t/>
            </a:r>
            <a:br>
              <a:rPr lang="en-US" sz="3100" b="1" dirty="0" smtClean="0"/>
            </a:br>
            <a:r>
              <a:rPr lang="en-US" sz="3100" b="1" dirty="0"/>
              <a:t> </a:t>
            </a:r>
            <a:r>
              <a:rPr lang="en-US" sz="3100" b="1" dirty="0" smtClean="0"/>
              <a:t>   </a:t>
            </a:r>
            <a:r>
              <a:rPr lang="en-US" sz="2700" b="1" dirty="0" smtClean="0"/>
              <a:t>Analysis level class diagram (Conceptual Modeling)</a:t>
            </a:r>
            <a:r>
              <a:rPr lang="en-US" b="1" dirty="0" smtClean="0"/>
              <a:t/>
            </a:r>
            <a:br>
              <a:rPr lang="en-US" b="1" dirty="0" smtClean="0"/>
            </a:br>
            <a:endParaRPr lang="en-US" dirty="0"/>
          </a:p>
        </p:txBody>
      </p:sp>
      <p:sp>
        <p:nvSpPr>
          <p:cNvPr id="3" name="Content Placeholder 2"/>
          <p:cNvSpPr>
            <a:spLocks noGrp="1"/>
          </p:cNvSpPr>
          <p:nvPr>
            <p:ph idx="1"/>
          </p:nvPr>
        </p:nvSpPr>
        <p:spPr>
          <a:xfrm>
            <a:off x="838200" y="1378858"/>
            <a:ext cx="10515600" cy="4798105"/>
          </a:xfrm>
        </p:spPr>
        <p:txBody>
          <a:bodyPr>
            <a:normAutofit/>
          </a:bodyPr>
          <a:lstStyle/>
          <a:p>
            <a:pPr marL="0" indent="0">
              <a:lnSpc>
                <a:spcPct val="150000"/>
              </a:lnSpc>
              <a:buNone/>
            </a:pPr>
            <a:r>
              <a:rPr lang="en-US" sz="1800" dirty="0" smtClean="0"/>
              <a:t>Another </a:t>
            </a:r>
            <a:r>
              <a:rPr lang="en-US" sz="1800" dirty="0"/>
              <a:t>technique that is applied to support the conceptual analysis effort is the use of Class diagrams</a:t>
            </a:r>
            <a:r>
              <a:rPr lang="en-US" sz="1800" dirty="0" smtClean="0"/>
              <a:t>.</a:t>
            </a:r>
          </a:p>
          <a:p>
            <a:pPr marL="0" indent="0">
              <a:lnSpc>
                <a:spcPct val="150000"/>
              </a:lnSpc>
              <a:buNone/>
            </a:pPr>
            <a:r>
              <a:rPr lang="en-US" sz="1800" dirty="0" smtClean="0"/>
              <a:t> </a:t>
            </a:r>
            <a:r>
              <a:rPr lang="en-US" sz="1800" dirty="0"/>
              <a:t>The UML Class Diagram is used to support both the analysis and the design phase. </a:t>
            </a:r>
            <a:endParaRPr lang="en-US" sz="1800" dirty="0" smtClean="0"/>
          </a:p>
          <a:p>
            <a:pPr marL="0" indent="0">
              <a:lnSpc>
                <a:spcPct val="150000"/>
              </a:lnSpc>
              <a:buNone/>
            </a:pPr>
            <a:r>
              <a:rPr lang="en-US" sz="1800" dirty="0" smtClean="0"/>
              <a:t>Classes </a:t>
            </a:r>
            <a:r>
              <a:rPr lang="en-US" sz="1800" dirty="0"/>
              <a:t>are an important aspect of object-oriented software . </a:t>
            </a:r>
            <a:endParaRPr lang="en-US" sz="1800" dirty="0" smtClean="0"/>
          </a:p>
          <a:p>
            <a:pPr marL="0" indent="0">
              <a:lnSpc>
                <a:spcPct val="150000"/>
              </a:lnSpc>
              <a:buNone/>
            </a:pPr>
            <a:r>
              <a:rPr lang="en-US" sz="1800" dirty="0" smtClean="0"/>
              <a:t>When </a:t>
            </a:r>
            <a:r>
              <a:rPr lang="en-US" sz="1800" dirty="0"/>
              <a:t>we recognize a pattern in which there a common group of things that have similar attributes and behaviors, we typically represent that as a class</a:t>
            </a:r>
            <a:r>
              <a:rPr lang="en-US" sz="1800" dirty="0" smtClean="0"/>
              <a:t>.</a:t>
            </a:r>
          </a:p>
          <a:p>
            <a:pPr marL="0" indent="0">
              <a:lnSpc>
                <a:spcPct val="150000"/>
              </a:lnSpc>
              <a:buNone/>
            </a:pPr>
            <a:r>
              <a:rPr lang="en-US" sz="1800" dirty="0" smtClean="0"/>
              <a:t> </a:t>
            </a:r>
            <a:r>
              <a:rPr lang="en-US" sz="1800" dirty="0"/>
              <a:t>We are developing class diagrams by start at the “conceptual” level</a:t>
            </a:r>
            <a:r>
              <a:rPr lang="en-US" sz="1800" dirty="0" smtClean="0"/>
              <a:t>.</a:t>
            </a:r>
          </a:p>
          <a:p>
            <a:pPr marL="0" indent="0">
              <a:lnSpc>
                <a:spcPct val="150000"/>
              </a:lnSpc>
              <a:buNone/>
            </a:pPr>
            <a:r>
              <a:rPr lang="en-US" sz="1800" dirty="0" smtClean="0"/>
              <a:t> </a:t>
            </a:r>
            <a:r>
              <a:rPr lang="en-US" sz="1800" dirty="0"/>
              <a:t>The team start by laying out the fundamental elements we think will be needed to support the objectives as identified in the Use Case diagrams. </a:t>
            </a:r>
          </a:p>
          <a:p>
            <a:pPr marL="0" indent="0">
              <a:lnSpc>
                <a:spcPct val="150000"/>
              </a:lnSpc>
              <a:buNone/>
            </a:pPr>
            <a:endParaRPr lang="en-US" sz="1800" dirty="0"/>
          </a:p>
          <a:p>
            <a:pPr marL="0" indent="0">
              <a:lnSpc>
                <a:spcPct val="150000"/>
              </a:lnSpc>
              <a:buNone/>
            </a:pPr>
            <a:endParaRPr lang="en-US" sz="1800" dirty="0"/>
          </a:p>
        </p:txBody>
      </p:sp>
    </p:spTree>
    <p:extLst>
      <p:ext uri="{BB962C8B-B14F-4D97-AF65-F5344CB8AC3E}">
        <p14:creationId xmlns:p14="http://schemas.microsoft.com/office/powerpoint/2010/main" val="2347971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561"/>
          </a:xfrm>
        </p:spPr>
        <p:txBody>
          <a:bodyPr>
            <a:normAutofit fontScale="90000"/>
          </a:bodyPr>
          <a:lstStyle/>
          <a:p>
            <a:r>
              <a:rPr lang="en-US" dirty="0" smtClean="0"/>
              <a:t/>
            </a:r>
            <a:br>
              <a:rPr lang="en-US" dirty="0" smtClean="0"/>
            </a:br>
            <a:r>
              <a:rPr lang="en-US" sz="3600" dirty="0"/>
              <a:t> </a:t>
            </a:r>
            <a:r>
              <a:rPr lang="en-US" sz="3600" dirty="0" smtClean="0"/>
              <a:t>        </a:t>
            </a:r>
            <a:r>
              <a:rPr lang="en-US" sz="2700" b="1" dirty="0"/>
              <a:t>Conceptual Level Classes </a:t>
            </a:r>
            <a:r>
              <a:rPr lang="en-US" sz="2700" b="1" dirty="0" smtClean="0"/>
              <a:t>diagram</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262744" y="1495425"/>
            <a:ext cx="9448800" cy="5108575"/>
          </a:xfrm>
          <a:prstGeom prst="rect">
            <a:avLst/>
          </a:prstGeom>
        </p:spPr>
      </p:pic>
    </p:spTree>
    <p:extLst>
      <p:ext uri="{BB962C8B-B14F-4D97-AF65-F5344CB8AC3E}">
        <p14:creationId xmlns:p14="http://schemas.microsoft.com/office/powerpoint/2010/main" val="1296101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8246"/>
          </a:xfrm>
        </p:spPr>
        <p:txBody>
          <a:bodyPr>
            <a:normAutofit/>
          </a:bodyPr>
          <a:lstStyle/>
          <a:p>
            <a:r>
              <a:rPr lang="en-US" sz="2400" b="1" dirty="0" smtClean="0"/>
              <a:t>Description of the class</a:t>
            </a:r>
            <a:endParaRPr lang="en-US" sz="2400" b="1" dirty="0"/>
          </a:p>
        </p:txBody>
      </p:sp>
      <p:sp>
        <p:nvSpPr>
          <p:cNvPr id="3" name="Content Placeholder 2"/>
          <p:cNvSpPr>
            <a:spLocks noGrp="1"/>
          </p:cNvSpPr>
          <p:nvPr>
            <p:ph idx="1"/>
          </p:nvPr>
        </p:nvSpPr>
        <p:spPr>
          <a:xfrm>
            <a:off x="838200" y="1825625"/>
            <a:ext cx="10515600" cy="3863975"/>
          </a:xfrm>
        </p:spPr>
        <p:txBody>
          <a:bodyPr>
            <a:normAutofit/>
          </a:bodyPr>
          <a:lstStyle/>
          <a:p>
            <a:pPr>
              <a:lnSpc>
                <a:spcPct val="150000"/>
              </a:lnSpc>
            </a:pPr>
            <a:r>
              <a:rPr lang="en-US" sz="1800" b="1" dirty="0" smtClean="0"/>
              <a:t>Account</a:t>
            </a:r>
            <a:r>
              <a:rPr lang="en-US" sz="1800" b="1" dirty="0"/>
              <a:t>: </a:t>
            </a:r>
            <a:r>
              <a:rPr lang="en-US" sz="1800" dirty="0"/>
              <a:t>- helps for creating a user account </a:t>
            </a:r>
          </a:p>
          <a:p>
            <a:pPr>
              <a:lnSpc>
                <a:spcPct val="150000"/>
              </a:lnSpc>
            </a:pPr>
            <a:r>
              <a:rPr lang="en-US" sz="1800" b="1" dirty="0"/>
              <a:t>Date</a:t>
            </a:r>
            <a:r>
              <a:rPr lang="en-US" sz="1800" dirty="0"/>
              <a:t>: - helps during setting registration and voting time interval</a:t>
            </a:r>
          </a:p>
          <a:p>
            <a:pPr>
              <a:lnSpc>
                <a:spcPct val="150000"/>
              </a:lnSpc>
            </a:pPr>
            <a:r>
              <a:rPr lang="en-US" sz="1800" b="1" dirty="0"/>
              <a:t>Candidate</a:t>
            </a:r>
            <a:r>
              <a:rPr lang="en-US" sz="1800" dirty="0"/>
              <a:t>: - helps during registering candidates to be elected</a:t>
            </a:r>
          </a:p>
          <a:p>
            <a:pPr>
              <a:lnSpc>
                <a:spcPct val="150000"/>
              </a:lnSpc>
            </a:pPr>
            <a:r>
              <a:rPr lang="en-US" sz="1800" b="1" dirty="0"/>
              <a:t>Voter: </a:t>
            </a:r>
            <a:r>
              <a:rPr lang="en-US" sz="1800" dirty="0"/>
              <a:t>- helps during registering voters</a:t>
            </a:r>
          </a:p>
          <a:p>
            <a:pPr>
              <a:lnSpc>
                <a:spcPct val="150000"/>
              </a:lnSpc>
            </a:pPr>
            <a:r>
              <a:rPr lang="en-US" sz="1800" b="1" dirty="0"/>
              <a:t>Report: </a:t>
            </a:r>
            <a:r>
              <a:rPr lang="en-US" sz="1800" dirty="0"/>
              <a:t>- helps during generating report of candidates, voters and results </a:t>
            </a:r>
          </a:p>
          <a:p>
            <a:pPr>
              <a:lnSpc>
                <a:spcPct val="150000"/>
              </a:lnSpc>
            </a:pPr>
            <a:endParaRPr lang="en-US" sz="1800" dirty="0"/>
          </a:p>
        </p:txBody>
      </p:sp>
    </p:spTree>
    <p:extLst>
      <p:ext uri="{BB962C8B-B14F-4D97-AF65-F5344CB8AC3E}">
        <p14:creationId xmlns:p14="http://schemas.microsoft.com/office/powerpoint/2010/main" val="182525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normAutofit fontScale="90000"/>
          </a:bodyPr>
          <a:lstStyle/>
          <a:p>
            <a:r>
              <a:rPr lang="en-US" dirty="0" smtClean="0"/>
              <a:t> </a:t>
            </a:r>
            <a:br>
              <a:rPr lang="en-US" dirty="0" smtClean="0"/>
            </a:br>
            <a:r>
              <a:rPr lang="en-US" sz="3600" b="1" dirty="0" smtClean="0"/>
              <a:t>Chapter three</a:t>
            </a:r>
            <a:r>
              <a:rPr lang="en-US" sz="3600" dirty="0" smtClean="0"/>
              <a:t> </a:t>
            </a:r>
            <a:r>
              <a:rPr lang="en-US" dirty="0" smtClean="0"/>
              <a:t/>
            </a:r>
            <a:br>
              <a:rPr lang="en-US" dirty="0" smtClean="0"/>
            </a:br>
            <a:endParaRPr lang="en-US" dirty="0"/>
          </a:p>
        </p:txBody>
      </p:sp>
      <p:sp>
        <p:nvSpPr>
          <p:cNvPr id="3" name="Content Placeholder 2"/>
          <p:cNvSpPr>
            <a:spLocks noGrp="1"/>
          </p:cNvSpPr>
          <p:nvPr>
            <p:ph idx="1"/>
          </p:nvPr>
        </p:nvSpPr>
        <p:spPr>
          <a:xfrm>
            <a:off x="838200" y="1320800"/>
            <a:ext cx="10515600" cy="4856163"/>
          </a:xfrm>
        </p:spPr>
        <p:txBody>
          <a:bodyPr>
            <a:normAutofit fontScale="92500" lnSpcReduction="20000"/>
          </a:bodyPr>
          <a:lstStyle/>
          <a:p>
            <a:pPr marL="0" indent="0">
              <a:lnSpc>
                <a:spcPct val="150000"/>
              </a:lnSpc>
              <a:buNone/>
            </a:pPr>
            <a:r>
              <a:rPr lang="en-US" sz="1800" b="1" dirty="0" smtClean="0"/>
              <a:t>     </a:t>
            </a:r>
            <a:r>
              <a:rPr lang="en-US" sz="1800" b="1" dirty="0"/>
              <a:t> </a:t>
            </a:r>
            <a:r>
              <a:rPr lang="en-US" sz="1800" b="1" dirty="0" smtClean="0"/>
              <a:t>   </a:t>
            </a:r>
            <a:r>
              <a:rPr lang="en-US" sz="1800" b="1" dirty="0"/>
              <a:t>Implementation of the system</a:t>
            </a:r>
            <a:endParaRPr lang="en-US" sz="1800" dirty="0"/>
          </a:p>
          <a:p>
            <a:pPr>
              <a:lnSpc>
                <a:spcPct val="150000"/>
              </a:lnSpc>
            </a:pPr>
            <a:r>
              <a:rPr lang="en-US" sz="1800" dirty="0"/>
              <a:t>In this phase the overall procedures, activities and methods of execution during the implementation phase of the project are included. This step takes much time when compared with other steps of the project competence. The source code or script of the project is included in the next part of the project</a:t>
            </a:r>
            <a:r>
              <a:rPr lang="en-US" sz="1800" dirty="0" smtClean="0"/>
              <a:t>.</a:t>
            </a:r>
          </a:p>
          <a:p>
            <a:pPr marL="0" indent="0">
              <a:lnSpc>
                <a:spcPct val="150000"/>
              </a:lnSpc>
              <a:buNone/>
            </a:pPr>
            <a:r>
              <a:rPr lang="en-US" sz="1800" b="1" dirty="0" smtClean="0"/>
              <a:t>       Code </a:t>
            </a:r>
            <a:r>
              <a:rPr lang="en-US" sz="1800" b="1" dirty="0"/>
              <a:t>generation main </a:t>
            </a:r>
            <a:r>
              <a:rPr lang="en-US" sz="1800" b="1" dirty="0" smtClean="0"/>
              <a:t>class</a:t>
            </a:r>
          </a:p>
          <a:p>
            <a:pPr marL="0" indent="0">
              <a:lnSpc>
                <a:spcPct val="150000"/>
              </a:lnSpc>
              <a:buNone/>
            </a:pPr>
            <a:r>
              <a:rPr lang="en-US" sz="1800" dirty="0" smtClean="0"/>
              <a:t>package Package1;</a:t>
            </a:r>
          </a:p>
          <a:p>
            <a:pPr marL="0" indent="0">
              <a:lnSpc>
                <a:spcPct val="150000"/>
              </a:lnSpc>
              <a:buNone/>
            </a:pPr>
            <a:r>
              <a:rPr lang="en-US" sz="1800" dirty="0" smtClean="0"/>
              <a:t>public class Students {</a:t>
            </a:r>
          </a:p>
          <a:p>
            <a:pPr marL="0" indent="0">
              <a:lnSpc>
                <a:spcPct val="120000"/>
              </a:lnSpc>
              <a:buNone/>
            </a:pPr>
            <a:r>
              <a:rPr lang="en-US" sz="1800" dirty="0"/>
              <a:t> </a:t>
            </a:r>
            <a:r>
              <a:rPr lang="en-US" sz="1800" dirty="0" smtClean="0"/>
              <a:t>        public </a:t>
            </a:r>
            <a:r>
              <a:rPr lang="en-US" sz="1800" dirty="0" err="1" smtClean="0"/>
              <a:t>int</a:t>
            </a:r>
            <a:r>
              <a:rPr lang="en-US" sz="1800" dirty="0" smtClean="0"/>
              <a:t> </a:t>
            </a:r>
            <a:r>
              <a:rPr lang="en-US" sz="1800" dirty="0" err="1" smtClean="0"/>
              <a:t>bach</a:t>
            </a:r>
            <a:r>
              <a:rPr lang="en-US" sz="1800" dirty="0" smtClean="0"/>
              <a:t>;</a:t>
            </a:r>
          </a:p>
          <a:p>
            <a:pPr marL="0" indent="0">
              <a:lnSpc>
                <a:spcPct val="150000"/>
              </a:lnSpc>
              <a:buNone/>
            </a:pPr>
            <a:r>
              <a:rPr lang="en-US" sz="1800" dirty="0" smtClean="0"/>
              <a:t>	private String Department;</a:t>
            </a:r>
          </a:p>
          <a:p>
            <a:pPr marL="0" indent="0">
              <a:lnSpc>
                <a:spcPct val="150000"/>
              </a:lnSpc>
              <a:buNone/>
            </a:pPr>
            <a:r>
              <a:rPr lang="en-US" sz="1800" dirty="0" smtClean="0"/>
              <a:t>	public String </a:t>
            </a:r>
            <a:r>
              <a:rPr lang="en-US" sz="1800" dirty="0" err="1" smtClean="0"/>
              <a:t>Fname</a:t>
            </a:r>
            <a:r>
              <a:rPr lang="en-US" sz="1800" dirty="0" smtClean="0"/>
              <a:t>;</a:t>
            </a:r>
          </a:p>
          <a:p>
            <a:pPr marL="0" indent="0">
              <a:lnSpc>
                <a:spcPct val="150000"/>
              </a:lnSpc>
              <a:buNone/>
            </a:pPr>
            <a:r>
              <a:rPr lang="en-US" sz="1800" dirty="0" smtClean="0"/>
              <a:t>	</a:t>
            </a:r>
          </a:p>
          <a:p>
            <a:pPr marL="0" indent="0">
              <a:lnSpc>
                <a:spcPct val="150000"/>
              </a:lnSpc>
              <a:buNone/>
            </a:pPr>
            <a:endParaRPr lang="en-US" sz="1800" dirty="0" smtClean="0"/>
          </a:p>
        </p:txBody>
      </p:sp>
    </p:spTree>
    <p:extLst>
      <p:ext uri="{BB962C8B-B14F-4D97-AF65-F5344CB8AC3E}">
        <p14:creationId xmlns:p14="http://schemas.microsoft.com/office/powerpoint/2010/main" val="1807928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1">
                    <a:lumMod val="75000"/>
                  </a:schemeClr>
                </a:solidFill>
              </a:rPr>
              <a:t>GROUP MEMBER </a:t>
            </a:r>
            <a:endParaRPr lang="en-US" dirty="0">
              <a:solidFill>
                <a:schemeClr val="accent1">
                  <a:lumMod val="75000"/>
                </a:schemeClr>
              </a:solidFill>
            </a:endParaRPr>
          </a:p>
        </p:txBody>
      </p:sp>
      <p:sp>
        <p:nvSpPr>
          <p:cNvPr id="3" name="Content Placeholder 2"/>
          <p:cNvSpPr>
            <a:spLocks noGrp="1"/>
          </p:cNvSpPr>
          <p:nvPr>
            <p:ph idx="1"/>
          </p:nvPr>
        </p:nvSpPr>
        <p:spPr>
          <a:xfrm>
            <a:off x="838200" y="1407886"/>
            <a:ext cx="10515600" cy="4769077"/>
          </a:xfrm>
        </p:spPr>
        <p:txBody>
          <a:bodyPr/>
          <a:lstStyle/>
          <a:p>
            <a:pPr marL="0" indent="0">
              <a:buNone/>
            </a:pPr>
            <a:r>
              <a:rPr lang="en-US" dirty="0" smtClean="0"/>
              <a:t>   N</a:t>
            </a:r>
            <a:r>
              <a:rPr lang="en-US" u="sng" dirty="0" smtClean="0"/>
              <a:t>O</a:t>
            </a:r>
            <a:r>
              <a:rPr lang="en-US" dirty="0" smtClean="0"/>
              <a:t>     </a:t>
            </a:r>
            <a:r>
              <a:rPr lang="en-US" u="sng" dirty="0" smtClean="0"/>
              <a:t>NAME </a:t>
            </a:r>
            <a:r>
              <a:rPr lang="en-US" dirty="0"/>
              <a:t> </a:t>
            </a:r>
            <a:r>
              <a:rPr lang="en-US" dirty="0" smtClean="0"/>
              <a:t>                                                                    </a:t>
            </a:r>
            <a:r>
              <a:rPr lang="en-US" u="sng" dirty="0" smtClean="0"/>
              <a:t>ID</a:t>
            </a:r>
          </a:p>
          <a:p>
            <a:pPr marL="0" indent="0">
              <a:buNone/>
            </a:pPr>
            <a:r>
              <a:rPr lang="en-US" dirty="0" smtClean="0"/>
              <a:t>  1,            Beyene Bishaw  ………………..........................0967/10</a:t>
            </a:r>
          </a:p>
          <a:p>
            <a:pPr marL="0" indent="0">
              <a:buNone/>
            </a:pPr>
            <a:r>
              <a:rPr lang="en-US" dirty="0" smtClean="0"/>
              <a:t>  2,            Arebu Tadesse ………………………………………....0840/10</a:t>
            </a:r>
          </a:p>
          <a:p>
            <a:pPr marL="0" indent="0">
              <a:buNone/>
            </a:pPr>
            <a:r>
              <a:rPr lang="en-US" dirty="0" smtClean="0"/>
              <a:t>  3,            Abuker Sofiyan…………………………….…………….0743/10</a:t>
            </a:r>
          </a:p>
          <a:p>
            <a:pPr marL="0" indent="0">
              <a:buNone/>
            </a:pPr>
            <a:r>
              <a:rPr lang="en-US" dirty="0" smtClean="0"/>
              <a:t>  4,            muhammed Genzeb……………………………………0588/10</a:t>
            </a:r>
            <a:br>
              <a:rPr lang="en-US" dirty="0" smtClean="0"/>
            </a:br>
            <a:r>
              <a:rPr lang="en-US" dirty="0" smtClean="0"/>
              <a:t>  5,            Yitbarek simur………………………………………………0630/10</a:t>
            </a:r>
          </a:p>
          <a:p>
            <a:pPr marL="0" indent="0">
              <a:buNone/>
            </a:pPr>
            <a:r>
              <a:rPr lang="en-US" dirty="0" smtClean="0"/>
              <a:t>  6,            Mudesir Maru ……………………………………...……1781/10</a:t>
            </a:r>
            <a:endParaRPr lang="en-US" dirty="0"/>
          </a:p>
        </p:txBody>
      </p:sp>
    </p:spTree>
    <p:extLst>
      <p:ext uri="{BB962C8B-B14F-4D97-AF65-F5344CB8AC3E}">
        <p14:creationId xmlns:p14="http://schemas.microsoft.com/office/powerpoint/2010/main" val="1808491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43429"/>
          </a:xfrm>
        </p:spPr>
        <p:txBody>
          <a:bodyPr>
            <a:normAutofit fontScale="90000"/>
          </a:bodyPr>
          <a:lstStyle/>
          <a:p>
            <a:r>
              <a:rPr lang="en-US" sz="3600" b="1" dirty="0" smtClean="0"/>
              <a:t/>
            </a:r>
            <a:br>
              <a:rPr lang="en-US" sz="3600" b="1" dirty="0" smtClean="0"/>
            </a:br>
            <a:r>
              <a:rPr lang="en-US" sz="3600" b="1" dirty="0" smtClean="0"/>
              <a:t>                       count…</a:t>
            </a:r>
            <a:r>
              <a:rPr lang="en-US" b="1" dirty="0" smtClean="0"/>
              <a:t/>
            </a:r>
            <a:br>
              <a:rPr lang="en-US" b="1" dirty="0" smtClean="0"/>
            </a:br>
            <a:endParaRPr lang="en-US" dirty="0"/>
          </a:p>
        </p:txBody>
      </p:sp>
      <p:sp>
        <p:nvSpPr>
          <p:cNvPr id="3" name="Content Placeholder 2"/>
          <p:cNvSpPr>
            <a:spLocks noGrp="1"/>
          </p:cNvSpPr>
          <p:nvPr>
            <p:ph idx="1"/>
          </p:nvPr>
        </p:nvSpPr>
        <p:spPr>
          <a:xfrm>
            <a:off x="838200" y="798286"/>
            <a:ext cx="10515600" cy="5733143"/>
          </a:xfrm>
        </p:spPr>
        <p:txBody>
          <a:bodyPr>
            <a:noAutofit/>
          </a:bodyPr>
          <a:lstStyle/>
          <a:p>
            <a:pPr marL="0" indent="0">
              <a:lnSpc>
                <a:spcPct val="150000"/>
              </a:lnSpc>
              <a:buNone/>
            </a:pPr>
            <a:r>
              <a:rPr lang="en-US" sz="1800" dirty="0" smtClean="0"/>
              <a:t>                 public String </a:t>
            </a:r>
            <a:r>
              <a:rPr lang="en-US" sz="1800" dirty="0" err="1" smtClean="0"/>
              <a:t>Lname</a:t>
            </a:r>
            <a:r>
              <a:rPr lang="en-US" sz="1800" dirty="0" smtClean="0"/>
              <a:t>;</a:t>
            </a:r>
          </a:p>
          <a:p>
            <a:pPr marL="0" indent="0">
              <a:lnSpc>
                <a:spcPct val="150000"/>
              </a:lnSpc>
              <a:buNone/>
            </a:pPr>
            <a:r>
              <a:rPr lang="en-US" sz="1800" dirty="0" smtClean="0"/>
              <a:t>	public String Sex;</a:t>
            </a:r>
          </a:p>
          <a:p>
            <a:pPr marL="0" indent="0">
              <a:lnSpc>
                <a:spcPct val="150000"/>
              </a:lnSpc>
              <a:buNone/>
            </a:pPr>
            <a:r>
              <a:rPr lang="en-US" sz="1800" dirty="0" smtClean="0"/>
              <a:t>	private String voter</a:t>
            </a:r>
          </a:p>
          <a:p>
            <a:pPr marL="0" indent="0">
              <a:lnSpc>
                <a:spcPct val="160000"/>
              </a:lnSpc>
              <a:buNone/>
            </a:pPr>
            <a:r>
              <a:rPr lang="en-US" sz="1800" dirty="0" smtClean="0"/>
              <a:t>                   public </a:t>
            </a:r>
            <a:r>
              <a:rPr lang="en-US" sz="1800" dirty="0"/>
              <a:t>void finalize() throws </a:t>
            </a:r>
            <a:r>
              <a:rPr lang="en-US" sz="1800" dirty="0" err="1"/>
              <a:t>Throwable</a:t>
            </a:r>
            <a:r>
              <a:rPr lang="en-US" sz="1800" dirty="0"/>
              <a:t> </a:t>
            </a:r>
            <a:r>
              <a:rPr lang="en-US" sz="1800" dirty="0" smtClean="0"/>
              <a:t>{}</a:t>
            </a:r>
            <a:endParaRPr lang="en-US" sz="1800" dirty="0"/>
          </a:p>
          <a:p>
            <a:pPr marL="0" indent="0">
              <a:lnSpc>
                <a:spcPct val="160000"/>
              </a:lnSpc>
              <a:buNone/>
            </a:pPr>
            <a:r>
              <a:rPr lang="en-US" sz="1800" dirty="0"/>
              <a:t>	public String Students(){</a:t>
            </a:r>
          </a:p>
          <a:p>
            <a:pPr marL="0" indent="0">
              <a:lnSpc>
                <a:spcPct val="160000"/>
              </a:lnSpc>
              <a:buNone/>
            </a:pPr>
            <a:r>
              <a:rPr lang="en-US" sz="1800" dirty="0"/>
              <a:t>		return </a:t>
            </a:r>
            <a:r>
              <a:rPr lang="en-US" sz="1800" dirty="0" smtClean="0"/>
              <a:t>"";</a:t>
            </a:r>
          </a:p>
          <a:p>
            <a:pPr marL="0" indent="0">
              <a:lnSpc>
                <a:spcPct val="160000"/>
              </a:lnSpc>
              <a:buNone/>
            </a:pPr>
            <a:r>
              <a:rPr lang="en-US" sz="1800" dirty="0" smtClean="0"/>
              <a:t>	         } }//</a:t>
            </a:r>
            <a:r>
              <a:rPr lang="en-US" sz="1800" dirty="0"/>
              <a:t>end Students</a:t>
            </a:r>
          </a:p>
          <a:p>
            <a:pPr marL="0" indent="0">
              <a:lnSpc>
                <a:spcPct val="160000"/>
              </a:lnSpc>
              <a:buNone/>
            </a:pPr>
            <a:r>
              <a:rPr lang="en-US" sz="1800" dirty="0"/>
              <a:t>	</a:t>
            </a:r>
            <a:r>
              <a:rPr lang="en-US" sz="1800" dirty="0" smtClean="0"/>
              <a:t>public void finalize() throws </a:t>
            </a:r>
            <a:r>
              <a:rPr lang="en-US" sz="1800" dirty="0" err="1" smtClean="0"/>
              <a:t>Throwable</a:t>
            </a:r>
            <a:r>
              <a:rPr lang="en-US" sz="1800" dirty="0" smtClean="0"/>
              <a:t> {}</a:t>
            </a:r>
          </a:p>
          <a:p>
            <a:pPr marL="0" indent="0">
              <a:lnSpc>
                <a:spcPct val="160000"/>
              </a:lnSpc>
              <a:buNone/>
            </a:pPr>
            <a:r>
              <a:rPr lang="en-US" sz="1800" dirty="0" smtClean="0"/>
              <a:t>	public String Students(){ return "";}</a:t>
            </a:r>
          </a:p>
          <a:p>
            <a:pPr marL="0" indent="0">
              <a:lnSpc>
                <a:spcPct val="160000"/>
              </a:lnSpc>
              <a:buNone/>
            </a:pPr>
            <a:r>
              <a:rPr lang="en-US" sz="1800" dirty="0" smtClean="0"/>
              <a:t>}//end Students</a:t>
            </a:r>
            <a:endParaRPr lang="en-US" sz="1800" dirty="0"/>
          </a:p>
        </p:txBody>
      </p:sp>
    </p:spTree>
    <p:extLst>
      <p:ext uri="{BB962C8B-B14F-4D97-AF65-F5344CB8AC3E}">
        <p14:creationId xmlns:p14="http://schemas.microsoft.com/office/powerpoint/2010/main" val="1962309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r>
              <a:rPr lang="en-US" sz="3200" b="1" dirty="0" smtClean="0"/>
              <a:t> </a:t>
            </a:r>
            <a:r>
              <a:rPr lang="en-US" sz="2800" b="1" dirty="0" smtClean="0"/>
              <a:t>Testing</a:t>
            </a:r>
            <a:r>
              <a:rPr lang="en-US" sz="3200" b="1" dirty="0" smtClean="0"/>
              <a:t> </a:t>
            </a:r>
            <a:endParaRPr lang="en-US" sz="3200" b="1" dirty="0"/>
          </a:p>
        </p:txBody>
      </p:sp>
      <p:sp>
        <p:nvSpPr>
          <p:cNvPr id="3" name="Content Placeholder 2"/>
          <p:cNvSpPr>
            <a:spLocks noGrp="1"/>
          </p:cNvSpPr>
          <p:nvPr>
            <p:ph idx="1"/>
          </p:nvPr>
        </p:nvSpPr>
        <p:spPr>
          <a:xfrm>
            <a:off x="838200" y="1117600"/>
            <a:ext cx="10515600" cy="5059363"/>
          </a:xfrm>
        </p:spPr>
        <p:txBody>
          <a:bodyPr>
            <a:normAutofit/>
          </a:bodyPr>
          <a:lstStyle/>
          <a:p>
            <a:pPr marL="0" indent="0">
              <a:lnSpc>
                <a:spcPct val="150000"/>
              </a:lnSpc>
              <a:buNone/>
            </a:pPr>
            <a:r>
              <a:rPr lang="en-US" sz="1800" b="1" dirty="0" smtClean="0"/>
              <a:t>    Testing </a:t>
            </a:r>
            <a:endParaRPr lang="en-US" sz="1800" dirty="0"/>
          </a:p>
          <a:p>
            <a:pPr>
              <a:lnSpc>
                <a:spcPct val="150000"/>
              </a:lnSpc>
            </a:pPr>
            <a:r>
              <a:rPr lang="en-US" sz="1800" dirty="0"/>
              <a:t>Testing the final case of implementation. Testing is a </a:t>
            </a:r>
            <a:r>
              <a:rPr lang="en-US" sz="1800" dirty="0" err="1"/>
              <a:t>proccess</a:t>
            </a:r>
            <a:r>
              <a:rPr lang="en-US" sz="1800" dirty="0"/>
              <a:t> to show the correctness of the program. It is checking of the work ability in attempt to </a:t>
            </a:r>
            <a:r>
              <a:rPr lang="en-US" sz="1800" dirty="0" err="1"/>
              <a:t>descover</a:t>
            </a:r>
            <a:r>
              <a:rPr lang="en-US" sz="1800" dirty="0"/>
              <a:t> error and avoiding of such from the system.</a:t>
            </a:r>
          </a:p>
          <a:p>
            <a:pPr>
              <a:lnSpc>
                <a:spcPct val="150000"/>
              </a:lnSpc>
            </a:pPr>
            <a:r>
              <a:rPr lang="en-US" sz="1800" b="1" dirty="0"/>
              <a:t>Some example of testing is: -</a:t>
            </a:r>
            <a:endParaRPr lang="en-US" sz="1800" dirty="0"/>
          </a:p>
          <a:p>
            <a:pPr>
              <a:lnSpc>
                <a:spcPct val="150000"/>
              </a:lnSpc>
            </a:pPr>
            <a:r>
              <a:rPr lang="en-US" sz="1800" b="1" dirty="0"/>
              <a:t>Unit</a:t>
            </a:r>
            <a:r>
              <a:rPr lang="en-US" sz="1800" dirty="0"/>
              <a:t> </a:t>
            </a:r>
            <a:r>
              <a:rPr lang="en-US" sz="1800" b="1" dirty="0"/>
              <a:t>Testing</a:t>
            </a:r>
            <a:r>
              <a:rPr lang="en-US" sz="1800" dirty="0"/>
              <a:t>: each model is tested individually</a:t>
            </a:r>
            <a:r>
              <a:rPr lang="en-US" sz="1800" b="1" dirty="0"/>
              <a:t> </a:t>
            </a:r>
            <a:r>
              <a:rPr lang="en-US" sz="1800" dirty="0"/>
              <a:t>to discover any errors in its code.</a:t>
            </a:r>
          </a:p>
          <a:p>
            <a:pPr>
              <a:lnSpc>
                <a:spcPct val="150000"/>
              </a:lnSpc>
            </a:pPr>
            <a:r>
              <a:rPr lang="en-US" sz="1800" b="1" dirty="0"/>
              <a:t>System</a:t>
            </a:r>
            <a:r>
              <a:rPr lang="en-US" sz="1800" dirty="0"/>
              <a:t> </a:t>
            </a:r>
            <a:r>
              <a:rPr lang="en-US" sz="1800" b="1" dirty="0"/>
              <a:t>Testing</a:t>
            </a:r>
            <a:r>
              <a:rPr lang="en-US" sz="1800" dirty="0"/>
              <a:t>: _ this is the next level in the testing and tests the system as the whole</a:t>
            </a:r>
            <a:r>
              <a:rPr lang="en-US" sz="1800" dirty="0" smtClean="0"/>
              <a:t>.</a:t>
            </a:r>
          </a:p>
          <a:p>
            <a:pPr>
              <a:lnSpc>
                <a:spcPct val="150000"/>
              </a:lnSpc>
            </a:pPr>
            <a:endParaRPr lang="en-US" sz="1800" dirty="0"/>
          </a:p>
          <a:p>
            <a:pPr marL="0" indent="0">
              <a:lnSpc>
                <a:spcPct val="150000"/>
              </a:lnSpc>
              <a:buNone/>
            </a:pPr>
            <a:endParaRPr lang="en-US" sz="1800" dirty="0"/>
          </a:p>
        </p:txBody>
      </p:sp>
    </p:spTree>
    <p:extLst>
      <p:ext uri="{BB962C8B-B14F-4D97-AF65-F5344CB8AC3E}">
        <p14:creationId xmlns:p14="http://schemas.microsoft.com/office/powerpoint/2010/main" val="2020936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3788"/>
          </a:xfrm>
        </p:spPr>
        <p:txBody>
          <a:bodyPr>
            <a:normAutofit/>
          </a:bodyPr>
          <a:lstStyle/>
          <a:p>
            <a:r>
              <a:rPr lang="en-US" sz="2000" b="1" dirty="0" smtClean="0"/>
              <a:t>           Sample of tasting main class</a:t>
            </a:r>
            <a:endParaRPr lang="en-US" sz="2000" b="1" dirty="0"/>
          </a:p>
        </p:txBody>
      </p:sp>
      <p:sp>
        <p:nvSpPr>
          <p:cNvPr id="3" name="Content Placeholder 2"/>
          <p:cNvSpPr>
            <a:spLocks noGrp="1"/>
          </p:cNvSpPr>
          <p:nvPr>
            <p:ph idx="1"/>
          </p:nvPr>
        </p:nvSpPr>
        <p:spPr>
          <a:xfrm>
            <a:off x="838200" y="1320800"/>
            <a:ext cx="10515600" cy="5268686"/>
          </a:xfrm>
        </p:spPr>
        <p:txBody>
          <a:bodyPr>
            <a:normAutofit fontScale="55000" lnSpcReduction="20000"/>
          </a:bodyPr>
          <a:lstStyle/>
          <a:p>
            <a:r>
              <a:rPr lang="en-US" b="1" dirty="0"/>
              <a:t>package student</a:t>
            </a:r>
            <a:r>
              <a:rPr lang="en-US" b="1" dirty="0" smtClean="0"/>
              <a:t>; </a:t>
            </a:r>
            <a:endParaRPr lang="en-US" dirty="0"/>
          </a:p>
          <a:p>
            <a:pPr marL="0" indent="0">
              <a:buNone/>
            </a:pPr>
            <a:r>
              <a:rPr lang="en-US" b="1" dirty="0"/>
              <a:t>import </a:t>
            </a:r>
            <a:r>
              <a:rPr lang="en-US" b="1" dirty="0" err="1"/>
              <a:t>org.junit.After</a:t>
            </a:r>
            <a:r>
              <a:rPr lang="en-US" b="1" dirty="0"/>
              <a:t>;</a:t>
            </a:r>
            <a:endParaRPr lang="en-US" dirty="0"/>
          </a:p>
          <a:p>
            <a:pPr marL="0" indent="0">
              <a:buNone/>
            </a:pPr>
            <a:r>
              <a:rPr lang="en-US" b="1" dirty="0" smtClean="0"/>
              <a:t>                       import </a:t>
            </a:r>
            <a:r>
              <a:rPr lang="en-US" b="1" dirty="0" err="1"/>
              <a:t>org.junit.Before</a:t>
            </a:r>
            <a:r>
              <a:rPr lang="en-US" b="1" dirty="0"/>
              <a:t>;</a:t>
            </a:r>
            <a:endParaRPr lang="en-US" dirty="0"/>
          </a:p>
          <a:p>
            <a:pPr marL="0" indent="0">
              <a:buNone/>
            </a:pPr>
            <a:r>
              <a:rPr lang="en-US" b="1" dirty="0" smtClean="0"/>
              <a:t>                     import </a:t>
            </a:r>
            <a:r>
              <a:rPr lang="en-US" b="1" dirty="0" err="1"/>
              <a:t>org.junit.Test</a:t>
            </a:r>
            <a:r>
              <a:rPr lang="en-US" b="1" dirty="0" smtClean="0"/>
              <a:t>;                                          </a:t>
            </a:r>
            <a:endParaRPr lang="en-US" dirty="0"/>
          </a:p>
          <a:p>
            <a:pPr marL="0" indent="0">
              <a:buNone/>
            </a:pPr>
            <a:r>
              <a:rPr lang="en-US" b="1" dirty="0"/>
              <a:t>import static </a:t>
            </a:r>
            <a:r>
              <a:rPr lang="en-US" b="1" dirty="0" err="1" smtClean="0"/>
              <a:t>org.jnit.Assert</a:t>
            </a:r>
            <a:r>
              <a:rPr lang="en-US" b="1" dirty="0" smtClean="0"/>
              <a:t>.*;</a:t>
            </a:r>
            <a:endParaRPr lang="en-US" dirty="0" smtClean="0"/>
          </a:p>
          <a:p>
            <a:pPr marL="0" indent="0">
              <a:buNone/>
            </a:pPr>
            <a:r>
              <a:rPr lang="en-US" b="1" dirty="0" smtClean="0"/>
              <a:t>   public </a:t>
            </a:r>
            <a:r>
              <a:rPr lang="en-US" b="1" dirty="0"/>
              <a:t>class </a:t>
            </a:r>
            <a:r>
              <a:rPr lang="en-US" b="1" dirty="0" err="1"/>
              <a:t>StudentIT</a:t>
            </a:r>
            <a:r>
              <a:rPr lang="en-US" b="1" dirty="0"/>
              <a:t> {</a:t>
            </a:r>
            <a:endParaRPr lang="en-US" dirty="0"/>
          </a:p>
          <a:p>
            <a:pPr marL="0" indent="0">
              <a:buNone/>
            </a:pPr>
            <a:r>
              <a:rPr lang="en-US" b="1" dirty="0" smtClean="0"/>
              <a:t>                     </a:t>
            </a:r>
            <a:r>
              <a:rPr lang="en-US" b="1" dirty="0"/>
              <a:t>Student s;</a:t>
            </a:r>
            <a:endParaRPr lang="en-US" dirty="0"/>
          </a:p>
          <a:p>
            <a:pPr marL="0" indent="0">
              <a:buNone/>
            </a:pPr>
            <a:r>
              <a:rPr lang="en-US" b="1" dirty="0" smtClean="0"/>
              <a:t>     </a:t>
            </a:r>
            <a:r>
              <a:rPr lang="en-US" b="1" dirty="0"/>
              <a:t>public </a:t>
            </a:r>
            <a:r>
              <a:rPr lang="en-US" b="1" dirty="0" err="1"/>
              <a:t>StudentIT</a:t>
            </a:r>
            <a:r>
              <a:rPr lang="en-US" b="1" dirty="0"/>
              <a:t>() </a:t>
            </a:r>
            <a:r>
              <a:rPr lang="en-US" b="1" dirty="0" smtClean="0"/>
              <a:t>{    }        </a:t>
            </a:r>
          </a:p>
          <a:p>
            <a:pPr marL="0" indent="0">
              <a:buNone/>
            </a:pPr>
            <a:r>
              <a:rPr lang="en-US" b="1" dirty="0" smtClean="0"/>
              <a:t>  </a:t>
            </a:r>
            <a:r>
              <a:rPr lang="en-US" b="1" dirty="0"/>
              <a:t>@</a:t>
            </a:r>
            <a:r>
              <a:rPr lang="en-US" b="1" dirty="0" smtClean="0"/>
              <a:t>Before</a:t>
            </a:r>
            <a:endParaRPr lang="en-US" dirty="0" smtClean="0"/>
          </a:p>
          <a:p>
            <a:pPr marL="0" indent="0">
              <a:buNone/>
            </a:pPr>
            <a:r>
              <a:rPr lang="en-US" b="1" dirty="0" smtClean="0"/>
              <a:t>    </a:t>
            </a:r>
            <a:r>
              <a:rPr lang="en-US" b="1" dirty="0"/>
              <a:t>public void </a:t>
            </a:r>
            <a:r>
              <a:rPr lang="en-US" b="1" dirty="0" err="1"/>
              <a:t>setUp</a:t>
            </a:r>
            <a:r>
              <a:rPr lang="en-US" b="1" dirty="0"/>
              <a:t>() </a:t>
            </a:r>
            <a:r>
              <a:rPr lang="en-US" b="1" dirty="0" smtClean="0"/>
              <a:t>{    </a:t>
            </a:r>
          </a:p>
          <a:p>
            <a:pPr marL="0" indent="0">
              <a:buNone/>
            </a:pPr>
            <a:r>
              <a:rPr lang="en-US" b="1" dirty="0" smtClean="0"/>
              <a:t>    </a:t>
            </a:r>
            <a:r>
              <a:rPr lang="en-US" b="1" dirty="0"/>
              <a:t>s=new Student</a:t>
            </a:r>
            <a:r>
              <a:rPr lang="en-US" b="1" dirty="0" smtClean="0"/>
              <a:t>();    }    </a:t>
            </a:r>
            <a:endParaRPr lang="en-US" dirty="0" smtClean="0"/>
          </a:p>
          <a:p>
            <a:pPr marL="0" indent="0">
              <a:buNone/>
            </a:pPr>
            <a:r>
              <a:rPr lang="en-US" b="1" dirty="0" smtClean="0"/>
              <a:t>    </a:t>
            </a:r>
            <a:r>
              <a:rPr lang="en-US" b="1" dirty="0"/>
              <a:t>@After</a:t>
            </a:r>
            <a:endParaRPr lang="en-US" dirty="0"/>
          </a:p>
          <a:p>
            <a:pPr marL="0" indent="0">
              <a:buNone/>
            </a:pPr>
            <a:r>
              <a:rPr lang="en-US" b="1" dirty="0" smtClean="0"/>
              <a:t>     </a:t>
            </a:r>
            <a:r>
              <a:rPr lang="en-US" b="1" dirty="0"/>
              <a:t>public void </a:t>
            </a:r>
            <a:r>
              <a:rPr lang="en-US" b="1" dirty="0" err="1"/>
              <a:t>tearDown</a:t>
            </a:r>
            <a:r>
              <a:rPr lang="en-US" b="1" dirty="0"/>
              <a:t>() {</a:t>
            </a:r>
            <a:endParaRPr lang="en-US" dirty="0"/>
          </a:p>
          <a:p>
            <a:pPr marL="0" indent="0">
              <a:buNone/>
            </a:pPr>
            <a:r>
              <a:rPr lang="en-US" b="1" dirty="0" smtClean="0"/>
              <a:t>              </a:t>
            </a:r>
            <a:r>
              <a:rPr lang="en-US" b="1" dirty="0"/>
              <a:t>s=null</a:t>
            </a:r>
            <a:r>
              <a:rPr lang="en-US" b="1" dirty="0" smtClean="0"/>
              <a:t>;</a:t>
            </a:r>
            <a:r>
              <a:rPr lang="en-US" dirty="0" smtClean="0"/>
              <a:t> </a:t>
            </a:r>
            <a:r>
              <a:rPr lang="en-US" b="1" dirty="0" smtClean="0"/>
              <a:t>    }     </a:t>
            </a:r>
            <a:r>
              <a:rPr lang="en-US" b="1" dirty="0"/>
              <a:t>@Test</a:t>
            </a:r>
            <a:endParaRPr lang="en-US" dirty="0"/>
          </a:p>
          <a:p>
            <a:pPr marL="0" indent="0">
              <a:buNone/>
            </a:pPr>
            <a:r>
              <a:rPr lang="en-US" b="1" dirty="0"/>
              <a:t>    public void </a:t>
            </a:r>
            <a:r>
              <a:rPr lang="en-US" b="1" dirty="0" err="1"/>
              <a:t>testSomeMethod</a:t>
            </a:r>
            <a:r>
              <a:rPr lang="en-US" b="1" dirty="0"/>
              <a:t>() {</a:t>
            </a:r>
            <a:endParaRPr lang="en-US" dirty="0"/>
          </a:p>
          <a:p>
            <a:pPr marL="0" indent="0">
              <a:buNone/>
            </a:pPr>
            <a:r>
              <a:rPr lang="en-US" b="1" dirty="0" smtClean="0"/>
              <a:t>          </a:t>
            </a:r>
            <a:r>
              <a:rPr lang="en-US" b="1" dirty="0"/>
              <a:t>String a=</a:t>
            </a:r>
            <a:r>
              <a:rPr lang="en-US" b="1" dirty="0" err="1"/>
              <a:t>s.Students</a:t>
            </a:r>
            <a:r>
              <a:rPr lang="en-US" b="1" dirty="0" smtClean="0"/>
              <a:t>();</a:t>
            </a:r>
            <a:endParaRPr lang="en-US" dirty="0" smtClean="0"/>
          </a:p>
          <a:p>
            <a:pPr marL="0" indent="0">
              <a:buNone/>
            </a:pPr>
            <a:r>
              <a:rPr lang="en-US" b="1" dirty="0" smtClean="0"/>
              <a:t>        </a:t>
            </a:r>
            <a:r>
              <a:rPr lang="en-US" b="1" dirty="0" err="1"/>
              <a:t>assertEquals</a:t>
            </a:r>
            <a:r>
              <a:rPr lang="en-US" b="1" dirty="0"/>
              <a:t>("</a:t>
            </a:r>
            <a:r>
              <a:rPr lang="en-US" b="1" dirty="0" err="1"/>
              <a:t>beyene</a:t>
            </a:r>
            <a:r>
              <a:rPr lang="en-US" b="1" dirty="0"/>
              <a:t>",a</a:t>
            </a:r>
            <a:r>
              <a:rPr lang="en-US" b="1" dirty="0" smtClean="0"/>
              <a:t>);</a:t>
            </a:r>
          </a:p>
          <a:p>
            <a:pPr marL="0" indent="0">
              <a:buNone/>
            </a:pPr>
            <a:r>
              <a:rPr lang="en-US" b="1" dirty="0" smtClean="0"/>
              <a:t>}    }</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886" y="2307772"/>
            <a:ext cx="5433306" cy="2249714"/>
          </a:xfrm>
          <a:prstGeom prst="rect">
            <a:avLst/>
          </a:prstGeom>
        </p:spPr>
      </p:pic>
    </p:spTree>
    <p:extLst>
      <p:ext uri="{BB962C8B-B14F-4D97-AF65-F5344CB8AC3E}">
        <p14:creationId xmlns:p14="http://schemas.microsoft.com/office/powerpoint/2010/main" val="2151697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800" b="1" dirty="0" smtClean="0">
                <a:solidFill>
                  <a:schemeClr val="tx1">
                    <a:lumMod val="85000"/>
                    <a:lumOff val="15000"/>
                  </a:schemeClr>
                </a:solidFill>
              </a:rPr>
              <a:t>software tool practice </a:t>
            </a:r>
            <a:endParaRPr lang="en-US" sz="2800" b="1" dirty="0">
              <a:solidFill>
                <a:schemeClr val="tx1">
                  <a:lumMod val="85000"/>
                  <a:lumOff val="15000"/>
                </a:schemeClr>
              </a:solidFill>
            </a:endParaRPr>
          </a:p>
        </p:txBody>
      </p:sp>
      <p:sp>
        <p:nvSpPr>
          <p:cNvPr id="3" name="Content Placeholder 2"/>
          <p:cNvSpPr>
            <a:spLocks noGrp="1"/>
          </p:cNvSpPr>
          <p:nvPr>
            <p:ph idx="1"/>
          </p:nvPr>
        </p:nvSpPr>
        <p:spPr/>
        <p:txBody>
          <a:bodyPr/>
          <a:lstStyle/>
          <a:p>
            <a:pPr marL="0" indent="0">
              <a:buNone/>
            </a:pPr>
            <a:r>
              <a:rPr lang="en-US" sz="2400" b="1" dirty="0"/>
              <a:t> </a:t>
            </a:r>
            <a:r>
              <a:rPr lang="en-US" sz="2400" b="1" dirty="0" smtClean="0"/>
              <a:t>       Hardware </a:t>
            </a:r>
            <a:r>
              <a:rPr lang="en-US" sz="2400" b="1" dirty="0"/>
              <a:t>requirement</a:t>
            </a:r>
          </a:p>
          <a:p>
            <a:pPr>
              <a:lnSpc>
                <a:spcPct val="150000"/>
              </a:lnSpc>
            </a:pPr>
            <a:r>
              <a:rPr lang="en-US" sz="1800" dirty="0"/>
              <a:t>For the successful run of the proposed system, the personal computer should have the following minimum hardware requirement:</a:t>
            </a:r>
          </a:p>
          <a:p>
            <a:pPr lvl="0">
              <a:lnSpc>
                <a:spcPct val="150000"/>
              </a:lnSpc>
              <a:buFont typeface="Wingdings" panose="05000000000000000000" pitchFamily="2" charset="2"/>
              <a:buChar char="ü"/>
            </a:pPr>
            <a:r>
              <a:rPr lang="en-US" sz="1800" dirty="0" smtClean="0"/>
              <a:t>hard </a:t>
            </a:r>
            <a:r>
              <a:rPr lang="en-US" sz="1800" dirty="0"/>
              <a:t>Disk 500GB and 4 GB of </a:t>
            </a:r>
            <a:r>
              <a:rPr lang="en-US" sz="1800" dirty="0" smtClean="0"/>
              <a:t>RAM.</a:t>
            </a:r>
          </a:p>
          <a:p>
            <a:pPr lvl="0">
              <a:lnSpc>
                <a:spcPct val="150000"/>
              </a:lnSpc>
              <a:buFont typeface="Wingdings" panose="05000000000000000000" pitchFamily="2" charset="2"/>
              <a:buChar char="ü"/>
            </a:pPr>
            <a:r>
              <a:rPr lang="en-US" sz="1800" dirty="0" smtClean="0"/>
              <a:t>Flash </a:t>
            </a:r>
            <a:r>
              <a:rPr lang="en-US" sz="1800" dirty="0"/>
              <a:t>16 </a:t>
            </a:r>
            <a:r>
              <a:rPr lang="en-US" sz="1800" dirty="0" smtClean="0"/>
              <a:t>GB</a:t>
            </a:r>
          </a:p>
          <a:p>
            <a:pPr lvl="0">
              <a:lnSpc>
                <a:spcPct val="150000"/>
              </a:lnSpc>
              <a:buFont typeface="Wingdings" panose="05000000000000000000" pitchFamily="2" charset="2"/>
              <a:buChar char="ü"/>
            </a:pPr>
            <a:r>
              <a:rPr lang="en-US" sz="1800" dirty="0" err="1" smtClean="0"/>
              <a:t>Disctop</a:t>
            </a:r>
            <a:endParaRPr lang="en-US" sz="1800" dirty="0" smtClean="0"/>
          </a:p>
          <a:p>
            <a:pPr lvl="0">
              <a:lnSpc>
                <a:spcPct val="150000"/>
              </a:lnSpc>
              <a:buFont typeface="Wingdings" panose="05000000000000000000" pitchFamily="2" charset="2"/>
              <a:buChar char="ü"/>
            </a:pPr>
            <a:r>
              <a:rPr lang="en-US" sz="1800" dirty="0" smtClean="0"/>
              <a:t>Pc(laptop)</a:t>
            </a:r>
          </a:p>
          <a:p>
            <a:pPr lvl="0">
              <a:lnSpc>
                <a:spcPct val="150000"/>
              </a:lnSpc>
              <a:buFont typeface="Wingdings" panose="05000000000000000000" pitchFamily="2" charset="2"/>
              <a:buChar char="ü"/>
            </a:pPr>
            <a:endParaRPr lang="en-US" sz="1800" dirty="0" smtClean="0"/>
          </a:p>
          <a:p>
            <a:pPr lvl="0">
              <a:buFont typeface="Wingdings" panose="05000000000000000000" pitchFamily="2" charset="2"/>
              <a:buChar char="ü"/>
            </a:pPr>
            <a:endParaRPr lang="en-US" dirty="0"/>
          </a:p>
          <a:p>
            <a:pPr>
              <a:buFont typeface="Wingdings" panose="05000000000000000000" pitchFamily="2" charset="2"/>
              <a:buChar char="ü"/>
            </a:pPr>
            <a:endParaRPr lang="en-US" sz="2400" b="1" dirty="0" smtClean="0"/>
          </a:p>
          <a:p>
            <a:endParaRPr lang="en-US" dirty="0" smtClean="0"/>
          </a:p>
        </p:txBody>
      </p:sp>
    </p:spTree>
    <p:extLst>
      <p:ext uri="{BB962C8B-B14F-4D97-AF65-F5344CB8AC3E}">
        <p14:creationId xmlns:p14="http://schemas.microsoft.com/office/powerpoint/2010/main" val="801069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800" dirty="0" smtClean="0"/>
              <a:t>count….</a:t>
            </a:r>
            <a:endParaRPr lang="en-US" sz="2800" dirty="0"/>
          </a:p>
        </p:txBody>
      </p:sp>
      <p:sp>
        <p:nvSpPr>
          <p:cNvPr id="3" name="Content Placeholder 2"/>
          <p:cNvSpPr>
            <a:spLocks noGrp="1"/>
          </p:cNvSpPr>
          <p:nvPr>
            <p:ph idx="1"/>
          </p:nvPr>
        </p:nvSpPr>
        <p:spPr/>
        <p:txBody>
          <a:bodyPr>
            <a:normAutofit/>
          </a:bodyPr>
          <a:lstStyle/>
          <a:p>
            <a:pPr marL="0" indent="0">
              <a:buNone/>
            </a:pPr>
            <a:r>
              <a:rPr lang="en-US" sz="2400" b="1" dirty="0"/>
              <a:t>Software requirement</a:t>
            </a:r>
          </a:p>
          <a:p>
            <a:pPr marL="0" indent="0">
              <a:buNone/>
            </a:pPr>
            <a:r>
              <a:rPr lang="en-US" sz="2400" dirty="0"/>
              <a:t>The minimum software requirements </a:t>
            </a:r>
            <a:r>
              <a:rPr lang="en-US" sz="2400" dirty="0" smtClean="0"/>
              <a:t>are</a:t>
            </a:r>
          </a:p>
          <a:p>
            <a:pPr>
              <a:buFont typeface="Wingdings" panose="05000000000000000000" pitchFamily="2" charset="2"/>
              <a:buChar char="ü"/>
            </a:pPr>
            <a:r>
              <a:rPr lang="en-US" sz="2400" dirty="0" smtClean="0"/>
              <a:t> </a:t>
            </a:r>
            <a:r>
              <a:rPr lang="en-US" sz="2400" dirty="0"/>
              <a:t>java </a:t>
            </a:r>
            <a:endParaRPr lang="en-US" sz="2400" dirty="0" smtClean="0"/>
          </a:p>
          <a:p>
            <a:pPr>
              <a:buFont typeface="Wingdings" panose="05000000000000000000" pitchFamily="2" charset="2"/>
              <a:buChar char="ü"/>
            </a:pPr>
            <a:r>
              <a:rPr lang="en-US" sz="2400" dirty="0" smtClean="0"/>
              <a:t>GitHub</a:t>
            </a:r>
          </a:p>
          <a:p>
            <a:pPr>
              <a:buFont typeface="Wingdings" panose="05000000000000000000" pitchFamily="2" charset="2"/>
              <a:buChar char="ü"/>
            </a:pPr>
            <a:r>
              <a:rPr lang="en-US" sz="2400" dirty="0" smtClean="0"/>
              <a:t>Enterprise </a:t>
            </a:r>
            <a:r>
              <a:rPr lang="en-US" sz="2400" dirty="0"/>
              <a:t>Architecture </a:t>
            </a:r>
            <a:r>
              <a:rPr lang="en-US" sz="2400" dirty="0" smtClean="0"/>
              <a:t>.</a:t>
            </a:r>
          </a:p>
          <a:p>
            <a:pPr>
              <a:buFont typeface="Wingdings" panose="05000000000000000000" pitchFamily="2" charset="2"/>
              <a:buChar char="ü"/>
            </a:pPr>
            <a:r>
              <a:rPr lang="en-US" sz="2400" dirty="0" smtClean="0"/>
              <a:t>Microsoft </a:t>
            </a:r>
            <a:r>
              <a:rPr lang="en-US" sz="2400" dirty="0"/>
              <a:t>word 20013, and PDF Writer: are used for reporting and preparing the documentation. </a:t>
            </a:r>
            <a:endParaRPr lang="en-US" sz="2400" dirty="0" smtClean="0"/>
          </a:p>
          <a:p>
            <a:pPr>
              <a:buFont typeface="Wingdings" panose="05000000000000000000" pitchFamily="2" charset="2"/>
              <a:buChar char="ü"/>
            </a:pPr>
            <a:r>
              <a:rPr lang="en-US" sz="2400" dirty="0" smtClean="0"/>
              <a:t>Snipping Tool</a:t>
            </a:r>
          </a:p>
          <a:p>
            <a:pPr>
              <a:buFont typeface="Wingdings" panose="05000000000000000000" pitchFamily="2" charset="2"/>
              <a:buChar char="ü"/>
            </a:pPr>
            <a:r>
              <a:rPr lang="en-US" sz="2400" dirty="0" smtClean="0"/>
              <a:t>Microsoft </a:t>
            </a:r>
            <a:r>
              <a:rPr lang="en-US" sz="2400" dirty="0"/>
              <a:t>power point  20013 modeling tool: is used for drawing all the UML diagrams.</a:t>
            </a:r>
          </a:p>
          <a:p>
            <a:pPr marL="0" indent="0">
              <a:buNone/>
            </a:pPr>
            <a:endParaRPr lang="en-US" sz="2400" dirty="0"/>
          </a:p>
        </p:txBody>
      </p:sp>
    </p:spTree>
    <p:extLst>
      <p:ext uri="{BB962C8B-B14F-4D97-AF65-F5344CB8AC3E}">
        <p14:creationId xmlns:p14="http://schemas.microsoft.com/office/powerpoint/2010/main" val="3138589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86" y="365126"/>
            <a:ext cx="10929257" cy="1460500"/>
          </a:xfrm>
        </p:spPr>
        <p:txBody>
          <a:bodyPr/>
          <a:lstStyle/>
          <a:p>
            <a:r>
              <a:rPr lang="en-US" dirty="0" smtClean="0">
                <a:solidFill>
                  <a:srgbClr val="000000"/>
                </a:solidFill>
                <a:latin typeface="Garamond" panose="02020404030301010803" pitchFamily="18" charset="0"/>
              </a:rPr>
              <a:t>       </a:t>
            </a:r>
            <a:r>
              <a:rPr lang="en-US" dirty="0" smtClean="0">
                <a:solidFill>
                  <a:srgbClr val="FF0000"/>
                </a:solidFill>
                <a:latin typeface="Garamond" panose="02020404030301010803" pitchFamily="18" charset="0"/>
              </a:rPr>
              <a:t>The END !!!                       </a:t>
            </a:r>
            <a:r>
              <a:rPr lang="en-US" dirty="0" smtClean="0">
                <a:solidFill>
                  <a:srgbClr val="000000"/>
                </a:solidFill>
                <a:latin typeface="Garamond" panose="02020404030301010803" pitchFamily="18" charset="0"/>
              </a:rPr>
              <a:t/>
            </a:r>
            <a:br>
              <a:rPr lang="en-US" dirty="0" smtClean="0">
                <a:solidFill>
                  <a:srgbClr val="000000"/>
                </a:solidFill>
                <a:latin typeface="Garamond" panose="02020404030301010803" pitchFamily="18" charset="0"/>
              </a:rPr>
            </a:br>
            <a:r>
              <a:rPr lang="en-US" dirty="0" smtClean="0">
                <a:solidFill>
                  <a:srgbClr val="000000"/>
                </a:solidFill>
                <a:latin typeface="Garamond" panose="02020404030301010803" pitchFamily="18" charset="0"/>
              </a:rPr>
              <a:t>                 </a:t>
            </a:r>
            <a:r>
              <a:rPr lang="en-US" dirty="0" smtClean="0">
                <a:solidFill>
                  <a:schemeClr val="accent1">
                    <a:lumMod val="75000"/>
                  </a:schemeClr>
                </a:solidFill>
                <a:latin typeface="Garamond" panose="02020404030301010803" pitchFamily="18" charset="0"/>
              </a:rPr>
              <a:t>Questions</a:t>
            </a:r>
            <a:endParaRPr lang="en-US" dirty="0">
              <a:solidFill>
                <a:schemeClr val="accent1">
                  <a:lumMod val="75000"/>
                </a:schemeClr>
              </a:solidFill>
            </a:endParaRPr>
          </a:p>
        </p:txBody>
      </p:sp>
      <p:sp>
        <p:nvSpPr>
          <p:cNvPr id="3" name="Content Placeholder 2"/>
          <p:cNvSpPr>
            <a:spLocks noGrp="1"/>
          </p:cNvSpPr>
          <p:nvPr>
            <p:ph idx="1"/>
          </p:nvPr>
        </p:nvSpPr>
        <p:spPr>
          <a:noFill/>
        </p:spPr>
        <p:txBody>
          <a:bodyPr/>
          <a:lstStyle/>
          <a:p>
            <a:pPr marL="0" indent="0">
              <a:buNone/>
            </a:pPr>
            <a:r>
              <a:rPr lang="en-US" dirty="0" smtClean="0"/>
              <a:t> </a:t>
            </a:r>
          </a:p>
          <a:p>
            <a:pPr marL="0" indent="0">
              <a:buNone/>
            </a:pPr>
            <a:endParaRPr lang="en-US" dirty="0"/>
          </a:p>
          <a:p>
            <a:pPr marL="0" indent="0">
              <a:buNone/>
            </a:pPr>
            <a:r>
              <a:rPr lang="en-US" dirty="0" smtClean="0"/>
              <a:t>        </a:t>
            </a:r>
          </a:p>
          <a:p>
            <a:pPr marL="0" indent="0">
              <a:buNone/>
            </a:pPr>
            <a:endParaRPr lang="en-US" dirty="0"/>
          </a:p>
          <a:p>
            <a:pPr marL="0" indent="0">
              <a:buNone/>
            </a:pPr>
            <a:r>
              <a:rPr lang="en-US" dirty="0" smtClean="0"/>
              <a:t>    </a:t>
            </a:r>
            <a:endParaRPr lang="en-US" dirty="0"/>
          </a:p>
        </p:txBody>
      </p:sp>
      <p:pic>
        <p:nvPicPr>
          <p:cNvPr id="4" name="Content Placeholder 5"/>
          <p:cNvPicPr>
            <a:picLocks noGrp="1" noChangeAspect="1"/>
          </p:cNvPicPr>
          <p:nvPr/>
        </p:nvPicPr>
        <p:blipFill>
          <a:blip r:embed="rId2"/>
          <a:srcRect/>
          <a:stretch>
            <a:fillRect/>
          </a:stretch>
        </p:blipFill>
        <p:spPr>
          <a:xfrm>
            <a:off x="838200" y="2017486"/>
            <a:ext cx="9641114" cy="3338285"/>
          </a:xfrm>
          <a:prstGeom prst="rect">
            <a:avLst/>
          </a:prstGeom>
          <a:noFill/>
          <a:ln w="9525">
            <a:noFill/>
          </a:ln>
        </p:spPr>
      </p:pic>
    </p:spTree>
    <p:extLst>
      <p:ext uri="{BB962C8B-B14F-4D97-AF65-F5344CB8AC3E}">
        <p14:creationId xmlns:p14="http://schemas.microsoft.com/office/powerpoint/2010/main" val="947133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4704"/>
          </a:xfrm>
        </p:spPr>
        <p:txBody>
          <a:bodyPr>
            <a:normAutofit fontScale="90000"/>
          </a:bodyPr>
          <a:lstStyle/>
          <a:p>
            <a:r>
              <a:rPr lang="en-US" dirty="0" smtClean="0"/>
              <a:t>               </a:t>
            </a:r>
            <a:r>
              <a:rPr lang="en-US" sz="4000" b="1" dirty="0" smtClean="0"/>
              <a:t>Chapter 1 </a:t>
            </a:r>
            <a:r>
              <a:rPr lang="en-US" sz="2800" b="1" dirty="0" smtClean="0"/>
              <a:t/>
            </a:r>
            <a:br>
              <a:rPr lang="en-US" sz="2800" b="1" dirty="0" smtClean="0"/>
            </a:br>
            <a:endParaRPr lang="en-US" sz="2800" b="1" dirty="0"/>
          </a:p>
        </p:txBody>
      </p:sp>
      <p:sp>
        <p:nvSpPr>
          <p:cNvPr id="3" name="Content Placeholder 2"/>
          <p:cNvSpPr>
            <a:spLocks noGrp="1"/>
          </p:cNvSpPr>
          <p:nvPr>
            <p:ph idx="1"/>
          </p:nvPr>
        </p:nvSpPr>
        <p:spPr>
          <a:xfrm>
            <a:off x="838200" y="1219199"/>
            <a:ext cx="10515600" cy="4957763"/>
          </a:xfrm>
        </p:spPr>
        <p:txBody>
          <a:bodyPr>
            <a:normAutofit fontScale="85000" lnSpcReduction="10000"/>
          </a:bodyPr>
          <a:lstStyle/>
          <a:p>
            <a:pPr marL="0" indent="0">
              <a:buNone/>
            </a:pPr>
            <a:endParaRPr lang="en-US" sz="2400" b="1" dirty="0"/>
          </a:p>
          <a:p>
            <a:pPr marL="0" indent="0">
              <a:buNone/>
            </a:pPr>
            <a:r>
              <a:rPr lang="en-US" sz="2400" b="1" dirty="0" smtClean="0"/>
              <a:t>                            </a:t>
            </a:r>
            <a:r>
              <a:rPr lang="en-US" sz="3000" b="1" dirty="0" smtClean="0"/>
              <a:t>Introduction</a:t>
            </a:r>
            <a:r>
              <a:rPr lang="en-US" sz="2400" b="1" dirty="0" smtClean="0"/>
              <a:t> </a:t>
            </a:r>
            <a:endParaRPr lang="en-US" sz="2400" b="1" dirty="0"/>
          </a:p>
          <a:p>
            <a:pPr marL="0" indent="0">
              <a:buNone/>
            </a:pPr>
            <a:r>
              <a:rPr lang="en-US" sz="2400" dirty="0" smtClean="0"/>
              <a:t>                            </a:t>
            </a:r>
            <a:r>
              <a:rPr lang="en-US" sz="2400" b="1" dirty="0"/>
              <a:t> </a:t>
            </a:r>
            <a:r>
              <a:rPr lang="en-US" sz="2400" b="1" dirty="0" smtClean="0"/>
              <a:t>   </a:t>
            </a:r>
            <a:r>
              <a:rPr lang="en-US" sz="2600" b="1" dirty="0"/>
              <a:t>Overview </a:t>
            </a:r>
          </a:p>
          <a:p>
            <a:pPr>
              <a:lnSpc>
                <a:spcPct val="160000"/>
              </a:lnSpc>
              <a:buFont typeface="Wingdings" panose="05000000000000000000" pitchFamily="2" charset="2"/>
              <a:buChar char="§"/>
            </a:pPr>
            <a:r>
              <a:rPr lang="en-US" sz="2400" dirty="0" smtClean="0"/>
              <a:t>  </a:t>
            </a:r>
            <a:r>
              <a:rPr lang="en-US" sz="1900" dirty="0" smtClean="0"/>
              <a:t>Voting </a:t>
            </a:r>
            <a:r>
              <a:rPr lang="en-US" sz="1900" dirty="0"/>
              <a:t>is one of the fundamental duties of the community </a:t>
            </a:r>
            <a:r>
              <a:rPr lang="en-US" sz="1900" dirty="0" smtClean="0"/>
              <a:t>.</a:t>
            </a:r>
          </a:p>
          <a:p>
            <a:pPr>
              <a:lnSpc>
                <a:spcPct val="160000"/>
              </a:lnSpc>
              <a:buFont typeface="Wingdings" panose="05000000000000000000" pitchFamily="2" charset="2"/>
              <a:buChar char="§"/>
            </a:pPr>
            <a:r>
              <a:rPr lang="en-US" sz="1900" dirty="0" smtClean="0"/>
              <a:t> </a:t>
            </a:r>
            <a:r>
              <a:rPr lang="en-US" sz="1900" dirty="0"/>
              <a:t>Election allows the people to choose their representatives and express their favorites for how they will be governed. Naturally, the integrity of the election process is fundamental to the integrity of democracy itself</a:t>
            </a:r>
            <a:r>
              <a:rPr lang="en-US" sz="1900" dirty="0" smtClean="0"/>
              <a:t>.</a:t>
            </a:r>
          </a:p>
          <a:p>
            <a:pPr>
              <a:lnSpc>
                <a:spcPct val="160000"/>
              </a:lnSpc>
              <a:buFont typeface="Wingdings" panose="05000000000000000000" pitchFamily="2" charset="2"/>
              <a:buChar char="§"/>
            </a:pPr>
            <a:r>
              <a:rPr lang="en-US" sz="1900" dirty="0"/>
              <a:t>Election in the history of wollo University has been held for many times. But, still students are complaining on the announcement of the final results; because of the thought they have on fraudulent activities. </a:t>
            </a:r>
            <a:endParaRPr lang="en-US" sz="1900" dirty="0" smtClean="0"/>
          </a:p>
          <a:p>
            <a:pPr>
              <a:lnSpc>
                <a:spcPct val="160000"/>
              </a:lnSpc>
              <a:buFont typeface="Wingdings" panose="05000000000000000000" pitchFamily="2" charset="2"/>
              <a:buChar char="§"/>
            </a:pPr>
            <a:r>
              <a:rPr lang="en-US" sz="1900" dirty="0" smtClean="0"/>
              <a:t>The </a:t>
            </a:r>
            <a:r>
              <a:rPr lang="en-US" sz="1900" dirty="0"/>
              <a:t>election system must be sufficiently robust to resist a variety of fraudulent behaviors and must be sufficiently clear and understandable that voters and candidates can accept the results of an election. </a:t>
            </a:r>
            <a:endParaRPr lang="en-US" sz="1900" dirty="0" smtClean="0"/>
          </a:p>
          <a:p>
            <a:pPr>
              <a:lnSpc>
                <a:spcPct val="160000"/>
              </a:lnSpc>
              <a:buFont typeface="Wingdings" panose="05000000000000000000" pitchFamily="2" charset="2"/>
              <a:buChar char="§"/>
            </a:pPr>
            <a:r>
              <a:rPr lang="en-US" sz="1900" dirty="0" smtClean="0"/>
              <a:t> </a:t>
            </a:r>
            <a:r>
              <a:rPr lang="en-US" sz="1900" dirty="0"/>
              <a:t>To achieve all this, </a:t>
            </a:r>
            <a:r>
              <a:rPr lang="en-US" sz="1900" dirty="0" smtClean="0"/>
              <a:t>software  </a:t>
            </a:r>
            <a:r>
              <a:rPr lang="en-US" sz="1900" dirty="0"/>
              <a:t>technology is required</a:t>
            </a:r>
            <a:r>
              <a:rPr lang="en-US" sz="2400" dirty="0"/>
              <a:t>. </a:t>
            </a:r>
          </a:p>
          <a:p>
            <a:pPr marL="0" indent="0">
              <a:lnSpc>
                <a:spcPct val="160000"/>
              </a:lnSpc>
              <a:buNone/>
            </a:pPr>
            <a:endParaRPr lang="en-US" sz="2400" dirty="0"/>
          </a:p>
          <a:p>
            <a:endParaRPr lang="en-US" sz="2400" dirty="0"/>
          </a:p>
        </p:txBody>
      </p:sp>
    </p:spTree>
    <p:extLst>
      <p:ext uri="{BB962C8B-B14F-4D97-AF65-F5344CB8AC3E}">
        <p14:creationId xmlns:p14="http://schemas.microsoft.com/office/powerpoint/2010/main" val="230311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418"/>
          </a:xfrm>
        </p:spPr>
        <p:txBody>
          <a:bodyPr>
            <a:normAutofit fontScale="90000"/>
          </a:bodyPr>
          <a:lstStyle/>
          <a:p>
            <a:r>
              <a:rPr lang="en-US" dirty="0" smtClean="0"/>
              <a:t> </a:t>
            </a:r>
            <a:r>
              <a:rPr lang="en-US" sz="2700" b="1" dirty="0"/>
              <a:t> </a:t>
            </a:r>
            <a:r>
              <a:rPr lang="en-US" sz="2700" b="1" dirty="0" smtClean="0"/>
              <a:t>    </a:t>
            </a:r>
            <a:r>
              <a:rPr lang="en-US" sz="3100" b="1" dirty="0" smtClean="0"/>
              <a:t>Statement </a:t>
            </a:r>
            <a:r>
              <a:rPr lang="en-US" sz="3100" b="1" dirty="0"/>
              <a:t>of the problem</a:t>
            </a:r>
          </a:p>
        </p:txBody>
      </p:sp>
      <p:sp>
        <p:nvSpPr>
          <p:cNvPr id="3" name="Content Placeholder 2"/>
          <p:cNvSpPr>
            <a:spLocks noGrp="1"/>
          </p:cNvSpPr>
          <p:nvPr>
            <p:ph idx="1"/>
          </p:nvPr>
        </p:nvSpPr>
        <p:spPr>
          <a:xfrm>
            <a:off x="508000" y="914400"/>
            <a:ext cx="10845800" cy="5457371"/>
          </a:xfrm>
        </p:spPr>
        <p:txBody>
          <a:bodyPr>
            <a:normAutofit/>
          </a:bodyPr>
          <a:lstStyle/>
          <a:p>
            <a:pPr marL="0" indent="0">
              <a:buNone/>
            </a:pPr>
            <a:r>
              <a:rPr lang="en-US" sz="1800" dirty="0"/>
              <a:t>	</a:t>
            </a:r>
            <a:endParaRPr lang="en-US" sz="1800" b="1" dirty="0"/>
          </a:p>
          <a:p>
            <a:pPr marL="0" indent="0">
              <a:buNone/>
            </a:pPr>
            <a:r>
              <a:rPr lang="en-US" sz="1800" dirty="0" smtClean="0"/>
              <a:t> Manual </a:t>
            </a:r>
            <a:r>
              <a:rPr lang="en-US" sz="1800" dirty="0"/>
              <a:t>voting has caused some difficulties for voting process and also </a:t>
            </a:r>
            <a:r>
              <a:rPr lang="en-US" sz="1800" dirty="0" smtClean="0"/>
              <a:t> it </a:t>
            </a:r>
            <a:r>
              <a:rPr lang="en-US" sz="1800" dirty="0"/>
              <a:t>has some disadvantages for the students. </a:t>
            </a:r>
          </a:p>
          <a:p>
            <a:pPr marL="0" indent="0">
              <a:buNone/>
            </a:pPr>
            <a:r>
              <a:rPr lang="en-US" sz="1800" dirty="0" smtClean="0"/>
              <a:t>       The </a:t>
            </a:r>
            <a:r>
              <a:rPr lang="en-US" sz="1800" dirty="0"/>
              <a:t>main problems of the </a:t>
            </a:r>
            <a:r>
              <a:rPr lang="en-US" sz="1800" dirty="0" smtClean="0"/>
              <a:t> </a:t>
            </a:r>
            <a:r>
              <a:rPr lang="en-US" sz="1800" dirty="0"/>
              <a:t>system are: </a:t>
            </a:r>
            <a:endParaRPr lang="en-US" sz="1800" dirty="0" smtClean="0"/>
          </a:p>
          <a:p>
            <a:pPr lvl="0">
              <a:buFont typeface="Wingdings" panose="05000000000000000000" pitchFamily="2" charset="2"/>
              <a:buChar char="ü"/>
            </a:pPr>
            <a:r>
              <a:rPr lang="en-US" sz="1800" dirty="0" smtClean="0"/>
              <a:t>  Problem </a:t>
            </a:r>
            <a:r>
              <a:rPr lang="en-US" sz="1800" dirty="0"/>
              <a:t>for election board to manage the records.</a:t>
            </a:r>
          </a:p>
          <a:p>
            <a:pPr lvl="0">
              <a:buFont typeface="Wingdings" panose="05000000000000000000" pitchFamily="2" charset="2"/>
              <a:buChar char="ü"/>
            </a:pPr>
            <a:r>
              <a:rPr lang="en-US" sz="1800" dirty="0" smtClean="0"/>
              <a:t> Problem </a:t>
            </a:r>
            <a:r>
              <a:rPr lang="en-US" sz="1800" dirty="0"/>
              <a:t>for duty staff to search the record of a particular voter.</a:t>
            </a:r>
          </a:p>
          <a:p>
            <a:pPr lvl="0">
              <a:buFont typeface="Wingdings" panose="05000000000000000000" pitchFamily="2" charset="2"/>
              <a:buChar char="ü"/>
            </a:pPr>
            <a:r>
              <a:rPr lang="en-US" sz="1800" dirty="0" smtClean="0"/>
              <a:t> Problems </a:t>
            </a:r>
            <a:r>
              <a:rPr lang="en-US" sz="1800" dirty="0"/>
              <a:t>in filling the forms.</a:t>
            </a:r>
          </a:p>
          <a:p>
            <a:pPr lvl="0">
              <a:buFont typeface="Wingdings" panose="05000000000000000000" pitchFamily="2" charset="2"/>
              <a:buChar char="ü"/>
            </a:pPr>
            <a:r>
              <a:rPr lang="en-US" sz="1800" dirty="0" smtClean="0"/>
              <a:t> Unauthorized </a:t>
            </a:r>
            <a:r>
              <a:rPr lang="en-US" sz="1800" dirty="0"/>
              <a:t>vote casting.</a:t>
            </a:r>
          </a:p>
          <a:p>
            <a:pPr lvl="0">
              <a:buFont typeface="Wingdings" panose="05000000000000000000" pitchFamily="2" charset="2"/>
              <a:buChar char="ü"/>
            </a:pPr>
            <a:r>
              <a:rPr lang="en-US" sz="1800" dirty="0" smtClean="0"/>
              <a:t> Because </a:t>
            </a:r>
            <a:r>
              <a:rPr lang="en-US" sz="1800" dirty="0"/>
              <a:t>the current system cannot enhance the data validation in a meaning full manner, voters often the incomplete and incorrect data.</a:t>
            </a:r>
          </a:p>
          <a:p>
            <a:pPr>
              <a:buFont typeface="Wingdings" panose="05000000000000000000" pitchFamily="2" charset="2"/>
              <a:buChar char="ü"/>
            </a:pPr>
            <a:r>
              <a:rPr lang="en-US" sz="1800" dirty="0" smtClean="0"/>
              <a:t> A </a:t>
            </a:r>
            <a:r>
              <a:rPr lang="en-US" sz="1800" dirty="0"/>
              <a:t>small mistake can cause of rejection of vote</a:t>
            </a:r>
            <a:r>
              <a:rPr lang="en-US" sz="1800" dirty="0" smtClean="0"/>
              <a:t>.</a:t>
            </a:r>
            <a:r>
              <a:rPr lang="en-US" dirty="0"/>
              <a:t> </a:t>
            </a:r>
            <a:endParaRPr lang="en-US" dirty="0" smtClean="0"/>
          </a:p>
          <a:p>
            <a:pPr>
              <a:buFont typeface="Wingdings" panose="05000000000000000000" pitchFamily="2" charset="2"/>
              <a:buChar char="ü"/>
            </a:pPr>
            <a:r>
              <a:rPr lang="en-US" sz="1800" dirty="0" smtClean="0"/>
              <a:t>Time </a:t>
            </a:r>
            <a:r>
              <a:rPr lang="en-US" sz="1800" dirty="0"/>
              <a:t>is very important factor for measuring the efficiency of the system. The current system requires a lot of time for data process circulation and calculation.</a:t>
            </a:r>
          </a:p>
          <a:p>
            <a:pPr lvl="0">
              <a:buFont typeface="Wingdings" panose="05000000000000000000" pitchFamily="2" charset="2"/>
              <a:buChar char="ü"/>
            </a:pPr>
            <a:endParaRPr lang="en-US" sz="1800" dirty="0"/>
          </a:p>
          <a:p>
            <a:pPr>
              <a:buFont typeface="Wingdings" panose="05000000000000000000" pitchFamily="2" charset="2"/>
              <a:buChar char="ü"/>
            </a:pPr>
            <a:endParaRPr lang="en-US" sz="1800" dirty="0"/>
          </a:p>
          <a:p>
            <a:pPr lvl="0">
              <a:buFont typeface="Wingdings" panose="05000000000000000000" pitchFamily="2" charset="2"/>
              <a:buChar char="ü"/>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109960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800" b="1" dirty="0" smtClean="0"/>
              <a:t>Objectives of the project</a:t>
            </a:r>
            <a:r>
              <a:rPr lang="en-US" b="1" dirty="0" smtClean="0"/>
              <a:t/>
            </a:r>
            <a:br>
              <a:rPr lang="en-US" b="1" dirty="0" smtClean="0"/>
            </a:br>
            <a:endParaRPr lang="en-US" dirty="0"/>
          </a:p>
        </p:txBody>
      </p:sp>
      <p:sp>
        <p:nvSpPr>
          <p:cNvPr id="3" name="Content Placeholder 2"/>
          <p:cNvSpPr>
            <a:spLocks noGrp="1"/>
          </p:cNvSpPr>
          <p:nvPr>
            <p:ph idx="1"/>
          </p:nvPr>
        </p:nvSpPr>
        <p:spPr>
          <a:xfrm>
            <a:off x="838200" y="1233714"/>
            <a:ext cx="10515600" cy="5225143"/>
          </a:xfrm>
        </p:spPr>
        <p:txBody>
          <a:bodyPr>
            <a:normAutofit lnSpcReduction="10000"/>
          </a:bodyPr>
          <a:lstStyle/>
          <a:p>
            <a:pPr marL="0" indent="0">
              <a:buNone/>
            </a:pPr>
            <a:r>
              <a:rPr lang="en-US" sz="1800" b="1" dirty="0"/>
              <a:t> </a:t>
            </a:r>
            <a:r>
              <a:rPr lang="en-US" sz="1800" b="1" dirty="0" smtClean="0"/>
              <a:t>           </a:t>
            </a:r>
            <a:r>
              <a:rPr lang="en-US" sz="2400" b="1" dirty="0" smtClean="0"/>
              <a:t>General </a:t>
            </a:r>
            <a:r>
              <a:rPr lang="en-US" sz="2400" b="1" dirty="0"/>
              <a:t>Objective</a:t>
            </a:r>
            <a:r>
              <a:rPr lang="en-US" sz="1800" b="1" dirty="0"/>
              <a:t>	</a:t>
            </a:r>
          </a:p>
          <a:p>
            <a:pPr>
              <a:lnSpc>
                <a:spcPct val="100000"/>
              </a:lnSpc>
              <a:buFont typeface="Wingdings" panose="05000000000000000000" pitchFamily="2" charset="2"/>
              <a:buChar char="§"/>
            </a:pPr>
            <a:r>
              <a:rPr lang="en-US" sz="1800" dirty="0" smtClean="0"/>
              <a:t>   The </a:t>
            </a:r>
            <a:r>
              <a:rPr lang="en-US" sz="1800" dirty="0"/>
              <a:t>main objective of the project is to automate students’ representative voting system of Wollo University by replacing the current manual system.</a:t>
            </a:r>
          </a:p>
          <a:p>
            <a:pPr marL="0" indent="0">
              <a:lnSpc>
                <a:spcPct val="100000"/>
              </a:lnSpc>
              <a:buNone/>
            </a:pPr>
            <a:r>
              <a:rPr lang="en-US" sz="1800" b="1" dirty="0" smtClean="0"/>
              <a:t>      </a:t>
            </a:r>
            <a:r>
              <a:rPr lang="en-US" sz="2400" b="1" dirty="0" smtClean="0"/>
              <a:t>Specific </a:t>
            </a:r>
            <a:r>
              <a:rPr lang="en-US" sz="2400" b="1" dirty="0"/>
              <a:t>Objective</a:t>
            </a:r>
          </a:p>
          <a:p>
            <a:pPr marL="0" indent="0">
              <a:lnSpc>
                <a:spcPct val="100000"/>
              </a:lnSpc>
              <a:buNone/>
            </a:pPr>
            <a:r>
              <a:rPr lang="en-US" sz="1800" dirty="0"/>
              <a:t> </a:t>
            </a:r>
            <a:r>
              <a:rPr lang="en-US" sz="1800" dirty="0" smtClean="0"/>
              <a:t>The </a:t>
            </a:r>
            <a:r>
              <a:rPr lang="en-US" sz="1800" dirty="0"/>
              <a:t>specific objectives of the system are:</a:t>
            </a:r>
          </a:p>
          <a:p>
            <a:pPr lvl="0">
              <a:lnSpc>
                <a:spcPct val="100000"/>
              </a:lnSpc>
              <a:buFont typeface="Wingdings" panose="05000000000000000000" pitchFamily="2" charset="2"/>
              <a:buChar char="ü"/>
            </a:pPr>
            <a:r>
              <a:rPr lang="en-US" sz="1800" dirty="0" smtClean="0"/>
              <a:t>     Study </a:t>
            </a:r>
            <a:r>
              <a:rPr lang="en-US" sz="1800" dirty="0"/>
              <a:t>the existing </a:t>
            </a:r>
            <a:r>
              <a:rPr lang="en-US" sz="1800" dirty="0" smtClean="0"/>
              <a:t>system</a:t>
            </a:r>
          </a:p>
          <a:p>
            <a:pPr>
              <a:lnSpc>
                <a:spcPct val="100000"/>
              </a:lnSpc>
              <a:buFont typeface="Wingdings" panose="05000000000000000000" pitchFamily="2" charset="2"/>
              <a:buChar char="ü"/>
            </a:pPr>
            <a:r>
              <a:rPr lang="en-US" sz="1800" dirty="0"/>
              <a:t> </a:t>
            </a:r>
            <a:r>
              <a:rPr lang="en-US" sz="1800" dirty="0" smtClean="0"/>
              <a:t>  Develop </a:t>
            </a:r>
            <a:r>
              <a:rPr lang="en-US" sz="1800" dirty="0"/>
              <a:t>a new automated </a:t>
            </a:r>
            <a:r>
              <a:rPr lang="en-US" sz="1800" dirty="0" smtClean="0"/>
              <a:t>system</a:t>
            </a:r>
          </a:p>
          <a:p>
            <a:pPr>
              <a:lnSpc>
                <a:spcPct val="100000"/>
              </a:lnSpc>
              <a:buFont typeface="Wingdings" panose="05000000000000000000" pitchFamily="2" charset="2"/>
              <a:buChar char="ü"/>
            </a:pPr>
            <a:r>
              <a:rPr lang="en-US" sz="1800" b="1" dirty="0" smtClean="0"/>
              <a:t>Make </a:t>
            </a:r>
            <a:r>
              <a:rPr lang="en-US" sz="1800" b="1" dirty="0"/>
              <a:t>operation easy: </a:t>
            </a:r>
            <a:r>
              <a:rPr lang="en-US" sz="1800" dirty="0"/>
              <a:t>The system should be easy to operate and should be such that it can be developed within a short period of time and fit in the limited budget of the user</a:t>
            </a:r>
            <a:r>
              <a:rPr lang="en-US" sz="1800" dirty="0" smtClean="0"/>
              <a:t>.</a:t>
            </a:r>
          </a:p>
          <a:p>
            <a:pPr lvl="0">
              <a:lnSpc>
                <a:spcPct val="100000"/>
              </a:lnSpc>
              <a:buFont typeface="Wingdings" panose="05000000000000000000" pitchFamily="2" charset="2"/>
              <a:buChar char="ü"/>
            </a:pPr>
            <a:r>
              <a:rPr lang="en-US" sz="1800" b="1" dirty="0"/>
              <a:t>Increase Accuracy: </a:t>
            </a:r>
            <a:r>
              <a:rPr lang="en-US" sz="1800" dirty="0"/>
              <a:t>The system functionality should ensure that no one can falsify or modify the result of the voting by eliminating a valid vote or counting an invalid vote in the final count.</a:t>
            </a:r>
          </a:p>
          <a:p>
            <a:pPr lvl="0">
              <a:lnSpc>
                <a:spcPct val="100000"/>
              </a:lnSpc>
              <a:buFont typeface="Wingdings" panose="05000000000000000000" pitchFamily="2" charset="2"/>
              <a:buChar char="ü"/>
            </a:pPr>
            <a:r>
              <a:rPr lang="en-US" sz="1800" b="1" dirty="0"/>
              <a:t>Make convenience: </a:t>
            </a:r>
            <a:r>
              <a:rPr lang="en-US" sz="1800" dirty="0"/>
              <a:t>The system should allow and assist voters to cast their votes quickly</a:t>
            </a:r>
            <a:r>
              <a:rPr lang="en-US" sz="1800" dirty="0" smtClean="0"/>
              <a:t>.</a:t>
            </a:r>
          </a:p>
          <a:p>
            <a:pPr lvl="0">
              <a:lnSpc>
                <a:spcPct val="100000"/>
              </a:lnSpc>
              <a:buFont typeface="Wingdings" panose="05000000000000000000" pitchFamily="2" charset="2"/>
              <a:buChar char="ü"/>
            </a:pPr>
            <a:r>
              <a:rPr lang="en-US" sz="1800" b="1" dirty="0" smtClean="0"/>
              <a:t> </a:t>
            </a:r>
            <a:r>
              <a:rPr lang="en-US" sz="1800" b="1" dirty="0"/>
              <a:t>Scalable: </a:t>
            </a:r>
            <a:r>
              <a:rPr lang="en-US" sz="1800" dirty="0"/>
              <a:t>The size of the election should not drastically affect performance.</a:t>
            </a:r>
          </a:p>
          <a:p>
            <a:pPr lvl="0">
              <a:lnSpc>
                <a:spcPct val="100000"/>
              </a:lnSpc>
              <a:buFont typeface="Wingdings" panose="05000000000000000000" pitchFamily="2" charset="2"/>
              <a:buChar char="ü"/>
            </a:pPr>
            <a:r>
              <a:rPr lang="en-US" sz="1800" dirty="0"/>
              <a:t>Testing the developed system.</a:t>
            </a:r>
          </a:p>
          <a:p>
            <a:pPr lvl="0">
              <a:buFont typeface="Wingdings" panose="05000000000000000000" pitchFamily="2" charset="2"/>
              <a:buChar char="ü"/>
            </a:pPr>
            <a:endParaRPr lang="en-US" sz="1800" dirty="0"/>
          </a:p>
          <a:p>
            <a:pPr marL="0" lvl="0" indent="0">
              <a:buNone/>
            </a:pPr>
            <a:endParaRPr lang="en-US" sz="1800" dirty="0"/>
          </a:p>
          <a:p>
            <a:pPr marL="0" indent="0">
              <a:buNone/>
            </a:pPr>
            <a:endParaRPr lang="en-US" sz="1800" dirty="0"/>
          </a:p>
        </p:txBody>
      </p:sp>
    </p:spTree>
    <p:extLst>
      <p:ext uri="{BB962C8B-B14F-4D97-AF65-F5344CB8AC3E}">
        <p14:creationId xmlns:p14="http://schemas.microsoft.com/office/powerpoint/2010/main" val="1526673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                      Chapter Two</a:t>
            </a:r>
            <a:r>
              <a:rPr lang="en-US" dirty="0" smtClean="0"/>
              <a:t/>
            </a:r>
            <a:br>
              <a:rPr lang="en-US" dirty="0" smtClean="0"/>
            </a:br>
            <a:endParaRPr lang="en-US" dirty="0"/>
          </a:p>
        </p:txBody>
      </p:sp>
      <p:sp>
        <p:nvSpPr>
          <p:cNvPr id="3" name="Content Placeholder 2"/>
          <p:cNvSpPr>
            <a:spLocks noGrp="1"/>
          </p:cNvSpPr>
          <p:nvPr>
            <p:ph idx="1"/>
          </p:nvPr>
        </p:nvSpPr>
        <p:spPr>
          <a:xfrm>
            <a:off x="838200" y="1161142"/>
            <a:ext cx="10515600" cy="5696857"/>
          </a:xfrm>
        </p:spPr>
        <p:txBody>
          <a:bodyPr>
            <a:noAutofit/>
          </a:bodyPr>
          <a:lstStyle/>
          <a:p>
            <a:pPr marL="0" indent="0">
              <a:buNone/>
            </a:pPr>
            <a:r>
              <a:rPr lang="en-US" sz="1800" dirty="0" smtClean="0"/>
              <a:t>   </a:t>
            </a:r>
            <a:r>
              <a:rPr lang="en-US" b="1" dirty="0" smtClean="0"/>
              <a:t>Requirements </a:t>
            </a:r>
            <a:r>
              <a:rPr lang="en-US" b="1" dirty="0"/>
              <a:t>and System Modeling   </a:t>
            </a:r>
          </a:p>
          <a:p>
            <a:pPr marL="0" indent="0">
              <a:buNone/>
            </a:pPr>
            <a:r>
              <a:rPr lang="en-US" sz="1800" dirty="0" smtClean="0"/>
              <a:t>        </a:t>
            </a:r>
            <a:r>
              <a:rPr lang="en-US" sz="2400" b="1" dirty="0"/>
              <a:t>Functional Requirement</a:t>
            </a:r>
          </a:p>
          <a:p>
            <a:pPr lvl="0"/>
            <a:r>
              <a:rPr lang="en-US" sz="1800" dirty="0" smtClean="0"/>
              <a:t>   The </a:t>
            </a:r>
            <a:r>
              <a:rPr lang="en-US" sz="1800" dirty="0"/>
              <a:t>functional requirements are functions or features that the system must include to satisfy the user need </a:t>
            </a:r>
            <a:r>
              <a:rPr lang="en-US" sz="1800" dirty="0" smtClean="0"/>
              <a:t>    and </a:t>
            </a:r>
            <a:r>
              <a:rPr lang="en-US" sz="1800" dirty="0"/>
              <a:t>to be acceptable by the user </a:t>
            </a:r>
            <a:r>
              <a:rPr lang="en-US" sz="1800" dirty="0" smtClean="0"/>
              <a:t>.</a:t>
            </a:r>
          </a:p>
          <a:p>
            <a:pPr lvl="0">
              <a:buFont typeface="Wingdings" panose="05000000000000000000" pitchFamily="2" charset="2"/>
              <a:buChar char="§"/>
            </a:pPr>
            <a:r>
              <a:rPr lang="en-US" sz="1800" dirty="0" smtClean="0"/>
              <a:t> </a:t>
            </a:r>
            <a:r>
              <a:rPr lang="en-US" sz="1800" dirty="0"/>
              <a:t>The functional requirements of the new system </a:t>
            </a:r>
            <a:r>
              <a:rPr lang="en-US" sz="1800" dirty="0" smtClean="0"/>
              <a:t>include : Data</a:t>
            </a:r>
            <a:r>
              <a:rPr lang="en-US" sz="1800" b="1" dirty="0" smtClean="0"/>
              <a:t> </a:t>
            </a:r>
            <a:r>
              <a:rPr lang="en-US" sz="1800" dirty="0"/>
              <a:t>storage, count and retrieval: All the voters and candidates’ information should be kept properly in well organized database; so that counting vote and retrieving records from the database will be easy and </a:t>
            </a:r>
            <a:r>
              <a:rPr lang="en-US" sz="1800" dirty="0" smtClean="0"/>
              <a:t>faster.</a:t>
            </a:r>
          </a:p>
          <a:p>
            <a:pPr lvl="0">
              <a:buFont typeface="Wingdings" panose="05000000000000000000" pitchFamily="2" charset="2"/>
              <a:buChar char="§"/>
            </a:pPr>
            <a:r>
              <a:rPr lang="en-US" sz="1800" dirty="0" smtClean="0"/>
              <a:t>The system should register voters and candidates.</a:t>
            </a:r>
          </a:p>
          <a:p>
            <a:pPr lvl="0">
              <a:buFont typeface="Wingdings" panose="05000000000000000000" pitchFamily="2" charset="2"/>
              <a:buChar char="§"/>
            </a:pPr>
            <a:r>
              <a:rPr lang="en-US" sz="1800" dirty="0" smtClean="0"/>
              <a:t>The </a:t>
            </a:r>
            <a:r>
              <a:rPr lang="en-US" sz="1800" dirty="0"/>
              <a:t>system should provide cast vote </a:t>
            </a:r>
            <a:r>
              <a:rPr lang="en-US" sz="1800" dirty="0" smtClean="0"/>
              <a:t>facility.</a:t>
            </a:r>
          </a:p>
          <a:p>
            <a:pPr lvl="0">
              <a:buFont typeface="Wingdings" panose="05000000000000000000" pitchFamily="2" charset="2"/>
              <a:buChar char="§"/>
            </a:pPr>
            <a:r>
              <a:rPr lang="en-US" sz="1800" dirty="0" smtClean="0"/>
              <a:t>The </a:t>
            </a:r>
            <a:r>
              <a:rPr lang="en-US" sz="1800" dirty="0"/>
              <a:t>system should be able to generate report including candidates’ and voters’ information, progress and final </a:t>
            </a:r>
            <a:r>
              <a:rPr lang="en-US" sz="1800" dirty="0" smtClean="0"/>
              <a:t>result.</a:t>
            </a:r>
          </a:p>
          <a:p>
            <a:pPr lvl="0">
              <a:buFont typeface="Wingdings" panose="05000000000000000000" pitchFamily="2" charset="2"/>
              <a:buChar char="§"/>
            </a:pPr>
            <a:r>
              <a:rPr lang="en-US" sz="1800" dirty="0" smtClean="0"/>
              <a:t>The </a:t>
            </a:r>
            <a:r>
              <a:rPr lang="en-US" sz="1800" dirty="0"/>
              <a:t>system should provide Searching, and deleting records mechanism (this is useful whenever the election needs to be held </a:t>
            </a:r>
            <a:r>
              <a:rPr lang="en-US" sz="1800" dirty="0" smtClean="0"/>
              <a:t>again).</a:t>
            </a:r>
          </a:p>
          <a:p>
            <a:pPr lvl="0">
              <a:buFont typeface="Wingdings" panose="05000000000000000000" pitchFamily="2" charset="2"/>
              <a:buChar char="§"/>
            </a:pPr>
            <a:r>
              <a:rPr lang="en-US" sz="1800" dirty="0" smtClean="0"/>
              <a:t>The system should be flexible to get data of voters and candidates whenever required.</a:t>
            </a:r>
          </a:p>
          <a:p>
            <a:pPr lvl="0">
              <a:buFont typeface="Wingdings" panose="05000000000000000000" pitchFamily="2" charset="2"/>
              <a:buChar char="§"/>
            </a:pPr>
            <a:r>
              <a:rPr lang="en-US" sz="1800" dirty="0" smtClean="0"/>
              <a:t>System </a:t>
            </a:r>
            <a:r>
              <a:rPr lang="en-US" sz="1800" dirty="0"/>
              <a:t>do online vote </a:t>
            </a:r>
            <a:r>
              <a:rPr lang="en-US" sz="1800" dirty="0" smtClean="0"/>
              <a:t>polling.</a:t>
            </a:r>
          </a:p>
          <a:p>
            <a:pPr lvl="0">
              <a:buFont typeface="Wingdings" panose="05000000000000000000" pitchFamily="2" charset="2"/>
              <a:buChar char="§"/>
            </a:pPr>
            <a:r>
              <a:rPr lang="en-US" sz="1800" dirty="0" smtClean="0"/>
              <a:t>Result </a:t>
            </a:r>
            <a:r>
              <a:rPr lang="en-US" sz="1800" dirty="0"/>
              <a:t>compilation i.e. correct result will be generated.</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363388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7332"/>
          </a:xfrm>
        </p:spPr>
        <p:txBody>
          <a:bodyPr>
            <a:normAutofit fontScale="90000"/>
          </a:bodyPr>
          <a:lstStyle/>
          <a:p>
            <a:r>
              <a:rPr lang="en-US" dirty="0" smtClean="0"/>
              <a:t>       </a:t>
            </a:r>
            <a:r>
              <a:rPr lang="en-US" sz="3100" b="1" dirty="0" smtClean="0"/>
              <a:t>Non-Functional Requirement   </a:t>
            </a:r>
            <a:endParaRPr lang="en-US" sz="3100" b="1" dirty="0"/>
          </a:p>
        </p:txBody>
      </p:sp>
      <p:sp>
        <p:nvSpPr>
          <p:cNvPr id="3" name="Content Placeholder 2"/>
          <p:cNvSpPr>
            <a:spLocks noGrp="1"/>
          </p:cNvSpPr>
          <p:nvPr>
            <p:ph idx="1"/>
          </p:nvPr>
        </p:nvSpPr>
        <p:spPr>
          <a:xfrm>
            <a:off x="838200" y="972458"/>
            <a:ext cx="10515600" cy="5204505"/>
          </a:xfrm>
        </p:spPr>
        <p:txBody>
          <a:bodyPr>
            <a:normAutofit/>
          </a:bodyPr>
          <a:lstStyle/>
          <a:p>
            <a:pPr>
              <a:lnSpc>
                <a:spcPct val="150000"/>
              </a:lnSpc>
            </a:pPr>
            <a:r>
              <a:rPr lang="en-US" sz="2000" dirty="0" smtClean="0"/>
              <a:t>The non-functional requirement describes constrains for implementing the project . Some of them are; the central server has to be provided at secured area, the system must be maintainable and expandable, the network infrastructure has to be private network, client machines anywhere inside the campus could access the system. The voter and candidates should have also basic </a:t>
            </a:r>
            <a:r>
              <a:rPr lang="en-US" sz="2000" dirty="0"/>
              <a:t>computer skills. The input value which is used to generate the encryption key must be provided from the election officials, and needs to be kept securely.</a:t>
            </a:r>
          </a:p>
          <a:p>
            <a:pPr marL="0" indent="0">
              <a:lnSpc>
                <a:spcPct val="150000"/>
              </a:lnSpc>
              <a:buNone/>
            </a:pPr>
            <a:r>
              <a:rPr lang="en-US" sz="2000" dirty="0"/>
              <a:t>Non-Functional requirements of the system described as follow:</a:t>
            </a:r>
          </a:p>
          <a:p>
            <a:pPr lvl="0">
              <a:lnSpc>
                <a:spcPct val="150000"/>
              </a:lnSpc>
              <a:buFont typeface="Wingdings" panose="05000000000000000000" pitchFamily="2" charset="2"/>
              <a:buChar char="ü"/>
            </a:pPr>
            <a:r>
              <a:rPr lang="en-US" sz="2000" dirty="0"/>
              <a:t>The software will be user friendly.</a:t>
            </a:r>
          </a:p>
          <a:p>
            <a:pPr lvl="0">
              <a:lnSpc>
                <a:spcPct val="150000"/>
              </a:lnSpc>
              <a:buFont typeface="Wingdings" panose="05000000000000000000" pitchFamily="2" charset="2"/>
              <a:buChar char="ü"/>
            </a:pPr>
            <a:r>
              <a:rPr lang="en-US" sz="2000" dirty="0"/>
              <a:t>It will have the standard graphical user interface.</a:t>
            </a:r>
          </a:p>
          <a:p>
            <a:pPr lvl="0">
              <a:lnSpc>
                <a:spcPct val="150000"/>
              </a:lnSpc>
              <a:buFont typeface="Wingdings" panose="05000000000000000000" pitchFamily="2" charset="2"/>
              <a:buChar char="ü"/>
            </a:pPr>
            <a:r>
              <a:rPr lang="en-US" sz="2000" dirty="0"/>
              <a:t>Security of data.</a:t>
            </a:r>
          </a:p>
          <a:p>
            <a:pPr marL="0" indent="0">
              <a:buNone/>
            </a:pPr>
            <a:endParaRPr lang="en-US" sz="2000" dirty="0" smtClean="0"/>
          </a:p>
          <a:p>
            <a:endParaRPr lang="en-US" sz="2000" dirty="0"/>
          </a:p>
        </p:txBody>
      </p:sp>
    </p:spTree>
    <p:extLst>
      <p:ext uri="{BB962C8B-B14F-4D97-AF65-F5344CB8AC3E}">
        <p14:creationId xmlns:p14="http://schemas.microsoft.com/office/powerpoint/2010/main" val="1460878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sz="3100" b="1" dirty="0" smtClean="0"/>
              <a:t>System </a:t>
            </a:r>
            <a:r>
              <a:rPr lang="en-US" sz="3100" b="1" dirty="0"/>
              <a:t>Modeling</a:t>
            </a:r>
            <a:r>
              <a:rPr lang="en-US" b="1" dirty="0"/>
              <a:t/>
            </a:r>
            <a:br>
              <a:rPr lang="en-US" b="1" dirty="0"/>
            </a:br>
            <a:endParaRPr lang="en-US" dirty="0"/>
          </a:p>
        </p:txBody>
      </p:sp>
      <p:sp>
        <p:nvSpPr>
          <p:cNvPr id="3" name="Content Placeholder 2"/>
          <p:cNvSpPr>
            <a:spLocks noGrp="1"/>
          </p:cNvSpPr>
          <p:nvPr>
            <p:ph idx="1"/>
          </p:nvPr>
        </p:nvSpPr>
        <p:spPr>
          <a:xfrm>
            <a:off x="838200" y="1045029"/>
            <a:ext cx="10860314" cy="5921828"/>
          </a:xfrm>
        </p:spPr>
        <p:txBody>
          <a:bodyPr>
            <a:normAutofit/>
          </a:bodyPr>
          <a:lstStyle/>
          <a:p>
            <a:pPr marL="0" indent="0">
              <a:buNone/>
            </a:pPr>
            <a:r>
              <a:rPr lang="en-US" sz="1800" b="1" dirty="0" smtClean="0"/>
              <a:t>   </a:t>
            </a:r>
            <a:r>
              <a:rPr lang="en-US" sz="2000" b="1" dirty="0" smtClean="0"/>
              <a:t>Use </a:t>
            </a:r>
            <a:r>
              <a:rPr lang="en-US" sz="2000" b="1" dirty="0"/>
              <a:t>Case Diagram</a:t>
            </a:r>
          </a:p>
          <a:p>
            <a:pPr marL="0" indent="0">
              <a:buNone/>
            </a:pPr>
            <a:r>
              <a:rPr lang="en-US" sz="1800" dirty="0" smtClean="0"/>
              <a:t>  A </a:t>
            </a:r>
            <a:r>
              <a:rPr lang="en-US" sz="1800" dirty="0"/>
              <a:t>use case is an interaction between users and a system. It captures the goal of the users and the responsibility of the system to its users .</a:t>
            </a:r>
          </a:p>
          <a:p>
            <a:pPr marL="0" indent="0">
              <a:buNone/>
            </a:pPr>
            <a:endParaRPr lang="en-US" sz="1800" dirty="0"/>
          </a:p>
        </p:txBody>
      </p:sp>
      <p:pic>
        <p:nvPicPr>
          <p:cNvPr id="4" name="Picture 3"/>
          <p:cNvPicPr>
            <a:picLocks noChangeAspect="1"/>
          </p:cNvPicPr>
          <p:nvPr/>
        </p:nvPicPr>
        <p:blipFill>
          <a:blip r:embed="rId2"/>
          <a:stretch>
            <a:fillRect/>
          </a:stretch>
        </p:blipFill>
        <p:spPr>
          <a:xfrm>
            <a:off x="2329860" y="1987459"/>
            <a:ext cx="7046369" cy="4740910"/>
          </a:xfrm>
          <a:prstGeom prst="rect">
            <a:avLst/>
          </a:prstGeom>
          <a:noFill/>
          <a:ln w="9525">
            <a:noFill/>
          </a:ln>
        </p:spPr>
      </p:pic>
    </p:spTree>
    <p:extLst>
      <p:ext uri="{BB962C8B-B14F-4D97-AF65-F5344CB8AC3E}">
        <p14:creationId xmlns:p14="http://schemas.microsoft.com/office/powerpoint/2010/main" val="4254447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32114"/>
          </a:xfrm>
        </p:spPr>
        <p:txBody>
          <a:bodyPr>
            <a:normAutofit fontScale="90000"/>
          </a:bodyPr>
          <a:lstStyle/>
          <a:p>
            <a:r>
              <a:rPr lang="en-US" b="1" dirty="0" smtClean="0"/>
              <a:t>             </a:t>
            </a:r>
            <a:r>
              <a:rPr lang="en-US" sz="3100" b="1" dirty="0" smtClean="0"/>
              <a:t>Actors of the system</a:t>
            </a:r>
            <a:r>
              <a:rPr lang="en-US" b="1" i="1" dirty="0" smtClean="0"/>
              <a:t/>
            </a:r>
            <a:br>
              <a:rPr lang="en-US" b="1" i="1" dirty="0" smtClean="0"/>
            </a:br>
            <a:endParaRPr lang="en-US" dirty="0"/>
          </a:p>
        </p:txBody>
      </p:sp>
      <p:sp>
        <p:nvSpPr>
          <p:cNvPr id="3" name="Content Placeholder 2"/>
          <p:cNvSpPr>
            <a:spLocks noGrp="1"/>
          </p:cNvSpPr>
          <p:nvPr>
            <p:ph idx="1"/>
          </p:nvPr>
        </p:nvSpPr>
        <p:spPr>
          <a:xfrm>
            <a:off x="838200" y="1320800"/>
            <a:ext cx="10515600" cy="4856163"/>
          </a:xfrm>
        </p:spPr>
        <p:txBody>
          <a:bodyPr>
            <a:normAutofit/>
          </a:bodyPr>
          <a:lstStyle/>
          <a:p>
            <a:pPr>
              <a:lnSpc>
                <a:spcPct val="150000"/>
              </a:lnSpc>
            </a:pPr>
            <a:r>
              <a:rPr lang="en-US" sz="1800" dirty="0" smtClean="0"/>
              <a:t>Actors </a:t>
            </a:r>
            <a:r>
              <a:rPr lang="en-US" sz="1800" dirty="0"/>
              <a:t>represent system users. An actor is someone or something that participates in the election process </a:t>
            </a:r>
            <a:r>
              <a:rPr lang="en-US" sz="1800" dirty="0" smtClean="0"/>
              <a:t>.</a:t>
            </a:r>
            <a:endParaRPr lang="en-US" sz="1800" dirty="0"/>
          </a:p>
          <a:p>
            <a:pPr>
              <a:lnSpc>
                <a:spcPct val="150000"/>
              </a:lnSpc>
              <a:buFont typeface="Wingdings" panose="05000000000000000000" pitchFamily="2" charset="2"/>
              <a:buChar char="ü"/>
            </a:pPr>
            <a:r>
              <a:rPr lang="en-US" sz="1800" b="1" dirty="0"/>
              <a:t>The system has three players: </a:t>
            </a:r>
            <a:r>
              <a:rPr lang="en-US" sz="1800" dirty="0"/>
              <a:t>Election Committees (Election Officers), Voter, </a:t>
            </a:r>
            <a:r>
              <a:rPr lang="en-US" sz="1800" dirty="0" smtClean="0"/>
              <a:t>Candidate</a:t>
            </a:r>
          </a:p>
          <a:p>
            <a:pPr>
              <a:lnSpc>
                <a:spcPct val="150000"/>
              </a:lnSpc>
              <a:buFont typeface="Wingdings" panose="05000000000000000000" pitchFamily="2" charset="2"/>
              <a:buChar char="ü"/>
            </a:pPr>
            <a:r>
              <a:rPr lang="en-US" sz="1800" b="1" dirty="0" smtClean="0"/>
              <a:t>Election </a:t>
            </a:r>
            <a:r>
              <a:rPr lang="en-US" sz="1800" b="1" dirty="0"/>
              <a:t>Officer </a:t>
            </a:r>
            <a:r>
              <a:rPr lang="en-US" sz="1800" dirty="0"/>
              <a:t>is the one who takes care of the overall commitments of the voting </a:t>
            </a:r>
            <a:r>
              <a:rPr lang="en-US" sz="1800" dirty="0" smtClean="0"/>
              <a:t>process.</a:t>
            </a:r>
          </a:p>
          <a:p>
            <a:pPr>
              <a:lnSpc>
                <a:spcPct val="150000"/>
              </a:lnSpc>
              <a:buFont typeface="Wingdings" panose="05000000000000000000" pitchFamily="2" charset="2"/>
              <a:buChar char="ü"/>
            </a:pPr>
            <a:r>
              <a:rPr lang="en-US" sz="1800" b="1" dirty="0" smtClean="0"/>
              <a:t>Voter </a:t>
            </a:r>
            <a:r>
              <a:rPr lang="en-US" sz="1800" dirty="0"/>
              <a:t>is a student who participates in the election by casting his/her vote. </a:t>
            </a:r>
            <a:endParaRPr lang="en-US" sz="1800" dirty="0" smtClean="0"/>
          </a:p>
          <a:p>
            <a:pPr>
              <a:lnSpc>
                <a:spcPct val="150000"/>
              </a:lnSpc>
              <a:buFont typeface="Wingdings" panose="05000000000000000000" pitchFamily="2" charset="2"/>
              <a:buChar char="ü"/>
            </a:pPr>
            <a:r>
              <a:rPr lang="en-US" sz="1800" b="1" dirty="0" smtClean="0"/>
              <a:t>Candidate </a:t>
            </a:r>
            <a:r>
              <a:rPr lang="en-US" sz="1800" b="1" dirty="0"/>
              <a:t>is </a:t>
            </a:r>
            <a:r>
              <a:rPr lang="en-US" sz="1800" dirty="0"/>
              <a:t>a student who participates in election by contesting in it.</a:t>
            </a:r>
          </a:p>
          <a:p>
            <a:pPr marL="0" indent="0">
              <a:lnSpc>
                <a:spcPct val="150000"/>
              </a:lnSpc>
              <a:buNone/>
            </a:pPr>
            <a:endParaRPr lang="en-US" sz="1800" dirty="0"/>
          </a:p>
        </p:txBody>
      </p:sp>
    </p:spTree>
    <p:extLst>
      <p:ext uri="{BB962C8B-B14F-4D97-AF65-F5344CB8AC3E}">
        <p14:creationId xmlns:p14="http://schemas.microsoft.com/office/powerpoint/2010/main" val="1945383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1426</Words>
  <Application>Microsoft Office PowerPoint</Application>
  <PresentationFormat>Custom</PresentationFormat>
  <Paragraphs>215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WOLLO UNVERSITY(KIOT)</vt:lpstr>
      <vt:lpstr> GROUP MEMBER </vt:lpstr>
      <vt:lpstr>               Chapter 1  </vt:lpstr>
      <vt:lpstr>      Statement of the problem</vt:lpstr>
      <vt:lpstr>  Objectives of the project </vt:lpstr>
      <vt:lpstr>                      Chapter Two </vt:lpstr>
      <vt:lpstr>       Non-Functional Requirement   </vt:lpstr>
      <vt:lpstr>System Modeling </vt:lpstr>
      <vt:lpstr>             Actors of the system </vt:lpstr>
      <vt:lpstr>Table 2.1 General Usecase Description </vt:lpstr>
      <vt:lpstr>Count….</vt:lpstr>
      <vt:lpstr>     Sequence diagram </vt:lpstr>
      <vt:lpstr>        Sequence diagram for Create Account   </vt:lpstr>
      <vt:lpstr>Sequence Diagram for Casting Vote </vt:lpstr>
      <vt:lpstr>         Activity  Diagram </vt:lpstr>
      <vt:lpstr>     Analysis level class diagram (Conceptual Modeling) </vt:lpstr>
      <vt:lpstr>          Conceptual Level Classes diagram </vt:lpstr>
      <vt:lpstr>Description of the class</vt:lpstr>
      <vt:lpstr>  Chapter three  </vt:lpstr>
      <vt:lpstr>                        count… </vt:lpstr>
      <vt:lpstr> Testing </vt:lpstr>
      <vt:lpstr>           Sample of tasting main class</vt:lpstr>
      <vt:lpstr>    software tool practice </vt:lpstr>
      <vt:lpstr>   count….</vt:lpstr>
      <vt:lpstr>       The END !!!                                         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AREBU</dc:creator>
  <cp:lastModifiedBy>HP_pc</cp:lastModifiedBy>
  <cp:revision>30</cp:revision>
  <dcterms:created xsi:type="dcterms:W3CDTF">2019-05-30T14:29:22Z</dcterms:created>
  <dcterms:modified xsi:type="dcterms:W3CDTF">2019-05-31T06:19:04Z</dcterms:modified>
</cp:coreProperties>
</file>