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3212" y="9334195"/>
            <a:ext cx="6725284" cy="6350"/>
          </a:xfrm>
          <a:custGeom>
            <a:avLst/>
            <a:gdLst/>
            <a:ahLst/>
            <a:cxnLst/>
            <a:rect l="l" t="t" r="r" b="b"/>
            <a:pathLst>
              <a:path w="6725284" h="6350">
                <a:moveTo>
                  <a:pt x="6725158" y="0"/>
                </a:moveTo>
                <a:lnTo>
                  <a:pt x="0" y="0"/>
                </a:lnTo>
                <a:lnTo>
                  <a:pt x="0" y="6095"/>
                </a:lnTo>
                <a:lnTo>
                  <a:pt x="6725158" y="6095"/>
                </a:lnTo>
                <a:lnTo>
                  <a:pt x="672515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06718" y="9368738"/>
            <a:ext cx="729233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80359" y="891285"/>
            <a:ext cx="1071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File </a:t>
            </a:r>
            <a:r>
              <a:rPr dirty="0" sz="1800" spc="-10" b="1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1318005"/>
            <a:ext cx="6714490" cy="7540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File </a:t>
            </a:r>
            <a:r>
              <a:rPr dirty="0" sz="1600" spc="-10" b="1">
                <a:latin typeface="Calibri"/>
                <a:cs typeface="Calibri"/>
              </a:rPr>
              <a:t>concept</a:t>
            </a:r>
            <a:endParaRPr sz="1600">
              <a:latin typeface="Calibri"/>
              <a:cs typeface="Calibri"/>
            </a:endParaRPr>
          </a:p>
          <a:p>
            <a:pPr algn="just" marL="12700" marR="6985" indent="457200">
              <a:lnSpc>
                <a:spcPct val="117900"/>
              </a:lnSpc>
              <a:spcBef>
                <a:spcPts val="795"/>
              </a:spcBef>
            </a:pPr>
            <a:r>
              <a:rPr dirty="0" sz="1600" spc="-20">
                <a:latin typeface="Calibri"/>
                <a:cs typeface="Calibri"/>
              </a:rPr>
              <a:t>computers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various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types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non-</a:t>
            </a:r>
            <a:r>
              <a:rPr dirty="0" sz="1600" spc="-10">
                <a:latin typeface="Calibri"/>
                <a:cs typeface="Calibri"/>
              </a:rPr>
              <a:t>volatile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storage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devices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(like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HDDs,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SSDs, </a:t>
            </a:r>
            <a:r>
              <a:rPr dirty="0" sz="1600">
                <a:latin typeface="Calibri"/>
                <a:cs typeface="Calibri"/>
              </a:rPr>
              <a:t>tapes,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etc.)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 operating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 provides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consistent, </a:t>
            </a:r>
            <a:r>
              <a:rPr dirty="0" sz="1600" spc="-10">
                <a:latin typeface="Calibri"/>
                <a:cs typeface="Calibri"/>
              </a:rPr>
              <a:t>logical </a:t>
            </a:r>
            <a:r>
              <a:rPr dirty="0" sz="1600">
                <a:latin typeface="Calibri"/>
                <a:cs typeface="Calibri"/>
              </a:rPr>
              <a:t>view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storage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4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files.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named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collection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related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smallest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unit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stored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secondary </a:t>
            </a:r>
            <a:r>
              <a:rPr dirty="0" sz="1600">
                <a:latin typeface="Calibri"/>
                <a:cs typeface="Calibri"/>
              </a:rPr>
              <a:t>storage.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contain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different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text,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programs,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images,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content.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abstracts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storage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data </a:t>
            </a:r>
            <a:r>
              <a:rPr dirty="0" sz="1600" spc="-10">
                <a:latin typeface="Calibri"/>
                <a:cs typeface="Calibri"/>
              </a:rPr>
              <a:t>storage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retrieval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manageable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attribute</a:t>
            </a:r>
            <a:endParaRPr sz="1600">
              <a:latin typeface="Calibri"/>
              <a:cs typeface="Calibri"/>
            </a:endParaRPr>
          </a:p>
          <a:p>
            <a:pPr algn="just" marL="12700" marR="5080" indent="273050">
              <a:lnSpc>
                <a:spcPct val="117800"/>
              </a:lnSpc>
              <a:spcBef>
                <a:spcPts val="800"/>
              </a:spcBef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identified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human-readable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name,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easy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reference,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regardless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created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it.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Once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created,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becomes </a:t>
            </a:r>
            <a:r>
              <a:rPr dirty="0" sz="1600">
                <a:latin typeface="Calibri"/>
                <a:cs typeface="Calibri"/>
              </a:rPr>
              <a:t>independent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origin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copied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shared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across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while </a:t>
            </a:r>
            <a:r>
              <a:rPr dirty="0" sz="1600">
                <a:latin typeface="Calibri"/>
                <a:cs typeface="Calibri"/>
              </a:rPr>
              <a:t>retaining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Additionally,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various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attributes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type, location,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size,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permissions,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timestamps,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unique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identifiers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that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help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protect,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track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include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extended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character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encoding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security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features.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1600">
              <a:latin typeface="Calibri"/>
              <a:cs typeface="Calibri"/>
            </a:endParaRPr>
          </a:p>
          <a:p>
            <a:pPr marL="514350" marR="10795" indent="-228600">
              <a:lnSpc>
                <a:spcPct val="117700"/>
              </a:lnSpc>
              <a:buFont typeface="Wingdings"/>
              <a:buChar char=""/>
              <a:tabLst>
                <a:tab pos="514350" algn="l"/>
              </a:tabLst>
            </a:pPr>
            <a:r>
              <a:rPr dirty="0" sz="1600" b="1">
                <a:latin typeface="Calibri"/>
                <a:cs typeface="Calibri"/>
              </a:rPr>
              <a:t>Name</a:t>
            </a:r>
            <a:r>
              <a:rPr dirty="0" sz="1600" spc="39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symbolic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kept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human </a:t>
            </a:r>
            <a:r>
              <a:rPr dirty="0" sz="1600">
                <a:latin typeface="Calibri"/>
                <a:cs typeface="Calibri"/>
              </a:rPr>
              <a:t>readable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514350" marR="5080" indent="-228600">
              <a:lnSpc>
                <a:spcPct val="117500"/>
              </a:lnSpc>
              <a:spcBef>
                <a:spcPts val="10"/>
              </a:spcBef>
              <a:buFont typeface="Wingdings"/>
              <a:buChar char=""/>
              <a:tabLst>
                <a:tab pos="514350" algn="l"/>
              </a:tabLst>
            </a:pPr>
            <a:r>
              <a:rPr dirty="0" sz="1600" spc="-10" b="1">
                <a:latin typeface="Calibri"/>
                <a:cs typeface="Calibri"/>
              </a:rPr>
              <a:t>Identifie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unique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tag,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usually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number,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identifies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non-human-</a:t>
            </a:r>
            <a:r>
              <a:rPr dirty="0" sz="1600">
                <a:latin typeface="Calibri"/>
                <a:cs typeface="Calibri"/>
              </a:rPr>
              <a:t>readable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 marL="514350" marR="11430" indent="-228600">
              <a:lnSpc>
                <a:spcPct val="117500"/>
              </a:lnSpc>
              <a:spcBef>
                <a:spcPts val="15"/>
              </a:spcBef>
              <a:buFont typeface="Wingdings"/>
              <a:buChar char=""/>
              <a:tabLst>
                <a:tab pos="514350" algn="l"/>
              </a:tabLst>
            </a:pPr>
            <a:r>
              <a:rPr dirty="0" sz="1600" b="1">
                <a:latin typeface="Calibri"/>
                <a:cs typeface="Calibri"/>
              </a:rPr>
              <a:t>Type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support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 spc="-1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2584" cy="20948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Single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level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9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simplest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single-level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directory.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are </a:t>
            </a:r>
            <a:r>
              <a:rPr dirty="0" sz="1600" spc="-20">
                <a:latin typeface="Calibri"/>
                <a:cs typeface="Calibri"/>
              </a:rPr>
              <a:t>contained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directory,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easy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support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understand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single-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significant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limitations,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however,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 </a:t>
            </a:r>
            <a:r>
              <a:rPr dirty="0" sz="1600">
                <a:latin typeface="Calibri"/>
                <a:cs typeface="Calibri"/>
              </a:rPr>
              <a:t>increases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user.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Since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directory,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unique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names.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two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 spc="-10">
                <a:latin typeface="Calibri"/>
                <a:cs typeface="Calibri"/>
              </a:rPr>
              <a:t>test.txt,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unique-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rule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violated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4610227"/>
            <a:ext cx="6712584" cy="4410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Single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Two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level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  <a:p>
            <a:pPr algn="just" marL="12700" marR="5715" indent="457200">
              <a:lnSpc>
                <a:spcPct val="117900"/>
              </a:lnSpc>
              <a:spcBef>
                <a:spcPts val="795"/>
              </a:spcBef>
            </a:pPr>
            <a:r>
              <a:rPr dirty="0" sz="1600" spc="-20">
                <a:latin typeface="Calibri"/>
                <a:cs typeface="Calibri"/>
              </a:rPr>
              <a:t>As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we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have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seen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single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level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directory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often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leads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confusion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names </a:t>
            </a:r>
            <a:r>
              <a:rPr dirty="0" sz="1600">
                <a:latin typeface="Calibri"/>
                <a:cs typeface="Calibri"/>
              </a:rPr>
              <a:t>among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different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users.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two-</a:t>
            </a:r>
            <a:r>
              <a:rPr dirty="0" sz="1600" b="1">
                <a:latin typeface="Calibri"/>
                <a:cs typeface="Calibri"/>
              </a:rPr>
              <a:t>level</a:t>
            </a:r>
            <a:r>
              <a:rPr dirty="0" sz="1600" spc="20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directory</a:t>
            </a:r>
            <a:r>
              <a:rPr dirty="0" sz="1600" spc="19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structure</a:t>
            </a:r>
            <a:r>
              <a:rPr dirty="0" sz="1600" spc="2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 spc="-20">
                <a:latin typeface="Calibri"/>
                <a:cs typeface="Calibri"/>
              </a:rPr>
              <a:t>separate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Directory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(UFD),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UFDs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are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listed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Master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 </a:t>
            </a:r>
            <a:r>
              <a:rPr dirty="0" sz="1600">
                <a:latin typeface="Calibri"/>
                <a:cs typeface="Calibri"/>
              </a:rPr>
              <a:t>(MFD).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prevent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filename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conflicts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limits collaboration,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isolates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another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user's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user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full</a:t>
            </a:r>
            <a:r>
              <a:rPr dirty="0" sz="1600" spc="4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45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(e.g.,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/user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b/test.txt),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combining</a:t>
            </a:r>
            <a:r>
              <a:rPr dirty="0" sz="1600" spc="4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username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filename.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700"/>
              </a:lnSpc>
              <a:spcBef>
                <a:spcPts val="800"/>
              </a:spcBef>
            </a:pPr>
            <a:r>
              <a:rPr dirty="0" sz="1600">
                <a:latin typeface="Calibri"/>
                <a:cs typeface="Calibri"/>
              </a:rPr>
              <a:t>Different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different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naming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conventions.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 </a:t>
            </a:r>
            <a:r>
              <a:rPr dirty="0" sz="1600" spc="-10">
                <a:latin typeface="Calibri"/>
                <a:cs typeface="Calibri"/>
              </a:rPr>
              <a:t>example,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Windows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volume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letters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(C:\user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b\test.txt),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UNIX/Linux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uses </a:t>
            </a:r>
            <a:r>
              <a:rPr dirty="0" sz="1600">
                <a:latin typeface="Calibri"/>
                <a:cs typeface="Calibri"/>
              </a:rPr>
              <a:t>hierarchical</a:t>
            </a:r>
            <a:r>
              <a:rPr dirty="0" sz="1600" spc="11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paths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(/u/pgalvin/test).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10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(like</a:t>
            </a:r>
            <a:r>
              <a:rPr dirty="0" sz="1600" spc="11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OpenVMS)</a:t>
            </a:r>
            <a:r>
              <a:rPr dirty="0" sz="1600" spc="10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include volume,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directory,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names.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20" y="3312169"/>
            <a:ext cx="5595264" cy="103853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48004"/>
            <a:ext cx="6713220" cy="1463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57200">
              <a:lnSpc>
                <a:spcPct val="117800"/>
              </a:lnSpc>
              <a:spcBef>
                <a:spcPts val="105"/>
              </a:spcBef>
            </a:pP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(e.g.,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loaders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compilers),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storing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copies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every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UFD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inefficient.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Instead,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stores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searches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user </a:t>
            </a:r>
            <a:r>
              <a:rPr dirty="0" sz="1600">
                <a:latin typeface="Calibri"/>
                <a:cs typeface="Calibri"/>
              </a:rPr>
              <a:t>directories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first,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directory,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search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path.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search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customized,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allowing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flexible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command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resolution, </a:t>
            </a:r>
            <a:r>
              <a:rPr dirty="0" sz="1600">
                <a:latin typeface="Calibri"/>
                <a:cs typeface="Calibri"/>
              </a:rPr>
              <a:t>commonly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Windows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4534027"/>
            <a:ext cx="6713220" cy="3832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576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Two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140"/>
              </a:spcBef>
            </a:pPr>
            <a:r>
              <a:rPr dirty="0" sz="1600" spc="-20" b="1">
                <a:latin typeface="Calibri"/>
                <a:cs typeface="Calibri"/>
              </a:rPr>
              <a:t>Tree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structured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directories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99"/>
              </a:lnSpc>
              <a:spcBef>
                <a:spcPts val="1105"/>
              </a:spcBef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tree-</a:t>
            </a:r>
            <a:r>
              <a:rPr dirty="0" sz="1600">
                <a:latin typeface="Calibri"/>
                <a:cs typeface="Calibri"/>
              </a:rPr>
              <a:t>structured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extends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two-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 </a:t>
            </a:r>
            <a:r>
              <a:rPr dirty="0" sz="1600" spc="-10">
                <a:latin typeface="Calibri"/>
                <a:cs typeface="Calibri"/>
              </a:rPr>
              <a:t>hierarchy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arbitrary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depth,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allowing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subdirectories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organize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 </a:t>
            </a:r>
            <a:r>
              <a:rPr dirty="0" sz="1600" spc="-20">
                <a:latin typeface="Calibri"/>
                <a:cs typeface="Calibri"/>
              </a:rPr>
              <a:t>logically.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structure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starts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root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directory,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unique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path </a:t>
            </a:r>
            <a:r>
              <a:rPr dirty="0" sz="1600" spc="-10">
                <a:latin typeface="Calibri"/>
                <a:cs typeface="Calibri"/>
              </a:rPr>
              <a:t>name—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absolute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(starting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root)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relative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(from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current directory).</a:t>
            </a:r>
            <a:endParaRPr sz="1600">
              <a:latin typeface="Calibri"/>
              <a:cs typeface="Calibri"/>
            </a:endParaRPr>
          </a:p>
          <a:p>
            <a:pPr algn="just" marL="12700" marR="7620" indent="457200">
              <a:lnSpc>
                <a:spcPct val="101899"/>
              </a:lnSpc>
              <a:spcBef>
                <a:spcPts val="790"/>
              </a:spcBef>
            </a:pP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typically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current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directory,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set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login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inherited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by </a:t>
            </a:r>
            <a:r>
              <a:rPr dirty="0" sz="1600" spc="-10">
                <a:latin typeface="Calibri"/>
                <a:cs typeface="Calibri"/>
              </a:rPr>
              <a:t>subprocesses.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Users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different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easily.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99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Directories</a:t>
            </a:r>
            <a:r>
              <a:rPr dirty="0" sz="1600" spc="1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1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special</a:t>
            </a:r>
            <a:r>
              <a:rPr dirty="0" sz="1600" spc="1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1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entries</a:t>
            </a:r>
            <a:r>
              <a:rPr dirty="0" sz="1600" spc="1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marked</a:t>
            </a:r>
            <a:r>
              <a:rPr dirty="0" sz="1600" spc="1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1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1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75">
                <a:latin typeface="Calibri"/>
                <a:cs typeface="Calibri"/>
              </a:rPr>
              <a:t>  </a:t>
            </a:r>
            <a:r>
              <a:rPr dirty="0" sz="1600" spc="-25">
                <a:latin typeface="Calibri"/>
                <a:cs typeface="Calibri"/>
              </a:rPr>
              <a:t>or </a:t>
            </a:r>
            <a:r>
              <a:rPr dirty="0" sz="1600">
                <a:latin typeface="Calibri"/>
                <a:cs typeface="Calibri"/>
              </a:rPr>
              <a:t>subdirectories,</a:t>
            </a:r>
            <a:r>
              <a:rPr dirty="0" sz="1600" spc="4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managed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calls.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provides</a:t>
            </a:r>
            <a:r>
              <a:rPr dirty="0" sz="1600" spc="7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flexibility, </a:t>
            </a:r>
            <a:r>
              <a:rPr dirty="0" sz="1600">
                <a:latin typeface="Calibri"/>
                <a:cs typeface="Calibri"/>
              </a:rPr>
              <a:t>allowing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grouping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(e.g.,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separating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source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binaries).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830"/>
              </a:spcBef>
            </a:pPr>
            <a:r>
              <a:rPr dirty="0" sz="1600">
                <a:latin typeface="Calibri"/>
                <a:cs typeface="Calibri"/>
              </a:rPr>
              <a:t>Deleting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directories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follow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two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policies: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925" y="2605023"/>
            <a:ext cx="4873565" cy="16383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787044"/>
            <a:ext cx="6710680" cy="15697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925"/>
              </a:spcBef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empty,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requiring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manual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removal.</a:t>
            </a:r>
            <a:endParaRPr sz="1600">
              <a:latin typeface="Calibri"/>
              <a:cs typeface="Calibri"/>
            </a:endParaRPr>
          </a:p>
          <a:p>
            <a:pPr marL="469900" marR="5080" indent="-229235">
              <a:lnSpc>
                <a:spcPct val="101899"/>
              </a:lnSpc>
              <a:spcBef>
                <a:spcPts val="795"/>
              </a:spcBef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dirty="0" sz="1600">
                <a:latin typeface="Calibri"/>
                <a:cs typeface="Calibri"/>
              </a:rPr>
              <a:t>Recursive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deletion,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UNIX's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rm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-r,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removes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contents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risks </a:t>
            </a:r>
            <a:r>
              <a:rPr dirty="0" sz="1600">
                <a:latin typeface="Calibri"/>
                <a:cs typeface="Calibri"/>
              </a:rPr>
              <a:t>accidental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loss.</a:t>
            </a:r>
            <a:endParaRPr sz="1600">
              <a:latin typeface="Calibri"/>
              <a:cs typeface="Calibri"/>
            </a:endParaRPr>
          </a:p>
          <a:p>
            <a:pPr marL="12700" marR="8255">
              <a:lnSpc>
                <a:spcPct val="101899"/>
              </a:lnSpc>
              <a:spcBef>
                <a:spcPts val="790"/>
              </a:spcBef>
            </a:pP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 access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users'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specifying full path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supporting </a:t>
            </a:r>
            <a:r>
              <a:rPr dirty="0" sz="1600" spc="-20">
                <a:latin typeface="Calibri"/>
                <a:cs typeface="Calibri"/>
              </a:rPr>
              <a:t>both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organization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sharing.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5089931"/>
            <a:ext cx="6710680" cy="336359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600" b="1">
                <a:latin typeface="Calibri"/>
                <a:cs typeface="Calibri"/>
              </a:rPr>
              <a:t>Acyclic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graph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directories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99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acyclic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extension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tree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structure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that </a:t>
            </a:r>
            <a:r>
              <a:rPr dirty="0" sz="1600">
                <a:latin typeface="Calibri"/>
                <a:cs typeface="Calibri"/>
              </a:rPr>
              <a:t>allows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sharing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across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locations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 </a:t>
            </a:r>
            <a:r>
              <a:rPr dirty="0" sz="1600">
                <a:latin typeface="Calibri"/>
                <a:cs typeface="Calibri"/>
              </a:rPr>
              <a:t>without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duplication.</a:t>
            </a:r>
            <a:endParaRPr sz="1600">
              <a:latin typeface="Calibri"/>
              <a:cs typeface="Calibri"/>
            </a:endParaRPr>
          </a:p>
          <a:p>
            <a:pPr algn="just" marL="468630" marR="5715" indent="-227965">
              <a:lnSpc>
                <a:spcPct val="101899"/>
              </a:lnSpc>
              <a:spcBef>
                <a:spcPts val="79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dirty="0" sz="1600" b="1">
                <a:latin typeface="Calibri"/>
                <a:cs typeface="Calibri"/>
              </a:rPr>
              <a:t>Purpose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Enables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directories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or </a:t>
            </a:r>
            <a:r>
              <a:rPr dirty="0" sz="1600" spc="-25">
                <a:latin typeface="Calibri"/>
                <a:cs typeface="Calibri"/>
              </a:rPr>
              <a:t>	</a:t>
            </a:r>
            <a:r>
              <a:rPr dirty="0" sz="1600">
                <a:latin typeface="Calibri"/>
                <a:cs typeface="Calibri"/>
              </a:rPr>
              <a:t>subdirectory,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avoiding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unnecessary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duplication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ensuring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changes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are </a:t>
            </a:r>
            <a:r>
              <a:rPr dirty="0" sz="1600" spc="-25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reflected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everywhere.</a:t>
            </a:r>
            <a:endParaRPr sz="1600">
              <a:latin typeface="Calibri"/>
              <a:cs typeface="Calibri"/>
            </a:endParaRPr>
          </a:p>
          <a:p>
            <a:pPr algn="just" marL="469265" indent="-227965">
              <a:lnSpc>
                <a:spcPct val="100000"/>
              </a:lnSpc>
              <a:spcBef>
                <a:spcPts val="830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dirty="0" sz="1600" spc="-10" b="1">
                <a:latin typeface="Calibri"/>
                <a:cs typeface="Calibri"/>
              </a:rPr>
              <a:t>Structure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926465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prohibits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sharing.</a:t>
            </a:r>
            <a:endParaRPr sz="1600">
              <a:latin typeface="Calibri"/>
              <a:cs typeface="Calibri"/>
            </a:endParaRPr>
          </a:p>
          <a:p>
            <a:pPr algn="just" lvl="1" marL="927100" marR="5715" indent="-228600">
              <a:lnSpc>
                <a:spcPct val="101899"/>
              </a:lnSpc>
              <a:spcBef>
                <a:spcPts val="79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acyclic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(no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cycles)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allows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files/subdirectories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exist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directories.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2" y="2554776"/>
            <a:ext cx="3815837" cy="244571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787044"/>
            <a:ext cx="6714490" cy="7503159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925"/>
              </a:spcBef>
              <a:buFont typeface="Calibri"/>
              <a:buAutoNum type="arabicPeriod" startAt="3"/>
              <a:tabLst>
                <a:tab pos="469265" algn="l"/>
              </a:tabLst>
            </a:pPr>
            <a:r>
              <a:rPr dirty="0" sz="1600" spc="-10" b="1">
                <a:latin typeface="Calibri"/>
                <a:cs typeface="Calibri"/>
              </a:rPr>
              <a:t>Implementation</a:t>
            </a:r>
            <a:r>
              <a:rPr dirty="0" sz="1600" spc="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Methods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3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(symbolic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hard)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actual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directory.</a:t>
            </a:r>
            <a:endParaRPr sz="1600">
              <a:latin typeface="Calibri"/>
              <a:cs typeface="Calibri"/>
            </a:endParaRPr>
          </a:p>
          <a:p>
            <a:pPr lvl="2" marL="1384300" marR="7620" indent="-228600">
              <a:lnSpc>
                <a:spcPct val="101899"/>
              </a:lnSpc>
              <a:spcBef>
                <a:spcPts val="805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 spc="-10">
                <a:latin typeface="Calibri"/>
                <a:cs typeface="Calibri"/>
              </a:rPr>
              <a:t>Symbolic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(soft):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Store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original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file;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break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target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deleted.</a:t>
            </a:r>
            <a:endParaRPr sz="1600">
              <a:latin typeface="Calibri"/>
              <a:cs typeface="Calibri"/>
            </a:endParaRPr>
          </a:p>
          <a:p>
            <a:pPr lvl="2" marL="1384300" marR="6350" indent="-228600">
              <a:lnSpc>
                <a:spcPct val="101899"/>
              </a:lnSpc>
              <a:spcBef>
                <a:spcPts val="790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>
                <a:latin typeface="Calibri"/>
                <a:cs typeface="Calibri"/>
              </a:rPr>
              <a:t>Hard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links: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inode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reference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count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manage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deletion.</a:t>
            </a:r>
            <a:endParaRPr sz="1600">
              <a:latin typeface="Calibri"/>
              <a:cs typeface="Calibri"/>
            </a:endParaRPr>
          </a:p>
          <a:p>
            <a:pPr lvl="1" marL="927100" marR="10160" indent="-228600">
              <a:lnSpc>
                <a:spcPct val="102000"/>
              </a:lnSpc>
              <a:spcBef>
                <a:spcPts val="79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Duplicate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entries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(not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recommended): </a:t>
            </a:r>
            <a:r>
              <a:rPr dirty="0" sz="1600">
                <a:latin typeface="Calibri"/>
                <a:cs typeface="Calibri"/>
              </a:rPr>
              <a:t>Cause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consistency </a:t>
            </a:r>
            <a:r>
              <a:rPr dirty="0" sz="1600">
                <a:latin typeface="Calibri"/>
                <a:cs typeface="Calibri"/>
              </a:rPr>
              <a:t>issues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when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0">
                <a:latin typeface="Calibri"/>
                <a:cs typeface="Calibri"/>
              </a:rPr>
              <a:t> modified.</a:t>
            </a:r>
            <a:endParaRPr sz="16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830"/>
              </a:spcBef>
              <a:buFont typeface="Calibri"/>
              <a:buAutoNum type="arabicPeriod" startAt="3"/>
              <a:tabLst>
                <a:tab pos="469265" algn="l"/>
              </a:tabLst>
            </a:pPr>
            <a:r>
              <a:rPr dirty="0" sz="1600" spc="-10" b="1">
                <a:latin typeface="Calibri"/>
                <a:cs typeface="Calibri"/>
              </a:rPr>
              <a:t>Challenges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(aliasing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problem).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2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 spc="-25">
                <a:latin typeface="Calibri"/>
                <a:cs typeface="Calibri"/>
              </a:rPr>
              <a:t>Traversal </a:t>
            </a:r>
            <a:r>
              <a:rPr dirty="0" sz="1600">
                <a:latin typeface="Calibri"/>
                <a:cs typeface="Calibri"/>
              </a:rPr>
              <a:t>issues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backups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scans.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Deletion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complications:</a:t>
            </a:r>
            <a:endParaRPr sz="1600">
              <a:latin typeface="Calibri"/>
              <a:cs typeface="Calibri"/>
            </a:endParaRPr>
          </a:p>
          <a:p>
            <a:pPr lvl="2" marL="1384300" marR="5080" indent="-228600">
              <a:lnSpc>
                <a:spcPct val="101899"/>
              </a:lnSpc>
              <a:spcBef>
                <a:spcPts val="790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deletes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others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left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dangling pointers.</a:t>
            </a:r>
            <a:endParaRPr sz="1600">
              <a:latin typeface="Calibri"/>
              <a:cs typeface="Calibri"/>
            </a:endParaRPr>
          </a:p>
          <a:p>
            <a:pPr lvl="2" marL="1384300" marR="6985" indent="-228600">
              <a:lnSpc>
                <a:spcPct val="101899"/>
              </a:lnSpc>
              <a:spcBef>
                <a:spcPts val="795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 spc="-20">
                <a:latin typeface="Calibri"/>
                <a:cs typeface="Calibri"/>
              </a:rPr>
              <a:t>Reference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counting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UNIX)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when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references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10">
                <a:latin typeface="Calibri"/>
                <a:cs typeface="Calibri"/>
              </a:rPr>
              <a:t> removed.</a:t>
            </a:r>
            <a:endParaRPr sz="16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840"/>
              </a:spcBef>
              <a:buFont typeface="Calibri"/>
              <a:buAutoNum type="arabicPeriod" startAt="3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Design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Considerations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 marL="927100" marR="6985" indent="-228600">
              <a:lnSpc>
                <a:spcPct val="101899"/>
              </a:lnSpc>
              <a:spcBef>
                <a:spcPts val="790"/>
              </a:spcBef>
              <a:buSzPct val="62500"/>
              <a:buFont typeface="Courier New"/>
              <a:buChar char="o"/>
              <a:tabLst>
                <a:tab pos="927100" algn="l"/>
                <a:tab pos="1524635" algn="l"/>
                <a:tab pos="2312035" algn="l"/>
                <a:tab pos="2744470" algn="l"/>
                <a:tab pos="3659504" algn="l"/>
                <a:tab pos="4105910" algn="l"/>
                <a:tab pos="4796790" algn="l"/>
                <a:tab pos="5145405" algn="l"/>
                <a:tab pos="5563235" algn="l"/>
                <a:tab pos="6139815" algn="l"/>
              </a:tabLst>
            </a:pPr>
            <a:r>
              <a:rPr dirty="0" sz="1600" spc="-20">
                <a:latin typeface="Calibri"/>
                <a:cs typeface="Calibri"/>
              </a:rPr>
              <a:t>Some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20">
                <a:latin typeface="Calibri"/>
                <a:cs typeface="Calibri"/>
              </a:rPr>
              <a:t>(for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simplicity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2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safety)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25">
                <a:latin typeface="Calibri"/>
                <a:cs typeface="Calibri"/>
              </a:rPr>
              <a:t>do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25">
                <a:latin typeface="Calibri"/>
                <a:cs typeface="Calibri"/>
              </a:rPr>
              <a:t>not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allow</a:t>
            </a: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spc="-10">
                <a:latin typeface="Calibri"/>
                <a:cs typeface="Calibri"/>
              </a:rPr>
              <a:t>shared directories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links.</a:t>
            </a:r>
            <a:endParaRPr sz="1600">
              <a:latin typeface="Calibri"/>
              <a:cs typeface="Calibri"/>
            </a:endParaRPr>
          </a:p>
          <a:p>
            <a:pPr lvl="1" marL="927100" marR="6350" indent="-228600">
              <a:lnSpc>
                <a:spcPct val="101899"/>
              </a:lnSpc>
              <a:spcBef>
                <a:spcPts val="79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Proper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management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deletion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policies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crucial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maintain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integrity.</a:t>
            </a:r>
            <a:endParaRPr sz="1600">
              <a:latin typeface="Calibri"/>
              <a:cs typeface="Calibri"/>
            </a:endParaRPr>
          </a:p>
          <a:p>
            <a:pPr algn="just" marL="12700" marR="6985" indent="457200">
              <a:lnSpc>
                <a:spcPct val="101899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acyclic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offers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flexibility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complexity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>
                <a:latin typeface="Calibri"/>
                <a:cs typeface="Calibri"/>
              </a:rPr>
              <a:t>managing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references,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updates,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deletions.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Systems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like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UNIX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using reference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counts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avoiding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maintain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4233798"/>
            <a:ext cx="6715125" cy="4774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Acyclic-</a:t>
            </a:r>
            <a:r>
              <a:rPr dirty="0" sz="1600">
                <a:latin typeface="Calibri"/>
                <a:cs typeface="Calibri"/>
              </a:rPr>
              <a:t>graph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Calibri"/>
                <a:cs typeface="Calibri"/>
              </a:rPr>
              <a:t>General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graph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99"/>
              </a:lnSpc>
              <a:spcBef>
                <a:spcPts val="1105"/>
              </a:spcBef>
            </a:pP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acyclic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designed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 </a:t>
            </a:r>
            <a:r>
              <a:rPr dirty="0" sz="1600">
                <a:latin typeface="Calibri"/>
                <a:cs typeface="Calibri"/>
              </a:rPr>
              <a:t>sharing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avoiding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maintain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simplicity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performance.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However, introducing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unintentionally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cycles,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cause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serious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issues.</a:t>
            </a:r>
            <a:endParaRPr sz="1600">
              <a:latin typeface="Calibri"/>
              <a:cs typeface="Calibri"/>
            </a:endParaRPr>
          </a:p>
          <a:p>
            <a:pPr algn="just" marL="469265" indent="-22796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Acyclic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vs.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Cyclic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Structure:</a:t>
            </a:r>
            <a:endParaRPr sz="1600">
              <a:latin typeface="Calibri"/>
              <a:cs typeface="Calibri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926465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naturally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acyclic.</a:t>
            </a:r>
            <a:endParaRPr sz="1600">
              <a:latin typeface="Calibri"/>
              <a:cs typeface="Calibri"/>
            </a:endParaRPr>
          </a:p>
          <a:p>
            <a:pPr algn="just" lvl="1" marL="927100" marR="10160" indent="-228600">
              <a:lnSpc>
                <a:spcPct val="101899"/>
              </a:lnSpc>
              <a:spcBef>
                <a:spcPts val="79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Adding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turn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graph,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managed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carefully,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algn="just" marL="469265" indent="-22796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Problems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Caused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by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Cycles:</a:t>
            </a:r>
            <a:endParaRPr sz="1600">
              <a:latin typeface="Calibri"/>
              <a:cs typeface="Calibri"/>
            </a:endParaRPr>
          </a:p>
          <a:p>
            <a:pPr algn="just" lvl="1" marL="927100" marR="8255" indent="-228600">
              <a:lnSpc>
                <a:spcPct val="101899"/>
              </a:lnSpc>
              <a:spcBef>
                <a:spcPts val="79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Infinite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loops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searches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traversal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due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re-</a:t>
            </a:r>
            <a:r>
              <a:rPr dirty="0" sz="1600">
                <a:latin typeface="Calibri"/>
                <a:cs typeface="Calibri"/>
              </a:rPr>
              <a:t>entering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directories.</a:t>
            </a:r>
            <a:endParaRPr sz="1600">
              <a:latin typeface="Calibri"/>
              <a:cs typeface="Calibri"/>
            </a:endParaRPr>
          </a:p>
          <a:p>
            <a:pPr algn="just" lvl="1" marL="927100" marR="5080" indent="-228600">
              <a:lnSpc>
                <a:spcPct val="101899"/>
              </a:lnSpc>
              <a:spcBef>
                <a:spcPts val="80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 spc="-20">
                <a:latin typeface="Calibri"/>
                <a:cs typeface="Calibri"/>
              </a:rPr>
              <a:t>Incorrect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handling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because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cycle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might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still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show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non- </a:t>
            </a:r>
            <a:r>
              <a:rPr dirty="0" sz="1600" spc="-10">
                <a:latin typeface="Calibri"/>
                <a:cs typeface="Calibri"/>
              </a:rPr>
              <a:t>zero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reference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counts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they're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longer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accessible.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332" y="1080923"/>
            <a:ext cx="3504665" cy="293606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6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787044"/>
            <a:ext cx="6715125" cy="431165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469265" indent="-227965">
              <a:lnSpc>
                <a:spcPct val="100000"/>
              </a:lnSpc>
              <a:spcBef>
                <a:spcPts val="925"/>
              </a:spcBef>
              <a:buFont typeface="Calibri"/>
              <a:buAutoNum type="arabicPeriod" startAt="3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Garbage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Collection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Requirement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830"/>
              </a:spcBef>
              <a:buSzPct val="62500"/>
              <a:buFont typeface="Courier New"/>
              <a:buChar char="o"/>
              <a:tabLst>
                <a:tab pos="926465" algn="l"/>
              </a:tabLst>
            </a:pP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exist,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reference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counts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alone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unreliable.</a:t>
            </a:r>
            <a:endParaRPr sz="1600">
              <a:latin typeface="Calibri"/>
              <a:cs typeface="Calibri"/>
            </a:endParaRPr>
          </a:p>
          <a:p>
            <a:pPr algn="just" lvl="1" marL="927100" marR="10160" indent="-228600">
              <a:lnSpc>
                <a:spcPct val="101899"/>
              </a:lnSpc>
              <a:spcBef>
                <a:spcPts val="80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Garbage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collection </a:t>
            </a:r>
            <a:r>
              <a:rPr dirty="0" sz="1600" spc="-25">
                <a:latin typeface="Calibri"/>
                <a:cs typeface="Calibri"/>
              </a:rPr>
              <a:t>(mark-</a:t>
            </a:r>
            <a:r>
              <a:rPr dirty="0" sz="1600" spc="-10">
                <a:latin typeface="Calibri"/>
                <a:cs typeface="Calibri"/>
              </a:rPr>
              <a:t>and-</a:t>
            </a:r>
            <a:r>
              <a:rPr dirty="0" sz="1600">
                <a:latin typeface="Calibri"/>
                <a:cs typeface="Calibri"/>
              </a:rPr>
              <a:t>sweep)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delete </a:t>
            </a:r>
            <a:r>
              <a:rPr dirty="0" sz="1600">
                <a:latin typeface="Calibri"/>
                <a:cs typeface="Calibri"/>
              </a:rPr>
              <a:t>unreachable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algn="just" lvl="1" marL="927100" marR="5715" indent="-228600">
              <a:lnSpc>
                <a:spcPct val="101899"/>
              </a:lnSpc>
              <a:spcBef>
                <a:spcPts val="79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However,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garbage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collection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slow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rarely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disk-</a:t>
            </a:r>
            <a:r>
              <a:rPr dirty="0" sz="1600" spc="-10">
                <a:latin typeface="Calibri"/>
                <a:cs typeface="Calibri"/>
              </a:rPr>
              <a:t>based systems.</a:t>
            </a:r>
            <a:endParaRPr sz="1600">
              <a:latin typeface="Calibri"/>
              <a:cs typeface="Calibri"/>
            </a:endParaRPr>
          </a:p>
          <a:p>
            <a:pPr algn="just" marL="469265" indent="-227965">
              <a:lnSpc>
                <a:spcPct val="100000"/>
              </a:lnSpc>
              <a:spcBef>
                <a:spcPts val="830"/>
              </a:spcBef>
              <a:buAutoNum type="arabicPeriod" startAt="3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Cycle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Prevention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Strategies:</a:t>
            </a:r>
            <a:endParaRPr sz="1600">
              <a:latin typeface="Calibri"/>
              <a:cs typeface="Calibri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926465" algn="l"/>
              </a:tabLst>
            </a:pP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cycle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detection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algorithms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(costly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disk-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graphs).</a:t>
            </a:r>
            <a:endParaRPr sz="1600">
              <a:latin typeface="Calibri"/>
              <a:cs typeface="Calibri"/>
            </a:endParaRPr>
          </a:p>
          <a:p>
            <a:pPr algn="just" lvl="1" marL="927100" marR="7620" indent="-228600">
              <a:lnSpc>
                <a:spcPct val="101899"/>
              </a:lnSpc>
              <a:spcBef>
                <a:spcPts val="79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practical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approach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ignore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traversal,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avoids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overhead.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99"/>
              </a:lnSpc>
              <a:spcBef>
                <a:spcPts val="790"/>
              </a:spcBef>
            </a:pP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keep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management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efficient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safe,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acyclic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structures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are </a:t>
            </a:r>
            <a:r>
              <a:rPr dirty="0" sz="1600">
                <a:latin typeface="Calibri"/>
                <a:cs typeface="Calibri"/>
              </a:rPr>
              <a:t>preferred.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Allowing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introduces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complexity,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risks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infinite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loops,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necessitates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expensive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garbage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collection.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Thus,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carefully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prevent </a:t>
            </a:r>
            <a:r>
              <a:rPr dirty="0" sz="1600">
                <a:latin typeface="Calibri"/>
                <a:cs typeface="Calibri"/>
              </a:rPr>
              <a:t>cycles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implementing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links.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51758" y="8119109"/>
            <a:ext cx="1984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General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484" y="5296094"/>
            <a:ext cx="4514256" cy="25655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7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787044"/>
            <a:ext cx="6715759" cy="782955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600" spc="-10" b="1">
                <a:latin typeface="Calibri"/>
                <a:cs typeface="Calibri"/>
              </a:rPr>
              <a:t>Protection</a:t>
            </a:r>
            <a:endParaRPr sz="1600">
              <a:latin typeface="Calibri"/>
              <a:cs typeface="Calibri"/>
            </a:endParaRPr>
          </a:p>
          <a:p>
            <a:pPr algn="just" marL="12700" marR="5715" indent="457200">
              <a:lnSpc>
                <a:spcPct val="101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stored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computer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system,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keep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safe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damage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(the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issue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reliability)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improper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(the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issue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protection).</a:t>
            </a:r>
            <a:r>
              <a:rPr dirty="0" sz="1600" spc="409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Reliability</a:t>
            </a:r>
            <a:r>
              <a:rPr dirty="0" sz="1600" spc="409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41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generally</a:t>
            </a:r>
            <a:r>
              <a:rPr dirty="0" sz="1600" spc="409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provided</a:t>
            </a:r>
            <a:r>
              <a:rPr dirty="0" sz="1600" spc="4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41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duplicate</a:t>
            </a:r>
            <a:r>
              <a:rPr dirty="0" sz="1600" spc="41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copies</a:t>
            </a:r>
            <a:r>
              <a:rPr dirty="0" sz="1600" spc="409">
                <a:latin typeface="Calibri"/>
                <a:cs typeface="Calibri"/>
              </a:rPr>
              <a:t> 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files.Manycomput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ers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programs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automatically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(or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through </a:t>
            </a:r>
            <a:r>
              <a:rPr dirty="0" sz="1600" spc="-20">
                <a:latin typeface="Calibri"/>
                <a:cs typeface="Calibri"/>
              </a:rPr>
              <a:t>computer-</a:t>
            </a:r>
            <a:r>
              <a:rPr dirty="0" sz="1600">
                <a:latin typeface="Calibri"/>
                <a:cs typeface="Calibri"/>
              </a:rPr>
              <a:t>operator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intervention)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 files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tape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regular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intervals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(once </a:t>
            </a:r>
            <a:r>
              <a:rPr dirty="0" sz="1600">
                <a:latin typeface="Calibri"/>
                <a:cs typeface="Calibri"/>
              </a:rPr>
              <a:t>per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week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month)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maintain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accidentally destroyed.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damaged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hardware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problems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(such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errors</a:t>
            </a:r>
            <a:r>
              <a:rPr dirty="0" sz="1600" spc="-25">
                <a:latin typeface="Calibri"/>
                <a:cs typeface="Calibri"/>
              </a:rPr>
              <a:t> in </a:t>
            </a:r>
            <a:r>
              <a:rPr dirty="0" sz="1600">
                <a:latin typeface="Calibri"/>
                <a:cs typeface="Calibri"/>
              </a:rPr>
              <a:t>reading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writing),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power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surgesor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failures,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head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crashes,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dirt,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temperature </a:t>
            </a:r>
            <a:r>
              <a:rPr dirty="0" sz="1600" spc="-20">
                <a:latin typeface="Calibri"/>
                <a:cs typeface="Calibri"/>
              </a:rPr>
              <a:t>extremes,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vandalism.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deleted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accidentally.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Bugs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file-</a:t>
            </a:r>
            <a:r>
              <a:rPr dirty="0" sz="1600" spc="-10">
                <a:latin typeface="Calibri"/>
                <a:cs typeface="Calibri"/>
              </a:rPr>
              <a:t>system </a:t>
            </a:r>
            <a:r>
              <a:rPr dirty="0" sz="1600">
                <a:latin typeface="Calibri"/>
                <a:cs typeface="Calibri"/>
              </a:rPr>
              <a:t>soft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cause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contents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lost.</a:t>
            </a:r>
            <a:endParaRPr sz="1600">
              <a:latin typeface="Calibri"/>
              <a:cs typeface="Calibri"/>
            </a:endParaRPr>
          </a:p>
          <a:p>
            <a:pPr algn="just" marL="12700" marR="8255" indent="457200">
              <a:lnSpc>
                <a:spcPct val="101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Protection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provided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many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ways.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laptop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running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system,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might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protection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requiring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user </a:t>
            </a:r>
            <a:r>
              <a:rPr dirty="0" sz="1600" spc="-10">
                <a:latin typeface="Calibri"/>
                <a:cs typeface="Calibri"/>
              </a:rPr>
              <a:t>nameandpasswordauthentication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encrypting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secondary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age </a:t>
            </a:r>
            <a:r>
              <a:rPr dirty="0" sz="1600" spc="-20">
                <a:latin typeface="Calibri"/>
                <a:cs typeface="Calibri"/>
              </a:rPr>
              <a:t>so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even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someone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opening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laptop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removing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drive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would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have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difficult 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data, 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firewalling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network access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 it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 </a:t>
            </a:r>
            <a:r>
              <a:rPr dirty="0" sz="1600" spc="-25">
                <a:latin typeface="Calibri"/>
                <a:cs typeface="Calibri"/>
              </a:rPr>
              <a:t>it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difficult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break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via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network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connection.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multiuser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valid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advanced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mechanisms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valid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Types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access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00"/>
              </a:lnSpc>
              <a:spcBef>
                <a:spcPts val="790"/>
              </a:spcBef>
            </a:pP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need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protect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direct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result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ability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permit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protection.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Thus, </a:t>
            </a:r>
            <a:r>
              <a:rPr dirty="0" sz="1600">
                <a:latin typeface="Calibri"/>
                <a:cs typeface="Calibri"/>
              </a:rPr>
              <a:t>wecould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providecomplete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protection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prohibiting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access.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Alternatively,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we </a:t>
            </a:r>
            <a:r>
              <a:rPr dirty="0" sz="1600">
                <a:latin typeface="Calibri"/>
                <a:cs typeface="Calibri"/>
              </a:rPr>
              <a:t>could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free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protection.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approaches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too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extreme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general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use.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controlled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access.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Protection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mechanisms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controlled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limiting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ile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made.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permitted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denied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depending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several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factors,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requested.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Several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different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controlled: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8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3220" cy="824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6465" indent="-2279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b="1">
                <a:latin typeface="Calibri"/>
                <a:cs typeface="Calibri"/>
              </a:rPr>
              <a:t>Read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 marL="9264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b="1">
                <a:latin typeface="Calibri"/>
                <a:cs typeface="Calibri"/>
              </a:rPr>
              <a:t>Write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rewrite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 marL="926465" indent="-22796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spc="-10" b="1">
                <a:latin typeface="Calibri"/>
                <a:cs typeface="Calibri"/>
              </a:rPr>
              <a:t>Execute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execute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9264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b="1">
                <a:latin typeface="Calibri"/>
                <a:cs typeface="Calibri"/>
              </a:rPr>
              <a:t>Append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newinformation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 marL="9264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b="1">
                <a:latin typeface="Calibri"/>
                <a:cs typeface="Calibri"/>
              </a:rPr>
              <a:t>Delete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free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possible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reuse.</a:t>
            </a:r>
            <a:endParaRPr sz="1600">
              <a:latin typeface="Calibri"/>
              <a:cs typeface="Calibri"/>
            </a:endParaRPr>
          </a:p>
          <a:p>
            <a:pPr marL="9264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b="1">
                <a:latin typeface="Calibri"/>
                <a:cs typeface="Calibri"/>
              </a:rPr>
              <a:t>List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 marL="926465" indent="-227965">
              <a:lnSpc>
                <a:spcPct val="100000"/>
              </a:lnSpc>
              <a:spcBef>
                <a:spcPts val="40"/>
              </a:spcBef>
              <a:buFont typeface="Wingdings"/>
              <a:buChar char=""/>
              <a:tabLst>
                <a:tab pos="926465" algn="l"/>
              </a:tabLst>
            </a:pPr>
            <a:r>
              <a:rPr dirty="0" sz="1600" spc="-20" b="1">
                <a:latin typeface="Calibri"/>
                <a:cs typeface="Calibri"/>
              </a:rPr>
              <a:t>Attribute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change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Access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control</a:t>
            </a:r>
            <a:endParaRPr sz="1600">
              <a:latin typeface="Calibri"/>
              <a:cs typeface="Calibri"/>
            </a:endParaRPr>
          </a:p>
          <a:p>
            <a:pPr algn="just" marL="12700" marR="5715" indent="457200">
              <a:lnSpc>
                <a:spcPct val="101600"/>
              </a:lnSpc>
              <a:spcBef>
                <a:spcPts val="810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idea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controlled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identity,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Lists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(ACLs)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simplified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classifications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(Owner,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Group,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Other)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permissions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efficiently.</a:t>
            </a:r>
            <a:endParaRPr sz="1600">
              <a:latin typeface="Calibri"/>
              <a:cs typeface="Calibri"/>
            </a:endParaRPr>
          </a:p>
          <a:p>
            <a:pPr algn="just" marL="469265" indent="-2279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Access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Control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Lists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(ACLs):</a:t>
            </a:r>
            <a:endParaRPr sz="1600">
              <a:latin typeface="Calibri"/>
              <a:cs typeface="Calibri"/>
            </a:endParaRPr>
          </a:p>
          <a:p>
            <a:pPr algn="just" lvl="1" marL="927100" marR="5715" indent="-228600">
              <a:lnSpc>
                <a:spcPct val="101899"/>
              </a:lnSpc>
              <a:spcBef>
                <a:spcPts val="79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file/directory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specifying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which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(read,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execute).</a:t>
            </a:r>
            <a:endParaRPr sz="1600">
              <a:latin typeface="Calibri"/>
              <a:cs typeface="Calibri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830"/>
              </a:spcBef>
              <a:buSzPct val="62500"/>
              <a:buFont typeface="Courier New"/>
              <a:buChar char="o"/>
              <a:tabLst>
                <a:tab pos="926465" algn="l"/>
              </a:tabLst>
            </a:pPr>
            <a:r>
              <a:rPr dirty="0" sz="1600" spc="-20">
                <a:latin typeface="Calibri"/>
                <a:cs typeface="Calibri"/>
              </a:rPr>
              <a:t>Offers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fine-</a:t>
            </a:r>
            <a:r>
              <a:rPr dirty="0" sz="1600">
                <a:latin typeface="Calibri"/>
                <a:cs typeface="Calibri"/>
              </a:rPr>
              <a:t>grained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hard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manage.</a:t>
            </a:r>
            <a:endParaRPr sz="1600">
              <a:latin typeface="Calibri"/>
              <a:cs typeface="Calibri"/>
            </a:endParaRPr>
          </a:p>
          <a:p>
            <a:pPr algn="just" marL="469265" indent="-227965">
              <a:lnSpc>
                <a:spcPct val="100000"/>
              </a:lnSpc>
              <a:spcBef>
                <a:spcPts val="840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dirty="0" sz="1600" spc="-10" b="1">
                <a:latin typeface="Calibri"/>
                <a:cs typeface="Calibri"/>
              </a:rPr>
              <a:t>Simplified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Access</a:t>
            </a:r>
            <a:r>
              <a:rPr dirty="0" sz="1600" spc="-10" b="1">
                <a:latin typeface="Calibri"/>
                <a:cs typeface="Calibri"/>
              </a:rPr>
              <a:t> Scheme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830"/>
              </a:spcBef>
              <a:buSzPct val="62500"/>
              <a:buFont typeface="Courier New"/>
              <a:buChar char="o"/>
              <a:tabLst>
                <a:tab pos="926465" algn="l"/>
              </a:tabLst>
            </a:pPr>
            <a:r>
              <a:rPr dirty="0" sz="1600">
                <a:latin typeface="Calibri"/>
                <a:cs typeface="Calibri"/>
              </a:rPr>
              <a:t>Most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simplify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three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classes:</a:t>
            </a:r>
            <a:endParaRPr sz="1600">
              <a:latin typeface="Calibri"/>
              <a:cs typeface="Calibri"/>
            </a:endParaRPr>
          </a:p>
          <a:p>
            <a:pPr lvl="2" marL="1384300" indent="-228600">
              <a:lnSpc>
                <a:spcPct val="100000"/>
              </a:lnSpc>
              <a:spcBef>
                <a:spcPts val="840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>
                <a:latin typeface="Calibri"/>
                <a:cs typeface="Calibri"/>
              </a:rPr>
              <a:t>Owner: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creator.</a:t>
            </a:r>
            <a:endParaRPr sz="1600">
              <a:latin typeface="Calibri"/>
              <a:cs typeface="Calibri"/>
            </a:endParaRPr>
          </a:p>
          <a:p>
            <a:pPr lvl="2" marL="1384300" indent="-228600">
              <a:lnSpc>
                <a:spcPct val="100000"/>
              </a:lnSpc>
              <a:spcBef>
                <a:spcPts val="825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>
                <a:latin typeface="Calibri"/>
                <a:cs typeface="Calibri"/>
              </a:rPr>
              <a:t>Group: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access.</a:t>
            </a:r>
            <a:endParaRPr sz="1600">
              <a:latin typeface="Calibri"/>
              <a:cs typeface="Calibri"/>
            </a:endParaRPr>
          </a:p>
          <a:p>
            <a:pPr lvl="2" marL="1384300" indent="-228600">
              <a:lnSpc>
                <a:spcPct val="100000"/>
              </a:lnSpc>
              <a:spcBef>
                <a:spcPts val="840"/>
              </a:spcBef>
              <a:buSzPct val="62500"/>
              <a:buFont typeface="Wingdings"/>
              <a:buChar char=""/>
              <a:tabLst>
                <a:tab pos="1384300" algn="l"/>
              </a:tabLst>
            </a:pPr>
            <a:r>
              <a:rPr dirty="0" sz="1600">
                <a:latin typeface="Calibri"/>
                <a:cs typeface="Calibri"/>
              </a:rPr>
              <a:t>Other: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remaining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users.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3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(r),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(w),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execute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(x)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permissions.</a:t>
            </a:r>
            <a:endParaRPr sz="16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830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dirty="0" sz="1600" b="1">
                <a:latin typeface="Calibri"/>
                <a:cs typeface="Calibri"/>
              </a:rPr>
              <a:t>Combining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ACLs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with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User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Classes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 marL="927100" marR="5080" indent="-228600">
              <a:lnSpc>
                <a:spcPct val="101899"/>
              </a:lnSpc>
              <a:spcBef>
                <a:spcPts val="80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Solaris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owner/group/other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default,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needed.</a:t>
            </a:r>
            <a:endParaRPr sz="1600">
              <a:latin typeface="Calibri"/>
              <a:cs typeface="Calibri"/>
            </a:endParaRPr>
          </a:p>
          <a:p>
            <a:pPr lvl="1" marL="927100" marR="8255" indent="-228600">
              <a:lnSpc>
                <a:spcPct val="101899"/>
              </a:lnSpc>
              <a:spcBef>
                <a:spcPts val="79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 spc="-10">
                <a:latin typeface="Calibri"/>
                <a:cs typeface="Calibri"/>
              </a:rPr>
              <a:t>Example: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project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team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group,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temporary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 </a:t>
            </a:r>
            <a:r>
              <a:rPr dirty="0" sz="1600">
                <a:latin typeface="Calibri"/>
                <a:cs typeface="Calibri"/>
              </a:rPr>
              <a:t>outsider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ACLs.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9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787044"/>
            <a:ext cx="6716395" cy="8049259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925"/>
              </a:spcBef>
              <a:buFont typeface="Calibri"/>
              <a:buAutoNum type="arabicPeriod" startAt="4"/>
              <a:tabLst>
                <a:tab pos="469265" algn="l"/>
              </a:tabLst>
            </a:pPr>
            <a:r>
              <a:rPr dirty="0" sz="1600" spc="-10" b="1">
                <a:latin typeface="Calibri"/>
                <a:cs typeface="Calibri"/>
              </a:rPr>
              <a:t>Implementation</a:t>
            </a:r>
            <a:r>
              <a:rPr dirty="0" sz="1600" spc="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Details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 marL="927100" marR="13970" indent="-228600">
              <a:lnSpc>
                <a:spcPct val="101899"/>
              </a:lnSpc>
              <a:spcBef>
                <a:spcPts val="79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UNIX: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9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permission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bits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(rwx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class),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optional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ACLs </a:t>
            </a:r>
            <a:r>
              <a:rPr dirty="0" sz="1600">
                <a:latin typeface="Calibri"/>
                <a:cs typeface="Calibri"/>
              </a:rPr>
              <a:t>indicated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“+”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listings.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Solaris: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commands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setfacl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getfacl.</a:t>
            </a:r>
            <a:endParaRPr sz="1600">
              <a:latin typeface="Calibri"/>
              <a:cs typeface="Calibri"/>
            </a:endParaRPr>
          </a:p>
          <a:p>
            <a:pPr lvl="1" marL="927100" indent="-228600">
              <a:lnSpc>
                <a:spcPct val="100000"/>
              </a:lnSpc>
              <a:spcBef>
                <a:spcPts val="825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Windows: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GUI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ACLs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permissions.</a:t>
            </a:r>
            <a:endParaRPr sz="16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830"/>
              </a:spcBef>
              <a:buFont typeface="Calibri"/>
              <a:buAutoNum type="arabicPeriod" startAt="4"/>
              <a:tabLst>
                <a:tab pos="469265" algn="l"/>
              </a:tabLst>
            </a:pPr>
            <a:r>
              <a:rPr dirty="0" sz="1600" spc="-10" b="1">
                <a:latin typeface="Calibri"/>
                <a:cs typeface="Calibri"/>
              </a:rPr>
              <a:t>Permission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Conflicts</a:t>
            </a:r>
            <a:r>
              <a:rPr dirty="0" sz="1600" spc="-1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 marL="927100" marR="8255" indent="-228600">
              <a:lnSpc>
                <a:spcPct val="102000"/>
              </a:lnSpc>
              <a:spcBef>
                <a:spcPts val="800"/>
              </a:spcBef>
              <a:buSzPct val="62500"/>
              <a:buFont typeface="Courier New"/>
              <a:buChar char="o"/>
              <a:tabLst>
                <a:tab pos="927100" algn="l"/>
              </a:tabLst>
            </a:pP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ACLs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standard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group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permissions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conflict,</a:t>
            </a:r>
            <a:r>
              <a:rPr dirty="0" sz="1600" spc="10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ACLs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 spc="-20">
                <a:latin typeface="Calibri"/>
                <a:cs typeface="Calibri"/>
              </a:rPr>
              <a:t>take </a:t>
            </a:r>
            <a:r>
              <a:rPr dirty="0" sz="1600" spc="-10">
                <a:latin typeface="Calibri"/>
                <a:cs typeface="Calibri"/>
              </a:rPr>
              <a:t>precedence,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rules.</a:t>
            </a:r>
            <a:endParaRPr sz="1600">
              <a:latin typeface="Calibri"/>
              <a:cs typeface="Calibri"/>
            </a:endParaRPr>
          </a:p>
          <a:p>
            <a:pPr algn="just" marL="12700" marR="6985" indent="457200">
              <a:lnSpc>
                <a:spcPct val="101699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ACLs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flexible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detailed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access,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user </a:t>
            </a:r>
            <a:r>
              <a:rPr dirty="0" sz="1600">
                <a:latin typeface="Calibri"/>
                <a:cs typeface="Calibri"/>
              </a:rPr>
              <a:t>classifications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(owner,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group,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other)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simplify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standard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permission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settings.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Most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combine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approaches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efficiency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fine-tuned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security,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with </a:t>
            </a:r>
            <a:r>
              <a:rPr dirty="0" sz="1600">
                <a:latin typeface="Calibri"/>
                <a:cs typeface="Calibri"/>
              </a:rPr>
              <a:t>ACLs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overriding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default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permissions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conflicts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arise.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alibri"/>
                <a:cs typeface="Calibri"/>
              </a:rPr>
              <a:t>Other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protection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approaches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00"/>
              </a:lnSpc>
              <a:spcBef>
                <a:spcPts val="790"/>
              </a:spcBef>
            </a:pPr>
            <a:r>
              <a:rPr dirty="0" sz="1600" spc="-10">
                <a:latin typeface="Calibri"/>
                <a:cs typeface="Calibri"/>
              </a:rPr>
              <a:t>Another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approach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protection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problem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associate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password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with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Just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computer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controlled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 </a:t>
            </a:r>
            <a:r>
              <a:rPr dirty="0" sz="1600" spc="-10">
                <a:latin typeface="Calibri"/>
                <a:cs typeface="Calibri"/>
              </a:rPr>
              <a:t>password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controlled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way.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passwords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chosen </a:t>
            </a:r>
            <a:r>
              <a:rPr dirty="0" sz="1600">
                <a:latin typeface="Calibri"/>
                <a:cs typeface="Calibri"/>
              </a:rPr>
              <a:t>randomly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scheme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effective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limiting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passwords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few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disadvantages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however.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 spc="-10">
                <a:latin typeface="Calibri"/>
                <a:cs typeface="Calibri"/>
              </a:rPr>
              <a:t>passwords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remember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become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large,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scheme </a:t>
            </a:r>
            <a:r>
              <a:rPr dirty="0" sz="1600">
                <a:latin typeface="Calibri"/>
                <a:cs typeface="Calibri"/>
              </a:rPr>
              <a:t>impractical.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Second,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password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once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discovered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accessible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protection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all-</a:t>
            </a:r>
            <a:r>
              <a:rPr dirty="0" sz="1600" spc="-35">
                <a:latin typeface="Calibri"/>
                <a:cs typeface="Calibri"/>
              </a:rPr>
              <a:t>or-</a:t>
            </a:r>
            <a:r>
              <a:rPr dirty="0" sz="1600">
                <a:latin typeface="Calibri"/>
                <a:cs typeface="Calibri"/>
              </a:rPr>
              <a:t>none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basis.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Some systems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associate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password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subdirectory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rather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with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individual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problem.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multilevel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structure,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we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protect</a:t>
            </a:r>
            <a:r>
              <a:rPr dirty="0" sz="1600" spc="14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individual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14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collections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4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 spc="-10">
                <a:latin typeface="Calibri"/>
                <a:cs typeface="Calibri"/>
              </a:rPr>
              <a:t>subdirectories;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 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mechanism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protection.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protected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somewhat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different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from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We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want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control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directory.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addition,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probably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whether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determine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06718" y="9368738"/>
            <a:ext cx="728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20 |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P a</a:t>
            </a:r>
            <a:r>
              <a:rPr dirty="0" sz="1200" spc="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1950" cy="210693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dirty="0" sz="1600" spc="-10">
                <a:latin typeface="Calibri"/>
                <a:cs typeface="Calibri"/>
              </a:rPr>
              <a:t>existence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directory.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Sometimes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knowledge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existence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name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significant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itself.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dirty="0" sz="1600">
                <a:latin typeface="Calibri"/>
                <a:cs typeface="Calibri"/>
              </a:rPr>
              <a:t>Thus,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listing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contents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protected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operation.</a:t>
            </a:r>
            <a:endParaRPr sz="1600">
              <a:latin typeface="Calibri"/>
              <a:cs typeface="Calibri"/>
            </a:endParaRPr>
          </a:p>
          <a:p>
            <a:pPr marL="12700" marR="234315">
              <a:lnSpc>
                <a:spcPct val="101299"/>
              </a:lnSpc>
              <a:spcBef>
                <a:spcPts val="10"/>
              </a:spcBef>
            </a:pPr>
            <a:r>
              <a:rPr dirty="0" sz="1600" spc="-10">
                <a:latin typeface="Calibri"/>
                <a:cs typeface="Calibri"/>
              </a:rPr>
              <a:t>Similarly,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refers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directory,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allowed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have</a:t>
            </a:r>
            <a:endParaRPr sz="1600">
              <a:latin typeface="Calibri"/>
              <a:cs typeface="Calibri"/>
            </a:endParaRPr>
          </a:p>
          <a:p>
            <a:pPr marL="12700" marR="392430">
              <a:lnSpc>
                <a:spcPct val="101899"/>
              </a:lnSpc>
            </a:pPr>
            <a:r>
              <a:rPr dirty="0" sz="1600" spc="-10">
                <a:latin typeface="Calibri"/>
                <a:cs typeface="Calibri"/>
              </a:rPr>
              <a:t>numerous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(such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acyclic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graphs),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may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rights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particular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name </a:t>
            </a:r>
            <a:r>
              <a:rPr dirty="0" sz="1600" spc="-10">
                <a:latin typeface="Calibri"/>
                <a:cs typeface="Calibri"/>
              </a:rPr>
              <a:t>used.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900" y="848004"/>
            <a:ext cx="6438900" cy="261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8890" indent="-228600">
              <a:lnSpc>
                <a:spcPct val="1181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Location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device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device</a:t>
            </a:r>
            <a:endParaRPr sz="1600">
              <a:latin typeface="Calibri"/>
              <a:cs typeface="Calibri"/>
            </a:endParaRPr>
          </a:p>
          <a:p>
            <a:pPr marL="241300" marR="10160" indent="-228600">
              <a:lnSpc>
                <a:spcPts val="2270"/>
              </a:lnSpc>
              <a:spcBef>
                <a:spcPts val="120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Size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current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bytes,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words,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blocks)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possibly</a:t>
            </a:r>
            <a:r>
              <a:rPr dirty="0" sz="1600" spc="-25">
                <a:latin typeface="Calibri"/>
                <a:cs typeface="Calibri"/>
              </a:rPr>
              <a:t> the </a:t>
            </a:r>
            <a:r>
              <a:rPr dirty="0" sz="1600">
                <a:latin typeface="Calibri"/>
                <a:cs typeface="Calibri"/>
              </a:rPr>
              <a:t>maximum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included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Protection</a:t>
            </a:r>
            <a:r>
              <a:rPr dirty="0" sz="1600" spc="290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Access-</a:t>
            </a:r>
            <a:r>
              <a:rPr dirty="0" sz="1600">
                <a:latin typeface="Calibri"/>
                <a:cs typeface="Calibri"/>
              </a:rPr>
              <a:t>control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determines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reading,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latin typeface="Calibri"/>
                <a:cs typeface="Calibri"/>
              </a:rPr>
              <a:t>writing,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executing,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Timestamps</a:t>
            </a:r>
            <a:r>
              <a:rPr dirty="0" sz="1600" spc="3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3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user</a:t>
            </a:r>
            <a:r>
              <a:rPr dirty="0" sz="1600" spc="3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identification</a:t>
            </a:r>
            <a:r>
              <a:rPr dirty="0" sz="1600" spc="36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kept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 marL="241300" marR="8255">
              <a:lnSpc>
                <a:spcPct val="1177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creation,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modification,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use.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useful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 </a:t>
            </a:r>
            <a:r>
              <a:rPr dirty="0" sz="1600" spc="-10">
                <a:latin typeface="Calibri"/>
                <a:cs typeface="Calibri"/>
              </a:rPr>
              <a:t>protection,</a:t>
            </a:r>
            <a:r>
              <a:rPr dirty="0" sz="1600" spc="-20">
                <a:latin typeface="Calibri"/>
                <a:cs typeface="Calibri"/>
              </a:rPr>
              <a:t> security,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usage</a:t>
            </a:r>
            <a:r>
              <a:rPr dirty="0" sz="1600" spc="-10">
                <a:latin typeface="Calibri"/>
                <a:cs typeface="Calibri"/>
              </a:rPr>
              <a:t> monitoring.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345" y="3500628"/>
            <a:ext cx="4079875" cy="489445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787044"/>
            <a:ext cx="6713220" cy="819404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2428875">
              <a:lnSpc>
                <a:spcPct val="100000"/>
              </a:lnSpc>
              <a:spcBef>
                <a:spcPts val="925"/>
              </a:spcBef>
            </a:pPr>
            <a:r>
              <a:rPr dirty="0" sz="1600" b="1">
                <a:latin typeface="Calibri"/>
                <a:cs typeface="Calibri"/>
              </a:rPr>
              <a:t>Memory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mapped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files</a:t>
            </a:r>
            <a:endParaRPr sz="1600">
              <a:latin typeface="Calibri"/>
              <a:cs typeface="Calibri"/>
            </a:endParaRPr>
          </a:p>
          <a:p>
            <a:pPr algn="just" marL="12700" marR="5715" indent="457200">
              <a:lnSpc>
                <a:spcPct val="101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There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one other method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accessing files,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 it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very commonly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used. </a:t>
            </a:r>
            <a:r>
              <a:rPr dirty="0" sz="1600">
                <a:latin typeface="Calibri"/>
                <a:cs typeface="Calibri"/>
              </a:rPr>
              <a:t>Consider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sequential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standard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open(), </a:t>
            </a:r>
            <a:r>
              <a:rPr dirty="0" sz="1600">
                <a:latin typeface="Calibri"/>
                <a:cs typeface="Calibri"/>
              </a:rPr>
              <a:t>read(),andwrite().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requires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8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access. </a:t>
            </a:r>
            <a:r>
              <a:rPr dirty="0" sz="1600">
                <a:latin typeface="Calibri"/>
                <a:cs typeface="Calibri"/>
              </a:rPr>
              <a:t>Alternatively,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virtual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techniques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treat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I/O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as </a:t>
            </a:r>
            <a:r>
              <a:rPr dirty="0" sz="1600" spc="-20">
                <a:latin typeface="Calibri"/>
                <a:cs typeface="Calibri"/>
              </a:rPr>
              <a:t>routine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accesses.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approach,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known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allows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virtual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logically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associated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we </a:t>
            </a:r>
            <a:r>
              <a:rPr dirty="0" sz="1600">
                <a:latin typeface="Calibri"/>
                <a:cs typeface="Calibri"/>
              </a:rPr>
              <a:t>shall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significant</a:t>
            </a:r>
            <a:r>
              <a:rPr dirty="0" sz="1600" spc="-10">
                <a:latin typeface="Calibri"/>
                <a:cs typeface="Calibri"/>
              </a:rPr>
              <a:t> performance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increases.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755"/>
              </a:spcBef>
            </a:pPr>
            <a:r>
              <a:rPr dirty="0" sz="1600" b="1">
                <a:latin typeface="Calibri"/>
                <a:cs typeface="Calibri"/>
              </a:rPr>
              <a:t>Basic</a:t>
            </a:r>
            <a:r>
              <a:rPr dirty="0" sz="1600" spc="-10" b="1">
                <a:latin typeface="Calibri"/>
                <a:cs typeface="Calibri"/>
              </a:rPr>
              <a:t> mechanism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00"/>
              </a:lnSpc>
              <a:spcBef>
                <a:spcPts val="795"/>
              </a:spcBef>
            </a:pPr>
            <a:r>
              <a:rPr dirty="0" sz="1600" spc="-20">
                <a:latin typeface="Calibri"/>
                <a:cs typeface="Calibri"/>
              </a:rPr>
              <a:t>Memory-</a:t>
            </a:r>
            <a:r>
              <a:rPr dirty="0" sz="1600" spc="-10">
                <a:latin typeface="Calibri"/>
                <a:cs typeface="Calibri"/>
              </a:rPr>
              <a:t>mapped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powerful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mechanism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modern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optimize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enable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interprocess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communication.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Instead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traditional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read()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write(),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allows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directly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virtual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 </a:t>
            </a:r>
            <a:r>
              <a:rPr dirty="0" sz="1600">
                <a:latin typeface="Calibri"/>
                <a:cs typeface="Calibri"/>
              </a:rPr>
              <a:t>space of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approach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improves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performance by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eliminating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overhead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frequent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simplifies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manipulation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by </a:t>
            </a:r>
            <a:r>
              <a:rPr dirty="0" sz="1600" spc="-10">
                <a:latin typeface="Calibri"/>
                <a:cs typeface="Calibri"/>
              </a:rPr>
              <a:t>treating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content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memory.</a:t>
            </a:r>
            <a:endParaRPr sz="1600">
              <a:latin typeface="Calibri"/>
              <a:cs typeface="Calibri"/>
            </a:endParaRPr>
          </a:p>
          <a:p>
            <a:pPr algn="just" marL="12700" marR="5715" indent="457200">
              <a:lnSpc>
                <a:spcPct val="101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mapped,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links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blocks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pages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virtual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memory.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accessed,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page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fault </a:t>
            </a:r>
            <a:r>
              <a:rPr dirty="0" sz="1600">
                <a:latin typeface="Calibri"/>
                <a:cs typeface="Calibri"/>
              </a:rPr>
              <a:t>occurs,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prompting 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 that portion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 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physical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2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page.</a:t>
            </a:r>
            <a:r>
              <a:rPr dirty="0" sz="1600" spc="2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Subsequent</a:t>
            </a:r>
            <a:r>
              <a:rPr dirty="0" sz="1600" spc="229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accesses</a:t>
            </a:r>
            <a:r>
              <a:rPr dirty="0" sz="1600" spc="2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2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handled</a:t>
            </a:r>
            <a:r>
              <a:rPr dirty="0" sz="1600" spc="229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2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ordinary</a:t>
            </a:r>
            <a:r>
              <a:rPr dirty="0" sz="1600" spc="22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memory </a:t>
            </a:r>
            <a:r>
              <a:rPr dirty="0" sz="1600" spc="-20">
                <a:latin typeface="Calibri"/>
                <a:cs typeface="Calibri"/>
              </a:rPr>
              <a:t>operations.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Writes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however,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immediately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saved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Instead,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temporarily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stored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10">
                <a:latin typeface="Calibri"/>
                <a:cs typeface="Calibri"/>
              </a:rPr>
              <a:t> written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back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when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closed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pressure,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lost.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00"/>
              </a:lnSpc>
              <a:spcBef>
                <a:spcPts val="795"/>
              </a:spcBef>
            </a:pPr>
            <a:r>
              <a:rPr dirty="0" sz="1600" spc="-10">
                <a:latin typeface="Calibri"/>
                <a:cs typeface="Calibri"/>
              </a:rPr>
              <a:t>Different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-10">
                <a:latin typeface="Calibri"/>
                <a:cs typeface="Calibri"/>
              </a:rPr>
              <a:t> systems </a:t>
            </a:r>
            <a:r>
              <a:rPr dirty="0" sz="1600">
                <a:latin typeface="Calibri"/>
                <a:cs typeface="Calibri"/>
              </a:rPr>
              <a:t>implement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different ways. For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instance,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Solaris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automatically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whether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accessed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18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explicit</a:t>
            </a:r>
            <a:r>
              <a:rPr dirty="0" sz="1600" spc="180">
                <a:latin typeface="Calibri"/>
                <a:cs typeface="Calibri"/>
              </a:rPr>
              <a:t>  </a:t>
            </a:r>
            <a:r>
              <a:rPr dirty="0" sz="1600" spc="-2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18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8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calls</a:t>
            </a:r>
            <a:r>
              <a:rPr dirty="0" sz="1600" spc="18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(like</a:t>
            </a:r>
            <a:r>
              <a:rPr dirty="0" sz="1600" spc="1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mmap())</a:t>
            </a:r>
            <a:r>
              <a:rPr dirty="0" sz="1600" spc="18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8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through </a:t>
            </a:r>
            <a:r>
              <a:rPr dirty="0" sz="1600">
                <a:latin typeface="Calibri"/>
                <a:cs typeface="Calibri"/>
              </a:rPr>
              <a:t>traditional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methods.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standard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Solaris </a:t>
            </a:r>
            <a:r>
              <a:rPr dirty="0" sz="1600">
                <a:latin typeface="Calibri"/>
                <a:cs typeface="Calibri"/>
              </a:rPr>
              <a:t>maps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kernel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placed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space.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case,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I/O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benefits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speed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efficiency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3855" cy="80727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 indent="457200">
              <a:lnSpc>
                <a:spcPct val="101699"/>
              </a:lnSpc>
              <a:spcBef>
                <a:spcPts val="60"/>
              </a:spcBef>
            </a:pP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important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advantage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ability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enable </a:t>
            </a:r>
            <a:r>
              <a:rPr dirty="0" sz="1600" spc="-20">
                <a:latin typeface="Calibri"/>
                <a:cs typeface="Calibri"/>
              </a:rPr>
              <a:t>data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sharing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between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processes.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multiple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processes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map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they </a:t>
            </a:r>
            <a:r>
              <a:rPr dirty="0" sz="1600">
                <a:latin typeface="Calibri"/>
                <a:cs typeface="Calibri"/>
              </a:rPr>
              <a:t>share the same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 pages, so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made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 process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instantly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seen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others.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sharing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mechanism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controlled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using </a:t>
            </a:r>
            <a:r>
              <a:rPr dirty="0" sz="1600">
                <a:latin typeface="Calibri"/>
                <a:cs typeface="Calibri"/>
              </a:rPr>
              <a:t>mutual</a:t>
            </a:r>
            <a:r>
              <a:rPr dirty="0" sz="1600" spc="31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exclusion</a:t>
            </a:r>
            <a:r>
              <a:rPr dirty="0" sz="1600" spc="31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methods</a:t>
            </a:r>
            <a:r>
              <a:rPr dirty="0" sz="1600" spc="31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31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consistency</a:t>
            </a:r>
            <a:r>
              <a:rPr dirty="0" sz="1600" spc="31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1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synchronization. Additionally,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copy-</a:t>
            </a:r>
            <a:r>
              <a:rPr dirty="0" sz="1600" spc="-10">
                <a:latin typeface="Calibri"/>
                <a:cs typeface="Calibri"/>
              </a:rPr>
              <a:t>on-write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multiple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processes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read-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creating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separate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copies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attempts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modify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699"/>
              </a:lnSpc>
              <a:spcBef>
                <a:spcPts val="810"/>
              </a:spcBef>
            </a:pPr>
            <a:r>
              <a:rPr dirty="0" sz="1600">
                <a:latin typeface="Calibri"/>
                <a:cs typeface="Calibri"/>
              </a:rPr>
              <a:t>Beyond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access,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plays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vital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role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interprocess </a:t>
            </a:r>
            <a:r>
              <a:rPr dirty="0" sz="1600">
                <a:latin typeface="Calibri"/>
                <a:cs typeface="Calibri"/>
              </a:rPr>
              <a:t>communication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(IPC).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Shared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segments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created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memory-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communicating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processes.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technique </a:t>
            </a:r>
            <a:r>
              <a:rPr dirty="0" sz="1600">
                <a:latin typeface="Calibri"/>
                <a:cs typeface="Calibri"/>
              </a:rPr>
              <a:t>provides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efficient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way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processes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exchange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reading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writing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region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without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slower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I/O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operations.</a:t>
            </a:r>
            <a:endParaRPr sz="1600">
              <a:latin typeface="Calibri"/>
              <a:cs typeface="Calibri"/>
            </a:endParaRPr>
          </a:p>
          <a:p>
            <a:pPr algn="just" marL="12700" marR="8255" indent="457200">
              <a:lnSpc>
                <a:spcPct val="101800"/>
              </a:lnSpc>
              <a:spcBef>
                <a:spcPts val="795"/>
              </a:spcBef>
            </a:pPr>
            <a:r>
              <a:rPr dirty="0" sz="1600" spc="-2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streamline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enhance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performance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by </a:t>
            </a:r>
            <a:r>
              <a:rPr dirty="0" sz="1600">
                <a:latin typeface="Calibri"/>
                <a:cs typeface="Calibri"/>
              </a:rPr>
              <a:t>reducing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overhead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enabling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manipulation.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They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foundation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efficient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memory, </a:t>
            </a:r>
            <a:r>
              <a:rPr dirty="0" sz="1600" spc="-10">
                <a:latin typeface="Calibri"/>
                <a:cs typeface="Calibri"/>
              </a:rPr>
              <a:t>facilitating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simple </a:t>
            </a:r>
            <a:r>
              <a:rPr dirty="0" sz="1600">
                <a:latin typeface="Calibri"/>
                <a:cs typeface="Calibri"/>
              </a:rPr>
              <a:t>communication</a:t>
            </a:r>
            <a:r>
              <a:rPr dirty="0" sz="1600" spc="19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2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processes.</a:t>
            </a:r>
            <a:r>
              <a:rPr dirty="0" sz="1600" spc="1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1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integrating</a:t>
            </a:r>
            <a:r>
              <a:rPr dirty="0" sz="1600" spc="20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I/O</a:t>
            </a:r>
            <a:r>
              <a:rPr dirty="0" sz="1600" spc="2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0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memory management,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key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feature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modern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that </a:t>
            </a:r>
            <a:r>
              <a:rPr dirty="0" sz="1600">
                <a:latin typeface="Calibri"/>
                <a:cs typeface="Calibri"/>
              </a:rPr>
              <a:t>supports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performance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optimization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collaboration.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Shared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memory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window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API</a:t>
            </a:r>
            <a:endParaRPr sz="1600">
              <a:latin typeface="Calibri"/>
              <a:cs typeface="Calibri"/>
            </a:endParaRPr>
          </a:p>
          <a:p>
            <a:pPr marL="12700" marR="146685" indent="457200">
              <a:lnSpc>
                <a:spcPct val="101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outline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region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shared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 </a:t>
            </a:r>
            <a:r>
              <a:rPr dirty="0" sz="1600">
                <a:latin typeface="Calibri"/>
                <a:cs typeface="Calibri"/>
              </a:rPr>
              <a:t>mappedfiles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Windows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API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involves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file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 then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establishing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view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process’s </a:t>
            </a:r>
            <a:r>
              <a:rPr dirty="0" sz="1600">
                <a:latin typeface="Calibri"/>
                <a:cs typeface="Calibri"/>
              </a:rPr>
              <a:t>virtual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second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view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virtual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represents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shared-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object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enable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communication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processes</a:t>
            </a:r>
            <a:endParaRPr sz="1600">
              <a:latin typeface="Calibri"/>
              <a:cs typeface="Calibri"/>
            </a:endParaRPr>
          </a:p>
          <a:p>
            <a:pPr marL="12700" marR="280670" indent="457200">
              <a:lnSpc>
                <a:spcPct val="101899"/>
              </a:lnSpc>
              <a:spcBef>
                <a:spcPts val="790"/>
              </a:spcBef>
            </a:pPr>
            <a:r>
              <a:rPr dirty="0" sz="1600" spc="-10">
                <a:latin typeface="Calibri"/>
                <a:cs typeface="Calibri"/>
              </a:rPr>
              <a:t>We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illustrate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steps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detail.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example,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producer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shared-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object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memory-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25">
                <a:latin typeface="Calibri"/>
                <a:cs typeface="Calibri"/>
              </a:rPr>
              <a:t> fea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496050" cy="7658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dirty="0" sz="1600">
                <a:latin typeface="Calibri"/>
                <a:cs typeface="Calibri"/>
              </a:rPr>
              <a:t>tures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available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Windows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API.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producer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message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shared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memory.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After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consumer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shared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object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message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written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consumer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4519" y="4550791"/>
            <a:ext cx="1840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mapped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3654" y="4575175"/>
            <a:ext cx="31438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shared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memory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using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memory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mapped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I/O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127" y="1958217"/>
            <a:ext cx="2576295" cy="242531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1450" y="1959642"/>
            <a:ext cx="2470746" cy="225230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518275" cy="268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558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References</a:t>
            </a:r>
            <a:endParaRPr sz="1600">
              <a:latin typeface="Calibri"/>
              <a:cs typeface="Calibri"/>
            </a:endParaRPr>
          </a:p>
          <a:p>
            <a:pPr marL="12700" marR="175260">
              <a:lnSpc>
                <a:spcPct val="118100"/>
              </a:lnSpc>
              <a:spcBef>
                <a:spcPts val="790"/>
              </a:spcBef>
            </a:pPr>
            <a:r>
              <a:rPr dirty="0" sz="1600" spc="-10">
                <a:latin typeface="Calibri"/>
                <a:cs typeface="Calibri"/>
              </a:rPr>
              <a:t>Operating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concepts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tenth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edition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ABRAHAM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SILBERSCHATZ,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PETER </a:t>
            </a:r>
            <a:r>
              <a:rPr dirty="0" sz="1600">
                <a:latin typeface="Calibri"/>
                <a:cs typeface="Calibri"/>
              </a:rPr>
              <a:t>BAER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GALVIN,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GREG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GAGNE</a:t>
            </a:r>
            <a:endParaRPr sz="1600">
              <a:latin typeface="Calibri"/>
              <a:cs typeface="Calibri"/>
            </a:endParaRPr>
          </a:p>
          <a:p>
            <a:pPr marL="12700" marR="188595">
              <a:lnSpc>
                <a:spcPct val="117500"/>
              </a:lnSpc>
              <a:spcBef>
                <a:spcPts val="805"/>
              </a:spcBef>
            </a:pPr>
            <a:r>
              <a:rPr dirty="0" sz="1600" spc="-10">
                <a:latin typeface="Calibri"/>
                <a:cs typeface="Calibri"/>
              </a:rPr>
              <a:t>Operating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concepts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ninth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edition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ABRAHAM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SILBERSCHATZ,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PETER </a:t>
            </a:r>
            <a:r>
              <a:rPr dirty="0" sz="1600">
                <a:latin typeface="Calibri"/>
                <a:cs typeface="Calibri"/>
              </a:rPr>
              <a:t>BAER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GALVIN,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GREG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GAGNE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815"/>
              </a:spcBef>
            </a:pPr>
            <a:r>
              <a:rPr dirty="0" sz="1600">
                <a:latin typeface="Calibri"/>
                <a:cs typeface="Calibri"/>
              </a:rPr>
              <a:t>Modern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fourth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edition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ANDREW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TANENBAUM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HERBERT </a:t>
            </a:r>
            <a:r>
              <a:rPr dirty="0" sz="1600" spc="-25">
                <a:latin typeface="Calibri"/>
                <a:cs typeface="Calibri"/>
              </a:rPr>
              <a:t>BOS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600" spc="-1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4490" cy="81476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File </a:t>
            </a:r>
            <a:r>
              <a:rPr dirty="0" sz="1600" spc="-10" b="1">
                <a:latin typeface="Calibri"/>
                <a:cs typeface="Calibri"/>
              </a:rPr>
              <a:t>operation</a:t>
            </a:r>
            <a:endParaRPr sz="1600">
              <a:latin typeface="Calibri"/>
              <a:cs typeface="Calibri"/>
            </a:endParaRPr>
          </a:p>
          <a:p>
            <a:pPr algn="just" marL="514350" marR="5715" indent="412750">
              <a:lnSpc>
                <a:spcPct val="1179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abstract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type.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properly,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consider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operations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performed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files.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 </a:t>
            </a:r>
            <a:r>
              <a:rPr dirty="0" sz="1600" spc="-25">
                <a:latin typeface="Calibri"/>
                <a:cs typeface="Calibri"/>
              </a:rPr>
              <a:t>system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provide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system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calls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create,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read,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reposition,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delete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truncate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algn="just" marL="971550" marR="7620" indent="-228600">
              <a:lnSpc>
                <a:spcPct val="117900"/>
              </a:lnSpc>
              <a:spcBef>
                <a:spcPts val="135"/>
              </a:spcBef>
              <a:buFont typeface="Wingdings"/>
              <a:buChar char=""/>
              <a:tabLst>
                <a:tab pos="971550" algn="l"/>
              </a:tabLst>
            </a:pPr>
            <a:r>
              <a:rPr dirty="0" sz="1600" b="1">
                <a:latin typeface="Calibri"/>
                <a:cs typeface="Calibri"/>
              </a:rPr>
              <a:t>Creating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Two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steps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necessary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 create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system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found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for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entry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for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new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made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directory.</a:t>
            </a:r>
            <a:endParaRPr sz="1600">
              <a:latin typeface="Calibri"/>
              <a:cs typeface="Calibri"/>
            </a:endParaRPr>
          </a:p>
          <a:p>
            <a:pPr algn="just" marL="971550" marR="5080" indent="-228600">
              <a:lnSpc>
                <a:spcPct val="117800"/>
              </a:lnSpc>
              <a:spcBef>
                <a:spcPts val="10"/>
              </a:spcBef>
              <a:buFont typeface="Wingdings"/>
              <a:buChar char=""/>
              <a:tabLst>
                <a:tab pos="971550" algn="l"/>
              </a:tabLst>
            </a:pPr>
            <a:r>
              <a:rPr dirty="0" sz="1600" spc="-10" b="1">
                <a:latin typeface="Calibri"/>
                <a:cs typeface="Calibri"/>
              </a:rPr>
              <a:t>Writing</a:t>
            </a:r>
            <a:r>
              <a:rPr dirty="0" sz="1600" spc="-8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95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specifying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written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Given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searches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file’s </a:t>
            </a:r>
            <a:r>
              <a:rPr dirty="0" sz="1600">
                <a:latin typeface="Calibri"/>
                <a:cs typeface="Calibri"/>
              </a:rPr>
              <a:t>location.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keep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pointer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place.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pointer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updated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whenever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occurs.</a:t>
            </a:r>
            <a:endParaRPr sz="1600">
              <a:latin typeface="Calibri"/>
              <a:cs typeface="Calibri"/>
            </a:endParaRPr>
          </a:p>
          <a:p>
            <a:pPr algn="just" marL="971550" marR="6350" indent="-228600">
              <a:lnSpc>
                <a:spcPct val="117900"/>
              </a:lnSpc>
              <a:spcBef>
                <a:spcPts val="5"/>
              </a:spcBef>
              <a:buFont typeface="Wingdings"/>
              <a:buChar char=""/>
              <a:tabLst>
                <a:tab pos="971550" algn="l"/>
              </a:tabLst>
            </a:pPr>
            <a:r>
              <a:rPr dirty="0" sz="1600" b="1">
                <a:latin typeface="Calibri"/>
                <a:cs typeface="Calibri"/>
              </a:rPr>
              <a:t>Reading</a:t>
            </a:r>
            <a:r>
              <a:rPr dirty="0" sz="1600" spc="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5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specifies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 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memory)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put.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Again,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searched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associated entry,</a:t>
            </a:r>
            <a:r>
              <a:rPr dirty="0" sz="1600">
                <a:latin typeface="Calibri"/>
                <a:cs typeface="Calibri"/>
              </a:rPr>
              <a:t> 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 needs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 keep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pointer to 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 read is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place. Once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taken </a:t>
            </a:r>
            <a:r>
              <a:rPr dirty="0" sz="1600">
                <a:latin typeface="Calibri"/>
                <a:cs typeface="Calibri"/>
              </a:rPr>
              <a:t>place,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updated.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Because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usually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either </a:t>
            </a:r>
            <a:r>
              <a:rPr dirty="0" sz="1600">
                <a:latin typeface="Calibri"/>
                <a:cs typeface="Calibri"/>
              </a:rPr>
              <a:t>reading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current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kept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per-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current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ile-position</a:t>
            </a:r>
            <a:r>
              <a:rPr dirty="0" sz="1600" spc="-20">
                <a:latin typeface="Calibri"/>
                <a:cs typeface="Calibri"/>
              </a:rPr>
              <a:t> pointer.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operations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pointer,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saving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reducing system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complexity.</a:t>
            </a:r>
            <a:endParaRPr sz="1600">
              <a:latin typeface="Calibri"/>
              <a:cs typeface="Calibri"/>
            </a:endParaRPr>
          </a:p>
          <a:p>
            <a:pPr algn="just" marL="971550" indent="-228600">
              <a:lnSpc>
                <a:spcPct val="100000"/>
              </a:lnSpc>
              <a:spcBef>
                <a:spcPts val="335"/>
              </a:spcBef>
              <a:buFont typeface="Wingdings"/>
              <a:buChar char=""/>
              <a:tabLst>
                <a:tab pos="971550" algn="l"/>
              </a:tabLst>
            </a:pPr>
            <a:r>
              <a:rPr dirty="0" sz="1600" b="1">
                <a:latin typeface="Calibri"/>
                <a:cs typeface="Calibri"/>
              </a:rPr>
              <a:t>Repositioning</a:t>
            </a:r>
            <a:r>
              <a:rPr dirty="0" sz="1600" spc="145" b="1">
                <a:latin typeface="Calibri"/>
                <a:cs typeface="Calibri"/>
              </a:rPr>
              <a:t>  </a:t>
            </a:r>
            <a:r>
              <a:rPr dirty="0" sz="1600" b="1">
                <a:latin typeface="Calibri"/>
                <a:cs typeface="Calibri"/>
              </a:rPr>
              <a:t>within</a:t>
            </a:r>
            <a:r>
              <a:rPr dirty="0" sz="1600" spc="150" b="1">
                <a:latin typeface="Calibri"/>
                <a:cs typeface="Calibri"/>
              </a:rPr>
              <a:t> 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155" b="1">
                <a:latin typeface="Calibri"/>
                <a:cs typeface="Calibri"/>
              </a:rPr>
              <a:t> 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160" b="1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15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5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searched</a:t>
            </a:r>
            <a:r>
              <a:rPr dirty="0" sz="1600" spc="15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150">
                <a:latin typeface="Calibri"/>
                <a:cs typeface="Calibri"/>
              </a:rPr>
              <a:t>  </a:t>
            </a:r>
            <a:r>
              <a:rPr dirty="0" sz="1600" spc="-25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algn="just" marL="971550" marR="7620">
              <a:lnSpc>
                <a:spcPct val="117800"/>
              </a:lnSpc>
              <a:spcBef>
                <a:spcPts val="5"/>
              </a:spcBef>
            </a:pPr>
            <a:r>
              <a:rPr dirty="0" sz="1600" spc="-10">
                <a:latin typeface="Calibri"/>
                <a:cs typeface="Calibri"/>
              </a:rPr>
              <a:t>appropriate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entry,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current-</a:t>
            </a:r>
            <a:r>
              <a:rPr dirty="0" sz="1600" spc="-10">
                <a:latin typeface="Calibri"/>
                <a:cs typeface="Calibri"/>
              </a:rPr>
              <a:t>file-position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pointer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repositioned to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given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value.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Repositioning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need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involve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actual </a:t>
            </a:r>
            <a:r>
              <a:rPr dirty="0" sz="1600">
                <a:latin typeface="Calibri"/>
                <a:cs typeface="Calibri"/>
              </a:rPr>
              <a:t>I/O.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seek.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89050" y="848004"/>
            <a:ext cx="5983605" cy="8018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1300" marR="8255" indent="-228600">
              <a:lnSpc>
                <a:spcPct val="1179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Deleting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To</a:t>
            </a:r>
            <a:r>
              <a:rPr dirty="0" sz="1600">
                <a:latin typeface="Calibri"/>
                <a:cs typeface="Calibri"/>
              </a:rPr>
              <a:t> delete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 search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 for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named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Having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found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associated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entry,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release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>
                <a:latin typeface="Calibri"/>
                <a:cs typeface="Calibri"/>
              </a:rPr>
              <a:t>space,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reused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erase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 entry</a:t>
            </a:r>
            <a:endParaRPr sz="16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17900"/>
              </a:lnSpc>
              <a:spcBef>
                <a:spcPts val="55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600" spc="-20" b="1">
                <a:latin typeface="Calibri"/>
                <a:cs typeface="Calibri"/>
              </a:rPr>
              <a:t>Truncating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erase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contents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but </a:t>
            </a:r>
            <a:r>
              <a:rPr dirty="0" sz="1600">
                <a:latin typeface="Calibri"/>
                <a:cs typeface="Calibri"/>
              </a:rPr>
              <a:t>keep its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attributes.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 forcing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delete the file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re</a:t>
            </a:r>
            <a:r>
              <a:rPr dirty="0" sz="1600" spc="10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create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it,</a:t>
            </a:r>
            <a:r>
              <a:rPr dirty="0" sz="1600" spc="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function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allows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11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attributes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remain unchanged—except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length—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reset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length zero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released.</a:t>
            </a:r>
            <a:endParaRPr sz="16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17800"/>
              </a:lnSpc>
              <a:spcBef>
                <a:spcPts val="42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pointer </a:t>
            </a:r>
            <a:r>
              <a:rPr dirty="0" sz="1600">
                <a:latin typeface="Calibri"/>
                <a:cs typeface="Calibri"/>
              </a:rPr>
              <a:t>On 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>
                <a:latin typeface="Calibri"/>
                <a:cs typeface="Calibri"/>
              </a:rPr>
              <a:t> that do not include a file offset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 part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read()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write()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calls,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track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read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 as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current-</a:t>
            </a:r>
            <a:r>
              <a:rPr dirty="0" sz="1600" spc="-10">
                <a:latin typeface="Calibri"/>
                <a:cs typeface="Calibri"/>
              </a:rPr>
              <a:t>file-</a:t>
            </a:r>
            <a:r>
              <a:rPr dirty="0" sz="1600">
                <a:latin typeface="Calibri"/>
                <a:cs typeface="Calibri"/>
              </a:rPr>
              <a:t>position </a:t>
            </a:r>
            <a:r>
              <a:rPr dirty="0" sz="1600" spc="-20">
                <a:latin typeface="Calibri"/>
                <a:cs typeface="Calibri"/>
              </a:rPr>
              <a:t>pointer.</a:t>
            </a:r>
            <a:r>
              <a:rPr dirty="0" sz="1600">
                <a:latin typeface="Calibri"/>
                <a:cs typeface="Calibri"/>
              </a:rPr>
              <a:t> This pointer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unique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therefore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kept </a:t>
            </a:r>
            <a:r>
              <a:rPr dirty="0" sz="1600" spc="-10">
                <a:latin typeface="Calibri"/>
                <a:cs typeface="Calibri"/>
              </a:rPr>
              <a:t>separate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on-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attributes.</a:t>
            </a:r>
            <a:endParaRPr sz="1600">
              <a:latin typeface="Calibri"/>
              <a:cs typeface="Calibri"/>
            </a:endParaRPr>
          </a:p>
          <a:p>
            <a:pPr algn="just" marL="241300" marR="5715" indent="-228600">
              <a:lnSpc>
                <a:spcPct val="117800"/>
              </a:lnSpc>
              <a:spcBef>
                <a:spcPts val="86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File-open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count</a:t>
            </a:r>
            <a:r>
              <a:rPr dirty="0" sz="1600" spc="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closed,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reuse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open-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table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entries,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could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run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table.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opened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wait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before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removing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open-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table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entry.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file-</a:t>
            </a:r>
            <a:r>
              <a:rPr dirty="0" sz="1600">
                <a:latin typeface="Calibri"/>
                <a:cs typeface="Calibri"/>
              </a:rPr>
              <a:t>open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count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tracks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opens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closes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reaches zero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close.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remove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entry.</a:t>
            </a:r>
            <a:endParaRPr sz="16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17800"/>
              </a:lnSpc>
              <a:spcBef>
                <a:spcPts val="1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Disk</a:t>
            </a:r>
            <a:r>
              <a:rPr dirty="0" sz="1600" spc="1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location</a:t>
            </a:r>
            <a:r>
              <a:rPr dirty="0" sz="1600" spc="16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Most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operations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require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modify data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 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 locate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kept in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memory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 the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 </a:t>
            </a:r>
            <a:r>
              <a:rPr dirty="0" sz="1600">
                <a:latin typeface="Calibri"/>
                <a:cs typeface="Calibri"/>
              </a:rPr>
              <a:t>does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 have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 </a:t>
            </a:r>
            <a:r>
              <a:rPr dirty="0" sz="1600" spc="-25">
                <a:latin typeface="Calibri"/>
                <a:cs typeface="Calibri"/>
              </a:rPr>
              <a:t>it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operation.</a:t>
            </a:r>
            <a:endParaRPr sz="16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178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600" b="1">
                <a:latin typeface="Calibri"/>
                <a:cs typeface="Calibri"/>
              </a:rPr>
              <a:t>Access</a:t>
            </a:r>
            <a:r>
              <a:rPr dirty="0" sz="1600" spc="3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rights</a:t>
            </a:r>
            <a:r>
              <a:rPr dirty="0" sz="1600" spc="38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opens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mode.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This information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stored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process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table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deny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subsequent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I/O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requests.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6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2584" cy="266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File </a:t>
            </a:r>
            <a:r>
              <a:rPr dirty="0" sz="1600" spc="-10" b="1">
                <a:latin typeface="Calibri"/>
                <a:cs typeface="Calibri"/>
              </a:rPr>
              <a:t>types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9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importance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how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interact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appropriately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files.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common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way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indicate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file's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extension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(e.g.,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.docx,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.exe,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.java).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These </a:t>
            </a:r>
            <a:r>
              <a:rPr dirty="0" sz="1600">
                <a:latin typeface="Calibri"/>
                <a:cs typeface="Calibri"/>
              </a:rPr>
              <a:t>extensions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identify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kind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3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operations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performed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it.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rely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extensions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recognize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hints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Recognizing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helps </a:t>
            </a:r>
            <a:r>
              <a:rPr dirty="0" sz="1600">
                <a:latin typeface="Calibri"/>
                <a:cs typeface="Calibri"/>
              </a:rPr>
              <a:t>prevent errors,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 trying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binary files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text,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 allows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programs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find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work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expect.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6547484"/>
            <a:ext cx="6710680" cy="238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File </a:t>
            </a:r>
            <a:r>
              <a:rPr dirty="0" sz="1600" spc="-10" b="1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800"/>
              </a:lnSpc>
              <a:spcBef>
                <a:spcPts val="800"/>
              </a:spcBef>
            </a:pP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file's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internal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structure,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necessary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1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properly</a:t>
            </a:r>
            <a:r>
              <a:rPr dirty="0" sz="1600" spc="3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3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While </a:t>
            </a:r>
            <a:r>
              <a:rPr dirty="0" sz="1600">
                <a:latin typeface="Calibri"/>
                <a:cs typeface="Calibri"/>
              </a:rPr>
              <a:t>supporting</a:t>
            </a:r>
            <a:r>
              <a:rPr dirty="0" sz="1600" spc="3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structures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OS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functional,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also </a:t>
            </a:r>
            <a:r>
              <a:rPr dirty="0" sz="1600">
                <a:latin typeface="Calibri"/>
                <a:cs typeface="Calibri"/>
              </a:rPr>
              <a:t>increases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complexity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size.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avoid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this,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many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(like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Windows)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keep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structures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minimal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treat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simply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byte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sequences, </a:t>
            </a:r>
            <a:r>
              <a:rPr dirty="0" sz="1600">
                <a:latin typeface="Calibri"/>
                <a:cs typeface="Calibri"/>
              </a:rPr>
              <a:t>leaving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interpretation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applications.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However,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OS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434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still recognize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certain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essential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executables,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function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properly.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46" y="3715567"/>
            <a:ext cx="3970664" cy="270279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7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4490" cy="766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Internal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algn="just" marL="12700" marR="5715" indent="457200">
              <a:lnSpc>
                <a:spcPct val="101800"/>
              </a:lnSpc>
              <a:spcBef>
                <a:spcPts val="1105"/>
              </a:spcBef>
            </a:pPr>
            <a:r>
              <a:rPr dirty="0" sz="1600">
                <a:latin typeface="Calibri"/>
                <a:cs typeface="Calibri"/>
              </a:rPr>
              <a:t>Managing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involves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dealing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differences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-10">
                <a:latin typeface="Calibri"/>
                <a:cs typeface="Calibri"/>
              </a:rPr>
              <a:t> logical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organization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storage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3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disks.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Disks</a:t>
            </a:r>
            <a:r>
              <a:rPr dirty="0" sz="1600" spc="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perform input/output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fixed-</a:t>
            </a:r>
            <a:r>
              <a:rPr dirty="0" sz="1600">
                <a:latin typeface="Calibri"/>
                <a:cs typeface="Calibri"/>
              </a:rPr>
              <a:t>size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units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determined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by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hardware’s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sector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(e.g.,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512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bytes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block).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However,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records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work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with—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lines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text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individual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bytes— often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align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perfectly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fixed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sizes.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result,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pack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logical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records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blocks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efficient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correct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access.</a:t>
            </a:r>
            <a:endParaRPr sz="1600">
              <a:latin typeface="Calibri"/>
              <a:cs typeface="Calibri"/>
            </a:endParaRPr>
          </a:p>
          <a:p>
            <a:pPr algn="just" marL="12700" marR="6985" indent="457200">
              <a:lnSpc>
                <a:spcPct val="101800"/>
              </a:lnSpc>
              <a:spcBef>
                <a:spcPts val="795"/>
              </a:spcBef>
            </a:pPr>
            <a:r>
              <a:rPr dirty="0" sz="1600" spc="-10">
                <a:latin typeface="Calibri"/>
                <a:cs typeface="Calibri"/>
              </a:rPr>
              <a:t>For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instance,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UNIX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treats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streams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bytes,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addressable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offset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from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beginning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file.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provides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flexibility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simplicity,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allowing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without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needing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worry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record</a:t>
            </a:r>
            <a:r>
              <a:rPr dirty="0" sz="1600" spc="3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boundaries.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3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handles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packing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unpacking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bytes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blocks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behind</a:t>
            </a:r>
            <a:r>
              <a:rPr dirty="0" sz="1600" spc="12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14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scenes,</a:t>
            </a:r>
            <a:r>
              <a:rPr dirty="0" sz="1600" spc="12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allowing developers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focus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rather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disk </a:t>
            </a:r>
            <a:r>
              <a:rPr dirty="0" sz="1600" spc="-10">
                <a:latin typeface="Calibri"/>
                <a:cs typeface="Calibri"/>
              </a:rPr>
              <a:t>limitations.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018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However,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introduces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internal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fragmentation,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last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 not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fully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Since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always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allocated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whole blocks,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unused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portion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last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block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represents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wasted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space.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example,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1,949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bytes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size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512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bytes,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allocate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2,048 bytes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(four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full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blocks),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leaving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99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bytes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unused.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waste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increases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sizes </a:t>
            </a:r>
            <a:r>
              <a:rPr dirty="0" sz="1600">
                <a:latin typeface="Calibri"/>
                <a:cs typeface="Calibri"/>
              </a:rPr>
              <a:t>grow,</a:t>
            </a:r>
            <a:r>
              <a:rPr dirty="0" sz="1600" spc="4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creating</a:t>
            </a:r>
            <a:r>
              <a:rPr dirty="0" sz="1600" spc="4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4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trade-</a:t>
            </a:r>
            <a:r>
              <a:rPr dirty="0" sz="1600">
                <a:latin typeface="Calibri"/>
                <a:cs typeface="Calibri"/>
              </a:rPr>
              <a:t>off</a:t>
            </a:r>
            <a:r>
              <a:rPr dirty="0" sz="1600" spc="4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4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larger</a:t>
            </a:r>
            <a:r>
              <a:rPr dirty="0" sz="1600" spc="45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4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sizes</a:t>
            </a:r>
            <a:r>
              <a:rPr dirty="0" sz="1600" spc="4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(which</a:t>
            </a:r>
            <a:r>
              <a:rPr dirty="0" sz="1600" spc="4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4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improve performance)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efficiency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usage.</a:t>
            </a:r>
            <a:endParaRPr sz="1600">
              <a:latin typeface="Calibri"/>
              <a:cs typeface="Calibri"/>
            </a:endParaRPr>
          </a:p>
          <a:p>
            <a:pPr algn="just" marL="12700" marR="6985" indent="457200">
              <a:lnSpc>
                <a:spcPct val="101800"/>
              </a:lnSpc>
              <a:spcBef>
                <a:spcPts val="790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operating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bridge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gap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how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logically organized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how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physically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stored.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translating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logical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records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4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blocks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managing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resulting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overhead,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internal </a:t>
            </a:r>
            <a:r>
              <a:rPr dirty="0" sz="1600">
                <a:latin typeface="Calibri"/>
                <a:cs typeface="Calibri"/>
              </a:rPr>
              <a:t>fragmentation.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introduces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inefficiency,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especially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larger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sizes,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necessary part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 systems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practical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efficient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wide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variety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types.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8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3855" cy="40214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Access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methods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140"/>
              </a:spcBef>
            </a:pPr>
            <a:r>
              <a:rPr dirty="0" sz="1600" b="1">
                <a:latin typeface="Calibri"/>
                <a:cs typeface="Calibri"/>
              </a:rPr>
              <a:t>Sequential</a:t>
            </a:r>
            <a:r>
              <a:rPr dirty="0" sz="1600" spc="-7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access</a:t>
            </a:r>
            <a:endParaRPr sz="1600">
              <a:latin typeface="Calibri"/>
              <a:cs typeface="Calibri"/>
            </a:endParaRPr>
          </a:p>
          <a:p>
            <a:pPr algn="just" marL="12700" marR="6985" indent="457200">
              <a:lnSpc>
                <a:spcPct val="1179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simplest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sequential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access.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Information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processed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order,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record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after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other.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far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most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common;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example,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editors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compilers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usually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this </a:t>
            </a:r>
            <a:r>
              <a:rPr dirty="0" sz="1600" spc="-10">
                <a:latin typeface="Calibri"/>
                <a:cs typeface="Calibri"/>
              </a:rPr>
              <a:t>fashion.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800"/>
              </a:lnSpc>
              <a:spcBef>
                <a:spcPts val="800"/>
              </a:spcBef>
            </a:pPr>
            <a:r>
              <a:rPr dirty="0" sz="1600">
                <a:latin typeface="Calibri"/>
                <a:cs typeface="Calibri"/>
              </a:rPr>
              <a:t>Reads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writes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bulk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operations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read operation—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next()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reads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40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portion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automatically advances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pointer,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tracks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I/O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location.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Similarly,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write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next()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appends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advances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end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newly </a:t>
            </a:r>
            <a:r>
              <a:rPr dirty="0" sz="1600">
                <a:latin typeface="Calibri"/>
                <a:cs typeface="Calibri"/>
              </a:rPr>
              <a:t>written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material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(the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end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file).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reset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beginning,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program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skip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forward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backward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n </a:t>
            </a:r>
            <a:r>
              <a:rPr dirty="0" sz="1600" spc="-10">
                <a:latin typeface="Calibri"/>
                <a:cs typeface="Calibri"/>
              </a:rPr>
              <a:t>records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integer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perhaps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Sequential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access,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6917817"/>
            <a:ext cx="6394450" cy="944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8221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Sequential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805"/>
              </a:spcBef>
            </a:pP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depicted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Figure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above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tape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25">
                <a:latin typeface="Calibri"/>
                <a:cs typeface="Calibri"/>
              </a:rPr>
              <a:t> and </a:t>
            </a:r>
            <a:r>
              <a:rPr dirty="0" sz="1600">
                <a:latin typeface="Calibri"/>
                <a:cs typeface="Calibri"/>
              </a:rPr>
              <a:t>works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well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sequential-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devices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random-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245" y="5578564"/>
            <a:ext cx="4152900" cy="104745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9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3220" cy="4207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Direct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access</a:t>
            </a:r>
            <a:endParaRPr sz="1600">
              <a:latin typeface="Calibri"/>
              <a:cs typeface="Calibri"/>
            </a:endParaRPr>
          </a:p>
          <a:p>
            <a:pPr algn="just" marL="12700" marR="5080" indent="457200">
              <a:lnSpc>
                <a:spcPct val="1179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direct-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(or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relative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access)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systems,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allows </a:t>
            </a:r>
            <a:r>
              <a:rPr dirty="0" sz="1600">
                <a:latin typeface="Calibri"/>
                <a:cs typeface="Calibri"/>
              </a:rPr>
              <a:t>programs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read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write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fixed-</a:t>
            </a:r>
            <a:r>
              <a:rPr dirty="0" sz="1600">
                <a:latin typeface="Calibri"/>
                <a:cs typeface="Calibri"/>
              </a:rPr>
              <a:t>length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records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order,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unlike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sequential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processes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sequence.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1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especially </a:t>
            </a:r>
            <a:r>
              <a:rPr dirty="0" sz="1600">
                <a:latin typeface="Calibri"/>
                <a:cs typeface="Calibri"/>
              </a:rPr>
              <a:t>useful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databases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reservation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fast,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random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records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essential.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based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numbers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reference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position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relative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file’s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start,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location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disk.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abstraction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gives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operating system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flexibility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placement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security.</a:t>
            </a:r>
            <a:endParaRPr sz="1600">
              <a:latin typeface="Calibri"/>
              <a:cs typeface="Calibri"/>
            </a:endParaRPr>
          </a:p>
          <a:p>
            <a:pPr algn="just" marL="12700" marR="6350" indent="457200">
              <a:lnSpc>
                <a:spcPct val="117800"/>
              </a:lnSpc>
              <a:spcBef>
                <a:spcPts val="800"/>
              </a:spcBef>
            </a:pP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support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sequential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others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require </a:t>
            </a:r>
            <a:r>
              <a:rPr dirty="0" sz="1600">
                <a:latin typeface="Calibri"/>
                <a:cs typeface="Calibri"/>
              </a:rPr>
              <a:t>declaring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created.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Although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sequential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can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simulated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 </a:t>
            </a:r>
            <a:r>
              <a:rPr dirty="0" sz="1600" spc="-20">
                <a:latin typeface="Calibri"/>
                <a:cs typeface="Calibri"/>
              </a:rPr>
              <a:t>direct-</a:t>
            </a:r>
            <a:r>
              <a:rPr dirty="0" sz="1600">
                <a:latin typeface="Calibri"/>
                <a:cs typeface="Calibri"/>
              </a:rPr>
              <a:t>access files </a:t>
            </a:r>
            <a:r>
              <a:rPr dirty="0" sz="1600" spc="-10">
                <a:latin typeface="Calibri"/>
                <a:cs typeface="Calibri"/>
              </a:rPr>
              <a:t>easily,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reverse 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inefficient.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Overall,</a:t>
            </a:r>
            <a:r>
              <a:rPr dirty="0" sz="1600" spc="-10">
                <a:latin typeface="Calibri"/>
                <a:cs typeface="Calibri"/>
              </a:rPr>
              <a:t> direct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4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enhances</a:t>
            </a:r>
            <a:r>
              <a:rPr dirty="0" sz="1600" spc="6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performance</a:t>
            </a:r>
            <a:r>
              <a:rPr dirty="0" sz="1600" spc="48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4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data-</a:t>
            </a:r>
            <a:r>
              <a:rPr dirty="0" sz="1600">
                <a:latin typeface="Calibri"/>
                <a:cs typeface="Calibri"/>
              </a:rPr>
              <a:t>heavy</a:t>
            </a:r>
            <a:r>
              <a:rPr dirty="0" sz="1600" spc="4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applications</a:t>
            </a:r>
            <a:r>
              <a:rPr dirty="0" sz="1600" spc="4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4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4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quick, targeted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retrieval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06718" y="9368738"/>
            <a:ext cx="728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10 |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P a</a:t>
            </a:r>
            <a:r>
              <a:rPr dirty="0" sz="1200" spc="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0" y="892810"/>
            <a:ext cx="6714490" cy="8005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5841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Directory structure</a:t>
            </a:r>
            <a:endParaRPr sz="1600">
              <a:latin typeface="Calibri"/>
              <a:cs typeface="Calibri"/>
            </a:endParaRPr>
          </a:p>
          <a:p>
            <a:pPr algn="just" marL="12700" marR="6350" indent="457200">
              <a:lnSpc>
                <a:spcPct val="117900"/>
              </a:lnSpc>
              <a:spcBef>
                <a:spcPts val="79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viewed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symbol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table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translates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into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control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blocks.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view,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itself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can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organized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many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ways.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organization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insert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entries,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delete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entries,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search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named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entry,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list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entries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directory.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considering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particular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keep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 </a:t>
            </a:r>
            <a:r>
              <a:rPr dirty="0" sz="1600">
                <a:latin typeface="Calibri"/>
                <a:cs typeface="Calibri"/>
              </a:rPr>
              <a:t>mind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operations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performed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directory:</a:t>
            </a:r>
            <a:endParaRPr sz="1600">
              <a:latin typeface="Calibri"/>
              <a:cs typeface="Calibri"/>
            </a:endParaRPr>
          </a:p>
          <a:p>
            <a:pPr algn="just" marL="514350" marR="6985" indent="-228600">
              <a:lnSpc>
                <a:spcPct val="101699"/>
              </a:lnSpc>
              <a:spcBef>
                <a:spcPts val="1195"/>
              </a:spcBef>
              <a:buFont typeface="Symbol"/>
              <a:buChar char=""/>
              <a:tabLst>
                <a:tab pos="514350" algn="l"/>
              </a:tabLst>
            </a:pPr>
            <a:r>
              <a:rPr dirty="0" sz="1600" b="1">
                <a:latin typeface="Calibri"/>
                <a:cs typeface="Calibri"/>
              </a:rPr>
              <a:t>Search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for a</a:t>
            </a:r>
            <a:r>
              <a:rPr dirty="0" sz="1600" spc="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 need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search 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 structure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find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entry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particular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file.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Since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symbolic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similar </a:t>
            </a:r>
            <a:r>
              <a:rPr dirty="0" sz="1600">
                <a:latin typeface="Calibri"/>
                <a:cs typeface="Calibri"/>
              </a:rPr>
              <a:t>names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indicate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relationship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among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find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particular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pattern.</a:t>
            </a:r>
            <a:endParaRPr sz="1600">
              <a:latin typeface="Calibri"/>
              <a:cs typeface="Calibri"/>
            </a:endParaRPr>
          </a:p>
          <a:p>
            <a:pPr algn="just" marL="513715" indent="-22796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513715" algn="l"/>
              </a:tabLst>
            </a:pPr>
            <a:r>
              <a:rPr dirty="0" sz="1600" b="1">
                <a:latin typeface="Calibri"/>
                <a:cs typeface="Calibri"/>
              </a:rPr>
              <a:t>Create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created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directory.</a:t>
            </a:r>
            <a:endParaRPr sz="1600">
              <a:latin typeface="Calibri"/>
              <a:cs typeface="Calibri"/>
            </a:endParaRPr>
          </a:p>
          <a:p>
            <a:pPr algn="just" marL="514350" marR="5080" indent="-228600">
              <a:lnSpc>
                <a:spcPct val="101699"/>
              </a:lnSpc>
              <a:spcBef>
                <a:spcPts val="90"/>
              </a:spcBef>
              <a:buFont typeface="Symbol"/>
              <a:buChar char=""/>
              <a:tabLst>
                <a:tab pos="514350" algn="l"/>
              </a:tabLst>
            </a:pPr>
            <a:r>
              <a:rPr dirty="0" sz="1600" b="1">
                <a:latin typeface="Calibri"/>
                <a:cs typeface="Calibri"/>
              </a:rPr>
              <a:t>Delete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file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longer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remove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leaves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defragement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 structure.</a:t>
            </a:r>
            <a:endParaRPr sz="1600">
              <a:latin typeface="Calibri"/>
              <a:cs typeface="Calibri"/>
            </a:endParaRPr>
          </a:p>
          <a:p>
            <a:pPr algn="just" marL="514350" marR="13970" indent="-228600">
              <a:lnSpc>
                <a:spcPct val="101899"/>
              </a:lnSpc>
              <a:spcBef>
                <a:spcPts val="80"/>
              </a:spcBef>
              <a:buFont typeface="Symbol"/>
              <a:buChar char=""/>
              <a:tabLst>
                <a:tab pos="514350" algn="l"/>
                <a:tab pos="559435" algn="l"/>
              </a:tabLst>
            </a:pPr>
            <a:r>
              <a:rPr dirty="0" sz="1600">
                <a:latin typeface="Calibri"/>
                <a:cs typeface="Calibri"/>
              </a:rPr>
              <a:t>	</a:t>
            </a:r>
            <a:r>
              <a:rPr dirty="0" sz="1600" b="1">
                <a:latin typeface="Calibri"/>
                <a:cs typeface="Calibri"/>
              </a:rPr>
              <a:t>List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9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directory</a:t>
            </a:r>
            <a:r>
              <a:rPr dirty="0" sz="1600" spc="8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list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contents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entry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  <a:p>
            <a:pPr algn="just" marL="514350" marR="5080" indent="-228600">
              <a:lnSpc>
                <a:spcPct val="101699"/>
              </a:lnSpc>
              <a:spcBef>
                <a:spcPts val="90"/>
              </a:spcBef>
              <a:buFont typeface="Symbol"/>
              <a:buChar char=""/>
              <a:tabLst>
                <a:tab pos="514350" algn="l"/>
              </a:tabLst>
            </a:pPr>
            <a:r>
              <a:rPr dirty="0" sz="1600" spc="-10">
                <a:latin typeface="Calibri"/>
                <a:cs typeface="Calibri"/>
              </a:rPr>
              <a:t>Rename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Because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represents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contents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users,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contents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>
                <a:latin typeface="Calibri"/>
                <a:cs typeface="Calibri"/>
              </a:rPr>
              <a:t>changes.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Renaming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1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allow</a:t>
            </a:r>
            <a:r>
              <a:rPr dirty="0" sz="1600" spc="1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position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directory structure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changed.</a:t>
            </a:r>
            <a:endParaRPr sz="1600">
              <a:latin typeface="Calibri"/>
              <a:cs typeface="Calibri"/>
            </a:endParaRPr>
          </a:p>
          <a:p>
            <a:pPr algn="just" marL="514350" marR="5080" indent="-228600">
              <a:lnSpc>
                <a:spcPct val="101699"/>
              </a:lnSpc>
              <a:spcBef>
                <a:spcPts val="85"/>
              </a:spcBef>
              <a:buFont typeface="Symbol"/>
              <a:buChar char=""/>
              <a:tabLst>
                <a:tab pos="514350" algn="l"/>
              </a:tabLst>
            </a:pPr>
            <a:r>
              <a:rPr dirty="0" sz="1600" spc="-10">
                <a:latin typeface="Calibri"/>
                <a:cs typeface="Calibri"/>
              </a:rPr>
              <a:t>Traverse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wish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every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every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directory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structure.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reliability,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good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idea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save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contents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structure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entire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regular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intervals.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Often, </a:t>
            </a:r>
            <a:r>
              <a:rPr dirty="0" sz="1600">
                <a:latin typeface="Calibri"/>
                <a:cs typeface="Calibri"/>
              </a:rPr>
              <a:t>we do this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 copying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magnetic tape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 secondary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storage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or </a:t>
            </a:r>
            <a:r>
              <a:rPr dirty="0" sz="1600">
                <a:latin typeface="Calibri"/>
                <a:cs typeface="Calibri"/>
              </a:rPr>
              <a:t>across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network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another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cloud.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technique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backup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system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failure.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addition,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longer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use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copied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backup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target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disk</a:t>
            </a:r>
            <a:r>
              <a:rPr dirty="0" sz="1600" spc="2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space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29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 </a:t>
            </a:r>
            <a:r>
              <a:rPr dirty="0" sz="1600" spc="-10">
                <a:latin typeface="Calibri"/>
                <a:cs typeface="Calibri"/>
              </a:rPr>
              <a:t>released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reuse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another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2025-08-20T15:41:04Z</dcterms:created>
  <dcterms:modified xsi:type="dcterms:W3CDTF">2025-08-20T15:41:04Z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2025-08-20T00:00:00Z</vt:filetime>
  </property>
  <property fmtid="{D5CDD505-2E9C-101B-9397-08002B2CF9AE}" pid="3" name="LastSaved">
    <vt:filetime>2025-08-20T00:00:00Z</vt:filetime>
  </property>
  <property fmtid="{D5CDD505-2E9C-101B-9397-08002B2CF9AE}" pid="4" name="Producer">
    <vt:lpwstr>iLovePDF</vt:lpwstr>
  </property>
</Properties>
</file>