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12" r:id="rId3"/>
    <p:sldId id="304" r:id="rId4"/>
    <p:sldId id="261" r:id="rId5"/>
    <p:sldId id="316" r:id="rId6"/>
    <p:sldId id="313" r:id="rId7"/>
    <p:sldId id="317" r:id="rId8"/>
    <p:sldId id="318" r:id="rId9"/>
    <p:sldId id="319" r:id="rId10"/>
    <p:sldId id="321" r:id="rId11"/>
    <p:sldId id="322" r:id="rId12"/>
  </p:sldIdLst>
  <p:sldSz cx="9144000" cy="5143500" type="screen16x9"/>
  <p:notesSz cx="6858000" cy="9144000"/>
  <p:embeddedFontLst>
    <p:embeddedFont>
      <p:font typeface="Baloo Tamma 2" panose="020B0604020202020204" charset="0"/>
      <p:regular r:id="rId14"/>
      <p:bold r:id="rId15"/>
    </p:embeddedFont>
    <p:embeddedFont>
      <p:font typeface="Cairo" pitchFamily="2" charset="-78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uli" panose="020B0604020202020204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Light" panose="000004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E41"/>
    <a:srgbClr val="FFFFFF"/>
    <a:srgbClr val="333333"/>
    <a:srgbClr val="A7D86D"/>
    <a:srgbClr val="4D4D4D"/>
    <a:srgbClr val="1C1C1C"/>
    <a:srgbClr val="292929"/>
    <a:srgbClr val="1D4E6F"/>
    <a:srgbClr val="65617D"/>
    <a:srgbClr val="D23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66AF4F-64FC-4570-B3A6-FFB3D6842CFE}">
  <a:tblStyle styleId="{0966AF4F-64FC-4570-B3A6-FFB3D6842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45E5DD-07D6-4D46-AD06-BE83A6565B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334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95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c661e22a1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c661e22a1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49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00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28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928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999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254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844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ACCA85E-88A3-46DD-85C0-E7789D16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504" y="609600"/>
            <a:ext cx="5607496" cy="4523753"/>
          </a:xfrm>
          <a:prstGeom prst="rect">
            <a:avLst/>
          </a:prstGeom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731755"/>
            <a:ext cx="4501918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392B"/>
                </a:solidFill>
              </a:rPr>
              <a:t>Chat  Application</a:t>
            </a:r>
            <a:endParaRPr lang="en-US" sz="6000" dirty="0">
              <a:solidFill>
                <a:srgbClr val="C0392B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FAFB3-E00B-4678-945E-94E8A5012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36" y="2330056"/>
            <a:ext cx="3438543" cy="28032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2C811A-D740-4E80-8927-77ED1667708D}"/>
              </a:ext>
            </a:extLst>
          </p:cNvPr>
          <p:cNvSpPr txBox="1"/>
          <p:nvPr/>
        </p:nvSpPr>
        <p:spPr>
          <a:xfrm>
            <a:off x="1877291" y="883456"/>
            <a:ext cx="227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2800" dirty="0">
                <a:solidFill>
                  <a:srgbClr val="2F2E41"/>
                </a:solidFill>
                <a:latin typeface="Cairo" pitchFamily="2" charset="-78"/>
                <a:cs typeface="Cairo" pitchFamily="2" charset="-78"/>
              </a:rPr>
              <a:t>تطبيق دردشة</a:t>
            </a:r>
            <a:endParaRPr lang="en-US" sz="2800" dirty="0">
              <a:solidFill>
                <a:srgbClr val="2F2E41"/>
              </a:solidFill>
              <a:latin typeface="Cairo" pitchFamily="2" charset="-78"/>
              <a:cs typeface="Cairo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067;p51">
            <a:extLst>
              <a:ext uri="{FF2B5EF4-FFF2-40B4-BE49-F238E27FC236}">
                <a16:creationId xmlns:a16="http://schemas.microsoft.com/office/drawing/2014/main" id="{8E4D60AF-9A5B-42B9-ADFC-DE711DD2C3CA}"/>
              </a:ext>
            </a:extLst>
          </p:cNvPr>
          <p:cNvGrpSpPr/>
          <p:nvPr/>
        </p:nvGrpSpPr>
        <p:grpSpPr>
          <a:xfrm>
            <a:off x="8421887" y="543369"/>
            <a:ext cx="548701" cy="585324"/>
            <a:chOff x="6506504" y="937343"/>
            <a:chExt cx="744273" cy="793950"/>
          </a:xfrm>
        </p:grpSpPr>
        <p:sp>
          <p:nvSpPr>
            <p:cNvPr id="8" name="Google Shape;1068;p51">
              <a:extLst>
                <a:ext uri="{FF2B5EF4-FFF2-40B4-BE49-F238E27FC236}">
                  <a16:creationId xmlns:a16="http://schemas.microsoft.com/office/drawing/2014/main" id="{18631C87-8F63-40F5-B8C6-0715AEE743A5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9;p51">
              <a:extLst>
                <a:ext uri="{FF2B5EF4-FFF2-40B4-BE49-F238E27FC236}">
                  <a16:creationId xmlns:a16="http://schemas.microsoft.com/office/drawing/2014/main" id="{8DA2ED63-8EBD-4E77-9197-A4CFB737A8A8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0;p51">
              <a:extLst>
                <a:ext uri="{FF2B5EF4-FFF2-40B4-BE49-F238E27FC236}">
                  <a16:creationId xmlns:a16="http://schemas.microsoft.com/office/drawing/2014/main" id="{429548E6-AA3C-4664-B269-1007B0303FA0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071;p51">
              <a:extLst>
                <a:ext uri="{FF2B5EF4-FFF2-40B4-BE49-F238E27FC236}">
                  <a16:creationId xmlns:a16="http://schemas.microsoft.com/office/drawing/2014/main" id="{7183045E-3C4E-4095-999F-239BF4D6C87C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" name="Google Shape;1072;p51">
                <a:extLst>
                  <a:ext uri="{FF2B5EF4-FFF2-40B4-BE49-F238E27FC236}">
                    <a16:creationId xmlns:a16="http://schemas.microsoft.com/office/drawing/2014/main" id="{2A044CEB-597F-4C43-BE62-A3A465A503E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73;p51">
                <a:extLst>
                  <a:ext uri="{FF2B5EF4-FFF2-40B4-BE49-F238E27FC236}">
                    <a16:creationId xmlns:a16="http://schemas.microsoft.com/office/drawing/2014/main" id="{4A8B6F02-8473-4B66-960F-1DA5098DC5C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74;p51">
                <a:extLst>
                  <a:ext uri="{FF2B5EF4-FFF2-40B4-BE49-F238E27FC236}">
                    <a16:creationId xmlns:a16="http://schemas.microsoft.com/office/drawing/2014/main" id="{8002B055-4E63-4618-A308-CF09EEC6970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75;p51">
                <a:extLst>
                  <a:ext uri="{FF2B5EF4-FFF2-40B4-BE49-F238E27FC236}">
                    <a16:creationId xmlns:a16="http://schemas.microsoft.com/office/drawing/2014/main" id="{8B3F0FEA-84B6-4767-8278-7D689124311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76;p51">
                <a:extLst>
                  <a:ext uri="{FF2B5EF4-FFF2-40B4-BE49-F238E27FC236}">
                    <a16:creationId xmlns:a16="http://schemas.microsoft.com/office/drawing/2014/main" id="{825F64DE-1F2C-4E9E-9E1B-F244825E68E5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77;p51">
                <a:extLst>
                  <a:ext uri="{FF2B5EF4-FFF2-40B4-BE49-F238E27FC236}">
                    <a16:creationId xmlns:a16="http://schemas.microsoft.com/office/drawing/2014/main" id="{155D3FF6-CA90-44A4-81CC-4FAD6B0AEDCF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78;p51">
                <a:extLst>
                  <a:ext uri="{FF2B5EF4-FFF2-40B4-BE49-F238E27FC236}">
                    <a16:creationId xmlns:a16="http://schemas.microsoft.com/office/drawing/2014/main" id="{3F98CF91-2477-4E79-8171-82407C876A6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79;p51">
                <a:extLst>
                  <a:ext uri="{FF2B5EF4-FFF2-40B4-BE49-F238E27FC236}">
                    <a16:creationId xmlns:a16="http://schemas.microsoft.com/office/drawing/2014/main" id="{3B26FE02-7C7C-41B1-A671-78D43266C9C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80;p51">
                <a:extLst>
                  <a:ext uri="{FF2B5EF4-FFF2-40B4-BE49-F238E27FC236}">
                    <a16:creationId xmlns:a16="http://schemas.microsoft.com/office/drawing/2014/main" id="{3F4F8CD1-55B8-4DE2-8788-E5519105EAA3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81;p51">
                <a:extLst>
                  <a:ext uri="{FF2B5EF4-FFF2-40B4-BE49-F238E27FC236}">
                    <a16:creationId xmlns:a16="http://schemas.microsoft.com/office/drawing/2014/main" id="{1812B69F-53A9-43C5-BE03-EFD1FB693D4D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25">
            <a:extLst>
              <a:ext uri="{FF2B5EF4-FFF2-40B4-BE49-F238E27FC236}">
                <a16:creationId xmlns:a16="http://schemas.microsoft.com/office/drawing/2014/main" id="{5D4C1DB7-509F-E120-4565-27B6B0DCA9E7}"/>
              </a:ext>
            </a:extLst>
          </p:cNvPr>
          <p:cNvSpPr txBox="1"/>
          <p:nvPr/>
        </p:nvSpPr>
        <p:spPr>
          <a:xfrm>
            <a:off x="5412277" y="1798142"/>
            <a:ext cx="354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1600" b="1" dirty="0">
                <a:latin typeface="Cairo" pitchFamily="2" charset="-78"/>
                <a:cs typeface="Cairo" pitchFamily="2" charset="-78"/>
              </a:rPr>
              <a:t> :</a:t>
            </a:r>
            <a:r>
              <a:rPr lang="en-US" sz="1600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ER Diagram </a:t>
            </a:r>
            <a:r>
              <a:rPr lang="ar-SY" sz="1600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مخطط </a:t>
            </a:r>
            <a:endParaRPr lang="en-US" sz="1600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3" name="TextBox 24">
            <a:extLst>
              <a:ext uri="{FF2B5EF4-FFF2-40B4-BE49-F238E27FC236}">
                <a16:creationId xmlns:a16="http://schemas.microsoft.com/office/drawing/2014/main" id="{25557055-07EA-C019-6ED6-108C900502BD}"/>
              </a:ext>
            </a:extLst>
          </p:cNvPr>
          <p:cNvSpPr txBox="1"/>
          <p:nvPr/>
        </p:nvSpPr>
        <p:spPr>
          <a:xfrm>
            <a:off x="8347142" y="1413561"/>
            <a:ext cx="5651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:</a:t>
            </a:r>
            <a:r>
              <a:rPr lang="ar-SY" sz="1500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أولاً</a:t>
            </a:r>
            <a:endParaRPr lang="en-US" sz="1500" b="1" dirty="0">
              <a:solidFill>
                <a:srgbClr val="A7D86D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CF4B7-A5AC-1B8E-4C9D-7BA0AF5E5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2483590"/>
            <a:ext cx="6762750" cy="2529840"/>
          </a:xfrm>
          <a:prstGeom prst="rect">
            <a:avLst/>
          </a:prstGeom>
        </p:spPr>
      </p:pic>
      <p:sp>
        <p:nvSpPr>
          <p:cNvPr id="26" name="Google Shape;98;p19">
            <a:extLst>
              <a:ext uri="{FF2B5EF4-FFF2-40B4-BE49-F238E27FC236}">
                <a16:creationId xmlns:a16="http://schemas.microsoft.com/office/drawing/2014/main" id="{27C32823-E3D0-3A98-4306-17B228720C56}"/>
              </a:ext>
            </a:extLst>
          </p:cNvPr>
          <p:cNvSpPr txBox="1">
            <a:spLocks/>
          </p:cNvSpPr>
          <p:nvPr/>
        </p:nvSpPr>
        <p:spPr>
          <a:xfrm>
            <a:off x="5755438" y="634361"/>
            <a:ext cx="2530745" cy="51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 rtl="1"/>
            <a:r>
              <a:rPr lang="ar-SY" sz="3000" dirty="0">
                <a:latin typeface="Cairo" panose="00000500000000000000" pitchFamily="2" charset="-78"/>
                <a:cs typeface="Cairo" panose="00000500000000000000" pitchFamily="2" charset="-78"/>
              </a:rPr>
              <a:t>مخططات</a:t>
            </a:r>
          </a:p>
          <a:p>
            <a:pPr algn="r" rtl="1"/>
            <a:r>
              <a:rPr lang="ar-SY" sz="3000" dirty="0">
                <a:latin typeface="Cairo" panose="00000500000000000000" pitchFamily="2" charset="-78"/>
                <a:cs typeface="Cairo" panose="00000500000000000000" pitchFamily="2" charset="-78"/>
              </a:rPr>
              <a:t>  المشروع:</a:t>
            </a:r>
          </a:p>
        </p:txBody>
      </p:sp>
      <p:pic>
        <p:nvPicPr>
          <p:cNvPr id="29" name="صورة 28">
            <a:extLst>
              <a:ext uri="{FF2B5EF4-FFF2-40B4-BE49-F238E27FC236}">
                <a16:creationId xmlns:a16="http://schemas.microsoft.com/office/drawing/2014/main" id="{792E59F6-423B-CE75-AA32-3C6F2DC5F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731725" cy="236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8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067;p51">
            <a:extLst>
              <a:ext uri="{FF2B5EF4-FFF2-40B4-BE49-F238E27FC236}">
                <a16:creationId xmlns:a16="http://schemas.microsoft.com/office/drawing/2014/main" id="{8E4D60AF-9A5B-42B9-ADFC-DE711DD2C3CA}"/>
              </a:ext>
            </a:extLst>
          </p:cNvPr>
          <p:cNvGrpSpPr/>
          <p:nvPr/>
        </p:nvGrpSpPr>
        <p:grpSpPr>
          <a:xfrm>
            <a:off x="8421887" y="543369"/>
            <a:ext cx="548701" cy="585324"/>
            <a:chOff x="6506504" y="937343"/>
            <a:chExt cx="744273" cy="793950"/>
          </a:xfrm>
        </p:grpSpPr>
        <p:sp>
          <p:nvSpPr>
            <p:cNvPr id="8" name="Google Shape;1068;p51">
              <a:extLst>
                <a:ext uri="{FF2B5EF4-FFF2-40B4-BE49-F238E27FC236}">
                  <a16:creationId xmlns:a16="http://schemas.microsoft.com/office/drawing/2014/main" id="{18631C87-8F63-40F5-B8C6-0715AEE743A5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9;p51">
              <a:extLst>
                <a:ext uri="{FF2B5EF4-FFF2-40B4-BE49-F238E27FC236}">
                  <a16:creationId xmlns:a16="http://schemas.microsoft.com/office/drawing/2014/main" id="{8DA2ED63-8EBD-4E77-9197-A4CFB737A8A8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0;p51">
              <a:extLst>
                <a:ext uri="{FF2B5EF4-FFF2-40B4-BE49-F238E27FC236}">
                  <a16:creationId xmlns:a16="http://schemas.microsoft.com/office/drawing/2014/main" id="{429548E6-AA3C-4664-B269-1007B0303FA0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071;p51">
              <a:extLst>
                <a:ext uri="{FF2B5EF4-FFF2-40B4-BE49-F238E27FC236}">
                  <a16:creationId xmlns:a16="http://schemas.microsoft.com/office/drawing/2014/main" id="{7183045E-3C4E-4095-999F-239BF4D6C87C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" name="Google Shape;1072;p51">
                <a:extLst>
                  <a:ext uri="{FF2B5EF4-FFF2-40B4-BE49-F238E27FC236}">
                    <a16:creationId xmlns:a16="http://schemas.microsoft.com/office/drawing/2014/main" id="{2A044CEB-597F-4C43-BE62-A3A465A503E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73;p51">
                <a:extLst>
                  <a:ext uri="{FF2B5EF4-FFF2-40B4-BE49-F238E27FC236}">
                    <a16:creationId xmlns:a16="http://schemas.microsoft.com/office/drawing/2014/main" id="{4A8B6F02-8473-4B66-960F-1DA5098DC5C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74;p51">
                <a:extLst>
                  <a:ext uri="{FF2B5EF4-FFF2-40B4-BE49-F238E27FC236}">
                    <a16:creationId xmlns:a16="http://schemas.microsoft.com/office/drawing/2014/main" id="{8002B055-4E63-4618-A308-CF09EEC6970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75;p51">
                <a:extLst>
                  <a:ext uri="{FF2B5EF4-FFF2-40B4-BE49-F238E27FC236}">
                    <a16:creationId xmlns:a16="http://schemas.microsoft.com/office/drawing/2014/main" id="{8B3F0FEA-84B6-4767-8278-7D689124311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76;p51">
                <a:extLst>
                  <a:ext uri="{FF2B5EF4-FFF2-40B4-BE49-F238E27FC236}">
                    <a16:creationId xmlns:a16="http://schemas.microsoft.com/office/drawing/2014/main" id="{825F64DE-1F2C-4E9E-9E1B-F244825E68E5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77;p51">
                <a:extLst>
                  <a:ext uri="{FF2B5EF4-FFF2-40B4-BE49-F238E27FC236}">
                    <a16:creationId xmlns:a16="http://schemas.microsoft.com/office/drawing/2014/main" id="{155D3FF6-CA90-44A4-81CC-4FAD6B0AEDCF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78;p51">
                <a:extLst>
                  <a:ext uri="{FF2B5EF4-FFF2-40B4-BE49-F238E27FC236}">
                    <a16:creationId xmlns:a16="http://schemas.microsoft.com/office/drawing/2014/main" id="{3F98CF91-2477-4E79-8171-82407C876A6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79;p51">
                <a:extLst>
                  <a:ext uri="{FF2B5EF4-FFF2-40B4-BE49-F238E27FC236}">
                    <a16:creationId xmlns:a16="http://schemas.microsoft.com/office/drawing/2014/main" id="{3B26FE02-7C7C-41B1-A671-78D43266C9C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80;p51">
                <a:extLst>
                  <a:ext uri="{FF2B5EF4-FFF2-40B4-BE49-F238E27FC236}">
                    <a16:creationId xmlns:a16="http://schemas.microsoft.com/office/drawing/2014/main" id="{3F4F8CD1-55B8-4DE2-8788-E5519105EAA3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81;p51">
                <a:extLst>
                  <a:ext uri="{FF2B5EF4-FFF2-40B4-BE49-F238E27FC236}">
                    <a16:creationId xmlns:a16="http://schemas.microsoft.com/office/drawing/2014/main" id="{1812B69F-53A9-43C5-BE03-EFD1FB693D4D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25">
            <a:extLst>
              <a:ext uri="{FF2B5EF4-FFF2-40B4-BE49-F238E27FC236}">
                <a16:creationId xmlns:a16="http://schemas.microsoft.com/office/drawing/2014/main" id="{5D4C1DB7-509F-E120-4565-27B6B0DCA9E7}"/>
              </a:ext>
            </a:extLst>
          </p:cNvPr>
          <p:cNvSpPr txBox="1"/>
          <p:nvPr/>
        </p:nvSpPr>
        <p:spPr>
          <a:xfrm>
            <a:off x="5412277" y="1798142"/>
            <a:ext cx="354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1600" b="1" dirty="0">
                <a:latin typeface="Cairo" pitchFamily="2" charset="-78"/>
                <a:cs typeface="Cairo" pitchFamily="2" charset="-78"/>
              </a:rPr>
              <a:t> :</a:t>
            </a:r>
            <a:r>
              <a:rPr lang="en-US" sz="1600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Use Case Diagram</a:t>
            </a:r>
            <a:r>
              <a:rPr lang="ar-SY" sz="1600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مخطط </a:t>
            </a:r>
            <a:endParaRPr lang="en-US" sz="1600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6" name="Google Shape;98;p19">
            <a:extLst>
              <a:ext uri="{FF2B5EF4-FFF2-40B4-BE49-F238E27FC236}">
                <a16:creationId xmlns:a16="http://schemas.microsoft.com/office/drawing/2014/main" id="{27C32823-E3D0-3A98-4306-17B228720C56}"/>
              </a:ext>
            </a:extLst>
          </p:cNvPr>
          <p:cNvSpPr txBox="1">
            <a:spLocks/>
          </p:cNvSpPr>
          <p:nvPr/>
        </p:nvSpPr>
        <p:spPr>
          <a:xfrm>
            <a:off x="5755438" y="634361"/>
            <a:ext cx="2530745" cy="51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 rtl="1"/>
            <a:r>
              <a:rPr lang="ar-SY" sz="3000" dirty="0">
                <a:latin typeface="Cairo" panose="00000500000000000000" pitchFamily="2" charset="-78"/>
                <a:cs typeface="Cairo" panose="00000500000000000000" pitchFamily="2" charset="-78"/>
              </a:rPr>
              <a:t>مخططات</a:t>
            </a:r>
          </a:p>
          <a:p>
            <a:pPr algn="r" rtl="1"/>
            <a:r>
              <a:rPr lang="ar-SY" sz="3000" dirty="0">
                <a:latin typeface="Cairo" panose="00000500000000000000" pitchFamily="2" charset="-78"/>
                <a:cs typeface="Cairo" panose="00000500000000000000" pitchFamily="2" charset="-78"/>
              </a:rPr>
              <a:t>  المشروع:</a:t>
            </a:r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70D1C44D-10EB-7E4B-F4F9-28774C3FF0DF}"/>
              </a:ext>
            </a:extLst>
          </p:cNvPr>
          <p:cNvSpPr txBox="1"/>
          <p:nvPr/>
        </p:nvSpPr>
        <p:spPr>
          <a:xfrm>
            <a:off x="8327629" y="1476562"/>
            <a:ext cx="6060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:</a:t>
            </a:r>
            <a:r>
              <a:rPr lang="ar-SY" sz="1500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ثانياً</a:t>
            </a:r>
            <a:endParaRPr lang="en-US" sz="1500" b="1" dirty="0">
              <a:solidFill>
                <a:srgbClr val="A7D86D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22" name="صورة 21">
            <a:extLst>
              <a:ext uri="{FF2B5EF4-FFF2-40B4-BE49-F238E27FC236}">
                <a16:creationId xmlns:a16="http://schemas.microsoft.com/office/drawing/2014/main" id="{DEFC14F6-1B3D-3002-7D91-EAD06277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18"/>
            <a:ext cx="3906187" cy="2498012"/>
          </a:xfrm>
          <a:prstGeom prst="rect">
            <a:avLst/>
          </a:prstGeom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8C645AAA-C6FD-5D89-3A51-A537E654F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68" y="2404110"/>
            <a:ext cx="583054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6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"/>
          <p:cNvSpPr txBox="1">
            <a:spLocks noGrp="1"/>
          </p:cNvSpPr>
          <p:nvPr>
            <p:ph type="title"/>
          </p:nvPr>
        </p:nvSpPr>
        <p:spPr>
          <a:xfrm>
            <a:off x="1854271" y="507270"/>
            <a:ext cx="543545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rgbClr val="D23D29"/>
                </a:solidFill>
              </a:rPr>
              <a:t>Project Presenter</a:t>
            </a:r>
            <a:endParaRPr dirty="0">
              <a:solidFill>
                <a:srgbClr val="D23D29"/>
              </a:solidFill>
            </a:endParaRPr>
          </a:p>
        </p:txBody>
      </p:sp>
      <p:sp>
        <p:nvSpPr>
          <p:cNvPr id="520" name="Google Shape;520;p46"/>
          <p:cNvSpPr txBox="1">
            <a:spLocks noGrp="1"/>
          </p:cNvSpPr>
          <p:nvPr>
            <p:ph type="sldNum" idx="12"/>
          </p:nvPr>
        </p:nvSpPr>
        <p:spPr>
          <a:xfrm>
            <a:off x="7010400" y="4749900"/>
            <a:ext cx="1932708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1600" dirty="0">
                <a:solidFill>
                  <a:srgbClr val="D23D29"/>
                </a:solidFill>
                <a:latin typeface="Cairo" pitchFamily="2" charset="-78"/>
                <a:cs typeface="Cairo" pitchFamily="2" charset="-78"/>
              </a:rPr>
              <a:t>جامعة الشهباء الخاصة</a:t>
            </a:r>
            <a:endParaRPr sz="1600" dirty="0">
              <a:solidFill>
                <a:srgbClr val="D23D29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521" name="Google Shape;521;p46"/>
          <p:cNvPicPr preferRelativeResize="0"/>
          <p:nvPr/>
        </p:nvPicPr>
        <p:blipFill>
          <a:blip r:embed="rId3"/>
          <a:srcRect/>
          <a:stretch/>
        </p:blipFill>
        <p:spPr>
          <a:xfrm>
            <a:off x="3977057" y="1963718"/>
            <a:ext cx="1189884" cy="1189884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2" name="Google Shape;522;p46"/>
          <p:cNvSpPr txBox="1"/>
          <p:nvPr/>
        </p:nvSpPr>
        <p:spPr>
          <a:xfrm>
            <a:off x="3967424" y="3253071"/>
            <a:ext cx="1209151" cy="398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Mohammad Abukhader</a:t>
            </a:r>
            <a:br>
              <a:rPr lang="en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endParaRPr lang="en-US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C0DAA-4C93-40BF-8039-DD1339D5FDC3}"/>
              </a:ext>
            </a:extLst>
          </p:cNvPr>
          <p:cNvSpPr txBox="1"/>
          <p:nvPr/>
        </p:nvSpPr>
        <p:spPr>
          <a:xfrm>
            <a:off x="1854271" y="1464139"/>
            <a:ext cx="543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2000" b="1" dirty="0">
                <a:solidFill>
                  <a:srgbClr val="C0392B"/>
                </a:solidFill>
                <a:latin typeface="Cairo" pitchFamily="2" charset="-78"/>
                <a:cs typeface="Cairo" pitchFamily="2" charset="-78"/>
              </a:rPr>
              <a:t>مقدم المشروع </a:t>
            </a:r>
            <a:endParaRPr lang="en-US" sz="1300" b="1" dirty="0">
              <a:solidFill>
                <a:srgbClr val="65617D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386C9-E500-4806-9073-A6D148ABB8A5}"/>
              </a:ext>
            </a:extLst>
          </p:cNvPr>
          <p:cNvSpPr txBox="1"/>
          <p:nvPr/>
        </p:nvSpPr>
        <p:spPr>
          <a:xfrm>
            <a:off x="3894010" y="3724290"/>
            <a:ext cx="1412185" cy="31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b="1" dirty="0">
                <a:solidFill>
                  <a:srgbClr val="65617D"/>
                </a:solidFill>
                <a:latin typeface="Cairo" pitchFamily="2" charset="-78"/>
                <a:cs typeface="Cairo" pitchFamily="2" charset="-78"/>
              </a:rPr>
              <a:t>محمد أبو خضر</a:t>
            </a:r>
            <a:endParaRPr lang="en-US" b="1" dirty="0">
              <a:solidFill>
                <a:srgbClr val="65617D"/>
              </a:solidFill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4564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869873" y="311727"/>
            <a:ext cx="4013074" cy="36274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200" dirty="0">
                <a:solidFill>
                  <a:srgbClr val="1D4E6F"/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اللغات المستخدمة في التطبيق:</a:t>
            </a:r>
            <a:endParaRPr sz="2200" dirty="0">
              <a:solidFill>
                <a:srgbClr val="1D4E6F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2443F-922A-4C9A-8A1B-607102A0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95401"/>
            <a:ext cx="5491109" cy="384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332ED7-9C28-4E14-ADF1-DA7DD1B87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61" y="46069"/>
            <a:ext cx="1693487" cy="16934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196D2F-3EE5-40F7-80B4-8FE465173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889" y="9434"/>
            <a:ext cx="1995118" cy="1330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D5870A-16B2-4E97-AA6F-0FDFEA79F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532" y="3431287"/>
            <a:ext cx="2767303" cy="20754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229A24-87C7-4CD0-A40B-DC90B87C82EF}"/>
              </a:ext>
            </a:extLst>
          </p:cNvPr>
          <p:cNvSpPr txBox="1"/>
          <p:nvPr/>
        </p:nvSpPr>
        <p:spPr>
          <a:xfrm>
            <a:off x="5752162" y="725090"/>
            <a:ext cx="2988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Clr>
                <a:srgbClr val="1D4E6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3333"/>
                </a:solidFill>
                <a:latin typeface="Baloo Tamma 2" pitchFamily="2" charset="0"/>
                <a:cs typeface="Baloo Tamma 2" pitchFamily="2" charset="0"/>
              </a:rPr>
              <a:t>HTML</a:t>
            </a:r>
          </a:p>
          <a:p>
            <a:pPr marL="285750" indent="-285750" algn="just" rtl="1">
              <a:lnSpc>
                <a:spcPct val="150000"/>
              </a:lnSpc>
              <a:buClr>
                <a:srgbClr val="1D4E6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3333"/>
                </a:solidFill>
                <a:latin typeface="Baloo Tamma 2" pitchFamily="2" charset="0"/>
                <a:cs typeface="Baloo Tamma 2" pitchFamily="2" charset="0"/>
              </a:rPr>
              <a:t>CSS</a:t>
            </a:r>
          </a:p>
          <a:p>
            <a:pPr marL="285750" indent="-285750" algn="just" rtl="1">
              <a:lnSpc>
                <a:spcPct val="150000"/>
              </a:lnSpc>
              <a:buClr>
                <a:srgbClr val="1D4E6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3333"/>
                </a:solidFill>
                <a:latin typeface="Baloo Tamma 2" pitchFamily="2" charset="0"/>
                <a:cs typeface="Baloo Tamma 2" pitchFamily="2" charset="0"/>
              </a:rPr>
              <a:t>Bootstrap</a:t>
            </a:r>
          </a:p>
          <a:p>
            <a:pPr marL="285750" indent="-285750" algn="r" rtl="1">
              <a:lnSpc>
                <a:spcPct val="150000"/>
              </a:lnSpc>
              <a:buClr>
                <a:srgbClr val="1D4E6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3333"/>
                </a:solidFill>
                <a:latin typeface="Baloo Tamma 2" pitchFamily="2" charset="0"/>
                <a:cs typeface="Baloo Tamma 2" pitchFamily="2" charset="0"/>
              </a:rPr>
              <a:t>JavaScript</a:t>
            </a:r>
          </a:p>
          <a:p>
            <a:pPr marL="285750" indent="-285750" algn="r" rtl="1">
              <a:lnSpc>
                <a:spcPct val="150000"/>
              </a:lnSpc>
              <a:buClr>
                <a:srgbClr val="1D4E6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3333"/>
                </a:solidFill>
                <a:latin typeface="Baloo Tamma 2" pitchFamily="2" charset="0"/>
                <a:cs typeface="Baloo Tamma 2" pitchFamily="2" charset="0"/>
              </a:rPr>
              <a:t>jQuery</a:t>
            </a:r>
          </a:p>
          <a:p>
            <a:pPr marL="285750" indent="-285750" algn="r" rtl="1">
              <a:lnSpc>
                <a:spcPct val="150000"/>
              </a:lnSpc>
              <a:buClr>
                <a:srgbClr val="1D4E6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3333"/>
                </a:solidFill>
                <a:latin typeface="Baloo Tamma 2" pitchFamily="2" charset="0"/>
                <a:cs typeface="Baloo Tamma 2" pitchFamily="2" charset="0"/>
              </a:rPr>
              <a:t>Ajax</a:t>
            </a:r>
          </a:p>
          <a:p>
            <a:pPr marL="285750" indent="-285750" algn="r" rtl="1">
              <a:lnSpc>
                <a:spcPct val="150000"/>
              </a:lnSpc>
              <a:buClr>
                <a:srgbClr val="1D4E6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3333"/>
                </a:solidFill>
                <a:latin typeface="Baloo Tamma 2" pitchFamily="2" charset="0"/>
                <a:cs typeface="Baloo Tamma 2" pitchFamily="2" charset="0"/>
              </a:rPr>
              <a:t>PHP</a:t>
            </a:r>
            <a:endParaRPr lang="ar-SY" sz="1800" b="1" dirty="0">
              <a:solidFill>
                <a:srgbClr val="333333"/>
              </a:solidFill>
              <a:latin typeface="Baloo Tamma 2" pitchFamily="2" charset="0"/>
              <a:cs typeface="Baloo Tamma 2" pitchFamily="2" charset="0"/>
            </a:endParaRPr>
          </a:p>
          <a:p>
            <a:pPr marL="285750" indent="-285750" algn="r" rtl="1">
              <a:lnSpc>
                <a:spcPct val="150000"/>
              </a:lnSpc>
              <a:buClr>
                <a:srgbClr val="1D4E6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3333"/>
                </a:solidFill>
                <a:latin typeface="Baloo Tamma 2" pitchFamily="2" charset="0"/>
                <a:cs typeface="Baloo Tamma 2" pitchFamily="2" charset="0"/>
              </a:rPr>
              <a:t>MySQL</a:t>
            </a:r>
          </a:p>
          <a:p>
            <a:pPr algn="r" rtl="1">
              <a:buClr>
                <a:srgbClr val="1D4E6F"/>
              </a:buClr>
            </a:pPr>
            <a:endParaRPr lang="en-US" sz="1800" b="1" dirty="0">
              <a:solidFill>
                <a:srgbClr val="4D4D4D"/>
              </a:solidFill>
              <a:latin typeface="Baloo Tamma 2" pitchFamily="2" charset="0"/>
              <a:cs typeface="Baloo Tamma 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 idx="4294967295"/>
          </p:nvPr>
        </p:nvSpPr>
        <p:spPr>
          <a:xfrm>
            <a:off x="5755438" y="634361"/>
            <a:ext cx="2530745" cy="51464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3000" dirty="0">
                <a:latin typeface="Cairo" panose="00000500000000000000" pitchFamily="2" charset="-78"/>
                <a:cs typeface="Cairo" panose="00000500000000000000" pitchFamily="2" charset="-78"/>
              </a:rPr>
              <a:t>وصف المشروع:</a:t>
            </a:r>
            <a:endParaRPr sz="3000" dirty="0">
              <a:latin typeface="Cairo" panose="00000500000000000000" pitchFamily="2" charset="-78"/>
              <a:cs typeface="Cairo" panose="00000500000000000000" pitchFamily="2" charset="-78"/>
            </a:endParaRPr>
          </a:p>
        </p:txBody>
      </p:sp>
      <p:grpSp>
        <p:nvGrpSpPr>
          <p:cNvPr id="7" name="Google Shape;1067;p51">
            <a:extLst>
              <a:ext uri="{FF2B5EF4-FFF2-40B4-BE49-F238E27FC236}">
                <a16:creationId xmlns:a16="http://schemas.microsoft.com/office/drawing/2014/main" id="{8E4D60AF-9A5B-42B9-ADFC-DE711DD2C3CA}"/>
              </a:ext>
            </a:extLst>
          </p:cNvPr>
          <p:cNvGrpSpPr/>
          <p:nvPr/>
        </p:nvGrpSpPr>
        <p:grpSpPr>
          <a:xfrm>
            <a:off x="8421887" y="543369"/>
            <a:ext cx="548701" cy="585324"/>
            <a:chOff x="6506504" y="937343"/>
            <a:chExt cx="744273" cy="793950"/>
          </a:xfrm>
        </p:grpSpPr>
        <p:sp>
          <p:nvSpPr>
            <p:cNvPr id="8" name="Google Shape;1068;p51">
              <a:extLst>
                <a:ext uri="{FF2B5EF4-FFF2-40B4-BE49-F238E27FC236}">
                  <a16:creationId xmlns:a16="http://schemas.microsoft.com/office/drawing/2014/main" id="{18631C87-8F63-40F5-B8C6-0715AEE743A5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9;p51">
              <a:extLst>
                <a:ext uri="{FF2B5EF4-FFF2-40B4-BE49-F238E27FC236}">
                  <a16:creationId xmlns:a16="http://schemas.microsoft.com/office/drawing/2014/main" id="{8DA2ED63-8EBD-4E77-9197-A4CFB737A8A8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0;p51">
              <a:extLst>
                <a:ext uri="{FF2B5EF4-FFF2-40B4-BE49-F238E27FC236}">
                  <a16:creationId xmlns:a16="http://schemas.microsoft.com/office/drawing/2014/main" id="{429548E6-AA3C-4664-B269-1007B0303FA0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071;p51">
              <a:extLst>
                <a:ext uri="{FF2B5EF4-FFF2-40B4-BE49-F238E27FC236}">
                  <a16:creationId xmlns:a16="http://schemas.microsoft.com/office/drawing/2014/main" id="{7183045E-3C4E-4095-999F-239BF4D6C87C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" name="Google Shape;1072;p51">
                <a:extLst>
                  <a:ext uri="{FF2B5EF4-FFF2-40B4-BE49-F238E27FC236}">
                    <a16:creationId xmlns:a16="http://schemas.microsoft.com/office/drawing/2014/main" id="{2A044CEB-597F-4C43-BE62-A3A465A503E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73;p51">
                <a:extLst>
                  <a:ext uri="{FF2B5EF4-FFF2-40B4-BE49-F238E27FC236}">
                    <a16:creationId xmlns:a16="http://schemas.microsoft.com/office/drawing/2014/main" id="{4A8B6F02-8473-4B66-960F-1DA5098DC5C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74;p51">
                <a:extLst>
                  <a:ext uri="{FF2B5EF4-FFF2-40B4-BE49-F238E27FC236}">
                    <a16:creationId xmlns:a16="http://schemas.microsoft.com/office/drawing/2014/main" id="{8002B055-4E63-4618-A308-CF09EEC6970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75;p51">
                <a:extLst>
                  <a:ext uri="{FF2B5EF4-FFF2-40B4-BE49-F238E27FC236}">
                    <a16:creationId xmlns:a16="http://schemas.microsoft.com/office/drawing/2014/main" id="{8B3F0FEA-84B6-4767-8278-7D689124311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76;p51">
                <a:extLst>
                  <a:ext uri="{FF2B5EF4-FFF2-40B4-BE49-F238E27FC236}">
                    <a16:creationId xmlns:a16="http://schemas.microsoft.com/office/drawing/2014/main" id="{825F64DE-1F2C-4E9E-9E1B-F244825E68E5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77;p51">
                <a:extLst>
                  <a:ext uri="{FF2B5EF4-FFF2-40B4-BE49-F238E27FC236}">
                    <a16:creationId xmlns:a16="http://schemas.microsoft.com/office/drawing/2014/main" id="{155D3FF6-CA90-44A4-81CC-4FAD6B0AEDCF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78;p51">
                <a:extLst>
                  <a:ext uri="{FF2B5EF4-FFF2-40B4-BE49-F238E27FC236}">
                    <a16:creationId xmlns:a16="http://schemas.microsoft.com/office/drawing/2014/main" id="{3F98CF91-2477-4E79-8171-82407C876A6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79;p51">
                <a:extLst>
                  <a:ext uri="{FF2B5EF4-FFF2-40B4-BE49-F238E27FC236}">
                    <a16:creationId xmlns:a16="http://schemas.microsoft.com/office/drawing/2014/main" id="{3B26FE02-7C7C-41B1-A671-78D43266C9C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80;p51">
                <a:extLst>
                  <a:ext uri="{FF2B5EF4-FFF2-40B4-BE49-F238E27FC236}">
                    <a16:creationId xmlns:a16="http://schemas.microsoft.com/office/drawing/2014/main" id="{3F4F8CD1-55B8-4DE2-8788-E5519105EAA3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81;p51">
                <a:extLst>
                  <a:ext uri="{FF2B5EF4-FFF2-40B4-BE49-F238E27FC236}">
                    <a16:creationId xmlns:a16="http://schemas.microsoft.com/office/drawing/2014/main" id="{1812B69F-53A9-43C5-BE03-EFD1FB693D4D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7F91088-A55E-4365-BD92-8BB080ECF9E9}"/>
              </a:ext>
            </a:extLst>
          </p:cNvPr>
          <p:cNvSpPr txBox="1"/>
          <p:nvPr/>
        </p:nvSpPr>
        <p:spPr>
          <a:xfrm>
            <a:off x="5015346" y="1350818"/>
            <a:ext cx="38699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1500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يحتوي هذا الموقع على عدة صفحات وهي : </a:t>
            </a:r>
            <a:endParaRPr lang="en-US" sz="1500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71E6700-1E24-4F2D-9027-FBA115387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99" y="0"/>
            <a:ext cx="3393062" cy="23653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FC2CE5-D81F-4D27-9779-07AF15F357EB}"/>
              </a:ext>
            </a:extLst>
          </p:cNvPr>
          <p:cNvSpPr txBox="1"/>
          <p:nvPr/>
        </p:nvSpPr>
        <p:spPr>
          <a:xfrm>
            <a:off x="8370218" y="2213739"/>
            <a:ext cx="5651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:</a:t>
            </a:r>
            <a:r>
              <a:rPr lang="ar-SY" sz="1500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أولاً</a:t>
            </a:r>
            <a:endParaRPr lang="en-US" sz="1500" b="1" dirty="0">
              <a:solidFill>
                <a:srgbClr val="A7D86D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4CC34-D370-45B3-B7EF-B3B2E1657955}"/>
              </a:ext>
            </a:extLst>
          </p:cNvPr>
          <p:cNvSpPr txBox="1"/>
          <p:nvPr/>
        </p:nvSpPr>
        <p:spPr>
          <a:xfrm>
            <a:off x="5265564" y="2597630"/>
            <a:ext cx="3542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b="1" dirty="0">
                <a:latin typeface="Cairo" pitchFamily="2" charset="-78"/>
                <a:cs typeface="Cairo" pitchFamily="2" charset="-78"/>
              </a:rPr>
              <a:t> :</a:t>
            </a:r>
            <a:r>
              <a:rPr lang="en-US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Sign Up </a:t>
            </a:r>
            <a:r>
              <a:rPr lang="ar-SY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صفحة تسجيل المستخدمين الجدد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A3DAB-AFC1-4038-9A52-8DF0FA098ABB}"/>
              </a:ext>
            </a:extLst>
          </p:cNvPr>
          <p:cNvSpPr txBox="1"/>
          <p:nvPr/>
        </p:nvSpPr>
        <p:spPr>
          <a:xfrm>
            <a:off x="5399632" y="2935760"/>
            <a:ext cx="334173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ar-JO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عندما تفتحه لأول </a:t>
            </a:r>
            <a:r>
              <a:rPr lang="ar-JO" sz="1200" b="1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مرة</a:t>
            </a:r>
            <a:r>
              <a:rPr lang="ar-JO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 على متصفحك يظهر نموذج تسجيل , حيث يتعين عليك التسجيل بتفاصيلك مثل الاسم والبريد الإلكتروني وكلمة المرور والصورة.</a:t>
            </a:r>
            <a:endParaRPr lang="ar-SY" sz="1200" dirty="0">
              <a:solidFill>
                <a:srgbClr val="000000"/>
              </a:solidFill>
              <a:effectLst/>
              <a:latin typeface="Cairo" pitchFamily="2" charset="-78"/>
              <a:ea typeface="Calibri" panose="020F0502020204030204" pitchFamily="34" charset="0"/>
              <a:cs typeface="Cairo" pitchFamily="2" charset="-78"/>
            </a:endParaRPr>
          </a:p>
          <a:p>
            <a:pPr algn="ctr">
              <a:lnSpc>
                <a:spcPts val="2000"/>
              </a:lnSpc>
            </a:pPr>
            <a:r>
              <a:rPr lang="ar-JO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 </a:t>
            </a:r>
            <a:r>
              <a:rPr lang="ar-JO" sz="1200" b="1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تم التحقق </a:t>
            </a:r>
            <a:r>
              <a:rPr lang="ar-JO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من حقلي البريد الإلكتروني والصورة بالكامل مما يعني أنه يجب عليك إدخال بريد إلكتروني </a:t>
            </a:r>
            <a:r>
              <a:rPr lang="ar-JO" sz="1200" b="1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صالح</a:t>
            </a:r>
            <a:r>
              <a:rPr lang="ar-JO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 وملف صور</a:t>
            </a:r>
            <a:r>
              <a:rPr lang="ar-SY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ة حصرا من نوع:</a:t>
            </a:r>
          </a:p>
          <a:p>
            <a:pPr algn="ctr">
              <a:lnSpc>
                <a:spcPts val="2000"/>
              </a:lnSpc>
            </a:pPr>
            <a:r>
              <a:rPr lang="en-US" sz="1200" b="1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JPG</a:t>
            </a:r>
            <a:r>
              <a:rPr lang="en-US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 </a:t>
            </a:r>
            <a:r>
              <a:rPr lang="ar-JO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 أو </a:t>
            </a:r>
            <a:r>
              <a:rPr lang="en-US" sz="1200" b="1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JPEG</a:t>
            </a:r>
            <a:r>
              <a:rPr lang="ar-JO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 أو </a:t>
            </a:r>
            <a:r>
              <a:rPr lang="en-US" sz="1200" b="1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PNG</a:t>
            </a:r>
            <a:endParaRPr lang="en-US" sz="1200" dirty="0">
              <a:latin typeface="Cairo" pitchFamily="2" charset="-78"/>
              <a:cs typeface="Cairo" pitchFamily="2" charset="-78"/>
            </a:endParaRPr>
          </a:p>
        </p:txBody>
      </p:sp>
      <p:pic>
        <p:nvPicPr>
          <p:cNvPr id="28" name="صورة 27">
            <a:extLst>
              <a:ext uri="{FF2B5EF4-FFF2-40B4-BE49-F238E27FC236}">
                <a16:creationId xmlns:a16="http://schemas.microsoft.com/office/drawing/2014/main" id="{B155FB6A-3E32-5A35-7AB9-FF9A51ECC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86" y="2234823"/>
            <a:ext cx="2209328" cy="2876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 idx="4294967295"/>
          </p:nvPr>
        </p:nvSpPr>
        <p:spPr>
          <a:xfrm>
            <a:off x="5755438" y="634361"/>
            <a:ext cx="2530745" cy="51464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3000" dirty="0">
                <a:latin typeface="Cairo" panose="00000500000000000000" pitchFamily="2" charset="-78"/>
                <a:cs typeface="Cairo" panose="00000500000000000000" pitchFamily="2" charset="-78"/>
              </a:rPr>
              <a:t>وصف المشروع:</a:t>
            </a:r>
            <a:endParaRPr sz="3000" dirty="0">
              <a:latin typeface="Cairo" panose="00000500000000000000" pitchFamily="2" charset="-78"/>
              <a:cs typeface="Cairo" panose="00000500000000000000" pitchFamily="2" charset="-78"/>
            </a:endParaRPr>
          </a:p>
        </p:txBody>
      </p:sp>
      <p:grpSp>
        <p:nvGrpSpPr>
          <p:cNvPr id="7" name="Google Shape;1067;p51">
            <a:extLst>
              <a:ext uri="{FF2B5EF4-FFF2-40B4-BE49-F238E27FC236}">
                <a16:creationId xmlns:a16="http://schemas.microsoft.com/office/drawing/2014/main" id="{8E4D60AF-9A5B-42B9-ADFC-DE711DD2C3CA}"/>
              </a:ext>
            </a:extLst>
          </p:cNvPr>
          <p:cNvGrpSpPr/>
          <p:nvPr/>
        </p:nvGrpSpPr>
        <p:grpSpPr>
          <a:xfrm>
            <a:off x="8421887" y="543369"/>
            <a:ext cx="548701" cy="585324"/>
            <a:chOff x="6506504" y="937343"/>
            <a:chExt cx="744273" cy="793950"/>
          </a:xfrm>
        </p:grpSpPr>
        <p:sp>
          <p:nvSpPr>
            <p:cNvPr id="8" name="Google Shape;1068;p51">
              <a:extLst>
                <a:ext uri="{FF2B5EF4-FFF2-40B4-BE49-F238E27FC236}">
                  <a16:creationId xmlns:a16="http://schemas.microsoft.com/office/drawing/2014/main" id="{18631C87-8F63-40F5-B8C6-0715AEE743A5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9;p51">
              <a:extLst>
                <a:ext uri="{FF2B5EF4-FFF2-40B4-BE49-F238E27FC236}">
                  <a16:creationId xmlns:a16="http://schemas.microsoft.com/office/drawing/2014/main" id="{8DA2ED63-8EBD-4E77-9197-A4CFB737A8A8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0;p51">
              <a:extLst>
                <a:ext uri="{FF2B5EF4-FFF2-40B4-BE49-F238E27FC236}">
                  <a16:creationId xmlns:a16="http://schemas.microsoft.com/office/drawing/2014/main" id="{429548E6-AA3C-4664-B269-1007B0303FA0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071;p51">
              <a:extLst>
                <a:ext uri="{FF2B5EF4-FFF2-40B4-BE49-F238E27FC236}">
                  <a16:creationId xmlns:a16="http://schemas.microsoft.com/office/drawing/2014/main" id="{7183045E-3C4E-4095-999F-239BF4D6C87C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" name="Google Shape;1072;p51">
                <a:extLst>
                  <a:ext uri="{FF2B5EF4-FFF2-40B4-BE49-F238E27FC236}">
                    <a16:creationId xmlns:a16="http://schemas.microsoft.com/office/drawing/2014/main" id="{2A044CEB-597F-4C43-BE62-A3A465A503E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73;p51">
                <a:extLst>
                  <a:ext uri="{FF2B5EF4-FFF2-40B4-BE49-F238E27FC236}">
                    <a16:creationId xmlns:a16="http://schemas.microsoft.com/office/drawing/2014/main" id="{4A8B6F02-8473-4B66-960F-1DA5098DC5C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74;p51">
                <a:extLst>
                  <a:ext uri="{FF2B5EF4-FFF2-40B4-BE49-F238E27FC236}">
                    <a16:creationId xmlns:a16="http://schemas.microsoft.com/office/drawing/2014/main" id="{8002B055-4E63-4618-A308-CF09EEC6970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75;p51">
                <a:extLst>
                  <a:ext uri="{FF2B5EF4-FFF2-40B4-BE49-F238E27FC236}">
                    <a16:creationId xmlns:a16="http://schemas.microsoft.com/office/drawing/2014/main" id="{8B3F0FEA-84B6-4767-8278-7D689124311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76;p51">
                <a:extLst>
                  <a:ext uri="{FF2B5EF4-FFF2-40B4-BE49-F238E27FC236}">
                    <a16:creationId xmlns:a16="http://schemas.microsoft.com/office/drawing/2014/main" id="{825F64DE-1F2C-4E9E-9E1B-F244825E68E5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77;p51">
                <a:extLst>
                  <a:ext uri="{FF2B5EF4-FFF2-40B4-BE49-F238E27FC236}">
                    <a16:creationId xmlns:a16="http://schemas.microsoft.com/office/drawing/2014/main" id="{155D3FF6-CA90-44A4-81CC-4FAD6B0AEDCF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78;p51">
                <a:extLst>
                  <a:ext uri="{FF2B5EF4-FFF2-40B4-BE49-F238E27FC236}">
                    <a16:creationId xmlns:a16="http://schemas.microsoft.com/office/drawing/2014/main" id="{3F98CF91-2477-4E79-8171-82407C876A6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79;p51">
                <a:extLst>
                  <a:ext uri="{FF2B5EF4-FFF2-40B4-BE49-F238E27FC236}">
                    <a16:creationId xmlns:a16="http://schemas.microsoft.com/office/drawing/2014/main" id="{3B26FE02-7C7C-41B1-A671-78D43266C9C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80;p51">
                <a:extLst>
                  <a:ext uri="{FF2B5EF4-FFF2-40B4-BE49-F238E27FC236}">
                    <a16:creationId xmlns:a16="http://schemas.microsoft.com/office/drawing/2014/main" id="{3F4F8CD1-55B8-4DE2-8788-E5519105EAA3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81;p51">
                <a:extLst>
                  <a:ext uri="{FF2B5EF4-FFF2-40B4-BE49-F238E27FC236}">
                    <a16:creationId xmlns:a16="http://schemas.microsoft.com/office/drawing/2014/main" id="{1812B69F-53A9-43C5-BE03-EFD1FB693D4D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صورة 3">
            <a:extLst>
              <a:ext uri="{FF2B5EF4-FFF2-40B4-BE49-F238E27FC236}">
                <a16:creationId xmlns:a16="http://schemas.microsoft.com/office/drawing/2014/main" id="{C370DB1D-D0FB-0AFA-33C4-5E8ECA0C0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2" y="82342"/>
            <a:ext cx="2151555" cy="2133322"/>
          </a:xfrm>
          <a:prstGeom prst="rect">
            <a:avLst/>
          </a:prstGeom>
        </p:spPr>
      </p:pic>
      <p:pic>
        <p:nvPicPr>
          <p:cNvPr id="23" name="صورة 22">
            <a:extLst>
              <a:ext uri="{FF2B5EF4-FFF2-40B4-BE49-F238E27FC236}">
                <a16:creationId xmlns:a16="http://schemas.microsoft.com/office/drawing/2014/main" id="{54BDAAA2-7491-CB44-A07F-073B611E4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313" y="2334241"/>
            <a:ext cx="1739733" cy="2629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9" name="صورة 28">
            <a:extLst>
              <a:ext uri="{FF2B5EF4-FFF2-40B4-BE49-F238E27FC236}">
                <a16:creationId xmlns:a16="http://schemas.microsoft.com/office/drawing/2014/main" id="{2260D87E-9C4C-78E6-242C-1817CA2C5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851" y="2339311"/>
            <a:ext cx="1788243" cy="26197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1" name="صورة 30">
            <a:extLst>
              <a:ext uri="{FF2B5EF4-FFF2-40B4-BE49-F238E27FC236}">
                <a16:creationId xmlns:a16="http://schemas.microsoft.com/office/drawing/2014/main" id="{313EED41-29CA-6D18-4036-AE1C6DD50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0082" y="2352770"/>
            <a:ext cx="1739734" cy="2592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صورة 32">
            <a:extLst>
              <a:ext uri="{FF2B5EF4-FFF2-40B4-BE49-F238E27FC236}">
                <a16:creationId xmlns:a16="http://schemas.microsoft.com/office/drawing/2014/main" id="{2E14AC02-6E8B-310A-2EA9-FA38F41A5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467" y="2338222"/>
            <a:ext cx="1797810" cy="26219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25">
            <a:extLst>
              <a:ext uri="{FF2B5EF4-FFF2-40B4-BE49-F238E27FC236}">
                <a16:creationId xmlns:a16="http://schemas.microsoft.com/office/drawing/2014/main" id="{EF5C65BE-9A8A-8ECD-C3A5-8590C5ACB044}"/>
              </a:ext>
            </a:extLst>
          </p:cNvPr>
          <p:cNvSpPr txBox="1"/>
          <p:nvPr/>
        </p:nvSpPr>
        <p:spPr>
          <a:xfrm>
            <a:off x="4750082" y="1282892"/>
            <a:ext cx="405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b="1" dirty="0">
                <a:latin typeface="Cairo" pitchFamily="2" charset="-78"/>
                <a:cs typeface="Cairo" pitchFamily="2" charset="-78"/>
              </a:rPr>
              <a:t> :</a:t>
            </a:r>
            <a:r>
              <a:rPr lang="en-US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Sign Up </a:t>
            </a:r>
            <a:r>
              <a:rPr lang="ar-SY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أشكال صفحة تسجيل المستخدمين الجدد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372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558EB2-B332-45EC-955C-BAE58A05D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3856"/>
            <a:ext cx="3412098" cy="2569644"/>
          </a:xfrm>
          <a:prstGeom prst="rect">
            <a:avLst/>
          </a:prstGeom>
        </p:spPr>
      </p:pic>
      <p:sp>
        <p:nvSpPr>
          <p:cNvPr id="98" name="Google Shape;98;p19"/>
          <p:cNvSpPr txBox="1">
            <a:spLocks noGrp="1"/>
          </p:cNvSpPr>
          <p:nvPr>
            <p:ph type="title" idx="4294967295"/>
          </p:nvPr>
        </p:nvSpPr>
        <p:spPr>
          <a:xfrm>
            <a:off x="5755438" y="634361"/>
            <a:ext cx="2530745" cy="51464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3000" dirty="0">
                <a:latin typeface="Cairo" panose="00000500000000000000" pitchFamily="2" charset="-78"/>
                <a:cs typeface="Cairo" panose="00000500000000000000" pitchFamily="2" charset="-78"/>
              </a:rPr>
              <a:t>وصف المشروع:</a:t>
            </a:r>
            <a:endParaRPr sz="3000" dirty="0">
              <a:latin typeface="Cairo" panose="00000500000000000000" pitchFamily="2" charset="-78"/>
              <a:cs typeface="Cairo" panose="00000500000000000000" pitchFamily="2" charset="-78"/>
            </a:endParaRPr>
          </a:p>
        </p:txBody>
      </p:sp>
      <p:grpSp>
        <p:nvGrpSpPr>
          <p:cNvPr id="7" name="Google Shape;1067;p51">
            <a:extLst>
              <a:ext uri="{FF2B5EF4-FFF2-40B4-BE49-F238E27FC236}">
                <a16:creationId xmlns:a16="http://schemas.microsoft.com/office/drawing/2014/main" id="{8E4D60AF-9A5B-42B9-ADFC-DE711DD2C3CA}"/>
              </a:ext>
            </a:extLst>
          </p:cNvPr>
          <p:cNvGrpSpPr/>
          <p:nvPr/>
        </p:nvGrpSpPr>
        <p:grpSpPr>
          <a:xfrm>
            <a:off x="8421887" y="543369"/>
            <a:ext cx="548701" cy="585324"/>
            <a:chOff x="6506504" y="937343"/>
            <a:chExt cx="744273" cy="793950"/>
          </a:xfrm>
        </p:grpSpPr>
        <p:sp>
          <p:nvSpPr>
            <p:cNvPr id="8" name="Google Shape;1068;p51">
              <a:extLst>
                <a:ext uri="{FF2B5EF4-FFF2-40B4-BE49-F238E27FC236}">
                  <a16:creationId xmlns:a16="http://schemas.microsoft.com/office/drawing/2014/main" id="{18631C87-8F63-40F5-B8C6-0715AEE743A5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9;p51">
              <a:extLst>
                <a:ext uri="{FF2B5EF4-FFF2-40B4-BE49-F238E27FC236}">
                  <a16:creationId xmlns:a16="http://schemas.microsoft.com/office/drawing/2014/main" id="{8DA2ED63-8EBD-4E77-9197-A4CFB737A8A8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0;p51">
              <a:extLst>
                <a:ext uri="{FF2B5EF4-FFF2-40B4-BE49-F238E27FC236}">
                  <a16:creationId xmlns:a16="http://schemas.microsoft.com/office/drawing/2014/main" id="{429548E6-AA3C-4664-B269-1007B0303FA0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071;p51">
              <a:extLst>
                <a:ext uri="{FF2B5EF4-FFF2-40B4-BE49-F238E27FC236}">
                  <a16:creationId xmlns:a16="http://schemas.microsoft.com/office/drawing/2014/main" id="{7183045E-3C4E-4095-999F-239BF4D6C87C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" name="Google Shape;1072;p51">
                <a:extLst>
                  <a:ext uri="{FF2B5EF4-FFF2-40B4-BE49-F238E27FC236}">
                    <a16:creationId xmlns:a16="http://schemas.microsoft.com/office/drawing/2014/main" id="{2A044CEB-597F-4C43-BE62-A3A465A503E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73;p51">
                <a:extLst>
                  <a:ext uri="{FF2B5EF4-FFF2-40B4-BE49-F238E27FC236}">
                    <a16:creationId xmlns:a16="http://schemas.microsoft.com/office/drawing/2014/main" id="{4A8B6F02-8473-4B66-960F-1DA5098DC5C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74;p51">
                <a:extLst>
                  <a:ext uri="{FF2B5EF4-FFF2-40B4-BE49-F238E27FC236}">
                    <a16:creationId xmlns:a16="http://schemas.microsoft.com/office/drawing/2014/main" id="{8002B055-4E63-4618-A308-CF09EEC6970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75;p51">
                <a:extLst>
                  <a:ext uri="{FF2B5EF4-FFF2-40B4-BE49-F238E27FC236}">
                    <a16:creationId xmlns:a16="http://schemas.microsoft.com/office/drawing/2014/main" id="{8B3F0FEA-84B6-4767-8278-7D689124311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76;p51">
                <a:extLst>
                  <a:ext uri="{FF2B5EF4-FFF2-40B4-BE49-F238E27FC236}">
                    <a16:creationId xmlns:a16="http://schemas.microsoft.com/office/drawing/2014/main" id="{825F64DE-1F2C-4E9E-9E1B-F244825E68E5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77;p51">
                <a:extLst>
                  <a:ext uri="{FF2B5EF4-FFF2-40B4-BE49-F238E27FC236}">
                    <a16:creationId xmlns:a16="http://schemas.microsoft.com/office/drawing/2014/main" id="{155D3FF6-CA90-44A4-81CC-4FAD6B0AEDCF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78;p51">
                <a:extLst>
                  <a:ext uri="{FF2B5EF4-FFF2-40B4-BE49-F238E27FC236}">
                    <a16:creationId xmlns:a16="http://schemas.microsoft.com/office/drawing/2014/main" id="{3F98CF91-2477-4E79-8171-82407C876A6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79;p51">
                <a:extLst>
                  <a:ext uri="{FF2B5EF4-FFF2-40B4-BE49-F238E27FC236}">
                    <a16:creationId xmlns:a16="http://schemas.microsoft.com/office/drawing/2014/main" id="{3B26FE02-7C7C-41B1-A671-78D43266C9C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80;p51">
                <a:extLst>
                  <a:ext uri="{FF2B5EF4-FFF2-40B4-BE49-F238E27FC236}">
                    <a16:creationId xmlns:a16="http://schemas.microsoft.com/office/drawing/2014/main" id="{3F4F8CD1-55B8-4DE2-8788-E5519105EAA3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81;p51">
                <a:extLst>
                  <a:ext uri="{FF2B5EF4-FFF2-40B4-BE49-F238E27FC236}">
                    <a16:creationId xmlns:a16="http://schemas.microsoft.com/office/drawing/2014/main" id="{1812B69F-53A9-43C5-BE03-EFD1FB693D4D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5FC2CE5-D81F-4D27-9779-07AF15F357EB}"/>
              </a:ext>
            </a:extLst>
          </p:cNvPr>
          <p:cNvSpPr txBox="1"/>
          <p:nvPr/>
        </p:nvSpPr>
        <p:spPr>
          <a:xfrm>
            <a:off x="8327629" y="1476562"/>
            <a:ext cx="6060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:</a:t>
            </a:r>
            <a:r>
              <a:rPr lang="ar-SY" sz="1500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ثانياً</a:t>
            </a:r>
            <a:endParaRPr lang="en-US" sz="1500" b="1" dirty="0">
              <a:solidFill>
                <a:srgbClr val="A7D86D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4CC34-D370-45B3-B7EF-B3B2E1657955}"/>
              </a:ext>
            </a:extLst>
          </p:cNvPr>
          <p:cNvSpPr txBox="1"/>
          <p:nvPr/>
        </p:nvSpPr>
        <p:spPr>
          <a:xfrm>
            <a:off x="5042133" y="1881686"/>
            <a:ext cx="3542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b="1" dirty="0">
                <a:latin typeface="Cairo" pitchFamily="2" charset="-78"/>
                <a:cs typeface="Cairo" pitchFamily="2" charset="-78"/>
              </a:rPr>
              <a:t> :</a:t>
            </a:r>
            <a:r>
              <a:rPr lang="en-US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Users </a:t>
            </a:r>
            <a:r>
              <a:rPr lang="ar-SY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صفحة منطقة المستخدمين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6683771C-9E6B-7A07-B768-492C9E6957A0}"/>
              </a:ext>
            </a:extLst>
          </p:cNvPr>
          <p:cNvSpPr txBox="1"/>
          <p:nvPr/>
        </p:nvSpPr>
        <p:spPr>
          <a:xfrm>
            <a:off x="5042133" y="2147596"/>
            <a:ext cx="3453492" cy="275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ar-SY" sz="1200" dirty="0">
                <a:latin typeface="Cairo" pitchFamily="2" charset="-78"/>
                <a:cs typeface="Cairo" pitchFamily="2" charset="-78"/>
              </a:rPr>
              <a:t>بعد الاشتراك </a:t>
            </a:r>
            <a:r>
              <a:rPr lang="ar-SY" sz="1100" b="1" dirty="0">
                <a:latin typeface="Cairo" pitchFamily="2" charset="-78"/>
                <a:cs typeface="Cairo" pitchFamily="2" charset="-78"/>
              </a:rPr>
              <a:t>بنجاح</a:t>
            </a:r>
            <a:r>
              <a:rPr lang="ar-SY" sz="1200" dirty="0">
                <a:latin typeface="Cairo" pitchFamily="2" charset="-78"/>
                <a:cs typeface="Cairo" pitchFamily="2" charset="-78"/>
              </a:rPr>
              <a:t> سوف يتم توجيهك الى منطقة المستخدمين حيث سيظهر هناك المستخدمون الذين قاموا بتسجيل الدخول الى التطبيق مع اسمهم الكامل و صورة الملف الشخصي و الحالة النشطة وبالنقر على اسم الشخص سوف تنتقل الى الدردشة معه يمكنك تسجيل الخروج من تطبيق الدردشة في أي وقت بالنقر </a:t>
            </a:r>
            <a:r>
              <a:rPr lang="en-US" sz="1200" b="1" dirty="0">
                <a:latin typeface="Cairo" pitchFamily="2" charset="-78"/>
                <a:cs typeface="Cairo" pitchFamily="2" charset="-78"/>
              </a:rPr>
              <a:t>Logout </a:t>
            </a:r>
            <a:r>
              <a:rPr lang="ar-SY" sz="1200" dirty="0">
                <a:latin typeface="Cairo" pitchFamily="2" charset="-78"/>
                <a:cs typeface="Cairo" pitchFamily="2" charset="-78"/>
              </a:rPr>
              <a:t>فوق زر تسجيل الخروج</a:t>
            </a:r>
            <a:r>
              <a:rPr lang="en-US" sz="1200" dirty="0">
                <a:latin typeface="Cairo" pitchFamily="2" charset="-78"/>
                <a:cs typeface="Cairo" pitchFamily="2" charset="-78"/>
              </a:rPr>
              <a:t> </a:t>
            </a:r>
          </a:p>
          <a:p>
            <a:pPr algn="ctr">
              <a:lnSpc>
                <a:spcPts val="1900"/>
              </a:lnSpc>
            </a:pPr>
            <a:r>
              <a:rPr lang="ar-SY" sz="1200" dirty="0">
                <a:latin typeface="Cairo" pitchFamily="2" charset="-78"/>
                <a:cs typeface="Cairo" pitchFamily="2" charset="-78"/>
              </a:rPr>
              <a:t>وبمجرد تسجيل الخروج سيعرف جميع المستخدمين الآخرين على الفور أنك قد سجلت خروجك وستصبح </a:t>
            </a:r>
            <a:r>
              <a:rPr lang="ar-SY" sz="1100" b="1" dirty="0">
                <a:latin typeface="Cairo" pitchFamily="2" charset="-78"/>
                <a:cs typeface="Cairo" pitchFamily="2" charset="-78"/>
              </a:rPr>
              <a:t>حالتك</a:t>
            </a:r>
            <a:r>
              <a:rPr lang="ar-SY" sz="1200" dirty="0">
                <a:latin typeface="Cairo" pitchFamily="2" charset="-78"/>
                <a:cs typeface="Cairo" pitchFamily="2" charset="-78"/>
              </a:rPr>
              <a:t> غير متصل بالإنترنت </a:t>
            </a:r>
            <a:endParaRPr lang="en-US" sz="1200" dirty="0">
              <a:latin typeface="Cairo" pitchFamily="2" charset="-78"/>
              <a:cs typeface="Cairo" pitchFamily="2" charset="-78"/>
            </a:endParaRPr>
          </a:p>
          <a:p>
            <a:pPr algn="ctr">
              <a:lnSpc>
                <a:spcPts val="1900"/>
              </a:lnSpc>
            </a:pPr>
            <a:r>
              <a:rPr lang="en-US" sz="1200" b="1" dirty="0">
                <a:latin typeface="Cairo" pitchFamily="2" charset="-78"/>
                <a:cs typeface="Cairo" pitchFamily="2" charset="-78"/>
              </a:rPr>
              <a:t>Offline now</a:t>
            </a:r>
            <a:r>
              <a:rPr lang="en-US" sz="1200" dirty="0">
                <a:latin typeface="Cairo" pitchFamily="2" charset="-78"/>
                <a:cs typeface="Cairo" pitchFamily="2" charset="-78"/>
              </a:rPr>
              <a:t>.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8A130846-2A63-C68D-55FF-B1B6C930A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63" y="50786"/>
            <a:ext cx="2054769" cy="25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7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E4F732-5E57-450A-8AD4-79F9AB914F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1040"/>
          <a:stretch/>
        </p:blipFill>
        <p:spPr>
          <a:xfrm>
            <a:off x="-1" y="1241448"/>
            <a:ext cx="5666309" cy="3902052"/>
          </a:xfrm>
          <a:prstGeom prst="rect">
            <a:avLst/>
          </a:prstGeom>
        </p:spPr>
      </p:pic>
      <p:sp>
        <p:nvSpPr>
          <p:cNvPr id="98" name="Google Shape;98;p19"/>
          <p:cNvSpPr txBox="1">
            <a:spLocks noGrp="1"/>
          </p:cNvSpPr>
          <p:nvPr>
            <p:ph type="title" idx="4294967295"/>
          </p:nvPr>
        </p:nvSpPr>
        <p:spPr>
          <a:xfrm>
            <a:off x="5755438" y="634361"/>
            <a:ext cx="2530745" cy="51464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3000" dirty="0">
                <a:latin typeface="Cairo" panose="00000500000000000000" pitchFamily="2" charset="-78"/>
                <a:cs typeface="Cairo" panose="00000500000000000000" pitchFamily="2" charset="-78"/>
              </a:rPr>
              <a:t>وصف المشروع:</a:t>
            </a:r>
            <a:endParaRPr sz="3000" dirty="0">
              <a:latin typeface="Cairo" panose="00000500000000000000" pitchFamily="2" charset="-78"/>
              <a:cs typeface="Cairo" panose="00000500000000000000" pitchFamily="2" charset="-78"/>
            </a:endParaRPr>
          </a:p>
        </p:txBody>
      </p:sp>
      <p:grpSp>
        <p:nvGrpSpPr>
          <p:cNvPr id="7" name="Google Shape;1067;p51">
            <a:extLst>
              <a:ext uri="{FF2B5EF4-FFF2-40B4-BE49-F238E27FC236}">
                <a16:creationId xmlns:a16="http://schemas.microsoft.com/office/drawing/2014/main" id="{8E4D60AF-9A5B-42B9-ADFC-DE711DD2C3CA}"/>
              </a:ext>
            </a:extLst>
          </p:cNvPr>
          <p:cNvGrpSpPr/>
          <p:nvPr/>
        </p:nvGrpSpPr>
        <p:grpSpPr>
          <a:xfrm>
            <a:off x="8421887" y="543369"/>
            <a:ext cx="548701" cy="585324"/>
            <a:chOff x="6506504" y="937343"/>
            <a:chExt cx="744273" cy="793950"/>
          </a:xfrm>
        </p:grpSpPr>
        <p:sp>
          <p:nvSpPr>
            <p:cNvPr id="8" name="Google Shape;1068;p51">
              <a:extLst>
                <a:ext uri="{FF2B5EF4-FFF2-40B4-BE49-F238E27FC236}">
                  <a16:creationId xmlns:a16="http://schemas.microsoft.com/office/drawing/2014/main" id="{18631C87-8F63-40F5-B8C6-0715AEE743A5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9;p51">
              <a:extLst>
                <a:ext uri="{FF2B5EF4-FFF2-40B4-BE49-F238E27FC236}">
                  <a16:creationId xmlns:a16="http://schemas.microsoft.com/office/drawing/2014/main" id="{8DA2ED63-8EBD-4E77-9197-A4CFB737A8A8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0;p51">
              <a:extLst>
                <a:ext uri="{FF2B5EF4-FFF2-40B4-BE49-F238E27FC236}">
                  <a16:creationId xmlns:a16="http://schemas.microsoft.com/office/drawing/2014/main" id="{429548E6-AA3C-4664-B269-1007B0303FA0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071;p51">
              <a:extLst>
                <a:ext uri="{FF2B5EF4-FFF2-40B4-BE49-F238E27FC236}">
                  <a16:creationId xmlns:a16="http://schemas.microsoft.com/office/drawing/2014/main" id="{7183045E-3C4E-4095-999F-239BF4D6C87C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" name="Google Shape;1072;p51">
                <a:extLst>
                  <a:ext uri="{FF2B5EF4-FFF2-40B4-BE49-F238E27FC236}">
                    <a16:creationId xmlns:a16="http://schemas.microsoft.com/office/drawing/2014/main" id="{2A044CEB-597F-4C43-BE62-A3A465A503E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73;p51">
                <a:extLst>
                  <a:ext uri="{FF2B5EF4-FFF2-40B4-BE49-F238E27FC236}">
                    <a16:creationId xmlns:a16="http://schemas.microsoft.com/office/drawing/2014/main" id="{4A8B6F02-8473-4B66-960F-1DA5098DC5C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74;p51">
                <a:extLst>
                  <a:ext uri="{FF2B5EF4-FFF2-40B4-BE49-F238E27FC236}">
                    <a16:creationId xmlns:a16="http://schemas.microsoft.com/office/drawing/2014/main" id="{8002B055-4E63-4618-A308-CF09EEC6970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75;p51">
                <a:extLst>
                  <a:ext uri="{FF2B5EF4-FFF2-40B4-BE49-F238E27FC236}">
                    <a16:creationId xmlns:a16="http://schemas.microsoft.com/office/drawing/2014/main" id="{8B3F0FEA-84B6-4767-8278-7D689124311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76;p51">
                <a:extLst>
                  <a:ext uri="{FF2B5EF4-FFF2-40B4-BE49-F238E27FC236}">
                    <a16:creationId xmlns:a16="http://schemas.microsoft.com/office/drawing/2014/main" id="{825F64DE-1F2C-4E9E-9E1B-F244825E68E5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77;p51">
                <a:extLst>
                  <a:ext uri="{FF2B5EF4-FFF2-40B4-BE49-F238E27FC236}">
                    <a16:creationId xmlns:a16="http://schemas.microsoft.com/office/drawing/2014/main" id="{155D3FF6-CA90-44A4-81CC-4FAD6B0AEDCF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78;p51">
                <a:extLst>
                  <a:ext uri="{FF2B5EF4-FFF2-40B4-BE49-F238E27FC236}">
                    <a16:creationId xmlns:a16="http://schemas.microsoft.com/office/drawing/2014/main" id="{3F98CF91-2477-4E79-8171-82407C876A6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79;p51">
                <a:extLst>
                  <a:ext uri="{FF2B5EF4-FFF2-40B4-BE49-F238E27FC236}">
                    <a16:creationId xmlns:a16="http://schemas.microsoft.com/office/drawing/2014/main" id="{3B26FE02-7C7C-41B1-A671-78D43266C9C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80;p51">
                <a:extLst>
                  <a:ext uri="{FF2B5EF4-FFF2-40B4-BE49-F238E27FC236}">
                    <a16:creationId xmlns:a16="http://schemas.microsoft.com/office/drawing/2014/main" id="{3F4F8CD1-55B8-4DE2-8788-E5519105EAA3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81;p51">
                <a:extLst>
                  <a:ext uri="{FF2B5EF4-FFF2-40B4-BE49-F238E27FC236}">
                    <a16:creationId xmlns:a16="http://schemas.microsoft.com/office/drawing/2014/main" id="{1812B69F-53A9-43C5-BE03-EFD1FB693D4D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5FC2CE5-D81F-4D27-9779-07AF15F357EB}"/>
              </a:ext>
            </a:extLst>
          </p:cNvPr>
          <p:cNvSpPr txBox="1"/>
          <p:nvPr/>
        </p:nvSpPr>
        <p:spPr>
          <a:xfrm>
            <a:off x="8327629" y="1476562"/>
            <a:ext cx="6060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:</a:t>
            </a:r>
            <a:r>
              <a:rPr lang="ar-SY" sz="1500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ثالثا</a:t>
            </a:r>
            <a:endParaRPr lang="en-US" sz="1500" b="1" dirty="0">
              <a:solidFill>
                <a:srgbClr val="A7D86D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4CC34-D370-45B3-B7EF-B3B2E1657955}"/>
              </a:ext>
            </a:extLst>
          </p:cNvPr>
          <p:cNvSpPr txBox="1"/>
          <p:nvPr/>
        </p:nvSpPr>
        <p:spPr>
          <a:xfrm>
            <a:off x="5143887" y="1901374"/>
            <a:ext cx="3507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1300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صفحة تسجيل الدخول لمن لديه حساب مسبق</a:t>
            </a:r>
            <a:r>
              <a:rPr lang="en-US" sz="1300" b="1" dirty="0">
                <a:latin typeface="Cairo" pitchFamily="2" charset="-78"/>
                <a:cs typeface="Cairo" pitchFamily="2" charset="-78"/>
              </a:rPr>
              <a:t> </a:t>
            </a:r>
          </a:p>
          <a:p>
            <a:pPr algn="ctr"/>
            <a:r>
              <a:rPr lang="ar-SY" sz="1300" b="1" dirty="0">
                <a:latin typeface="Cairo" pitchFamily="2" charset="-78"/>
                <a:cs typeface="Cairo" pitchFamily="2" charset="-78"/>
              </a:rPr>
              <a:t>:</a:t>
            </a:r>
            <a:r>
              <a:rPr lang="en-US" sz="1300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 Login</a:t>
            </a:r>
            <a:r>
              <a:rPr lang="ar-SY" sz="1300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 </a:t>
            </a:r>
            <a:endParaRPr lang="en-US" sz="1300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A3DAB-AFC1-4038-9A52-8DF0FA098ABB}"/>
              </a:ext>
            </a:extLst>
          </p:cNvPr>
          <p:cNvSpPr txBox="1"/>
          <p:nvPr/>
        </p:nvSpPr>
        <p:spPr>
          <a:xfrm>
            <a:off x="5123270" y="2405425"/>
            <a:ext cx="3685078" cy="2387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spcAft>
                <a:spcPts val="800"/>
              </a:spcAft>
            </a:pPr>
            <a:r>
              <a:rPr lang="ar-JO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iro" pitchFamily="2" charset="-78"/>
              </a:rPr>
              <a:t>بمجرد تسجيل الخروج سوف يتم تحويلك إلى صفحة تسجيل الدخول</a:t>
            </a:r>
            <a:r>
              <a:rPr lang="en-US" sz="1200" b="1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Arial" panose="020B0604020202020204" pitchFamily="34" charset="0"/>
              </a:rPr>
              <a:t>Login</a:t>
            </a:r>
            <a:r>
              <a:rPr lang="en-US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JO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iro" pitchFamily="2" charset="-78"/>
              </a:rPr>
              <a:t>،  يمكنك تسجيل الدخول مرة أخرى باستخدام البريد الإلكتروني وكلمة المرور اللذان استخدمتهما عند التسجيل </a:t>
            </a:r>
            <a:r>
              <a:rPr lang="ar-JO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iro" pitchFamily="2" charset="-78"/>
              </a:rPr>
              <a:t>أول</a:t>
            </a:r>
            <a:r>
              <a:rPr lang="ar-JO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iro" pitchFamily="2" charset="-78"/>
              </a:rPr>
              <a:t> </a:t>
            </a:r>
            <a:r>
              <a:rPr lang="ar-JO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iro" pitchFamily="2" charset="-78"/>
              </a:rPr>
              <a:t>مرة</a:t>
            </a:r>
            <a:r>
              <a:rPr lang="ar-JO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iro" pitchFamily="2" charset="-78"/>
              </a:rPr>
              <a:t>.</a:t>
            </a:r>
            <a:endParaRPr lang="ar-SY" sz="1200" dirty="0">
              <a:latin typeface="Calibri" panose="020F0502020204030204" pitchFamily="34" charset="0"/>
              <a:ea typeface="Calibri" panose="020F0502020204030204" pitchFamily="34" charset="0"/>
              <a:cs typeface="Cairo" pitchFamily="2" charset="-78"/>
            </a:endParaRPr>
          </a:p>
          <a:p>
            <a:pPr algn="ctr" rtl="1">
              <a:lnSpc>
                <a:spcPct val="150000"/>
              </a:lnSpc>
              <a:spcAft>
                <a:spcPts val="800"/>
              </a:spcAft>
            </a:pPr>
            <a:r>
              <a:rPr lang="ar-JO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iro" pitchFamily="2" charset="-78"/>
              </a:rPr>
              <a:t> إذا أدخلت البيانات بشكل صحيح فسيتم إعادة توجيهك إلى صفحة المستخدمين </a:t>
            </a:r>
            <a:r>
              <a:rPr lang="en-US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  <a:r>
              <a:rPr lang="ar-JO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iro" pitchFamily="2" charset="-78"/>
              </a:rPr>
              <a:t> وسيعرف جميع المستخدمين الآخرين على الفور أنك قد سجلت الدخول وستصبح </a:t>
            </a:r>
            <a:r>
              <a:rPr lang="ar-JO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iro" pitchFamily="2" charset="-78"/>
              </a:rPr>
              <a:t>حالتك</a:t>
            </a:r>
            <a:r>
              <a:rPr lang="ar-JO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iro" pitchFamily="2" charset="-78"/>
              </a:rPr>
              <a:t> نشط الآن</a:t>
            </a:r>
            <a:r>
              <a:rPr lang="en-US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Arial" panose="020B0604020202020204" pitchFamily="34" charset="0"/>
              </a:rPr>
              <a:t>Active now </a:t>
            </a:r>
            <a:r>
              <a:rPr lang="ar-JO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iro" pitchFamily="2" charset="-78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4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 idx="4294967295"/>
          </p:nvPr>
        </p:nvSpPr>
        <p:spPr>
          <a:xfrm>
            <a:off x="5755438" y="634361"/>
            <a:ext cx="2530745" cy="51464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3000" dirty="0">
                <a:latin typeface="Cairo" panose="00000500000000000000" pitchFamily="2" charset="-78"/>
                <a:cs typeface="Cairo" panose="00000500000000000000" pitchFamily="2" charset="-78"/>
              </a:rPr>
              <a:t>وصف المشروع:</a:t>
            </a:r>
            <a:endParaRPr sz="3000" dirty="0">
              <a:latin typeface="Cairo" panose="00000500000000000000" pitchFamily="2" charset="-78"/>
              <a:cs typeface="Cairo" panose="00000500000000000000" pitchFamily="2" charset="-78"/>
            </a:endParaRPr>
          </a:p>
        </p:txBody>
      </p:sp>
      <p:grpSp>
        <p:nvGrpSpPr>
          <p:cNvPr id="7" name="Google Shape;1067;p51">
            <a:extLst>
              <a:ext uri="{FF2B5EF4-FFF2-40B4-BE49-F238E27FC236}">
                <a16:creationId xmlns:a16="http://schemas.microsoft.com/office/drawing/2014/main" id="{8E4D60AF-9A5B-42B9-ADFC-DE711DD2C3CA}"/>
              </a:ext>
            </a:extLst>
          </p:cNvPr>
          <p:cNvGrpSpPr/>
          <p:nvPr/>
        </p:nvGrpSpPr>
        <p:grpSpPr>
          <a:xfrm>
            <a:off x="8421887" y="543369"/>
            <a:ext cx="548701" cy="585324"/>
            <a:chOff x="6506504" y="937343"/>
            <a:chExt cx="744273" cy="793950"/>
          </a:xfrm>
        </p:grpSpPr>
        <p:sp>
          <p:nvSpPr>
            <p:cNvPr id="8" name="Google Shape;1068;p51">
              <a:extLst>
                <a:ext uri="{FF2B5EF4-FFF2-40B4-BE49-F238E27FC236}">
                  <a16:creationId xmlns:a16="http://schemas.microsoft.com/office/drawing/2014/main" id="{18631C87-8F63-40F5-B8C6-0715AEE743A5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9;p51">
              <a:extLst>
                <a:ext uri="{FF2B5EF4-FFF2-40B4-BE49-F238E27FC236}">
                  <a16:creationId xmlns:a16="http://schemas.microsoft.com/office/drawing/2014/main" id="{8DA2ED63-8EBD-4E77-9197-A4CFB737A8A8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0;p51">
              <a:extLst>
                <a:ext uri="{FF2B5EF4-FFF2-40B4-BE49-F238E27FC236}">
                  <a16:creationId xmlns:a16="http://schemas.microsoft.com/office/drawing/2014/main" id="{429548E6-AA3C-4664-B269-1007B0303FA0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071;p51">
              <a:extLst>
                <a:ext uri="{FF2B5EF4-FFF2-40B4-BE49-F238E27FC236}">
                  <a16:creationId xmlns:a16="http://schemas.microsoft.com/office/drawing/2014/main" id="{7183045E-3C4E-4095-999F-239BF4D6C87C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" name="Google Shape;1072;p51">
                <a:extLst>
                  <a:ext uri="{FF2B5EF4-FFF2-40B4-BE49-F238E27FC236}">
                    <a16:creationId xmlns:a16="http://schemas.microsoft.com/office/drawing/2014/main" id="{2A044CEB-597F-4C43-BE62-A3A465A503E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73;p51">
                <a:extLst>
                  <a:ext uri="{FF2B5EF4-FFF2-40B4-BE49-F238E27FC236}">
                    <a16:creationId xmlns:a16="http://schemas.microsoft.com/office/drawing/2014/main" id="{4A8B6F02-8473-4B66-960F-1DA5098DC5C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74;p51">
                <a:extLst>
                  <a:ext uri="{FF2B5EF4-FFF2-40B4-BE49-F238E27FC236}">
                    <a16:creationId xmlns:a16="http://schemas.microsoft.com/office/drawing/2014/main" id="{8002B055-4E63-4618-A308-CF09EEC6970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75;p51">
                <a:extLst>
                  <a:ext uri="{FF2B5EF4-FFF2-40B4-BE49-F238E27FC236}">
                    <a16:creationId xmlns:a16="http://schemas.microsoft.com/office/drawing/2014/main" id="{8B3F0FEA-84B6-4767-8278-7D689124311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76;p51">
                <a:extLst>
                  <a:ext uri="{FF2B5EF4-FFF2-40B4-BE49-F238E27FC236}">
                    <a16:creationId xmlns:a16="http://schemas.microsoft.com/office/drawing/2014/main" id="{825F64DE-1F2C-4E9E-9E1B-F244825E68E5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77;p51">
                <a:extLst>
                  <a:ext uri="{FF2B5EF4-FFF2-40B4-BE49-F238E27FC236}">
                    <a16:creationId xmlns:a16="http://schemas.microsoft.com/office/drawing/2014/main" id="{155D3FF6-CA90-44A4-81CC-4FAD6B0AEDCF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78;p51">
                <a:extLst>
                  <a:ext uri="{FF2B5EF4-FFF2-40B4-BE49-F238E27FC236}">
                    <a16:creationId xmlns:a16="http://schemas.microsoft.com/office/drawing/2014/main" id="{3F98CF91-2477-4E79-8171-82407C876A6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79;p51">
                <a:extLst>
                  <a:ext uri="{FF2B5EF4-FFF2-40B4-BE49-F238E27FC236}">
                    <a16:creationId xmlns:a16="http://schemas.microsoft.com/office/drawing/2014/main" id="{3B26FE02-7C7C-41B1-A671-78D43266C9C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80;p51">
                <a:extLst>
                  <a:ext uri="{FF2B5EF4-FFF2-40B4-BE49-F238E27FC236}">
                    <a16:creationId xmlns:a16="http://schemas.microsoft.com/office/drawing/2014/main" id="{3F4F8CD1-55B8-4DE2-8788-E5519105EAA3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81;p51">
                <a:extLst>
                  <a:ext uri="{FF2B5EF4-FFF2-40B4-BE49-F238E27FC236}">
                    <a16:creationId xmlns:a16="http://schemas.microsoft.com/office/drawing/2014/main" id="{1812B69F-53A9-43C5-BE03-EFD1FB693D4D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صورة 3">
            <a:extLst>
              <a:ext uri="{FF2B5EF4-FFF2-40B4-BE49-F238E27FC236}">
                <a16:creationId xmlns:a16="http://schemas.microsoft.com/office/drawing/2014/main" id="{C370DB1D-D0FB-0AFA-33C4-5E8ECA0C0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2" y="82342"/>
            <a:ext cx="2395549" cy="2375248"/>
          </a:xfrm>
          <a:prstGeom prst="rect">
            <a:avLst/>
          </a:prstGeom>
        </p:spPr>
      </p:pic>
      <p:sp>
        <p:nvSpPr>
          <p:cNvPr id="34" name="TextBox 25">
            <a:extLst>
              <a:ext uri="{FF2B5EF4-FFF2-40B4-BE49-F238E27FC236}">
                <a16:creationId xmlns:a16="http://schemas.microsoft.com/office/drawing/2014/main" id="{EF5C65BE-9A8A-8ECD-C3A5-8590C5ACB044}"/>
              </a:ext>
            </a:extLst>
          </p:cNvPr>
          <p:cNvSpPr txBox="1"/>
          <p:nvPr/>
        </p:nvSpPr>
        <p:spPr>
          <a:xfrm>
            <a:off x="4750082" y="1282892"/>
            <a:ext cx="405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b="1" dirty="0">
                <a:latin typeface="Cairo" pitchFamily="2" charset="-78"/>
                <a:cs typeface="Cairo" pitchFamily="2" charset="-78"/>
              </a:rPr>
              <a:t> :</a:t>
            </a:r>
            <a:r>
              <a:rPr lang="en-US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Log In </a:t>
            </a:r>
            <a:r>
              <a:rPr lang="ar-SY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أشكال صفحة تسجيل المستخدمين الجدد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9AFB2463-0B72-573C-919A-14CC95D5BB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46"/>
          <a:stretch/>
        </p:blipFill>
        <p:spPr>
          <a:xfrm>
            <a:off x="5931220" y="2342209"/>
            <a:ext cx="2151542" cy="2058342"/>
          </a:xfrm>
          <a:prstGeom prst="rect">
            <a:avLst/>
          </a:prstGeo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1128FA12-0505-513A-8745-9C6BB487F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093" y="2342208"/>
            <a:ext cx="2187406" cy="2116463"/>
          </a:xfrm>
          <a:prstGeom prst="rect">
            <a:avLst/>
          </a:prstGeom>
        </p:spPr>
      </p:pic>
      <p:grpSp>
        <p:nvGrpSpPr>
          <p:cNvPr id="24" name="مجموعة 23">
            <a:extLst>
              <a:ext uri="{FF2B5EF4-FFF2-40B4-BE49-F238E27FC236}">
                <a16:creationId xmlns:a16="http://schemas.microsoft.com/office/drawing/2014/main" id="{0A0CC102-DA97-E02C-F56D-0F13EECC3112}"/>
              </a:ext>
            </a:extLst>
          </p:cNvPr>
          <p:cNvGrpSpPr/>
          <p:nvPr/>
        </p:nvGrpSpPr>
        <p:grpSpPr>
          <a:xfrm>
            <a:off x="1084183" y="2341349"/>
            <a:ext cx="2228188" cy="2118181"/>
            <a:chOff x="1084183" y="2341349"/>
            <a:chExt cx="2228188" cy="2118181"/>
          </a:xfrm>
        </p:grpSpPr>
        <p:pic>
          <p:nvPicPr>
            <p:cNvPr id="5" name="صورة 4">
              <a:extLst>
                <a:ext uri="{FF2B5EF4-FFF2-40B4-BE49-F238E27FC236}">
                  <a16:creationId xmlns:a16="http://schemas.microsoft.com/office/drawing/2014/main" id="{7D980FDF-682E-8353-EDA9-1672540DA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095" t="23543" r="2957" b="4686"/>
            <a:stretch/>
          </p:blipFill>
          <p:spPr>
            <a:xfrm>
              <a:off x="1084183" y="2940537"/>
              <a:ext cx="2228188" cy="1518993"/>
            </a:xfrm>
            <a:prstGeom prst="rect">
              <a:avLst/>
            </a:prstGeom>
          </p:spPr>
        </p:pic>
        <p:pic>
          <p:nvPicPr>
            <p:cNvPr id="6" name="صورة 5">
              <a:extLst>
                <a:ext uri="{FF2B5EF4-FFF2-40B4-BE49-F238E27FC236}">
                  <a16:creationId xmlns:a16="http://schemas.microsoft.com/office/drawing/2014/main" id="{7B11BBB1-9160-D6E0-6DEF-C997246D2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095" t="7331" r="2957" b="74957"/>
            <a:stretch/>
          </p:blipFill>
          <p:spPr>
            <a:xfrm>
              <a:off x="1084183" y="2341349"/>
              <a:ext cx="2228188" cy="374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668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067;p51">
            <a:extLst>
              <a:ext uri="{FF2B5EF4-FFF2-40B4-BE49-F238E27FC236}">
                <a16:creationId xmlns:a16="http://schemas.microsoft.com/office/drawing/2014/main" id="{8E4D60AF-9A5B-42B9-ADFC-DE711DD2C3CA}"/>
              </a:ext>
            </a:extLst>
          </p:cNvPr>
          <p:cNvGrpSpPr/>
          <p:nvPr/>
        </p:nvGrpSpPr>
        <p:grpSpPr>
          <a:xfrm>
            <a:off x="8421887" y="543369"/>
            <a:ext cx="548701" cy="585324"/>
            <a:chOff x="6506504" y="937343"/>
            <a:chExt cx="744273" cy="793950"/>
          </a:xfrm>
        </p:grpSpPr>
        <p:sp>
          <p:nvSpPr>
            <p:cNvPr id="8" name="Google Shape;1068;p51">
              <a:extLst>
                <a:ext uri="{FF2B5EF4-FFF2-40B4-BE49-F238E27FC236}">
                  <a16:creationId xmlns:a16="http://schemas.microsoft.com/office/drawing/2014/main" id="{18631C87-8F63-40F5-B8C6-0715AEE743A5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9;p51">
              <a:extLst>
                <a:ext uri="{FF2B5EF4-FFF2-40B4-BE49-F238E27FC236}">
                  <a16:creationId xmlns:a16="http://schemas.microsoft.com/office/drawing/2014/main" id="{8DA2ED63-8EBD-4E77-9197-A4CFB737A8A8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0;p51">
              <a:extLst>
                <a:ext uri="{FF2B5EF4-FFF2-40B4-BE49-F238E27FC236}">
                  <a16:creationId xmlns:a16="http://schemas.microsoft.com/office/drawing/2014/main" id="{429548E6-AA3C-4664-B269-1007B0303FA0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071;p51">
              <a:extLst>
                <a:ext uri="{FF2B5EF4-FFF2-40B4-BE49-F238E27FC236}">
                  <a16:creationId xmlns:a16="http://schemas.microsoft.com/office/drawing/2014/main" id="{7183045E-3C4E-4095-999F-239BF4D6C87C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" name="Google Shape;1072;p51">
                <a:extLst>
                  <a:ext uri="{FF2B5EF4-FFF2-40B4-BE49-F238E27FC236}">
                    <a16:creationId xmlns:a16="http://schemas.microsoft.com/office/drawing/2014/main" id="{2A044CEB-597F-4C43-BE62-A3A465A503E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73;p51">
                <a:extLst>
                  <a:ext uri="{FF2B5EF4-FFF2-40B4-BE49-F238E27FC236}">
                    <a16:creationId xmlns:a16="http://schemas.microsoft.com/office/drawing/2014/main" id="{4A8B6F02-8473-4B66-960F-1DA5098DC5C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74;p51">
                <a:extLst>
                  <a:ext uri="{FF2B5EF4-FFF2-40B4-BE49-F238E27FC236}">
                    <a16:creationId xmlns:a16="http://schemas.microsoft.com/office/drawing/2014/main" id="{8002B055-4E63-4618-A308-CF09EEC6970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75;p51">
                <a:extLst>
                  <a:ext uri="{FF2B5EF4-FFF2-40B4-BE49-F238E27FC236}">
                    <a16:creationId xmlns:a16="http://schemas.microsoft.com/office/drawing/2014/main" id="{8B3F0FEA-84B6-4767-8278-7D689124311B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76;p51">
                <a:extLst>
                  <a:ext uri="{FF2B5EF4-FFF2-40B4-BE49-F238E27FC236}">
                    <a16:creationId xmlns:a16="http://schemas.microsoft.com/office/drawing/2014/main" id="{825F64DE-1F2C-4E9E-9E1B-F244825E68E5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77;p51">
                <a:extLst>
                  <a:ext uri="{FF2B5EF4-FFF2-40B4-BE49-F238E27FC236}">
                    <a16:creationId xmlns:a16="http://schemas.microsoft.com/office/drawing/2014/main" id="{155D3FF6-CA90-44A4-81CC-4FAD6B0AEDCF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78;p51">
                <a:extLst>
                  <a:ext uri="{FF2B5EF4-FFF2-40B4-BE49-F238E27FC236}">
                    <a16:creationId xmlns:a16="http://schemas.microsoft.com/office/drawing/2014/main" id="{3F98CF91-2477-4E79-8171-82407C876A6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79;p51">
                <a:extLst>
                  <a:ext uri="{FF2B5EF4-FFF2-40B4-BE49-F238E27FC236}">
                    <a16:creationId xmlns:a16="http://schemas.microsoft.com/office/drawing/2014/main" id="{3B26FE02-7C7C-41B1-A671-78D43266C9C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80;p51">
                <a:extLst>
                  <a:ext uri="{FF2B5EF4-FFF2-40B4-BE49-F238E27FC236}">
                    <a16:creationId xmlns:a16="http://schemas.microsoft.com/office/drawing/2014/main" id="{3F4F8CD1-55B8-4DE2-8788-E5519105EAA3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81;p51">
                <a:extLst>
                  <a:ext uri="{FF2B5EF4-FFF2-40B4-BE49-F238E27FC236}">
                    <a16:creationId xmlns:a16="http://schemas.microsoft.com/office/drawing/2014/main" id="{1812B69F-53A9-43C5-BE03-EFD1FB693D4D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5FC2CE5-D81F-4D27-9779-07AF15F357EB}"/>
              </a:ext>
            </a:extLst>
          </p:cNvPr>
          <p:cNvSpPr txBox="1"/>
          <p:nvPr/>
        </p:nvSpPr>
        <p:spPr>
          <a:xfrm>
            <a:off x="8229601" y="1476562"/>
            <a:ext cx="704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:</a:t>
            </a:r>
            <a:r>
              <a:rPr lang="ar-SY" sz="1500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رابعاً</a:t>
            </a:r>
            <a:endParaRPr lang="en-US" sz="1500" b="1" dirty="0">
              <a:solidFill>
                <a:srgbClr val="A7D86D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A3DAB-AFC1-4038-9A52-8DF0FA098ABB}"/>
              </a:ext>
            </a:extLst>
          </p:cNvPr>
          <p:cNvSpPr txBox="1"/>
          <p:nvPr/>
        </p:nvSpPr>
        <p:spPr>
          <a:xfrm>
            <a:off x="4966034" y="2174428"/>
            <a:ext cx="3685078" cy="217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 </a:t>
            </a:r>
            <a:r>
              <a:rPr lang="ar-SY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وانت في صفحة المستخدمين</a:t>
            </a:r>
            <a:r>
              <a:rPr lang="en-US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Users</a:t>
            </a:r>
            <a:r>
              <a:rPr lang="en-US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 </a:t>
            </a:r>
            <a:r>
              <a:rPr lang="ar-JO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لكي تقوم بالدردشة مع أحد المستخدمين يجب عليك النقر فوق المستخدم المعين أو يمكنك أيضًا البحث عن أي مستخدم موجود باسمه ، ثم </a:t>
            </a:r>
            <a:r>
              <a:rPr lang="ar-JO" sz="1100" b="1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سيتم توجيهك </a:t>
            </a:r>
            <a:r>
              <a:rPr lang="ar-JO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إلى صفحة الدردشة </a:t>
            </a:r>
            <a:r>
              <a:rPr lang="en-US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Chat</a:t>
            </a:r>
            <a:r>
              <a:rPr lang="en-US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 </a:t>
            </a:r>
            <a:r>
              <a:rPr lang="ar-JO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وهناك يمكنك رؤية صورة واسم وحالة هذا المستخدم الذي ستقوم </a:t>
            </a:r>
            <a:r>
              <a:rPr lang="ar-JO" sz="1100" b="1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بالدردشة معه</a:t>
            </a:r>
            <a:r>
              <a:rPr lang="ar-JO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.</a:t>
            </a:r>
            <a:endParaRPr lang="en-US" sz="1200" dirty="0">
              <a:effectLst/>
              <a:latin typeface="Cairo" pitchFamily="2" charset="-78"/>
              <a:ea typeface="Calibri" panose="020F0502020204030204" pitchFamily="34" charset="0"/>
              <a:cs typeface="Cairo" pitchFamily="2" charset="-78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JO" sz="1200" dirty="0">
                <a:solidFill>
                  <a:srgbClr val="000000"/>
                </a:solidFill>
                <a:effectLst/>
                <a:latin typeface="Cairo" pitchFamily="2" charset="-78"/>
                <a:ea typeface="Calibri" panose="020F0502020204030204" pitchFamily="34" charset="0"/>
                <a:cs typeface="Cairo" pitchFamily="2" charset="-78"/>
              </a:rPr>
              <a:t>بمجرد إرسال رسالة إلى أي مستخدم ، تظهر هذه الرسالة على الفور في مربع الدردشة الخاص بك ومربع الدردشة الخاص بالمستخدم الآخر الذي قمت بإرسال الرسالة إليه.  تظهر عند المستخدم الرسالة مع صورة المرسل.</a:t>
            </a:r>
            <a:endParaRPr lang="en-US" sz="1200" dirty="0">
              <a:effectLst/>
              <a:latin typeface="Cairo" pitchFamily="2" charset="-78"/>
              <a:ea typeface="Calibri" panose="020F0502020204030204" pitchFamily="34" charset="0"/>
              <a:cs typeface="Cairo" pitchFamily="2" charset="-78"/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5D4C1DB7-509F-E120-4565-27B6B0DCA9E7}"/>
              </a:ext>
            </a:extLst>
          </p:cNvPr>
          <p:cNvSpPr txBox="1"/>
          <p:nvPr/>
        </p:nvSpPr>
        <p:spPr>
          <a:xfrm>
            <a:off x="5010776" y="1885127"/>
            <a:ext cx="3542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b="1" dirty="0">
                <a:latin typeface="Cairo" pitchFamily="2" charset="-78"/>
                <a:cs typeface="Cairo" pitchFamily="2" charset="-78"/>
              </a:rPr>
              <a:t> :</a:t>
            </a:r>
            <a:r>
              <a:rPr lang="en-US" b="1" dirty="0">
                <a:solidFill>
                  <a:srgbClr val="A7D86D"/>
                </a:solidFill>
                <a:latin typeface="Cairo" pitchFamily="2" charset="-78"/>
                <a:cs typeface="Cairo" pitchFamily="2" charset="-78"/>
              </a:rPr>
              <a:t>Chat </a:t>
            </a:r>
            <a:r>
              <a:rPr lang="ar-SY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صفحة الدردشة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8ED86-340E-C202-46D0-7B3D45476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112305"/>
            <a:ext cx="4478557" cy="3031194"/>
          </a:xfrm>
          <a:prstGeom prst="rect">
            <a:avLst/>
          </a:prstGeom>
        </p:spPr>
      </p:pic>
      <p:pic>
        <p:nvPicPr>
          <p:cNvPr id="22" name="صورة 21">
            <a:extLst>
              <a:ext uri="{FF2B5EF4-FFF2-40B4-BE49-F238E27FC236}">
                <a16:creationId xmlns:a16="http://schemas.microsoft.com/office/drawing/2014/main" id="{0277C82C-47C7-CB25-D013-3BA649AD4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68" y="89802"/>
            <a:ext cx="1421523" cy="22078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صورة 23">
            <a:extLst>
              <a:ext uri="{FF2B5EF4-FFF2-40B4-BE49-F238E27FC236}">
                <a16:creationId xmlns:a16="http://schemas.microsoft.com/office/drawing/2014/main" id="{B3232BB2-1548-A785-7CD9-C3D8739DB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518" y="89803"/>
            <a:ext cx="1479467" cy="22078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0" name="Google Shape;98;p19">
            <a:extLst>
              <a:ext uri="{FF2B5EF4-FFF2-40B4-BE49-F238E27FC236}">
                <a16:creationId xmlns:a16="http://schemas.microsoft.com/office/drawing/2014/main" id="{B08A365C-6836-6E17-685A-D2D83AE8A4CE}"/>
              </a:ext>
            </a:extLst>
          </p:cNvPr>
          <p:cNvSpPr txBox="1">
            <a:spLocks/>
          </p:cNvSpPr>
          <p:nvPr/>
        </p:nvSpPr>
        <p:spPr>
          <a:xfrm>
            <a:off x="5755438" y="634361"/>
            <a:ext cx="2530745" cy="51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 rtl="1"/>
            <a:r>
              <a:rPr lang="ar-SY" sz="3000" dirty="0">
                <a:latin typeface="Cairo" panose="00000500000000000000" pitchFamily="2" charset="-78"/>
                <a:cs typeface="Cairo" panose="00000500000000000000" pitchFamily="2" charset="-78"/>
              </a:rPr>
              <a:t>وصف المشروع:</a:t>
            </a:r>
          </a:p>
        </p:txBody>
      </p:sp>
    </p:spTree>
    <p:extLst>
      <p:ext uri="{BB962C8B-B14F-4D97-AF65-F5344CB8AC3E}">
        <p14:creationId xmlns:p14="http://schemas.microsoft.com/office/powerpoint/2010/main" val="554103117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403</Words>
  <Application>Microsoft Office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Poppins Light</vt:lpstr>
      <vt:lpstr>Muli</vt:lpstr>
      <vt:lpstr>Baloo Tamma 2</vt:lpstr>
      <vt:lpstr>Poppins</vt:lpstr>
      <vt:lpstr>Arial</vt:lpstr>
      <vt:lpstr>Calibri</vt:lpstr>
      <vt:lpstr>Cairo</vt:lpstr>
      <vt:lpstr>Gower template</vt:lpstr>
      <vt:lpstr>Chat  Application</vt:lpstr>
      <vt:lpstr>Project Presenter</vt:lpstr>
      <vt:lpstr>اللغات المستخدمة في التطبيق:</vt:lpstr>
      <vt:lpstr>وصف المشروع:</vt:lpstr>
      <vt:lpstr>وصف المشروع:</vt:lpstr>
      <vt:lpstr>وصف المشروع:</vt:lpstr>
      <vt:lpstr>وصف المشروع:</vt:lpstr>
      <vt:lpstr>وصف المشروع: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    الانترنت</dc:title>
  <dc:creator>Mostafa Masri</dc:creator>
  <cp:lastModifiedBy>Mohammad Abukhader</cp:lastModifiedBy>
  <cp:revision>71</cp:revision>
  <dcterms:modified xsi:type="dcterms:W3CDTF">2023-09-08T13:15:09Z</dcterms:modified>
</cp:coreProperties>
</file>