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406F-FB65-4368-AACE-075F31C7123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A9AC-8619-44F1-ACB0-5261946377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Placement of Relationship Attributes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cardinality ratio of a relationship can affect the placement of relationship attributes.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5257800" cy="4525963"/>
          </a:xfrm>
        </p:spPr>
        <p:txBody>
          <a:bodyPr>
            <a:noAutofit/>
          </a:bodyPr>
          <a:lstStyle/>
          <a:p>
            <a:r>
              <a:rPr lang="en-US" sz="2400" dirty="0"/>
              <a:t>attributes of one-to-one or one-to-many relationship sets can be associated with one of the participating entity sets, rather than with the relationship set.</a:t>
            </a:r>
          </a:p>
          <a:p>
            <a:r>
              <a:rPr lang="en-US" sz="2400" dirty="0"/>
              <a:t>For instance, let us specify that </a:t>
            </a:r>
            <a:r>
              <a:rPr lang="en-US" sz="2400" i="1" dirty="0"/>
              <a:t>depositor </a:t>
            </a:r>
            <a:r>
              <a:rPr lang="en-US" sz="2400" dirty="0"/>
              <a:t>is a one-to-many relationship set such</a:t>
            </a:r>
            <a:br>
              <a:rPr lang="en-US" sz="2400" dirty="0"/>
            </a:br>
            <a:r>
              <a:rPr lang="en-US" sz="2400" dirty="0"/>
              <a:t>that one customer may have several accounts, but each account is held by only one</a:t>
            </a:r>
            <a:br>
              <a:rPr lang="en-US" sz="2400" dirty="0"/>
            </a:br>
            <a:r>
              <a:rPr lang="en-US" sz="2400" dirty="0"/>
              <a:t>customer.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675" y="1676400"/>
            <a:ext cx="37433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5257800" cy="4525963"/>
          </a:xfrm>
        </p:spPr>
        <p:txBody>
          <a:bodyPr>
            <a:noAutofit/>
          </a:bodyPr>
          <a:lstStyle/>
          <a:p>
            <a:r>
              <a:rPr lang="en-US" sz="2400" dirty="0"/>
              <a:t>In this case, the attribute </a:t>
            </a:r>
            <a:r>
              <a:rPr lang="en-US" sz="2400" i="1" dirty="0"/>
              <a:t>access-date</a:t>
            </a:r>
            <a:r>
              <a:rPr lang="en-US" sz="2400" dirty="0"/>
              <a:t>, which specifies when the customer last</a:t>
            </a:r>
            <a:br>
              <a:rPr lang="en-US" sz="2400" dirty="0"/>
            </a:br>
            <a:r>
              <a:rPr lang="en-US" sz="2400" dirty="0"/>
              <a:t>accessed that account, could be associated with the </a:t>
            </a:r>
            <a:r>
              <a:rPr lang="en-US" sz="2400" i="1" dirty="0"/>
              <a:t>account </a:t>
            </a:r>
            <a:r>
              <a:rPr lang="en-US" sz="2400" dirty="0"/>
              <a:t>entity set, as Figure 2.6 depicts; to keep the figure simple, </a:t>
            </a:r>
            <a:r>
              <a:rPr lang="en-US" sz="2400" dirty="0">
                <a:solidFill>
                  <a:srgbClr val="7030A0"/>
                </a:solidFill>
              </a:rPr>
              <a:t>only some of the attributes of the two entity sets are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shown. </a:t>
            </a:r>
            <a:br>
              <a:rPr lang="en-US" sz="2400" dirty="0">
                <a:solidFill>
                  <a:srgbClr val="7030A0"/>
                </a:solidFill>
              </a:rPr>
            </a:b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675" y="1676400"/>
            <a:ext cx="37433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design decision of where to place descriptive attributes in such cases—as a</a:t>
            </a:r>
            <a:br>
              <a:rPr lang="en-US" dirty="0"/>
            </a:br>
            <a:r>
              <a:rPr lang="en-US" dirty="0"/>
              <a:t>relationship or entity attribute—should reflect the characteristics of the enterprise</a:t>
            </a:r>
            <a:br>
              <a:rPr lang="en-US" dirty="0"/>
            </a:br>
            <a:r>
              <a:rPr lang="en-US" dirty="0"/>
              <a:t>being modeled. </a:t>
            </a:r>
          </a:p>
          <a:p>
            <a:r>
              <a:rPr lang="en-US" dirty="0"/>
              <a:t>The designer may choose to retain </a:t>
            </a:r>
            <a:r>
              <a:rPr lang="en-US" i="1" dirty="0"/>
              <a:t>access-date </a:t>
            </a:r>
            <a:r>
              <a:rPr lang="en-US" dirty="0"/>
              <a:t>as an attribute of </a:t>
            </a:r>
            <a:r>
              <a:rPr lang="en-US" i="1" dirty="0"/>
              <a:t>depositor </a:t>
            </a:r>
            <a:r>
              <a:rPr lang="en-US" dirty="0"/>
              <a:t>to express explicitly that an access occurs at the point of interaction between the </a:t>
            </a:r>
            <a:r>
              <a:rPr lang="en-US" i="1" dirty="0"/>
              <a:t>customer </a:t>
            </a:r>
            <a:r>
              <a:rPr lang="en-US" dirty="0"/>
              <a:t>and </a:t>
            </a:r>
            <a:r>
              <a:rPr lang="en-US" i="1" dirty="0"/>
              <a:t>account </a:t>
            </a:r>
            <a:r>
              <a:rPr lang="en-US" dirty="0"/>
              <a:t>entity sets.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526032"/>
            <a:ext cx="4876800" cy="533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1148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choice of attribute placement is more clear-cut for many-to-many relationship</a:t>
            </a:r>
            <a:br>
              <a:rPr lang="en-US" dirty="0"/>
            </a:br>
            <a:r>
              <a:rPr lang="en-US" dirty="0"/>
              <a:t>sets. </a:t>
            </a:r>
          </a:p>
          <a:p>
            <a:r>
              <a:rPr lang="en-US" dirty="0"/>
              <a:t>Returning to our example, let us specify the perhaps more realistic case that </a:t>
            </a:r>
            <a:r>
              <a:rPr lang="en-US" i="1" dirty="0"/>
              <a:t>depositor </a:t>
            </a:r>
            <a:r>
              <a:rPr lang="en-US" dirty="0"/>
              <a:t>is a many-to-many relationship set expressing that a customer may have one or more accounts, and that an account can be held by one or more customers.</a:t>
            </a:r>
            <a:br>
              <a:rPr lang="en-US" dirty="0"/>
            </a:br>
            <a:r>
              <a:rPr lang="en-US" dirty="0"/>
              <a:t>If we are to express the date on which a specific customer last accessed a specific</a:t>
            </a:r>
            <a:br>
              <a:rPr lang="en-US" dirty="0"/>
            </a:br>
            <a:r>
              <a:rPr lang="en-US" dirty="0"/>
              <a:t>account, </a:t>
            </a:r>
            <a:r>
              <a:rPr lang="en-US" i="1" dirty="0"/>
              <a:t>access-date </a:t>
            </a:r>
            <a:r>
              <a:rPr lang="en-US" dirty="0"/>
              <a:t>must be an attribute of the </a:t>
            </a:r>
            <a:r>
              <a:rPr lang="en-US" i="1" dirty="0"/>
              <a:t>depositor </a:t>
            </a:r>
            <a:r>
              <a:rPr lang="en-US" dirty="0"/>
              <a:t>relationship set, rather than</a:t>
            </a:r>
            <a:br>
              <a:rPr lang="en-US" dirty="0"/>
            </a:br>
            <a:r>
              <a:rPr lang="en-US" dirty="0"/>
              <a:t>either one of the participating entities</a:t>
            </a:r>
            <a:r>
              <a:rPr lang="en-US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1148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The choice of attribute placement is more clear-cut for many-to-many relationship</a:t>
            </a:r>
            <a:br>
              <a:rPr lang="en-US" dirty="0"/>
            </a:br>
            <a:r>
              <a:rPr lang="en-US" dirty="0"/>
              <a:t>sets. Returning to our example, let us specify the perhaps more realistic case that</a:t>
            </a:r>
            <a:br>
              <a:rPr lang="en-US" dirty="0"/>
            </a:br>
            <a:r>
              <a:rPr lang="en-US" i="1" dirty="0"/>
              <a:t>depositor </a:t>
            </a:r>
            <a:r>
              <a:rPr lang="en-US" dirty="0"/>
              <a:t>is a many-to-many relationship set expressing that a customer may have</a:t>
            </a:r>
            <a:br>
              <a:rPr lang="en-US" dirty="0"/>
            </a:br>
            <a:r>
              <a:rPr lang="en-US" dirty="0"/>
              <a:t>one or more accounts, and that an account can be held by one or more customers.</a:t>
            </a:r>
            <a:br>
              <a:rPr lang="en-US" dirty="0"/>
            </a:br>
            <a:r>
              <a:rPr lang="en-US" dirty="0"/>
              <a:t>If we are to express the date on which a specific customer last accessed a specific</a:t>
            </a:r>
            <a:br>
              <a:rPr lang="en-US" dirty="0"/>
            </a:br>
            <a:r>
              <a:rPr lang="en-US" dirty="0"/>
              <a:t>account, </a:t>
            </a:r>
            <a:r>
              <a:rPr lang="en-US" i="1" dirty="0"/>
              <a:t>access-date </a:t>
            </a:r>
            <a:r>
              <a:rPr lang="en-US" dirty="0"/>
              <a:t>must be an attribute of the </a:t>
            </a:r>
            <a:r>
              <a:rPr lang="en-US" i="1" dirty="0"/>
              <a:t>depositor </a:t>
            </a:r>
            <a:r>
              <a:rPr lang="en-US" dirty="0"/>
              <a:t>relationship set, rather than</a:t>
            </a:r>
            <a:br>
              <a:rPr lang="en-US" dirty="0"/>
            </a:br>
            <a:r>
              <a:rPr lang="en-US" dirty="0"/>
              <a:t>either one of the participating entities. If </a:t>
            </a:r>
            <a:r>
              <a:rPr lang="en-US" i="1" dirty="0"/>
              <a:t>access-date </a:t>
            </a:r>
            <a:r>
              <a:rPr lang="en-US" dirty="0"/>
              <a:t>were an attribute of </a:t>
            </a:r>
            <a:r>
              <a:rPr lang="en-US" i="1" dirty="0"/>
              <a:t>account</a:t>
            </a:r>
            <a:r>
              <a:rPr lang="en-US" dirty="0"/>
              <a:t>, for</a:t>
            </a:r>
            <a:br>
              <a:rPr lang="en-US" dirty="0"/>
            </a:br>
            <a:r>
              <a:rPr lang="en-US" dirty="0"/>
              <a:t>instance, we could not determine which customer made the most recent access to a</a:t>
            </a:r>
            <a:br>
              <a:rPr lang="en-US" dirty="0"/>
            </a:br>
            <a:r>
              <a:rPr lang="en-US" dirty="0"/>
              <a:t>joint account. When an attribute is determined by the combination of participating</a:t>
            </a:r>
            <a:br>
              <a:rPr lang="en-US" dirty="0"/>
            </a:br>
            <a:r>
              <a:rPr lang="en-US" dirty="0"/>
              <a:t>entity sets, rather than by either entity separately, that attribute must be associated</a:t>
            </a:r>
            <a:br>
              <a:rPr lang="en-US" dirty="0"/>
            </a:br>
            <a:r>
              <a:rPr lang="en-US" dirty="0"/>
              <a:t>with the many-to-many relationship set. Figure 2.7 depicts the placement of </a:t>
            </a:r>
            <a:r>
              <a:rPr lang="en-US" i="1" dirty="0" err="1"/>
              <a:t>accessdate</a:t>
            </a:r>
            <a:r>
              <a:rPr lang="en-US" i="1" dirty="0"/>
              <a:t> </a:t>
            </a:r>
            <a:r>
              <a:rPr lang="en-US" dirty="0"/>
              <a:t>as a relationship attribute; again, to keep the figure simple, only some of the</a:t>
            </a:r>
            <a:br>
              <a:rPr lang="en-US" dirty="0"/>
            </a:br>
            <a:r>
              <a:rPr lang="en-US" dirty="0"/>
              <a:t>attributes of the two entity sets are shown. 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526032"/>
            <a:ext cx="4876800" cy="533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495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Placement of Relationship Attributes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Sharafat Karim</cp:lastModifiedBy>
  <cp:revision>3</cp:revision>
  <dcterms:created xsi:type="dcterms:W3CDTF">2019-09-12T03:57:27Z</dcterms:created>
  <dcterms:modified xsi:type="dcterms:W3CDTF">2025-02-02T04:03:53Z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2025-02-02T04:03:48Z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7d4840c6-07d8-40c5-9c14-4a66fee0631c</vt:lpwstr>
  </property>
  <property fmtid="{D5CDD505-2E9C-101B-9397-08002B2CF9AE}" pid="7" name="MSIP_Label_defa4170-0d19-0005-0004-bc88714345d2_ActionId">
    <vt:lpwstr>1a54bc17-a424-44ff-81db-b44eae857b5b</vt:lpwstr>
  </property>
  <property fmtid="{D5CDD505-2E9C-101B-9397-08002B2CF9AE}" pid="8" name="MSIP_Label_defa4170-0d19-0005-0004-bc88714345d2_ContentBits">
    <vt:lpwstr>0</vt:lpwstr>
  </property>
</Properties>
</file>