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Lst>
  <p:sldSz cy="6858000" cx="12192000"/>
  <p:notesSz cx="6858000" cy="9144000"/>
  <p:embeddedFontLst>
    <p:embeddedFont>
      <p:font typeface="Arimo"/>
      <p:regular r:id="rId47"/>
      <p:bold r:id="rId48"/>
      <p:italic r:id="rId49"/>
      <p:boldItalic r:id="rId50"/>
    </p:embeddedFont>
    <p:embeddedFont>
      <p:font typeface="Tahoma"/>
      <p:regular r:id="rId51"/>
      <p:bold r:id="rId52"/>
    </p:embeddedFont>
    <p:embeddedFont>
      <p:font typeface="Noto Sans Symbols"/>
      <p:regular r:id="rId53"/>
      <p:bold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Arimo-bold.fntdata"/><Relationship Id="rId47" Type="http://schemas.openxmlformats.org/officeDocument/2006/relationships/font" Target="fonts/Arimo-regular.fntdata"/><Relationship Id="rId49" Type="http://schemas.openxmlformats.org/officeDocument/2006/relationships/font" Target="fonts/Arimo-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Tahoma-regular.fntdata"/><Relationship Id="rId50" Type="http://schemas.openxmlformats.org/officeDocument/2006/relationships/font" Target="fonts/Arimo-boldItalic.fntdata"/><Relationship Id="rId53" Type="http://schemas.openxmlformats.org/officeDocument/2006/relationships/font" Target="fonts/NotoSansSymbols-regular.fntdata"/><Relationship Id="rId52" Type="http://schemas.openxmlformats.org/officeDocument/2006/relationships/font" Target="fonts/Tahoma-bold.fntdata"/><Relationship Id="rId11" Type="http://schemas.openxmlformats.org/officeDocument/2006/relationships/slide" Target="slides/slide7.xml"/><Relationship Id="rId10" Type="http://schemas.openxmlformats.org/officeDocument/2006/relationships/slide" Target="slides/slide6.xml"/><Relationship Id="rId54" Type="http://schemas.openxmlformats.org/officeDocument/2006/relationships/font" Target="fonts/NotoSansSymbols-bold.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82" name="Google Shape;18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3" name="Google Shape;183;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lang="en-US" sz="1200">
                <a:solidFill>
                  <a:schemeClr val="dk1"/>
                </a:solidFill>
                <a:latin typeface="Times New Roman"/>
                <a:ea typeface="Times New Roman"/>
                <a:cs typeface="Times New Roman"/>
                <a:sym typeface="Times New Roman"/>
              </a:rPr>
              <a:t>‹#›</a:t>
            </a:fld>
            <a:endParaRPr b="0" sz="1200">
              <a:solidFill>
                <a:schemeClr val="dk1"/>
              </a:solidFill>
              <a:latin typeface="Times New Roman"/>
              <a:ea typeface="Times New Roman"/>
              <a:cs typeface="Times New Roman"/>
              <a:sym typeface="Times New Roman"/>
            </a:endParaRPr>
          </a:p>
        </p:txBody>
      </p:sp>
      <p:sp>
        <p:nvSpPr>
          <p:cNvPr id="195" name="Google Shape;19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6" name="Google Shape;196;p1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lang="en-US" sz="1200">
                <a:solidFill>
                  <a:schemeClr val="dk1"/>
                </a:solidFill>
                <a:latin typeface="Times New Roman"/>
                <a:ea typeface="Times New Roman"/>
                <a:cs typeface="Times New Roman"/>
                <a:sym typeface="Times New Roman"/>
              </a:rPr>
              <a:t>‹#›</a:t>
            </a:fld>
            <a:endParaRPr b="0" sz="1200">
              <a:solidFill>
                <a:schemeClr val="dk1"/>
              </a:solidFill>
              <a:latin typeface="Times New Roman"/>
              <a:ea typeface="Times New Roman"/>
              <a:cs typeface="Times New Roman"/>
              <a:sym typeface="Times New Roman"/>
            </a:endParaRPr>
          </a:p>
        </p:txBody>
      </p:sp>
      <p:sp>
        <p:nvSpPr>
          <p:cNvPr id="207" name="Google Shape;207;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8" name="Google Shape;208;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lang="en-US" sz="1200">
                <a:solidFill>
                  <a:schemeClr val="dk1"/>
                </a:solidFill>
                <a:latin typeface="Times New Roman"/>
                <a:ea typeface="Times New Roman"/>
                <a:cs typeface="Times New Roman"/>
                <a:sym typeface="Times New Roman"/>
              </a:rPr>
              <a:t>‹#›</a:t>
            </a:fld>
            <a:endParaRPr b="0" sz="1200">
              <a:solidFill>
                <a:schemeClr val="dk1"/>
              </a:solidFill>
              <a:latin typeface="Times New Roman"/>
              <a:ea typeface="Times New Roman"/>
              <a:cs typeface="Times New Roman"/>
              <a:sym typeface="Times New Roman"/>
            </a:endParaRPr>
          </a:p>
        </p:txBody>
      </p:sp>
      <p:sp>
        <p:nvSpPr>
          <p:cNvPr id="218" name="Google Shape;21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9" name="Google Shape;219;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lang="en-US" sz="1200">
                <a:solidFill>
                  <a:schemeClr val="dk1"/>
                </a:solidFill>
                <a:latin typeface="Times New Roman"/>
                <a:ea typeface="Times New Roman"/>
                <a:cs typeface="Times New Roman"/>
                <a:sym typeface="Times New Roman"/>
              </a:rPr>
              <a:t>‹#›</a:t>
            </a:fld>
            <a:endParaRPr b="0" sz="1200">
              <a:solidFill>
                <a:schemeClr val="dk1"/>
              </a:solidFill>
              <a:latin typeface="Times New Roman"/>
              <a:ea typeface="Times New Roman"/>
              <a:cs typeface="Times New Roman"/>
              <a:sym typeface="Times New Roman"/>
            </a:endParaRPr>
          </a:p>
        </p:txBody>
      </p:sp>
      <p:sp>
        <p:nvSpPr>
          <p:cNvPr id="234" name="Google Shape;234;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5" name="Google Shape;235;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lang="en-US" sz="1200">
                <a:solidFill>
                  <a:schemeClr val="dk1"/>
                </a:solidFill>
                <a:latin typeface="Times New Roman"/>
                <a:ea typeface="Times New Roman"/>
                <a:cs typeface="Times New Roman"/>
                <a:sym typeface="Times New Roman"/>
              </a:rPr>
              <a:t>‹#›</a:t>
            </a:fld>
            <a:endParaRPr b="0" sz="1200">
              <a:solidFill>
                <a:schemeClr val="dk1"/>
              </a:solidFill>
              <a:latin typeface="Times New Roman"/>
              <a:ea typeface="Times New Roman"/>
              <a:cs typeface="Times New Roman"/>
              <a:sym typeface="Times New Roman"/>
            </a:endParaRPr>
          </a:p>
        </p:txBody>
      </p:sp>
      <p:sp>
        <p:nvSpPr>
          <p:cNvPr id="250" name="Google Shape;250;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1" name="Google Shape;251;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lang="en-US" sz="1200">
                <a:solidFill>
                  <a:schemeClr val="dk1"/>
                </a:solidFill>
                <a:latin typeface="Times New Roman"/>
                <a:ea typeface="Times New Roman"/>
                <a:cs typeface="Times New Roman"/>
                <a:sym typeface="Times New Roman"/>
              </a:rPr>
              <a:t>‹#›</a:t>
            </a:fld>
            <a:endParaRPr b="0" sz="1200">
              <a:solidFill>
                <a:schemeClr val="dk1"/>
              </a:solidFill>
              <a:latin typeface="Times New Roman"/>
              <a:ea typeface="Times New Roman"/>
              <a:cs typeface="Times New Roman"/>
              <a:sym typeface="Times New Roman"/>
            </a:endParaRPr>
          </a:p>
        </p:txBody>
      </p:sp>
      <p:sp>
        <p:nvSpPr>
          <p:cNvPr id="266" name="Google Shape;266;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7" name="Google Shape;267;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lang="en-US" sz="1200">
                <a:solidFill>
                  <a:schemeClr val="dk1"/>
                </a:solidFill>
                <a:latin typeface="Times New Roman"/>
                <a:ea typeface="Times New Roman"/>
                <a:cs typeface="Times New Roman"/>
                <a:sym typeface="Times New Roman"/>
              </a:rPr>
              <a:t>‹#›</a:t>
            </a:fld>
            <a:endParaRPr b="0" sz="1200">
              <a:solidFill>
                <a:schemeClr val="dk1"/>
              </a:solidFill>
              <a:latin typeface="Times New Roman"/>
              <a:ea typeface="Times New Roman"/>
              <a:cs typeface="Times New Roman"/>
              <a:sym typeface="Times New Roman"/>
            </a:endParaRPr>
          </a:p>
        </p:txBody>
      </p:sp>
      <p:sp>
        <p:nvSpPr>
          <p:cNvPr id="282" name="Google Shape;282;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3" name="Google Shape;283;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lang="en-US" sz="1200">
                <a:solidFill>
                  <a:schemeClr val="dk1"/>
                </a:solidFill>
                <a:latin typeface="Times New Roman"/>
                <a:ea typeface="Times New Roman"/>
                <a:cs typeface="Times New Roman"/>
                <a:sym typeface="Times New Roman"/>
              </a:rPr>
              <a:t>‹#›</a:t>
            </a:fld>
            <a:endParaRPr b="0" sz="1200">
              <a:solidFill>
                <a:schemeClr val="dk1"/>
              </a:solidFill>
              <a:latin typeface="Times New Roman"/>
              <a:ea typeface="Times New Roman"/>
              <a:cs typeface="Times New Roman"/>
              <a:sym typeface="Times New Roman"/>
            </a:endParaRPr>
          </a:p>
        </p:txBody>
      </p:sp>
      <p:sp>
        <p:nvSpPr>
          <p:cNvPr id="301" name="Google Shape;301;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2" name="Google Shape;302;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lang="en-US" sz="1200">
                <a:solidFill>
                  <a:schemeClr val="dk1"/>
                </a:solidFill>
                <a:latin typeface="Times New Roman"/>
                <a:ea typeface="Times New Roman"/>
                <a:cs typeface="Times New Roman"/>
                <a:sym typeface="Times New Roman"/>
              </a:rPr>
              <a:t>‹#›</a:t>
            </a:fld>
            <a:endParaRPr b="0" sz="1200">
              <a:solidFill>
                <a:schemeClr val="dk1"/>
              </a:solidFill>
              <a:latin typeface="Times New Roman"/>
              <a:ea typeface="Times New Roman"/>
              <a:cs typeface="Times New Roman"/>
              <a:sym typeface="Times New Roman"/>
            </a:endParaRPr>
          </a:p>
        </p:txBody>
      </p:sp>
      <p:sp>
        <p:nvSpPr>
          <p:cNvPr id="312" name="Google Shape;312;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3" name="Google Shape;313;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2" name="Google Shape;9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3" name="Google Shape;93;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lang="en-US" sz="1200">
                <a:solidFill>
                  <a:schemeClr val="dk1"/>
                </a:solidFill>
                <a:latin typeface="Times New Roman"/>
                <a:ea typeface="Times New Roman"/>
                <a:cs typeface="Times New Roman"/>
                <a:sym typeface="Times New Roman"/>
              </a:rPr>
              <a:t>‹#›</a:t>
            </a:fld>
            <a:endParaRPr b="0" sz="1200">
              <a:solidFill>
                <a:schemeClr val="dk1"/>
              </a:solidFill>
              <a:latin typeface="Times New Roman"/>
              <a:ea typeface="Times New Roman"/>
              <a:cs typeface="Times New Roman"/>
              <a:sym typeface="Times New Roman"/>
            </a:endParaRPr>
          </a:p>
        </p:txBody>
      </p:sp>
      <p:sp>
        <p:nvSpPr>
          <p:cNvPr id="328" name="Google Shape;328;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9" name="Google Shape;329;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lang="en-US" sz="1200">
                <a:solidFill>
                  <a:schemeClr val="dk1"/>
                </a:solidFill>
                <a:latin typeface="Times New Roman"/>
                <a:ea typeface="Times New Roman"/>
                <a:cs typeface="Times New Roman"/>
                <a:sym typeface="Times New Roman"/>
              </a:rPr>
              <a:t>‹#›</a:t>
            </a:fld>
            <a:endParaRPr b="0" sz="1200">
              <a:solidFill>
                <a:schemeClr val="dk1"/>
              </a:solidFill>
              <a:latin typeface="Times New Roman"/>
              <a:ea typeface="Times New Roman"/>
              <a:cs typeface="Times New Roman"/>
              <a:sym typeface="Times New Roman"/>
            </a:endParaRPr>
          </a:p>
        </p:txBody>
      </p:sp>
      <p:sp>
        <p:nvSpPr>
          <p:cNvPr id="341" name="Google Shape;341;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2" name="Google Shape;342;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1" name="Google Shape;361;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0" name="Google Shape;380;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lang="en-US" sz="1200">
                <a:solidFill>
                  <a:schemeClr val="dk1"/>
                </a:solidFill>
                <a:latin typeface="Times New Roman"/>
                <a:ea typeface="Times New Roman"/>
                <a:cs typeface="Times New Roman"/>
                <a:sym typeface="Times New Roman"/>
              </a:rPr>
              <a:t>‹#›</a:t>
            </a:fld>
            <a:endParaRPr b="0" sz="1200">
              <a:solidFill>
                <a:schemeClr val="dk1"/>
              </a:solidFill>
              <a:latin typeface="Times New Roman"/>
              <a:ea typeface="Times New Roman"/>
              <a:cs typeface="Times New Roman"/>
              <a:sym typeface="Times New Roman"/>
            </a:endParaRPr>
          </a:p>
        </p:txBody>
      </p:sp>
      <p:sp>
        <p:nvSpPr>
          <p:cNvPr id="404" name="Google Shape;404;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5" name="Google Shape;405;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5" name="Google Shape;435;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p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lang="en-US" sz="1200">
                <a:solidFill>
                  <a:schemeClr val="dk1"/>
                </a:solidFill>
                <a:latin typeface="Times New Roman"/>
                <a:ea typeface="Times New Roman"/>
                <a:cs typeface="Times New Roman"/>
                <a:sym typeface="Times New Roman"/>
              </a:rPr>
              <a:t>‹#›</a:t>
            </a:fld>
            <a:endParaRPr b="0" sz="1200">
              <a:solidFill>
                <a:schemeClr val="dk1"/>
              </a:solidFill>
              <a:latin typeface="Times New Roman"/>
              <a:ea typeface="Times New Roman"/>
              <a:cs typeface="Times New Roman"/>
              <a:sym typeface="Times New Roman"/>
            </a:endParaRPr>
          </a:p>
        </p:txBody>
      </p:sp>
      <p:sp>
        <p:nvSpPr>
          <p:cNvPr id="490" name="Google Shape;490;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91" name="Google Shape;491;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p2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lang="en-US" sz="1200">
                <a:solidFill>
                  <a:schemeClr val="dk1"/>
                </a:solidFill>
                <a:latin typeface="Times New Roman"/>
                <a:ea typeface="Times New Roman"/>
                <a:cs typeface="Times New Roman"/>
                <a:sym typeface="Times New Roman"/>
              </a:rPr>
              <a:t>‹#›</a:t>
            </a:fld>
            <a:endParaRPr b="0" sz="1200">
              <a:solidFill>
                <a:schemeClr val="dk1"/>
              </a:solidFill>
              <a:latin typeface="Times New Roman"/>
              <a:ea typeface="Times New Roman"/>
              <a:cs typeface="Times New Roman"/>
              <a:sym typeface="Times New Roman"/>
            </a:endParaRPr>
          </a:p>
        </p:txBody>
      </p:sp>
      <p:sp>
        <p:nvSpPr>
          <p:cNvPr id="501" name="Google Shape;501;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02" name="Google Shape;502;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p2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lang="en-US" sz="1200">
                <a:solidFill>
                  <a:schemeClr val="dk1"/>
                </a:solidFill>
                <a:latin typeface="Times New Roman"/>
                <a:ea typeface="Times New Roman"/>
                <a:cs typeface="Times New Roman"/>
                <a:sym typeface="Times New Roman"/>
              </a:rPr>
              <a:t>‹#›</a:t>
            </a:fld>
            <a:endParaRPr b="0" sz="1200">
              <a:solidFill>
                <a:schemeClr val="dk1"/>
              </a:solidFill>
              <a:latin typeface="Times New Roman"/>
              <a:ea typeface="Times New Roman"/>
              <a:cs typeface="Times New Roman"/>
              <a:sym typeface="Times New Roman"/>
            </a:endParaRPr>
          </a:p>
        </p:txBody>
      </p:sp>
      <p:sp>
        <p:nvSpPr>
          <p:cNvPr id="512" name="Google Shape;512;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13" name="Google Shape;513;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p2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lang="en-US" sz="1200">
                <a:solidFill>
                  <a:schemeClr val="dk1"/>
                </a:solidFill>
                <a:latin typeface="Times New Roman"/>
                <a:ea typeface="Times New Roman"/>
                <a:cs typeface="Times New Roman"/>
                <a:sym typeface="Times New Roman"/>
              </a:rPr>
              <a:t>‹#›</a:t>
            </a:fld>
            <a:endParaRPr b="0" sz="1200">
              <a:solidFill>
                <a:schemeClr val="dk1"/>
              </a:solidFill>
              <a:latin typeface="Times New Roman"/>
              <a:ea typeface="Times New Roman"/>
              <a:cs typeface="Times New Roman"/>
              <a:sym typeface="Times New Roman"/>
            </a:endParaRPr>
          </a:p>
        </p:txBody>
      </p:sp>
      <p:sp>
        <p:nvSpPr>
          <p:cNvPr id="528" name="Google Shape;528;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29" name="Google Shape;529;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3" name="Google Shape;10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4" name="Google Shape;104;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p3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lang="en-US" sz="1200">
                <a:solidFill>
                  <a:schemeClr val="dk1"/>
                </a:solidFill>
                <a:latin typeface="Times New Roman"/>
                <a:ea typeface="Times New Roman"/>
                <a:cs typeface="Times New Roman"/>
                <a:sym typeface="Times New Roman"/>
              </a:rPr>
              <a:t>‹#›</a:t>
            </a:fld>
            <a:endParaRPr b="0" sz="1200">
              <a:solidFill>
                <a:schemeClr val="dk1"/>
              </a:solidFill>
              <a:latin typeface="Times New Roman"/>
              <a:ea typeface="Times New Roman"/>
              <a:cs typeface="Times New Roman"/>
              <a:sym typeface="Times New Roman"/>
            </a:endParaRPr>
          </a:p>
        </p:txBody>
      </p:sp>
      <p:sp>
        <p:nvSpPr>
          <p:cNvPr id="550" name="Google Shape;550;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51" name="Google Shape;551;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p3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lang="en-US" sz="1200">
                <a:solidFill>
                  <a:schemeClr val="dk1"/>
                </a:solidFill>
                <a:latin typeface="Times New Roman"/>
                <a:ea typeface="Times New Roman"/>
                <a:cs typeface="Times New Roman"/>
                <a:sym typeface="Times New Roman"/>
              </a:rPr>
              <a:t>‹#›</a:t>
            </a:fld>
            <a:endParaRPr b="0" sz="1200">
              <a:solidFill>
                <a:schemeClr val="dk1"/>
              </a:solidFill>
              <a:latin typeface="Times New Roman"/>
              <a:ea typeface="Times New Roman"/>
              <a:cs typeface="Times New Roman"/>
              <a:sym typeface="Times New Roman"/>
            </a:endParaRPr>
          </a:p>
        </p:txBody>
      </p:sp>
      <p:sp>
        <p:nvSpPr>
          <p:cNvPr id="571" name="Google Shape;571;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72" name="Google Shape;572;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p3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lang="en-US" sz="1200">
                <a:solidFill>
                  <a:schemeClr val="dk1"/>
                </a:solidFill>
                <a:latin typeface="Times New Roman"/>
                <a:ea typeface="Times New Roman"/>
                <a:cs typeface="Times New Roman"/>
                <a:sym typeface="Times New Roman"/>
              </a:rPr>
              <a:t>‹#›</a:t>
            </a:fld>
            <a:endParaRPr b="0" sz="1200">
              <a:solidFill>
                <a:schemeClr val="dk1"/>
              </a:solidFill>
              <a:latin typeface="Times New Roman"/>
              <a:ea typeface="Times New Roman"/>
              <a:cs typeface="Times New Roman"/>
              <a:sym typeface="Times New Roman"/>
            </a:endParaRPr>
          </a:p>
        </p:txBody>
      </p:sp>
      <p:sp>
        <p:nvSpPr>
          <p:cNvPr id="590" name="Google Shape;590;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91" name="Google Shape;591;p3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p3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lang="en-US" sz="1200">
                <a:solidFill>
                  <a:schemeClr val="dk1"/>
                </a:solidFill>
                <a:latin typeface="Times New Roman"/>
                <a:ea typeface="Times New Roman"/>
                <a:cs typeface="Times New Roman"/>
                <a:sym typeface="Times New Roman"/>
              </a:rPr>
              <a:t>‹#›</a:t>
            </a:fld>
            <a:endParaRPr b="0" sz="1200">
              <a:solidFill>
                <a:schemeClr val="dk1"/>
              </a:solidFill>
              <a:latin typeface="Times New Roman"/>
              <a:ea typeface="Times New Roman"/>
              <a:cs typeface="Times New Roman"/>
              <a:sym typeface="Times New Roman"/>
            </a:endParaRPr>
          </a:p>
        </p:txBody>
      </p:sp>
      <p:sp>
        <p:nvSpPr>
          <p:cNvPr id="602" name="Google Shape;602;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03" name="Google Shape;603;p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p3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lang="en-US" sz="1200">
                <a:solidFill>
                  <a:schemeClr val="dk1"/>
                </a:solidFill>
                <a:latin typeface="Times New Roman"/>
                <a:ea typeface="Times New Roman"/>
                <a:cs typeface="Times New Roman"/>
                <a:sym typeface="Times New Roman"/>
              </a:rPr>
              <a:t>‹#›</a:t>
            </a:fld>
            <a:endParaRPr b="0" sz="1200">
              <a:solidFill>
                <a:schemeClr val="dk1"/>
              </a:solidFill>
              <a:latin typeface="Times New Roman"/>
              <a:ea typeface="Times New Roman"/>
              <a:cs typeface="Times New Roman"/>
              <a:sym typeface="Times New Roman"/>
            </a:endParaRPr>
          </a:p>
        </p:txBody>
      </p:sp>
      <p:sp>
        <p:nvSpPr>
          <p:cNvPr id="613" name="Google Shape;613;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14" name="Google Shape;614;p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p3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lang="en-US" sz="1200">
                <a:solidFill>
                  <a:schemeClr val="dk1"/>
                </a:solidFill>
                <a:latin typeface="Times New Roman"/>
                <a:ea typeface="Times New Roman"/>
                <a:cs typeface="Times New Roman"/>
                <a:sym typeface="Times New Roman"/>
              </a:rPr>
              <a:t>‹#›</a:t>
            </a:fld>
            <a:endParaRPr b="0" sz="1200">
              <a:solidFill>
                <a:schemeClr val="dk1"/>
              </a:solidFill>
              <a:latin typeface="Times New Roman"/>
              <a:ea typeface="Times New Roman"/>
              <a:cs typeface="Times New Roman"/>
              <a:sym typeface="Times New Roman"/>
            </a:endParaRPr>
          </a:p>
        </p:txBody>
      </p:sp>
      <p:sp>
        <p:nvSpPr>
          <p:cNvPr id="631" name="Google Shape;631;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32" name="Google Shape;632;p3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p3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lang="en-US" sz="1200">
                <a:solidFill>
                  <a:schemeClr val="dk1"/>
                </a:solidFill>
                <a:latin typeface="Times New Roman"/>
                <a:ea typeface="Times New Roman"/>
                <a:cs typeface="Times New Roman"/>
                <a:sym typeface="Times New Roman"/>
              </a:rPr>
              <a:t>‹#›</a:t>
            </a:fld>
            <a:endParaRPr b="0" sz="1200">
              <a:solidFill>
                <a:schemeClr val="dk1"/>
              </a:solidFill>
              <a:latin typeface="Times New Roman"/>
              <a:ea typeface="Times New Roman"/>
              <a:cs typeface="Times New Roman"/>
              <a:sym typeface="Times New Roman"/>
            </a:endParaRPr>
          </a:p>
        </p:txBody>
      </p:sp>
      <p:sp>
        <p:nvSpPr>
          <p:cNvPr id="647" name="Google Shape;647;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48" name="Google Shape;648;p3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p3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lang="en-US" sz="1200">
                <a:solidFill>
                  <a:schemeClr val="dk1"/>
                </a:solidFill>
                <a:latin typeface="Times New Roman"/>
                <a:ea typeface="Times New Roman"/>
                <a:cs typeface="Times New Roman"/>
                <a:sym typeface="Times New Roman"/>
              </a:rPr>
              <a:t>‹#›</a:t>
            </a:fld>
            <a:endParaRPr b="0" sz="1200">
              <a:solidFill>
                <a:schemeClr val="dk1"/>
              </a:solidFill>
              <a:latin typeface="Times New Roman"/>
              <a:ea typeface="Times New Roman"/>
              <a:cs typeface="Times New Roman"/>
              <a:sym typeface="Times New Roman"/>
            </a:endParaRPr>
          </a:p>
        </p:txBody>
      </p:sp>
      <p:sp>
        <p:nvSpPr>
          <p:cNvPr id="658" name="Google Shape;658;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59" name="Google Shape;659;p3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p3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lang="en-US" sz="1200">
                <a:solidFill>
                  <a:schemeClr val="dk1"/>
                </a:solidFill>
                <a:latin typeface="Times New Roman"/>
                <a:ea typeface="Times New Roman"/>
                <a:cs typeface="Times New Roman"/>
                <a:sym typeface="Times New Roman"/>
              </a:rPr>
              <a:t>‹#›</a:t>
            </a:fld>
            <a:endParaRPr b="0" sz="1200">
              <a:solidFill>
                <a:schemeClr val="dk1"/>
              </a:solidFill>
              <a:latin typeface="Times New Roman"/>
              <a:ea typeface="Times New Roman"/>
              <a:cs typeface="Times New Roman"/>
              <a:sym typeface="Times New Roman"/>
            </a:endParaRPr>
          </a:p>
        </p:txBody>
      </p:sp>
      <p:sp>
        <p:nvSpPr>
          <p:cNvPr id="676" name="Google Shape;676;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77" name="Google Shape;677;p3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 name="Shape 685"/>
        <p:cNvGrpSpPr/>
        <p:nvPr/>
      </p:nvGrpSpPr>
      <p:grpSpPr>
        <a:xfrm>
          <a:off x="0" y="0"/>
          <a:ext cx="0" cy="0"/>
          <a:chOff x="0" y="0"/>
          <a:chExt cx="0" cy="0"/>
        </a:xfrm>
      </p:grpSpPr>
      <p:sp>
        <p:nvSpPr>
          <p:cNvPr id="686" name="Google Shape;686;p3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lang="en-US" sz="1200">
                <a:solidFill>
                  <a:schemeClr val="dk1"/>
                </a:solidFill>
                <a:latin typeface="Times New Roman"/>
                <a:ea typeface="Times New Roman"/>
                <a:cs typeface="Times New Roman"/>
                <a:sym typeface="Times New Roman"/>
              </a:rPr>
              <a:t>‹#›</a:t>
            </a:fld>
            <a:endParaRPr b="0" sz="1200">
              <a:solidFill>
                <a:schemeClr val="dk1"/>
              </a:solidFill>
              <a:latin typeface="Times New Roman"/>
              <a:ea typeface="Times New Roman"/>
              <a:cs typeface="Times New Roman"/>
              <a:sym typeface="Times New Roman"/>
            </a:endParaRPr>
          </a:p>
        </p:txBody>
      </p:sp>
      <p:sp>
        <p:nvSpPr>
          <p:cNvPr id="687" name="Google Shape;687;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88" name="Google Shape;688;p3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3" name="Google Shape;1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4" name="Google Shape;114;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p4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lang="en-US" sz="1200">
                <a:solidFill>
                  <a:schemeClr val="dk1"/>
                </a:solidFill>
                <a:latin typeface="Times New Roman"/>
                <a:ea typeface="Times New Roman"/>
                <a:cs typeface="Times New Roman"/>
                <a:sym typeface="Times New Roman"/>
              </a:rPr>
              <a:t>‹#›</a:t>
            </a:fld>
            <a:endParaRPr b="0" sz="1200">
              <a:solidFill>
                <a:schemeClr val="dk1"/>
              </a:solidFill>
              <a:latin typeface="Times New Roman"/>
              <a:ea typeface="Times New Roman"/>
              <a:cs typeface="Times New Roman"/>
              <a:sym typeface="Times New Roman"/>
            </a:endParaRPr>
          </a:p>
        </p:txBody>
      </p:sp>
      <p:sp>
        <p:nvSpPr>
          <p:cNvPr id="699" name="Google Shape;699;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00" name="Google Shape;700;p4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p4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lang="en-US" sz="1200">
                <a:solidFill>
                  <a:schemeClr val="dk1"/>
                </a:solidFill>
                <a:latin typeface="Times New Roman"/>
                <a:ea typeface="Times New Roman"/>
                <a:cs typeface="Times New Roman"/>
                <a:sym typeface="Times New Roman"/>
              </a:rPr>
              <a:t>‹#›</a:t>
            </a:fld>
            <a:endParaRPr b="0" sz="1200">
              <a:solidFill>
                <a:schemeClr val="dk1"/>
              </a:solidFill>
              <a:latin typeface="Times New Roman"/>
              <a:ea typeface="Times New Roman"/>
              <a:cs typeface="Times New Roman"/>
              <a:sym typeface="Times New Roman"/>
            </a:endParaRPr>
          </a:p>
        </p:txBody>
      </p:sp>
      <p:sp>
        <p:nvSpPr>
          <p:cNvPr id="727" name="Google Shape;727;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28" name="Google Shape;728;p4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 name="Shape 748"/>
        <p:cNvGrpSpPr/>
        <p:nvPr/>
      </p:nvGrpSpPr>
      <p:grpSpPr>
        <a:xfrm>
          <a:off x="0" y="0"/>
          <a:ext cx="0" cy="0"/>
          <a:chOff x="0" y="0"/>
          <a:chExt cx="0" cy="0"/>
        </a:xfrm>
      </p:grpSpPr>
      <p:sp>
        <p:nvSpPr>
          <p:cNvPr id="749" name="Google Shape;749;p4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lang="en-US" sz="1200">
                <a:solidFill>
                  <a:schemeClr val="dk1"/>
                </a:solidFill>
                <a:latin typeface="Times New Roman"/>
                <a:ea typeface="Times New Roman"/>
                <a:cs typeface="Times New Roman"/>
                <a:sym typeface="Times New Roman"/>
              </a:rPr>
              <a:t>‹#›</a:t>
            </a:fld>
            <a:endParaRPr b="0" sz="1200">
              <a:solidFill>
                <a:schemeClr val="dk1"/>
              </a:solidFill>
              <a:latin typeface="Times New Roman"/>
              <a:ea typeface="Times New Roman"/>
              <a:cs typeface="Times New Roman"/>
              <a:sym typeface="Times New Roman"/>
            </a:endParaRPr>
          </a:p>
        </p:txBody>
      </p:sp>
      <p:sp>
        <p:nvSpPr>
          <p:cNvPr id="750" name="Google Shape;750;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51" name="Google Shape;751;p4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23" name="Google Shape;12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4" name="Google Shape;124;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35" name="Google Shape;13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6" name="Google Shape;136;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8" name="Google Shape;14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9" name="Google Shape;149;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70" name="Google Shape;17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1" name="Google Shape;171;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 name="Shape 21"/>
        <p:cNvGrpSpPr/>
        <p:nvPr/>
      </p:nvGrpSpPr>
      <p:grpSpPr>
        <a:xfrm>
          <a:off x="0" y="0"/>
          <a:ext cx="0" cy="0"/>
          <a:chOff x="0" y="0"/>
          <a:chExt cx="0" cy="0"/>
        </a:xfrm>
      </p:grpSpPr>
      <p:sp>
        <p:nvSpPr>
          <p:cNvPr id="22" name="Google Shape;22;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jpg"/><Relationship Id="rId4" Type="http://schemas.openxmlformats.org/officeDocument/2006/relationships/image" Target="../media/image1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6.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8.png"/><Relationship Id="rId4" Type="http://schemas.openxmlformats.org/officeDocument/2006/relationships/image" Target="../media/image12.png"/><Relationship Id="rId5" Type="http://schemas.openxmlformats.org/officeDocument/2006/relationships/image" Target="../media/image9.png"/><Relationship Id="rId6" Type="http://schemas.openxmlformats.org/officeDocument/2006/relationships/image" Target="../media/image3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5.jpg"/><Relationship Id="rId4" Type="http://schemas.openxmlformats.org/officeDocument/2006/relationships/image" Target="../media/image7.jpg"/><Relationship Id="rId5" Type="http://schemas.openxmlformats.org/officeDocument/2006/relationships/image" Target="../media/image6.png"/><Relationship Id="rId6" Type="http://schemas.openxmlformats.org/officeDocument/2006/relationships/image" Target="../media/image10.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7.jpg"/><Relationship Id="rId4" Type="http://schemas.openxmlformats.org/officeDocument/2006/relationships/image" Target="../media/image39.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5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7.png"/><Relationship Id="rId4" Type="http://schemas.openxmlformats.org/officeDocument/2006/relationships/image" Target="../media/image18.png"/><Relationship Id="rId5" Type="http://schemas.openxmlformats.org/officeDocument/2006/relationships/image" Target="../media/image11.png"/><Relationship Id="rId6" Type="http://schemas.openxmlformats.org/officeDocument/2006/relationships/image" Target="../media/image30.png"/><Relationship Id="rId7" Type="http://schemas.openxmlformats.org/officeDocument/2006/relationships/image" Target="../media/image19.png"/><Relationship Id="rId8"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6.png"/><Relationship Id="rId4" Type="http://schemas.openxmlformats.org/officeDocument/2006/relationships/image" Target="../media/image21.png"/><Relationship Id="rId5" Type="http://schemas.openxmlformats.org/officeDocument/2006/relationships/image" Target="../media/image31.png"/><Relationship Id="rId6" Type="http://schemas.openxmlformats.org/officeDocument/2006/relationships/image" Target="../media/image2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5.jpg"/><Relationship Id="rId4" Type="http://schemas.openxmlformats.org/officeDocument/2006/relationships/image" Target="../media/image36.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42.png"/><Relationship Id="rId4" Type="http://schemas.openxmlformats.org/officeDocument/2006/relationships/image" Target="../media/image55.png"/><Relationship Id="rId5" Type="http://schemas.openxmlformats.org/officeDocument/2006/relationships/image" Target="../media/image2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3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1" Type="http://schemas.openxmlformats.org/officeDocument/2006/relationships/image" Target="../media/image58.png"/><Relationship Id="rId10" Type="http://schemas.openxmlformats.org/officeDocument/2006/relationships/image" Target="../media/image41.png"/><Relationship Id="rId13" Type="http://schemas.openxmlformats.org/officeDocument/2006/relationships/image" Target="../media/image49.png"/><Relationship Id="rId12" Type="http://schemas.openxmlformats.org/officeDocument/2006/relationships/image" Target="../media/image57.png"/><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40.png"/><Relationship Id="rId4" Type="http://schemas.openxmlformats.org/officeDocument/2006/relationships/image" Target="../media/image52.png"/><Relationship Id="rId9" Type="http://schemas.openxmlformats.org/officeDocument/2006/relationships/image" Target="../media/image54.png"/><Relationship Id="rId14" Type="http://schemas.openxmlformats.org/officeDocument/2006/relationships/image" Target="../media/image45.png"/><Relationship Id="rId5" Type="http://schemas.openxmlformats.org/officeDocument/2006/relationships/image" Target="../media/image29.png"/><Relationship Id="rId6" Type="http://schemas.openxmlformats.org/officeDocument/2006/relationships/image" Target="../media/image34.png"/><Relationship Id="rId7" Type="http://schemas.openxmlformats.org/officeDocument/2006/relationships/image" Target="../media/image60.png"/><Relationship Id="rId8" Type="http://schemas.openxmlformats.org/officeDocument/2006/relationships/image" Target="../media/image5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56.png"/><Relationship Id="rId4" Type="http://schemas.openxmlformats.org/officeDocument/2006/relationships/image" Target="../media/image53.png"/><Relationship Id="rId5" Type="http://schemas.openxmlformats.org/officeDocument/2006/relationships/image" Target="../media/image43.png"/><Relationship Id="rId6" Type="http://schemas.openxmlformats.org/officeDocument/2006/relationships/image" Target="../media/image48.png"/><Relationship Id="rId7" Type="http://schemas.openxmlformats.org/officeDocument/2006/relationships/image" Target="../media/image47.png"/><Relationship Id="rId8" Type="http://schemas.openxmlformats.org/officeDocument/2006/relationships/image" Target="../media/image4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59.png"/><Relationship Id="rId4" Type="http://schemas.openxmlformats.org/officeDocument/2006/relationships/image" Target="../media/image4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r>
              <a:rPr lang="en-US"/>
              <a:t>CCE 313 Computer Networks</a:t>
            </a:r>
            <a:br>
              <a:rPr lang="en-US"/>
            </a:br>
            <a:r>
              <a:rPr lang="en-US"/>
              <a:t>CCE 314 Computer Networks Sessional </a:t>
            </a:r>
            <a:endParaRPr/>
          </a:p>
        </p:txBody>
      </p:sp>
      <p:sp>
        <p:nvSpPr>
          <p:cNvPr id="89" name="Google Shape;89;p13"/>
          <p:cNvSpPr txBox="1"/>
          <p:nvPr>
            <p:ph idx="1" type="subTitle"/>
          </p:nvPr>
        </p:nvSpPr>
        <p:spPr>
          <a:xfrm>
            <a:off x="1524000" y="3602038"/>
            <a:ext cx="9144000" cy="112858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Prof. Dr. Md. Samsuzzaman</a:t>
            </a:r>
            <a:endParaRPr/>
          </a:p>
          <a:p>
            <a:pPr indent="0" lvl="0" marL="0" rtl="0" algn="ctr">
              <a:lnSpc>
                <a:spcPct val="90000"/>
              </a:lnSpc>
              <a:spcBef>
                <a:spcPts val="1000"/>
              </a:spcBef>
              <a:spcAft>
                <a:spcPts val="0"/>
              </a:spcAft>
              <a:buClr>
                <a:schemeClr val="dk1"/>
              </a:buClr>
              <a:buSzPts val="2400"/>
              <a:buNone/>
            </a:pPr>
            <a:r>
              <a:rPr lang="en-US"/>
              <a:t>Sarna Majumder, Associate Professor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2"/>
          <p:cNvSpPr txBox="1"/>
          <p:nvPr>
            <p:ph idx="11" type="ftr"/>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200">
                <a:solidFill>
                  <a:srgbClr val="888888"/>
                </a:solidFill>
                <a:latin typeface="Calibri"/>
                <a:ea typeface="Calibri"/>
                <a:cs typeface="Calibri"/>
                <a:sym typeface="Calibri"/>
              </a:rPr>
              <a:t>TCP/IP Protocol Suite</a:t>
            </a:r>
            <a:endParaRPr/>
          </a:p>
        </p:txBody>
      </p:sp>
      <p:sp>
        <p:nvSpPr>
          <p:cNvPr id="186" name="Google Shape;186;p22"/>
          <p:cNvSpPr txBox="1"/>
          <p:nvPr>
            <p:ph idx="12" type="sldNum"/>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187" name="Google Shape;187;p22"/>
          <p:cNvSpPr txBox="1"/>
          <p:nvPr/>
        </p:nvSpPr>
        <p:spPr>
          <a:xfrm>
            <a:off x="1600200" y="696914"/>
            <a:ext cx="8839200" cy="83099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400">
                <a:solidFill>
                  <a:schemeClr val="dk1"/>
                </a:solidFill>
                <a:latin typeface="Arimo"/>
                <a:ea typeface="Arimo"/>
                <a:cs typeface="Arimo"/>
                <a:sym typeface="Arimo"/>
              </a:rPr>
              <a:t>As we will see in future chapters, a port address is a 16-bit address represented by one decimal number as shown.</a:t>
            </a:r>
            <a:endParaRPr/>
          </a:p>
        </p:txBody>
      </p:sp>
      <p:grpSp>
        <p:nvGrpSpPr>
          <p:cNvPr id="188" name="Google Shape;188;p22"/>
          <p:cNvGrpSpPr/>
          <p:nvPr/>
        </p:nvGrpSpPr>
        <p:grpSpPr>
          <a:xfrm>
            <a:off x="1524000" y="0"/>
            <a:ext cx="9144000" cy="609600"/>
            <a:chOff x="0" y="2448"/>
            <a:chExt cx="5760" cy="384"/>
          </a:xfrm>
        </p:grpSpPr>
        <p:sp>
          <p:nvSpPr>
            <p:cNvPr id="189" name="Google Shape;189;p22"/>
            <p:cNvSpPr/>
            <p:nvPr/>
          </p:nvSpPr>
          <p:spPr>
            <a:xfrm>
              <a:off x="0" y="2448"/>
              <a:ext cx="5760" cy="384"/>
            </a:xfrm>
            <a:prstGeom prst="rect">
              <a:avLst/>
            </a:prstGeom>
            <a:solidFill>
              <a:srgbClr val="2CB843"/>
            </a:solidFill>
            <a:ln cap="flat" cmpd="sng" w="9525">
              <a:solidFill>
                <a:schemeClr val="folHlink"/>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0" name="Google Shape;190;p22"/>
            <p:cNvSpPr txBox="1"/>
            <p:nvPr/>
          </p:nvSpPr>
          <p:spPr>
            <a:xfrm>
              <a:off x="0" y="2448"/>
              <a:ext cx="1467" cy="365"/>
            </a:xfrm>
            <a:prstGeom prst="rect">
              <a:avLst/>
            </a:prstGeom>
            <a:solidFill>
              <a:srgbClr val="2CB843"/>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lt1"/>
                  </a:solidFill>
                  <a:latin typeface="Times New Roman"/>
                  <a:ea typeface="Times New Roman"/>
                  <a:cs typeface="Times New Roman"/>
                  <a:sym typeface="Times New Roman"/>
                </a:rPr>
                <a:t>Example 2.7</a:t>
              </a:r>
              <a:endParaRPr i="1" sz="3200">
                <a:solidFill>
                  <a:schemeClr val="lt1"/>
                </a:solidFill>
                <a:latin typeface="Times New Roman"/>
                <a:ea typeface="Times New Roman"/>
                <a:cs typeface="Times New Roman"/>
                <a:sym typeface="Times New Roman"/>
              </a:endParaRPr>
            </a:p>
          </p:txBody>
        </p:sp>
      </p:grpSp>
      <p:sp>
        <p:nvSpPr>
          <p:cNvPr id="191" name="Google Shape;191;p22"/>
          <p:cNvSpPr txBox="1"/>
          <p:nvPr/>
        </p:nvSpPr>
        <p:spPr>
          <a:xfrm>
            <a:off x="1676400" y="2133601"/>
            <a:ext cx="8839200" cy="830997"/>
          </a:xfrm>
          <a:prstGeom prst="rect">
            <a:avLst/>
          </a:prstGeom>
          <a:solidFill>
            <a:srgbClr val="DDDDDD"/>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hlink"/>
                </a:solidFill>
                <a:latin typeface="Arimo"/>
                <a:ea typeface="Arimo"/>
                <a:cs typeface="Arimo"/>
                <a:sym typeface="Arimo"/>
              </a:rPr>
              <a:t>753</a:t>
            </a:r>
            <a:endParaRPr/>
          </a:p>
          <a:p>
            <a:pPr indent="0" lvl="0" marL="0" marR="0" rtl="0" algn="ctr">
              <a:spcBef>
                <a:spcPts val="0"/>
              </a:spcBef>
              <a:spcAft>
                <a:spcPts val="0"/>
              </a:spcAft>
              <a:buNone/>
            </a:pPr>
            <a:r>
              <a:rPr lang="en-US" sz="2400">
                <a:solidFill>
                  <a:schemeClr val="dk1"/>
                </a:solidFill>
                <a:latin typeface="Arimo"/>
                <a:ea typeface="Arimo"/>
                <a:cs typeface="Arimo"/>
                <a:sym typeface="Arimo"/>
              </a:rPr>
              <a:t>A 16-bit port address represented as one single number</a:t>
            </a:r>
            <a:endParaRPr/>
          </a:p>
        </p:txBody>
      </p:sp>
      <p:sp>
        <p:nvSpPr>
          <p:cNvPr id="192" name="Google Shape;192;p22"/>
          <p:cNvSpPr/>
          <p:nvPr/>
        </p:nvSpPr>
        <p:spPr>
          <a:xfrm>
            <a:off x="1408545" y="3807260"/>
            <a:ext cx="9942946" cy="92333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1800">
                <a:solidFill>
                  <a:schemeClr val="dk1"/>
                </a:solidFill>
                <a:latin typeface="Times New Roman"/>
                <a:ea typeface="Times New Roman"/>
                <a:cs typeface="Times New Roman"/>
                <a:sym typeface="Times New Roman"/>
              </a:rPr>
              <a:t>A port number can range from 0-65535, but port numbers between 0-1023 are termed as well known ports because most of the popular services are under these range only such as 21 for FTP,80 for HTTP, 443 for HTTPS, 23 for TELNET and 22 for SSH</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3"/>
          <p:cNvSpPr txBox="1"/>
          <p:nvPr>
            <p:ph idx="11" type="ftr"/>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200">
                <a:solidFill>
                  <a:srgbClr val="888888"/>
                </a:solidFill>
                <a:latin typeface="Calibri"/>
                <a:ea typeface="Calibri"/>
                <a:cs typeface="Calibri"/>
                <a:sym typeface="Calibri"/>
              </a:rPr>
              <a:t>TCP/IP Protocol Suite</a:t>
            </a:r>
            <a:endParaRPr/>
          </a:p>
        </p:txBody>
      </p:sp>
      <p:sp>
        <p:nvSpPr>
          <p:cNvPr id="199" name="Google Shape;199;p23"/>
          <p:cNvSpPr txBox="1"/>
          <p:nvPr>
            <p:ph idx="12" type="sldNum"/>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200" name="Google Shape;200;p23"/>
          <p:cNvSpPr txBox="1"/>
          <p:nvPr/>
        </p:nvSpPr>
        <p:spPr>
          <a:xfrm>
            <a:off x="3238501" y="6604001"/>
            <a:ext cx="5656263" cy="257727"/>
          </a:xfrm>
          <a:prstGeom prst="rect">
            <a:avLst/>
          </a:prstGeom>
          <a:noFill/>
          <a:ln>
            <a:noFill/>
          </a:ln>
        </p:spPr>
        <p:txBody>
          <a:bodyPr anchorCtr="0" anchor="t" bIns="51400" lIns="102825" spcFirstLastPara="1" rIns="102825" wrap="square" tIns="51400">
            <a:spAutoFit/>
          </a:bodyPr>
          <a:lstStyle/>
          <a:p>
            <a:pPr indent="0" lvl="0" marL="0" marR="0" rtl="0" algn="l">
              <a:spcBef>
                <a:spcPts val="0"/>
              </a:spcBef>
              <a:spcAft>
                <a:spcPts val="0"/>
              </a:spcAft>
              <a:buNone/>
            </a:pPr>
            <a:r>
              <a:rPr b="0" lang="en-US" sz="1000">
                <a:solidFill>
                  <a:schemeClr val="dk1"/>
                </a:solidFill>
                <a:latin typeface="Arial"/>
                <a:ea typeface="Arial"/>
                <a:cs typeface="Arial"/>
                <a:sym typeface="Arial"/>
              </a:rPr>
              <a:t>Copyright © The McGraw-Hill Companies, Inc. Permission required for reproduction or display.</a:t>
            </a:r>
            <a:endParaRPr/>
          </a:p>
        </p:txBody>
      </p:sp>
      <p:pic>
        <p:nvPicPr>
          <p:cNvPr descr="brandinglogo" id="201" name="Google Shape;201;p23"/>
          <p:cNvPicPr preferRelativeResize="0"/>
          <p:nvPr/>
        </p:nvPicPr>
        <p:blipFill rotWithShape="1">
          <a:blip r:embed="rId3">
            <a:alphaModFix/>
          </a:blip>
          <a:srcRect b="0" l="0" r="0" t="0"/>
          <a:stretch/>
        </p:blipFill>
        <p:spPr>
          <a:xfrm>
            <a:off x="1524000" y="0"/>
            <a:ext cx="9144000" cy="647700"/>
          </a:xfrm>
          <a:prstGeom prst="rect">
            <a:avLst/>
          </a:prstGeom>
          <a:noFill/>
          <a:ln>
            <a:noFill/>
          </a:ln>
        </p:spPr>
      </p:pic>
      <p:sp>
        <p:nvSpPr>
          <p:cNvPr id="202" name="Google Shape;202;p23"/>
          <p:cNvSpPr txBox="1"/>
          <p:nvPr/>
        </p:nvSpPr>
        <p:spPr>
          <a:xfrm>
            <a:off x="1711326" y="914401"/>
            <a:ext cx="4156075" cy="82391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800">
                <a:solidFill>
                  <a:schemeClr val="dk1"/>
                </a:solidFill>
                <a:latin typeface="Times"/>
                <a:ea typeface="Times"/>
                <a:cs typeface="Times"/>
                <a:sym typeface="Times"/>
              </a:rPr>
              <a:t>Chapter 3</a:t>
            </a:r>
            <a:endParaRPr/>
          </a:p>
        </p:txBody>
      </p:sp>
      <p:pic>
        <p:nvPicPr>
          <p:cNvPr descr="Forouzan4e10lbj_nm3" id="203" name="Google Shape;203;p23"/>
          <p:cNvPicPr preferRelativeResize="0"/>
          <p:nvPr/>
        </p:nvPicPr>
        <p:blipFill rotWithShape="1">
          <a:blip r:embed="rId4">
            <a:alphaModFix/>
          </a:blip>
          <a:srcRect b="0" l="0" r="0" t="0"/>
          <a:stretch/>
        </p:blipFill>
        <p:spPr>
          <a:xfrm>
            <a:off x="6362700" y="1066800"/>
            <a:ext cx="4076700" cy="5168900"/>
          </a:xfrm>
          <a:prstGeom prst="rect">
            <a:avLst/>
          </a:prstGeom>
          <a:noFill/>
          <a:ln>
            <a:noFill/>
          </a:ln>
        </p:spPr>
      </p:pic>
      <p:sp>
        <p:nvSpPr>
          <p:cNvPr id="204" name="Google Shape;204;p23"/>
          <p:cNvSpPr txBox="1"/>
          <p:nvPr/>
        </p:nvSpPr>
        <p:spPr>
          <a:xfrm>
            <a:off x="1787526" y="2209800"/>
            <a:ext cx="4156075" cy="155575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800">
                <a:solidFill>
                  <a:schemeClr val="folHlink"/>
                </a:solidFill>
                <a:latin typeface="Times"/>
                <a:ea typeface="Times"/>
                <a:cs typeface="Times"/>
                <a:sym typeface="Times"/>
              </a:rPr>
              <a:t>Underlying</a:t>
            </a:r>
            <a:br>
              <a:rPr b="1" lang="en-US" sz="4800">
                <a:solidFill>
                  <a:schemeClr val="folHlink"/>
                </a:solidFill>
                <a:latin typeface="Times"/>
                <a:ea typeface="Times"/>
                <a:cs typeface="Times"/>
                <a:sym typeface="Times"/>
              </a:rPr>
            </a:br>
            <a:r>
              <a:rPr b="1" lang="en-US" sz="4800">
                <a:solidFill>
                  <a:schemeClr val="folHlink"/>
                </a:solidFill>
                <a:latin typeface="Times"/>
                <a:ea typeface="Times"/>
                <a:cs typeface="Times"/>
                <a:sym typeface="Times"/>
              </a:rPr>
              <a:t>Technology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4"/>
          <p:cNvSpPr txBox="1"/>
          <p:nvPr>
            <p:ph idx="11" type="ftr"/>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200">
                <a:solidFill>
                  <a:srgbClr val="888888"/>
                </a:solidFill>
                <a:latin typeface="Calibri"/>
                <a:ea typeface="Calibri"/>
                <a:cs typeface="Calibri"/>
                <a:sym typeface="Calibri"/>
              </a:rPr>
              <a:t>TCP/IP Protocol Suite</a:t>
            </a:r>
            <a:endParaRPr/>
          </a:p>
        </p:txBody>
      </p:sp>
      <p:sp>
        <p:nvSpPr>
          <p:cNvPr id="211" name="Google Shape;211;p24"/>
          <p:cNvSpPr txBox="1"/>
          <p:nvPr>
            <p:ph idx="12" type="sldNum"/>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212" name="Google Shape;212;p24"/>
          <p:cNvSpPr/>
          <p:nvPr/>
        </p:nvSpPr>
        <p:spPr>
          <a:xfrm>
            <a:off x="1524000" y="0"/>
            <a:ext cx="9144000" cy="1371600"/>
          </a:xfrm>
          <a:prstGeom prst="rect">
            <a:avLst/>
          </a:prstGeom>
          <a:solidFill>
            <a:srgbClr val="33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dk1"/>
              </a:solidFill>
              <a:latin typeface="Calibri"/>
              <a:ea typeface="Calibri"/>
              <a:cs typeface="Calibri"/>
              <a:sym typeface="Calibri"/>
            </a:endParaRPr>
          </a:p>
        </p:txBody>
      </p:sp>
      <p:sp>
        <p:nvSpPr>
          <p:cNvPr id="213" name="Google Shape;213;p24"/>
          <p:cNvSpPr txBox="1"/>
          <p:nvPr/>
        </p:nvSpPr>
        <p:spPr>
          <a:xfrm>
            <a:off x="1752601" y="355601"/>
            <a:ext cx="8588375" cy="650875"/>
          </a:xfrm>
          <a:prstGeom prst="rect">
            <a:avLst/>
          </a:prstGeom>
          <a:solidFill>
            <a:schemeClr val="folHlink"/>
          </a:solidFill>
          <a:ln cap="flat" cmpd="sng" w="9525">
            <a:solidFill>
              <a:schemeClr val="folHlink"/>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chemeClr val="lt1"/>
                </a:solidFill>
                <a:latin typeface="Times"/>
                <a:ea typeface="Times"/>
                <a:cs typeface="Times"/>
                <a:sym typeface="Times"/>
              </a:rPr>
              <a:t>3-1  WIRED LOCAL AREA NETWORKS</a:t>
            </a:r>
            <a:endParaRPr/>
          </a:p>
        </p:txBody>
      </p:sp>
      <p:sp>
        <p:nvSpPr>
          <p:cNvPr id="214" name="Google Shape;214;p24"/>
          <p:cNvSpPr txBox="1"/>
          <p:nvPr/>
        </p:nvSpPr>
        <p:spPr>
          <a:xfrm>
            <a:off x="9753600" y="6400801"/>
            <a:ext cx="18415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p:txBody>
      </p:sp>
      <p:sp>
        <p:nvSpPr>
          <p:cNvPr id="215" name="Google Shape;215;p24"/>
          <p:cNvSpPr/>
          <p:nvPr/>
        </p:nvSpPr>
        <p:spPr>
          <a:xfrm>
            <a:off x="1905000" y="1524001"/>
            <a:ext cx="8458200" cy="3693319"/>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600">
                <a:solidFill>
                  <a:schemeClr val="dk1"/>
                </a:solidFill>
                <a:latin typeface="Arimo"/>
                <a:ea typeface="Arimo"/>
                <a:cs typeface="Arimo"/>
                <a:sym typeface="Arimo"/>
              </a:rPr>
              <a:t>A local area network (LAN) is a computer network that is designed for a limited geographic area such as a building or a campus. Although a LAN can be used as an isolated network to connect computers in an organization for the sole purpose of sharing resources, most LANs today are also linked to a wide area network (WAN) or the Internet.</a:t>
            </a:r>
            <a:endParaRPr/>
          </a:p>
          <a:p>
            <a:pPr indent="0" lvl="0" marL="0" marR="0" rtl="0" algn="just">
              <a:spcBef>
                <a:spcPts val="0"/>
              </a:spcBef>
              <a:spcAft>
                <a:spcPts val="0"/>
              </a:spcAft>
              <a:buNone/>
            </a:pPr>
            <a:r>
              <a:rPr b="1" lang="en-US" sz="2600">
                <a:solidFill>
                  <a:schemeClr val="dk1"/>
                </a:solidFill>
                <a:latin typeface="Arimo"/>
                <a:ea typeface="Arimo"/>
                <a:cs typeface="Arimo"/>
                <a:sym typeface="Arimo"/>
              </a:rPr>
              <a:t>      The LAN market has seen several technologies such as Ethernet, token ring, token bus, FDDI, and ATM LAN, but Ethernet is by far the dominant technology.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5"/>
          <p:cNvSpPr txBox="1"/>
          <p:nvPr>
            <p:ph idx="11" type="ftr"/>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200">
                <a:solidFill>
                  <a:srgbClr val="888888"/>
                </a:solidFill>
                <a:latin typeface="Calibri"/>
                <a:ea typeface="Calibri"/>
                <a:cs typeface="Calibri"/>
                <a:sym typeface="Calibri"/>
              </a:rPr>
              <a:t>TCP/IP Protocol Suite</a:t>
            </a:r>
            <a:endParaRPr/>
          </a:p>
        </p:txBody>
      </p:sp>
      <p:sp>
        <p:nvSpPr>
          <p:cNvPr id="222" name="Google Shape;222;p25"/>
          <p:cNvSpPr txBox="1"/>
          <p:nvPr>
            <p:ph idx="12" type="sldNum"/>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223" name="Google Shape;223;p25"/>
          <p:cNvSpPr txBox="1"/>
          <p:nvPr/>
        </p:nvSpPr>
        <p:spPr>
          <a:xfrm>
            <a:off x="2514600" y="90488"/>
            <a:ext cx="5715000" cy="3667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00FF"/>
                </a:solidFill>
                <a:latin typeface="Times New Roman"/>
                <a:ea typeface="Times New Roman"/>
                <a:cs typeface="Times New Roman"/>
                <a:sym typeface="Times New Roman"/>
              </a:rPr>
              <a:t>Figure 3.1</a:t>
            </a:r>
            <a:r>
              <a:rPr b="1" lang="en-US" sz="1800">
                <a:solidFill>
                  <a:schemeClr val="accent2"/>
                </a:solidFill>
                <a:latin typeface="Times New Roman"/>
                <a:ea typeface="Times New Roman"/>
                <a:cs typeface="Times New Roman"/>
                <a:sym typeface="Times New Roman"/>
              </a:rPr>
              <a:t>    </a:t>
            </a:r>
            <a:r>
              <a:rPr b="1" i="1" lang="en-US" sz="1800">
                <a:solidFill>
                  <a:schemeClr val="dk1"/>
                </a:solidFill>
                <a:latin typeface="Times New Roman"/>
                <a:ea typeface="Times New Roman"/>
                <a:cs typeface="Times New Roman"/>
                <a:sym typeface="Times New Roman"/>
              </a:rPr>
              <a:t>IEEE standard for LANs</a:t>
            </a:r>
            <a:endParaRPr/>
          </a:p>
        </p:txBody>
      </p:sp>
      <p:sp>
        <p:nvSpPr>
          <p:cNvPr id="224" name="Google Shape;224;p25"/>
          <p:cNvSpPr/>
          <p:nvPr/>
        </p:nvSpPr>
        <p:spPr>
          <a:xfrm>
            <a:off x="1890713" y="107951"/>
            <a:ext cx="438150" cy="47466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225" name="Google Shape;225;p25"/>
          <p:cNvSpPr/>
          <p:nvPr/>
        </p:nvSpPr>
        <p:spPr>
          <a:xfrm>
            <a:off x="2273301" y="107951"/>
            <a:ext cx="328613" cy="474663"/>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226" name="Google Shape;226;p25"/>
          <p:cNvSpPr/>
          <p:nvPr/>
        </p:nvSpPr>
        <p:spPr>
          <a:xfrm>
            <a:off x="2014539" y="530226"/>
            <a:ext cx="422275" cy="474663"/>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227" name="Google Shape;227;p25"/>
          <p:cNvSpPr/>
          <p:nvPr/>
        </p:nvSpPr>
        <p:spPr>
          <a:xfrm>
            <a:off x="2384425" y="530226"/>
            <a:ext cx="368300" cy="474663"/>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228" name="Google Shape;228;p25"/>
          <p:cNvSpPr/>
          <p:nvPr/>
        </p:nvSpPr>
        <p:spPr>
          <a:xfrm>
            <a:off x="1600200" y="457201"/>
            <a:ext cx="560388"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229" name="Google Shape;229;p25"/>
          <p:cNvSpPr/>
          <p:nvPr/>
        </p:nvSpPr>
        <p:spPr>
          <a:xfrm>
            <a:off x="2235200" y="1"/>
            <a:ext cx="31750" cy="1052513"/>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230" name="Google Shape;230;p25"/>
          <p:cNvSpPr/>
          <p:nvPr/>
        </p:nvSpPr>
        <p:spPr>
          <a:xfrm>
            <a:off x="1966914"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pic>
        <p:nvPicPr>
          <p:cNvPr id="231" name="Google Shape;231;p25"/>
          <p:cNvPicPr preferRelativeResize="0"/>
          <p:nvPr/>
        </p:nvPicPr>
        <p:blipFill rotWithShape="1">
          <a:blip r:embed="rId3">
            <a:alphaModFix/>
          </a:blip>
          <a:srcRect b="0" l="0" r="0" t="0"/>
          <a:stretch/>
        </p:blipFill>
        <p:spPr>
          <a:xfrm>
            <a:off x="1847852" y="1389857"/>
            <a:ext cx="8345487" cy="229076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6"/>
          <p:cNvSpPr txBox="1"/>
          <p:nvPr>
            <p:ph idx="11" type="ftr"/>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200">
                <a:solidFill>
                  <a:srgbClr val="888888"/>
                </a:solidFill>
                <a:latin typeface="Calibri"/>
                <a:ea typeface="Calibri"/>
                <a:cs typeface="Calibri"/>
                <a:sym typeface="Calibri"/>
              </a:rPr>
              <a:t>TCP/IP Protocol Suite</a:t>
            </a:r>
            <a:endParaRPr/>
          </a:p>
        </p:txBody>
      </p:sp>
      <p:sp>
        <p:nvSpPr>
          <p:cNvPr id="238" name="Google Shape;238;p26"/>
          <p:cNvSpPr txBox="1"/>
          <p:nvPr>
            <p:ph idx="12" type="sldNum"/>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239" name="Google Shape;239;p26"/>
          <p:cNvSpPr txBox="1"/>
          <p:nvPr/>
        </p:nvSpPr>
        <p:spPr>
          <a:xfrm>
            <a:off x="2514600" y="90488"/>
            <a:ext cx="5715000" cy="3667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00FF"/>
                </a:solidFill>
                <a:latin typeface="Times New Roman"/>
                <a:ea typeface="Times New Roman"/>
                <a:cs typeface="Times New Roman"/>
                <a:sym typeface="Times New Roman"/>
              </a:rPr>
              <a:t>Figure 3.2</a:t>
            </a:r>
            <a:r>
              <a:rPr b="1" lang="en-US" sz="1800">
                <a:solidFill>
                  <a:schemeClr val="accent2"/>
                </a:solidFill>
                <a:latin typeface="Times New Roman"/>
                <a:ea typeface="Times New Roman"/>
                <a:cs typeface="Times New Roman"/>
                <a:sym typeface="Times New Roman"/>
              </a:rPr>
              <a:t>    </a:t>
            </a:r>
            <a:r>
              <a:rPr b="1" i="1" lang="en-US" sz="1800">
                <a:solidFill>
                  <a:schemeClr val="dk1"/>
                </a:solidFill>
                <a:latin typeface="Times New Roman"/>
                <a:ea typeface="Times New Roman"/>
                <a:cs typeface="Times New Roman"/>
                <a:sym typeface="Times New Roman"/>
              </a:rPr>
              <a:t>Ethernet Frame</a:t>
            </a:r>
            <a:endParaRPr/>
          </a:p>
        </p:txBody>
      </p:sp>
      <p:sp>
        <p:nvSpPr>
          <p:cNvPr id="240" name="Google Shape;240;p26"/>
          <p:cNvSpPr/>
          <p:nvPr/>
        </p:nvSpPr>
        <p:spPr>
          <a:xfrm>
            <a:off x="1890713" y="107951"/>
            <a:ext cx="438150" cy="47466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241" name="Google Shape;241;p26"/>
          <p:cNvSpPr/>
          <p:nvPr/>
        </p:nvSpPr>
        <p:spPr>
          <a:xfrm>
            <a:off x="2273301" y="107951"/>
            <a:ext cx="328613" cy="474663"/>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242" name="Google Shape;242;p26"/>
          <p:cNvSpPr/>
          <p:nvPr/>
        </p:nvSpPr>
        <p:spPr>
          <a:xfrm>
            <a:off x="2014539" y="530226"/>
            <a:ext cx="422275" cy="474663"/>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243" name="Google Shape;243;p26"/>
          <p:cNvSpPr/>
          <p:nvPr/>
        </p:nvSpPr>
        <p:spPr>
          <a:xfrm>
            <a:off x="2384425" y="530226"/>
            <a:ext cx="368300" cy="474663"/>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244" name="Google Shape;244;p26"/>
          <p:cNvSpPr/>
          <p:nvPr/>
        </p:nvSpPr>
        <p:spPr>
          <a:xfrm>
            <a:off x="1600200" y="457201"/>
            <a:ext cx="560388"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245" name="Google Shape;245;p26"/>
          <p:cNvSpPr/>
          <p:nvPr/>
        </p:nvSpPr>
        <p:spPr>
          <a:xfrm>
            <a:off x="2235200" y="1"/>
            <a:ext cx="31750" cy="1052513"/>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246" name="Google Shape;246;p26"/>
          <p:cNvSpPr/>
          <p:nvPr/>
        </p:nvSpPr>
        <p:spPr>
          <a:xfrm>
            <a:off x="1966914"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pic>
        <p:nvPicPr>
          <p:cNvPr id="247" name="Google Shape;247;p26"/>
          <p:cNvPicPr preferRelativeResize="0"/>
          <p:nvPr/>
        </p:nvPicPr>
        <p:blipFill rotWithShape="1">
          <a:blip r:embed="rId3">
            <a:alphaModFix/>
          </a:blip>
          <a:srcRect b="0" l="0" r="0" t="0"/>
          <a:stretch/>
        </p:blipFill>
        <p:spPr>
          <a:xfrm>
            <a:off x="2133600" y="2227263"/>
            <a:ext cx="7989888" cy="22923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7"/>
          <p:cNvSpPr txBox="1"/>
          <p:nvPr>
            <p:ph idx="11" type="ftr"/>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200">
                <a:solidFill>
                  <a:srgbClr val="888888"/>
                </a:solidFill>
                <a:latin typeface="Calibri"/>
                <a:ea typeface="Calibri"/>
                <a:cs typeface="Calibri"/>
                <a:sym typeface="Calibri"/>
              </a:rPr>
              <a:t>TCP/IP Protocol Suite</a:t>
            </a:r>
            <a:endParaRPr/>
          </a:p>
        </p:txBody>
      </p:sp>
      <p:sp>
        <p:nvSpPr>
          <p:cNvPr id="254" name="Google Shape;254;p27"/>
          <p:cNvSpPr txBox="1"/>
          <p:nvPr>
            <p:ph idx="12" type="sldNum"/>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255" name="Google Shape;255;p27"/>
          <p:cNvSpPr txBox="1"/>
          <p:nvPr/>
        </p:nvSpPr>
        <p:spPr>
          <a:xfrm>
            <a:off x="2514600" y="90488"/>
            <a:ext cx="5715000" cy="3667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00FF"/>
                </a:solidFill>
                <a:latin typeface="Times New Roman"/>
                <a:ea typeface="Times New Roman"/>
                <a:cs typeface="Times New Roman"/>
                <a:sym typeface="Times New Roman"/>
              </a:rPr>
              <a:t>Figure 3.3</a:t>
            </a:r>
            <a:r>
              <a:rPr b="1" lang="en-US" sz="1800">
                <a:solidFill>
                  <a:schemeClr val="accent2"/>
                </a:solidFill>
                <a:latin typeface="Times New Roman"/>
                <a:ea typeface="Times New Roman"/>
                <a:cs typeface="Times New Roman"/>
                <a:sym typeface="Times New Roman"/>
              </a:rPr>
              <a:t>    </a:t>
            </a:r>
            <a:r>
              <a:rPr b="1" i="1" lang="en-US" sz="1800">
                <a:solidFill>
                  <a:schemeClr val="dk1"/>
                </a:solidFill>
                <a:latin typeface="Times New Roman"/>
                <a:ea typeface="Times New Roman"/>
                <a:cs typeface="Times New Roman"/>
                <a:sym typeface="Times New Roman"/>
              </a:rPr>
              <a:t>Maximum and minimum lengths</a:t>
            </a:r>
            <a:endParaRPr/>
          </a:p>
        </p:txBody>
      </p:sp>
      <p:sp>
        <p:nvSpPr>
          <p:cNvPr id="256" name="Google Shape;256;p27"/>
          <p:cNvSpPr/>
          <p:nvPr/>
        </p:nvSpPr>
        <p:spPr>
          <a:xfrm>
            <a:off x="1890713" y="107951"/>
            <a:ext cx="438150" cy="47466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257" name="Google Shape;257;p27"/>
          <p:cNvSpPr/>
          <p:nvPr/>
        </p:nvSpPr>
        <p:spPr>
          <a:xfrm>
            <a:off x="2273301" y="107951"/>
            <a:ext cx="328613" cy="474663"/>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258" name="Google Shape;258;p27"/>
          <p:cNvSpPr/>
          <p:nvPr/>
        </p:nvSpPr>
        <p:spPr>
          <a:xfrm>
            <a:off x="2014539" y="530226"/>
            <a:ext cx="422275" cy="474663"/>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259" name="Google Shape;259;p27"/>
          <p:cNvSpPr/>
          <p:nvPr/>
        </p:nvSpPr>
        <p:spPr>
          <a:xfrm>
            <a:off x="2384425" y="530226"/>
            <a:ext cx="368300" cy="474663"/>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260" name="Google Shape;260;p27"/>
          <p:cNvSpPr/>
          <p:nvPr/>
        </p:nvSpPr>
        <p:spPr>
          <a:xfrm>
            <a:off x="1600200" y="457201"/>
            <a:ext cx="560388"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261" name="Google Shape;261;p27"/>
          <p:cNvSpPr/>
          <p:nvPr/>
        </p:nvSpPr>
        <p:spPr>
          <a:xfrm>
            <a:off x="2235200" y="1"/>
            <a:ext cx="31750" cy="1052513"/>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262" name="Google Shape;262;p27"/>
          <p:cNvSpPr/>
          <p:nvPr/>
        </p:nvSpPr>
        <p:spPr>
          <a:xfrm>
            <a:off x="1966914"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pic>
        <p:nvPicPr>
          <p:cNvPr id="263" name="Google Shape;263;p27"/>
          <p:cNvPicPr preferRelativeResize="0"/>
          <p:nvPr/>
        </p:nvPicPr>
        <p:blipFill rotWithShape="1">
          <a:blip r:embed="rId3">
            <a:alphaModFix/>
          </a:blip>
          <a:srcRect b="0" l="0" r="0" t="0"/>
          <a:stretch/>
        </p:blipFill>
        <p:spPr>
          <a:xfrm>
            <a:off x="1846264" y="2033588"/>
            <a:ext cx="8364537" cy="253841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8"/>
          <p:cNvSpPr txBox="1"/>
          <p:nvPr>
            <p:ph idx="11" type="ftr"/>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200">
                <a:solidFill>
                  <a:srgbClr val="888888"/>
                </a:solidFill>
                <a:latin typeface="Calibri"/>
                <a:ea typeface="Calibri"/>
                <a:cs typeface="Calibri"/>
                <a:sym typeface="Calibri"/>
              </a:rPr>
              <a:t>TCP/IP Protocol Suite</a:t>
            </a:r>
            <a:endParaRPr/>
          </a:p>
        </p:txBody>
      </p:sp>
      <p:sp>
        <p:nvSpPr>
          <p:cNvPr id="270" name="Google Shape;270;p28"/>
          <p:cNvSpPr txBox="1"/>
          <p:nvPr>
            <p:ph idx="12" type="sldNum"/>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271" name="Google Shape;271;p28"/>
          <p:cNvSpPr txBox="1"/>
          <p:nvPr/>
        </p:nvSpPr>
        <p:spPr>
          <a:xfrm>
            <a:off x="2514600" y="90488"/>
            <a:ext cx="5715000" cy="3667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00FF"/>
                </a:solidFill>
                <a:latin typeface="Times New Roman"/>
                <a:ea typeface="Times New Roman"/>
                <a:cs typeface="Times New Roman"/>
                <a:sym typeface="Times New Roman"/>
              </a:rPr>
              <a:t>Figure 3.4</a:t>
            </a:r>
            <a:r>
              <a:rPr b="1" lang="en-US" sz="1800">
                <a:solidFill>
                  <a:schemeClr val="accent2"/>
                </a:solidFill>
                <a:latin typeface="Times New Roman"/>
                <a:ea typeface="Times New Roman"/>
                <a:cs typeface="Times New Roman"/>
                <a:sym typeface="Times New Roman"/>
              </a:rPr>
              <a:t>    </a:t>
            </a:r>
            <a:r>
              <a:rPr b="1" i="1" lang="en-US" sz="1800">
                <a:solidFill>
                  <a:schemeClr val="dk1"/>
                </a:solidFill>
                <a:latin typeface="Times New Roman"/>
                <a:ea typeface="Times New Roman"/>
                <a:cs typeface="Times New Roman"/>
                <a:sym typeface="Times New Roman"/>
              </a:rPr>
              <a:t>Ethernet address in hexadecimal notation</a:t>
            </a:r>
            <a:endParaRPr/>
          </a:p>
        </p:txBody>
      </p:sp>
      <p:sp>
        <p:nvSpPr>
          <p:cNvPr id="272" name="Google Shape;272;p28"/>
          <p:cNvSpPr/>
          <p:nvPr/>
        </p:nvSpPr>
        <p:spPr>
          <a:xfrm>
            <a:off x="1890713" y="107951"/>
            <a:ext cx="438150" cy="47466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273" name="Google Shape;273;p28"/>
          <p:cNvSpPr/>
          <p:nvPr/>
        </p:nvSpPr>
        <p:spPr>
          <a:xfrm>
            <a:off x="2273301" y="107951"/>
            <a:ext cx="328613" cy="474663"/>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274" name="Google Shape;274;p28"/>
          <p:cNvSpPr/>
          <p:nvPr/>
        </p:nvSpPr>
        <p:spPr>
          <a:xfrm>
            <a:off x="2014539" y="530226"/>
            <a:ext cx="422275" cy="474663"/>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275" name="Google Shape;275;p28"/>
          <p:cNvSpPr/>
          <p:nvPr/>
        </p:nvSpPr>
        <p:spPr>
          <a:xfrm>
            <a:off x="2384425" y="530226"/>
            <a:ext cx="368300" cy="474663"/>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276" name="Google Shape;276;p28"/>
          <p:cNvSpPr/>
          <p:nvPr/>
        </p:nvSpPr>
        <p:spPr>
          <a:xfrm>
            <a:off x="1600200" y="457201"/>
            <a:ext cx="560388"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277" name="Google Shape;277;p28"/>
          <p:cNvSpPr/>
          <p:nvPr/>
        </p:nvSpPr>
        <p:spPr>
          <a:xfrm>
            <a:off x="2235200" y="1"/>
            <a:ext cx="31750" cy="1052513"/>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278" name="Google Shape;278;p28"/>
          <p:cNvSpPr/>
          <p:nvPr/>
        </p:nvSpPr>
        <p:spPr>
          <a:xfrm>
            <a:off x="1966914"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pic>
        <p:nvPicPr>
          <p:cNvPr id="279" name="Google Shape;279;p28"/>
          <p:cNvPicPr preferRelativeResize="0"/>
          <p:nvPr/>
        </p:nvPicPr>
        <p:blipFill rotWithShape="1">
          <a:blip r:embed="rId3">
            <a:alphaModFix/>
          </a:blip>
          <a:srcRect b="0" l="0" r="0" t="0"/>
          <a:stretch/>
        </p:blipFill>
        <p:spPr>
          <a:xfrm>
            <a:off x="2436814" y="1662908"/>
            <a:ext cx="6727825" cy="130333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29"/>
          <p:cNvSpPr txBox="1"/>
          <p:nvPr>
            <p:ph idx="11" type="ftr"/>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200">
                <a:solidFill>
                  <a:srgbClr val="888888"/>
                </a:solidFill>
                <a:latin typeface="Calibri"/>
                <a:ea typeface="Calibri"/>
                <a:cs typeface="Calibri"/>
                <a:sym typeface="Calibri"/>
              </a:rPr>
              <a:t>TCP/IP Protocol Suite</a:t>
            </a:r>
            <a:endParaRPr/>
          </a:p>
        </p:txBody>
      </p:sp>
      <p:sp>
        <p:nvSpPr>
          <p:cNvPr id="286" name="Google Shape;286;p29"/>
          <p:cNvSpPr txBox="1"/>
          <p:nvPr>
            <p:ph idx="12" type="sldNum"/>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pic>
        <p:nvPicPr>
          <p:cNvPr id="287" name="Google Shape;287;p29"/>
          <p:cNvPicPr preferRelativeResize="0"/>
          <p:nvPr/>
        </p:nvPicPr>
        <p:blipFill rotWithShape="1">
          <a:blip r:embed="rId3">
            <a:alphaModFix/>
          </a:blip>
          <a:srcRect b="0" l="0" r="0" t="0"/>
          <a:stretch/>
        </p:blipFill>
        <p:spPr>
          <a:xfrm>
            <a:off x="2514600" y="2228852"/>
            <a:ext cx="7615237" cy="715962"/>
          </a:xfrm>
          <a:prstGeom prst="rect">
            <a:avLst/>
          </a:prstGeom>
          <a:noFill/>
          <a:ln>
            <a:noFill/>
          </a:ln>
        </p:spPr>
      </p:pic>
      <p:sp>
        <p:nvSpPr>
          <p:cNvPr id="288" name="Google Shape;288;p29"/>
          <p:cNvSpPr txBox="1"/>
          <p:nvPr/>
        </p:nvSpPr>
        <p:spPr>
          <a:xfrm>
            <a:off x="2514600" y="90488"/>
            <a:ext cx="5715000" cy="3667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00FF"/>
                </a:solidFill>
                <a:latin typeface="Times New Roman"/>
                <a:ea typeface="Times New Roman"/>
                <a:cs typeface="Times New Roman"/>
                <a:sym typeface="Times New Roman"/>
              </a:rPr>
              <a:t>Figure 3.5</a:t>
            </a:r>
            <a:r>
              <a:rPr b="1" lang="en-US" sz="1800">
                <a:solidFill>
                  <a:schemeClr val="accent2"/>
                </a:solidFill>
                <a:latin typeface="Times New Roman"/>
                <a:ea typeface="Times New Roman"/>
                <a:cs typeface="Times New Roman"/>
                <a:sym typeface="Times New Roman"/>
              </a:rPr>
              <a:t>    </a:t>
            </a:r>
            <a:r>
              <a:rPr b="1" i="1" lang="en-US" sz="1800">
                <a:solidFill>
                  <a:schemeClr val="dk1"/>
                </a:solidFill>
                <a:latin typeface="Times New Roman"/>
                <a:ea typeface="Times New Roman"/>
                <a:cs typeface="Times New Roman"/>
                <a:sym typeface="Times New Roman"/>
              </a:rPr>
              <a:t>Unicast and multicast addresses</a:t>
            </a:r>
            <a:endParaRPr/>
          </a:p>
        </p:txBody>
      </p:sp>
      <p:sp>
        <p:nvSpPr>
          <p:cNvPr id="289" name="Google Shape;289;p29"/>
          <p:cNvSpPr/>
          <p:nvPr/>
        </p:nvSpPr>
        <p:spPr>
          <a:xfrm>
            <a:off x="1890713" y="107951"/>
            <a:ext cx="438150" cy="47466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290" name="Google Shape;290;p29"/>
          <p:cNvSpPr/>
          <p:nvPr/>
        </p:nvSpPr>
        <p:spPr>
          <a:xfrm>
            <a:off x="2273301" y="107951"/>
            <a:ext cx="328613" cy="474663"/>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291" name="Google Shape;291;p29"/>
          <p:cNvSpPr/>
          <p:nvPr/>
        </p:nvSpPr>
        <p:spPr>
          <a:xfrm>
            <a:off x="2014539" y="530226"/>
            <a:ext cx="422275" cy="474663"/>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292" name="Google Shape;292;p29"/>
          <p:cNvSpPr/>
          <p:nvPr/>
        </p:nvSpPr>
        <p:spPr>
          <a:xfrm>
            <a:off x="2384425" y="530226"/>
            <a:ext cx="368300" cy="474663"/>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293" name="Google Shape;293;p29"/>
          <p:cNvSpPr/>
          <p:nvPr/>
        </p:nvSpPr>
        <p:spPr>
          <a:xfrm>
            <a:off x="1600200" y="457201"/>
            <a:ext cx="560388"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294" name="Google Shape;294;p29"/>
          <p:cNvSpPr/>
          <p:nvPr/>
        </p:nvSpPr>
        <p:spPr>
          <a:xfrm>
            <a:off x="2235200" y="1"/>
            <a:ext cx="31750" cy="1052513"/>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295" name="Google Shape;295;p29"/>
          <p:cNvSpPr/>
          <p:nvPr/>
        </p:nvSpPr>
        <p:spPr>
          <a:xfrm>
            <a:off x="1966914"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pic>
        <p:nvPicPr>
          <p:cNvPr id="296" name="Google Shape;296;p29"/>
          <p:cNvPicPr preferRelativeResize="0"/>
          <p:nvPr/>
        </p:nvPicPr>
        <p:blipFill rotWithShape="1">
          <a:blip r:embed="rId4">
            <a:alphaModFix/>
          </a:blip>
          <a:srcRect b="0" l="0" r="0" t="0"/>
          <a:stretch/>
        </p:blipFill>
        <p:spPr>
          <a:xfrm>
            <a:off x="2738436" y="1427164"/>
            <a:ext cx="2897188" cy="984250"/>
          </a:xfrm>
          <a:prstGeom prst="rect">
            <a:avLst/>
          </a:prstGeom>
          <a:noFill/>
          <a:ln>
            <a:noFill/>
          </a:ln>
        </p:spPr>
      </p:pic>
      <p:sp>
        <p:nvSpPr>
          <p:cNvPr id="297" name="Google Shape;297;p29"/>
          <p:cNvSpPr/>
          <p:nvPr/>
        </p:nvSpPr>
        <p:spPr>
          <a:xfrm>
            <a:off x="735446" y="3273428"/>
            <a:ext cx="10621819" cy="1077218"/>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1" lang="en-US" sz="3200">
                <a:solidFill>
                  <a:schemeClr val="lt1"/>
                </a:solidFill>
                <a:latin typeface="Arial"/>
                <a:ea typeface="Arial"/>
                <a:cs typeface="Arial"/>
                <a:sym typeface="Arial"/>
              </a:rPr>
              <a:t>The broadcast destination address is a special case of the multicast address in which all bits are 1s.</a:t>
            </a:r>
            <a:endParaRPr/>
          </a:p>
        </p:txBody>
      </p:sp>
      <p:sp>
        <p:nvSpPr>
          <p:cNvPr id="298" name="Google Shape;298;p29"/>
          <p:cNvSpPr/>
          <p:nvPr/>
        </p:nvSpPr>
        <p:spPr>
          <a:xfrm>
            <a:off x="748145" y="4409383"/>
            <a:ext cx="10243127" cy="2062103"/>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1" lang="en-US" sz="3200">
                <a:solidFill>
                  <a:schemeClr val="lt1"/>
                </a:solidFill>
                <a:latin typeface="Arial"/>
                <a:ea typeface="Arial"/>
                <a:cs typeface="Arial"/>
                <a:sym typeface="Arial"/>
              </a:rPr>
              <a:t>The least significant bit of the first byte defines the type of address.</a:t>
            </a:r>
            <a:endParaRPr/>
          </a:p>
          <a:p>
            <a:pPr indent="0" lvl="0" marL="0" marR="0" rtl="0" algn="ctr">
              <a:spcBef>
                <a:spcPts val="0"/>
              </a:spcBef>
              <a:spcAft>
                <a:spcPts val="0"/>
              </a:spcAft>
              <a:buNone/>
            </a:pPr>
            <a:r>
              <a:rPr b="1" i="1" lang="en-US" sz="3200">
                <a:solidFill>
                  <a:schemeClr val="lt1"/>
                </a:solidFill>
                <a:latin typeface="Arial"/>
                <a:ea typeface="Arial"/>
                <a:cs typeface="Arial"/>
                <a:sym typeface="Arial"/>
              </a:rPr>
              <a:t>If the bit is 0, the address is unicast; otherwise, it is multicast.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296"/>
                                        </p:tgtEl>
                                        <p:attrNameLst>
                                          <p:attrName>style.visibility</p:attrName>
                                        </p:attrNameLst>
                                      </p:cBhvr>
                                      <p:to>
                                        <p:strVal val="visible"/>
                                      </p:to>
                                    </p:set>
                                    <p:anim calcmode="lin" valueType="num">
                                      <p:cBhvr additive="base">
                                        <p:cTn dur="2000"/>
                                        <p:tgtEl>
                                          <p:spTgt spid="296"/>
                                        </p:tgtEl>
                                        <p:attrNameLst>
                                          <p:attrName>ppt_y</p:attrName>
                                        </p:attrNameLst>
                                      </p:cBhvr>
                                      <p:tavLst>
                                        <p:tav fmla="" tm="0">
                                          <p:val>
                                            <p:strVal val="#ppt_y-1"/>
                                          </p:val>
                                        </p:tav>
                                        <p:tav fmla="" tm="100000">
                                          <p:val>
                                            <p:strVal val="#ppt_y"/>
                                          </p:val>
                                        </p:tav>
                                      </p:tavLst>
                                    </p:anim>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97"/>
                                        </p:tgtEl>
                                        <p:attrNameLst>
                                          <p:attrName>style.visibility</p:attrName>
                                        </p:attrNameLst>
                                      </p:cBhvr>
                                      <p:to>
                                        <p:strVal val="visible"/>
                                      </p:to>
                                    </p:set>
                                    <p:animEffect filter="fade" transition="in">
                                      <p:cBhvr>
                                        <p:cTn dur="500"/>
                                        <p:tgtEl>
                                          <p:spTgt spid="297"/>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298"/>
                                        </p:tgtEl>
                                        <p:attrNameLst>
                                          <p:attrName>style.visibility</p:attrName>
                                        </p:attrNameLst>
                                      </p:cBhvr>
                                      <p:to>
                                        <p:strVal val="visible"/>
                                      </p:to>
                                    </p:set>
                                    <p:animEffect filter="fade" transition="in">
                                      <p:cBhvr>
                                        <p:cTn dur="500"/>
                                        <p:tgtEl>
                                          <p:spTgt spid="2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0"/>
          <p:cNvSpPr txBox="1"/>
          <p:nvPr>
            <p:ph idx="11" type="ftr"/>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200">
                <a:solidFill>
                  <a:srgbClr val="888888"/>
                </a:solidFill>
                <a:latin typeface="Calibri"/>
                <a:ea typeface="Calibri"/>
                <a:cs typeface="Calibri"/>
                <a:sym typeface="Calibri"/>
              </a:rPr>
              <a:t>TCP/IP Protocol Suite</a:t>
            </a:r>
            <a:endParaRPr/>
          </a:p>
        </p:txBody>
      </p:sp>
      <p:sp>
        <p:nvSpPr>
          <p:cNvPr id="305" name="Google Shape;305;p30"/>
          <p:cNvSpPr txBox="1"/>
          <p:nvPr>
            <p:ph idx="12" type="sldNum"/>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306" name="Google Shape;306;p30"/>
          <p:cNvSpPr txBox="1"/>
          <p:nvPr/>
        </p:nvSpPr>
        <p:spPr>
          <a:xfrm>
            <a:off x="1600200" y="722314"/>
            <a:ext cx="8839200" cy="444737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2400">
                <a:solidFill>
                  <a:schemeClr val="dk1"/>
                </a:solidFill>
                <a:latin typeface="Arimo"/>
                <a:ea typeface="Arimo"/>
                <a:cs typeface="Arimo"/>
                <a:sym typeface="Arimo"/>
              </a:rPr>
              <a:t>Define the type of the following destination addresses:</a:t>
            </a:r>
            <a:endParaRPr/>
          </a:p>
          <a:p>
            <a:pPr indent="0" lvl="0" marL="0" marR="0" rtl="0" algn="just">
              <a:spcBef>
                <a:spcPts val="0"/>
              </a:spcBef>
              <a:spcAft>
                <a:spcPts val="0"/>
              </a:spcAft>
              <a:buNone/>
            </a:pPr>
            <a:r>
              <a:rPr b="1" lang="en-US" sz="2400">
                <a:solidFill>
                  <a:schemeClr val="dk1"/>
                </a:solidFill>
                <a:latin typeface="Arimo"/>
                <a:ea typeface="Arimo"/>
                <a:cs typeface="Arimo"/>
                <a:sym typeface="Arimo"/>
              </a:rPr>
              <a:t>  a. 4A:30:10:21:10:1A   1010 </a:t>
            </a:r>
            <a:endParaRPr b="1" sz="2400">
              <a:solidFill>
                <a:schemeClr val="dk1"/>
              </a:solidFill>
              <a:latin typeface="Arimo"/>
              <a:ea typeface="Arimo"/>
              <a:cs typeface="Arimo"/>
              <a:sym typeface="Arimo"/>
            </a:endParaRPr>
          </a:p>
          <a:p>
            <a:pPr indent="0" lvl="0" marL="0" marR="0" rtl="0" algn="just">
              <a:spcBef>
                <a:spcPts val="0"/>
              </a:spcBef>
              <a:spcAft>
                <a:spcPts val="0"/>
              </a:spcAft>
              <a:buNone/>
            </a:pPr>
            <a:r>
              <a:rPr b="1" lang="en-US" sz="2400">
                <a:solidFill>
                  <a:schemeClr val="dk1"/>
                </a:solidFill>
                <a:latin typeface="Arimo"/>
                <a:ea typeface="Arimo"/>
                <a:cs typeface="Arimo"/>
                <a:sym typeface="Arimo"/>
              </a:rPr>
              <a:t>  b. 47:20:1B:2E:08:EE    0100 0111</a:t>
            </a:r>
            <a:endParaRPr/>
          </a:p>
          <a:p>
            <a:pPr indent="0" lvl="0" marL="0" marR="0" rtl="0" algn="just">
              <a:spcBef>
                <a:spcPts val="0"/>
              </a:spcBef>
              <a:spcAft>
                <a:spcPts val="0"/>
              </a:spcAft>
              <a:buNone/>
            </a:pPr>
            <a:r>
              <a:rPr b="1" lang="en-US" sz="2400">
                <a:solidFill>
                  <a:schemeClr val="dk1"/>
                </a:solidFill>
                <a:latin typeface="Arimo"/>
                <a:ea typeface="Arimo"/>
                <a:cs typeface="Arimo"/>
                <a:sym typeface="Arimo"/>
              </a:rPr>
              <a:t>  c. FF:FF:FF:FF:FF:FF   </a:t>
            </a:r>
            <a:endParaRPr/>
          </a:p>
          <a:p>
            <a:pPr indent="0" lvl="0" marL="0" marR="0" rtl="0" algn="just">
              <a:spcBef>
                <a:spcPts val="0"/>
              </a:spcBef>
              <a:spcAft>
                <a:spcPts val="0"/>
              </a:spcAft>
              <a:buNone/>
            </a:pPr>
            <a:r>
              <a:t/>
            </a:r>
            <a:endParaRPr b="1" sz="900">
              <a:solidFill>
                <a:schemeClr val="dk1"/>
              </a:solidFill>
              <a:latin typeface="Arimo"/>
              <a:ea typeface="Arimo"/>
              <a:cs typeface="Arimo"/>
              <a:sym typeface="Arimo"/>
            </a:endParaRPr>
          </a:p>
          <a:p>
            <a:pPr indent="0" lvl="0" marL="0" marR="0" rtl="0" algn="just">
              <a:spcBef>
                <a:spcPts val="0"/>
              </a:spcBef>
              <a:spcAft>
                <a:spcPts val="0"/>
              </a:spcAft>
              <a:buNone/>
            </a:pPr>
            <a:r>
              <a:rPr b="1" i="1" lang="en-US" sz="2400">
                <a:solidFill>
                  <a:schemeClr val="dk1"/>
                </a:solidFill>
                <a:latin typeface="Arimo"/>
                <a:ea typeface="Arimo"/>
                <a:cs typeface="Arimo"/>
                <a:sym typeface="Arimo"/>
              </a:rPr>
              <a:t>Solution</a:t>
            </a:r>
            <a:endParaRPr/>
          </a:p>
          <a:p>
            <a:pPr indent="0" lvl="0" marL="0" marR="0" rtl="0" algn="just">
              <a:spcBef>
                <a:spcPts val="0"/>
              </a:spcBef>
              <a:spcAft>
                <a:spcPts val="0"/>
              </a:spcAft>
              <a:buNone/>
            </a:pPr>
            <a:r>
              <a:rPr b="1" lang="en-US" sz="2200">
                <a:solidFill>
                  <a:schemeClr val="dk1"/>
                </a:solidFill>
                <a:latin typeface="Arimo"/>
                <a:ea typeface="Arimo"/>
                <a:cs typeface="Arimo"/>
                <a:sym typeface="Arimo"/>
              </a:rPr>
              <a:t>To find the type of the address, we need to look at the second</a:t>
            </a:r>
            <a:endParaRPr/>
          </a:p>
          <a:p>
            <a:pPr indent="0" lvl="0" marL="0" marR="0" rtl="0" algn="just">
              <a:spcBef>
                <a:spcPts val="0"/>
              </a:spcBef>
              <a:spcAft>
                <a:spcPts val="0"/>
              </a:spcAft>
              <a:buNone/>
            </a:pPr>
            <a:r>
              <a:rPr b="1" lang="en-US" sz="2200">
                <a:solidFill>
                  <a:schemeClr val="dk1"/>
                </a:solidFill>
                <a:latin typeface="Arimo"/>
                <a:ea typeface="Arimo"/>
                <a:cs typeface="Arimo"/>
                <a:sym typeface="Arimo"/>
              </a:rPr>
              <a:t>hexadecimal digit from the left. If it is even, the address is unicast. If it is odd, the address is multicast. If all digits are F’s, the address is broadcast. Therefore, we have the following:</a:t>
            </a:r>
            <a:endParaRPr/>
          </a:p>
          <a:p>
            <a:pPr indent="0" lvl="0" marL="0" marR="0" rtl="0" algn="just">
              <a:spcBef>
                <a:spcPts val="0"/>
              </a:spcBef>
              <a:spcAft>
                <a:spcPts val="0"/>
              </a:spcAft>
              <a:buNone/>
            </a:pPr>
            <a:r>
              <a:rPr b="1" lang="en-US" sz="2200">
                <a:solidFill>
                  <a:schemeClr val="dk1"/>
                </a:solidFill>
                <a:latin typeface="Arimo"/>
                <a:ea typeface="Arimo"/>
                <a:cs typeface="Arimo"/>
                <a:sym typeface="Arimo"/>
              </a:rPr>
              <a:t>a. This is a unicast address because A in binary is 1010 	(even).</a:t>
            </a:r>
            <a:endParaRPr/>
          </a:p>
          <a:p>
            <a:pPr indent="0" lvl="0" marL="0" marR="0" rtl="0" algn="just">
              <a:spcBef>
                <a:spcPts val="0"/>
              </a:spcBef>
              <a:spcAft>
                <a:spcPts val="0"/>
              </a:spcAft>
              <a:buNone/>
            </a:pPr>
            <a:r>
              <a:rPr b="1" lang="en-US" sz="2200">
                <a:solidFill>
                  <a:schemeClr val="dk1"/>
                </a:solidFill>
                <a:latin typeface="Arimo"/>
                <a:ea typeface="Arimo"/>
                <a:cs typeface="Arimo"/>
                <a:sym typeface="Arimo"/>
              </a:rPr>
              <a:t>b. This is a multicast address because 7 in binary is 0111 	(odd).</a:t>
            </a:r>
            <a:endParaRPr/>
          </a:p>
          <a:p>
            <a:pPr indent="0" lvl="0" marL="0" marR="0" rtl="0" algn="just">
              <a:spcBef>
                <a:spcPts val="0"/>
              </a:spcBef>
              <a:spcAft>
                <a:spcPts val="0"/>
              </a:spcAft>
              <a:buNone/>
            </a:pPr>
            <a:r>
              <a:rPr b="1" lang="en-US" sz="2200">
                <a:solidFill>
                  <a:schemeClr val="dk1"/>
                </a:solidFill>
                <a:latin typeface="Arimo"/>
                <a:ea typeface="Arimo"/>
                <a:cs typeface="Arimo"/>
                <a:sym typeface="Arimo"/>
              </a:rPr>
              <a:t>c. This is a broadcast address because all digits are F’s.</a:t>
            </a:r>
            <a:endParaRPr/>
          </a:p>
        </p:txBody>
      </p:sp>
      <p:grpSp>
        <p:nvGrpSpPr>
          <p:cNvPr id="307" name="Google Shape;307;p30"/>
          <p:cNvGrpSpPr/>
          <p:nvPr/>
        </p:nvGrpSpPr>
        <p:grpSpPr>
          <a:xfrm>
            <a:off x="1524000" y="0"/>
            <a:ext cx="9144000" cy="609600"/>
            <a:chOff x="0" y="2448"/>
            <a:chExt cx="5760" cy="384"/>
          </a:xfrm>
        </p:grpSpPr>
        <p:sp>
          <p:nvSpPr>
            <p:cNvPr id="308" name="Google Shape;308;p30"/>
            <p:cNvSpPr/>
            <p:nvPr/>
          </p:nvSpPr>
          <p:spPr>
            <a:xfrm>
              <a:off x="0" y="2448"/>
              <a:ext cx="5760" cy="384"/>
            </a:xfrm>
            <a:prstGeom prst="rect">
              <a:avLst/>
            </a:prstGeom>
            <a:solidFill>
              <a:srgbClr val="2CB843"/>
            </a:solidFill>
            <a:ln cap="flat" cmpd="sng" w="9525">
              <a:solidFill>
                <a:schemeClr val="folHlink"/>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p:txBody>
        </p:sp>
        <p:sp>
          <p:nvSpPr>
            <p:cNvPr id="309" name="Google Shape;309;p30"/>
            <p:cNvSpPr txBox="1"/>
            <p:nvPr/>
          </p:nvSpPr>
          <p:spPr>
            <a:xfrm>
              <a:off x="0" y="2448"/>
              <a:ext cx="1392" cy="368"/>
            </a:xfrm>
            <a:prstGeom prst="rect">
              <a:avLst/>
            </a:prstGeom>
            <a:solidFill>
              <a:srgbClr val="2CB843"/>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lt1"/>
                  </a:solidFill>
                  <a:latin typeface="Calibri"/>
                  <a:ea typeface="Calibri"/>
                  <a:cs typeface="Calibri"/>
                  <a:sym typeface="Calibri"/>
                </a:rPr>
                <a:t>Example 3.1</a:t>
              </a:r>
              <a:endParaRPr i="1" sz="3200">
                <a:solidFill>
                  <a:schemeClr val="lt1"/>
                </a:solidFill>
                <a:latin typeface="Calibri"/>
                <a:ea typeface="Calibri"/>
                <a:cs typeface="Calibri"/>
                <a:sym typeface="Calibri"/>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31"/>
          <p:cNvSpPr txBox="1"/>
          <p:nvPr>
            <p:ph idx="11" type="ftr"/>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200">
                <a:solidFill>
                  <a:srgbClr val="888888"/>
                </a:solidFill>
                <a:latin typeface="Calibri"/>
                <a:ea typeface="Calibri"/>
                <a:cs typeface="Calibri"/>
                <a:sym typeface="Calibri"/>
              </a:rPr>
              <a:t>TCP/IP Protocol Suite</a:t>
            </a:r>
            <a:endParaRPr/>
          </a:p>
        </p:txBody>
      </p:sp>
      <p:sp>
        <p:nvSpPr>
          <p:cNvPr id="316" name="Google Shape;316;p31"/>
          <p:cNvSpPr txBox="1"/>
          <p:nvPr>
            <p:ph idx="12" type="sldNum"/>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317" name="Google Shape;317;p31"/>
          <p:cNvSpPr txBox="1"/>
          <p:nvPr/>
        </p:nvSpPr>
        <p:spPr>
          <a:xfrm>
            <a:off x="2514600" y="90488"/>
            <a:ext cx="5715000" cy="3667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00FF"/>
                </a:solidFill>
                <a:latin typeface="Times New Roman"/>
                <a:ea typeface="Times New Roman"/>
                <a:cs typeface="Times New Roman"/>
                <a:sym typeface="Times New Roman"/>
              </a:rPr>
              <a:t>Figure 3.6</a:t>
            </a:r>
            <a:r>
              <a:rPr b="1" lang="en-US" sz="1800">
                <a:solidFill>
                  <a:schemeClr val="accent2"/>
                </a:solidFill>
                <a:latin typeface="Times New Roman"/>
                <a:ea typeface="Times New Roman"/>
                <a:cs typeface="Times New Roman"/>
                <a:sym typeface="Times New Roman"/>
              </a:rPr>
              <a:t>    </a:t>
            </a:r>
            <a:r>
              <a:rPr b="1" i="1" lang="en-US" sz="1800">
                <a:solidFill>
                  <a:schemeClr val="dk1"/>
                </a:solidFill>
                <a:latin typeface="Times New Roman"/>
                <a:ea typeface="Times New Roman"/>
                <a:cs typeface="Times New Roman"/>
                <a:sym typeface="Times New Roman"/>
              </a:rPr>
              <a:t>Ethernet evolution through four generations</a:t>
            </a:r>
            <a:endParaRPr/>
          </a:p>
        </p:txBody>
      </p:sp>
      <p:sp>
        <p:nvSpPr>
          <p:cNvPr id="318" name="Google Shape;318;p31"/>
          <p:cNvSpPr/>
          <p:nvPr/>
        </p:nvSpPr>
        <p:spPr>
          <a:xfrm>
            <a:off x="1890713" y="107951"/>
            <a:ext cx="438150" cy="47466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319" name="Google Shape;319;p31"/>
          <p:cNvSpPr/>
          <p:nvPr/>
        </p:nvSpPr>
        <p:spPr>
          <a:xfrm>
            <a:off x="2273301" y="107951"/>
            <a:ext cx="328613" cy="474663"/>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320" name="Google Shape;320;p31"/>
          <p:cNvSpPr/>
          <p:nvPr/>
        </p:nvSpPr>
        <p:spPr>
          <a:xfrm>
            <a:off x="2014539" y="530226"/>
            <a:ext cx="422275" cy="474663"/>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321" name="Google Shape;321;p31"/>
          <p:cNvSpPr/>
          <p:nvPr/>
        </p:nvSpPr>
        <p:spPr>
          <a:xfrm>
            <a:off x="2384425" y="530226"/>
            <a:ext cx="368300" cy="474663"/>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322" name="Google Shape;322;p31"/>
          <p:cNvSpPr/>
          <p:nvPr/>
        </p:nvSpPr>
        <p:spPr>
          <a:xfrm>
            <a:off x="1600200" y="457201"/>
            <a:ext cx="560388"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323" name="Google Shape;323;p31"/>
          <p:cNvSpPr/>
          <p:nvPr/>
        </p:nvSpPr>
        <p:spPr>
          <a:xfrm>
            <a:off x="2235200" y="1"/>
            <a:ext cx="31750" cy="1052513"/>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324" name="Google Shape;324;p31"/>
          <p:cNvSpPr/>
          <p:nvPr/>
        </p:nvSpPr>
        <p:spPr>
          <a:xfrm>
            <a:off x="1966914"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pic>
        <p:nvPicPr>
          <p:cNvPr id="325" name="Google Shape;325;p31"/>
          <p:cNvPicPr preferRelativeResize="0"/>
          <p:nvPr/>
        </p:nvPicPr>
        <p:blipFill rotWithShape="1">
          <a:blip r:embed="rId3">
            <a:alphaModFix/>
          </a:blip>
          <a:srcRect b="0" l="0" r="0" t="0"/>
          <a:stretch/>
        </p:blipFill>
        <p:spPr>
          <a:xfrm>
            <a:off x="1828801" y="2227264"/>
            <a:ext cx="8474075" cy="219233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ph idx="11" type="ftr"/>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rgbClr val="888888"/>
                </a:solidFill>
                <a:latin typeface="Calibri"/>
                <a:ea typeface="Calibri"/>
                <a:cs typeface="Calibri"/>
                <a:sym typeface="Calibri"/>
              </a:rPr>
              <a:t>TCP/IP Protocol Suite</a:t>
            </a:r>
            <a:endParaRPr/>
          </a:p>
        </p:txBody>
      </p:sp>
      <p:sp>
        <p:nvSpPr>
          <p:cNvPr id="96" name="Google Shape;96;p14"/>
          <p:cNvSpPr txBox="1"/>
          <p:nvPr>
            <p:ph idx="12" type="sldNum"/>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
        <p:nvSpPr>
          <p:cNvPr id="97" name="Google Shape;97;p14"/>
          <p:cNvSpPr/>
          <p:nvPr/>
        </p:nvSpPr>
        <p:spPr>
          <a:xfrm>
            <a:off x="1524000" y="0"/>
            <a:ext cx="9144000" cy="1371600"/>
          </a:xfrm>
          <a:prstGeom prst="rect">
            <a:avLst/>
          </a:prstGeom>
          <a:solidFill>
            <a:srgbClr val="33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200" u="none" cap="none" strike="noStrike">
              <a:solidFill>
                <a:schemeClr val="dk1"/>
              </a:solidFill>
              <a:latin typeface="Times New Roman"/>
              <a:ea typeface="Times New Roman"/>
              <a:cs typeface="Times New Roman"/>
              <a:sym typeface="Times New Roman"/>
            </a:endParaRPr>
          </a:p>
        </p:txBody>
      </p:sp>
      <p:sp>
        <p:nvSpPr>
          <p:cNvPr id="98" name="Google Shape;98;p14"/>
          <p:cNvSpPr txBox="1"/>
          <p:nvPr/>
        </p:nvSpPr>
        <p:spPr>
          <a:xfrm>
            <a:off x="1752600" y="355601"/>
            <a:ext cx="4703788" cy="646331"/>
          </a:xfrm>
          <a:prstGeom prst="rect">
            <a:avLst/>
          </a:prstGeom>
          <a:solidFill>
            <a:schemeClr val="folHlink"/>
          </a:solidFill>
          <a:ln cap="flat" cmpd="sng" w="9525">
            <a:solidFill>
              <a:schemeClr val="folHlink"/>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3600" u="none" cap="none" strike="noStrike">
                <a:solidFill>
                  <a:schemeClr val="lt1"/>
                </a:solidFill>
                <a:latin typeface="Times"/>
                <a:ea typeface="Times"/>
                <a:cs typeface="Times"/>
                <a:sym typeface="Times"/>
              </a:rPr>
              <a:t>1-1 A BRIEF HISTORY</a:t>
            </a:r>
            <a:endParaRPr/>
          </a:p>
        </p:txBody>
      </p:sp>
      <p:sp>
        <p:nvSpPr>
          <p:cNvPr id="99" name="Google Shape;99;p14"/>
          <p:cNvSpPr txBox="1"/>
          <p:nvPr/>
        </p:nvSpPr>
        <p:spPr>
          <a:xfrm>
            <a:off x="9753600" y="6400801"/>
            <a:ext cx="18415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00" name="Google Shape;100;p14"/>
          <p:cNvSpPr/>
          <p:nvPr/>
        </p:nvSpPr>
        <p:spPr>
          <a:xfrm>
            <a:off x="1905000" y="1600200"/>
            <a:ext cx="8534400" cy="3970318"/>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2800">
                <a:solidFill>
                  <a:schemeClr val="dk1"/>
                </a:solidFill>
                <a:latin typeface="Arimo"/>
                <a:ea typeface="Arimo"/>
                <a:cs typeface="Arimo"/>
                <a:sym typeface="Arimo"/>
              </a:rPr>
              <a:t>A network is a group of connected, communicating devices such as computers and printers. An </a:t>
            </a:r>
            <a:r>
              <a:rPr i="1" lang="en-US" sz="2800">
                <a:solidFill>
                  <a:schemeClr val="hlink"/>
                </a:solidFill>
                <a:latin typeface="Arimo"/>
                <a:ea typeface="Arimo"/>
                <a:cs typeface="Arimo"/>
                <a:sym typeface="Arimo"/>
              </a:rPr>
              <a:t>internet</a:t>
            </a:r>
            <a:r>
              <a:rPr lang="en-US" sz="2800">
                <a:solidFill>
                  <a:schemeClr val="dk1"/>
                </a:solidFill>
                <a:latin typeface="Arimo"/>
                <a:ea typeface="Arimo"/>
                <a:cs typeface="Arimo"/>
                <a:sym typeface="Arimo"/>
              </a:rPr>
              <a:t> is two or more networks that can communicate with each other. The most notable internet is called </a:t>
            </a:r>
            <a:r>
              <a:rPr lang="en-US" sz="2800">
                <a:solidFill>
                  <a:schemeClr val="hlink"/>
                </a:solidFill>
                <a:latin typeface="Arimo"/>
                <a:ea typeface="Arimo"/>
                <a:cs typeface="Arimo"/>
                <a:sym typeface="Arimo"/>
              </a:rPr>
              <a:t>the</a:t>
            </a:r>
            <a:r>
              <a:rPr i="1" lang="en-US" sz="2800">
                <a:solidFill>
                  <a:schemeClr val="hlink"/>
                </a:solidFill>
                <a:latin typeface="Arimo"/>
                <a:ea typeface="Arimo"/>
                <a:cs typeface="Arimo"/>
                <a:sym typeface="Arimo"/>
              </a:rPr>
              <a:t> internet</a:t>
            </a:r>
            <a:r>
              <a:rPr lang="en-US" sz="2800">
                <a:solidFill>
                  <a:schemeClr val="dk1"/>
                </a:solidFill>
                <a:latin typeface="Arimo"/>
                <a:ea typeface="Arimo"/>
                <a:cs typeface="Arimo"/>
                <a:sym typeface="Arimo"/>
              </a:rPr>
              <a:t>, composed of hundreds of thousands of interconnected networks. Private individuals as well as various organizations such as government agencies, schools, research facilities, corporations, and libraries in more than 100 countries use the Internet.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32"/>
          <p:cNvSpPr txBox="1"/>
          <p:nvPr>
            <p:ph idx="11" type="ftr"/>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200">
                <a:solidFill>
                  <a:srgbClr val="888888"/>
                </a:solidFill>
                <a:latin typeface="Calibri"/>
                <a:ea typeface="Calibri"/>
                <a:cs typeface="Calibri"/>
                <a:sym typeface="Calibri"/>
              </a:rPr>
              <a:t>TCP/IP Protocol Suite</a:t>
            </a:r>
            <a:endParaRPr/>
          </a:p>
        </p:txBody>
      </p:sp>
      <p:sp>
        <p:nvSpPr>
          <p:cNvPr id="332" name="Google Shape;332;p32"/>
          <p:cNvSpPr txBox="1"/>
          <p:nvPr>
            <p:ph idx="12" type="sldNum"/>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333" name="Google Shape;333;p32"/>
          <p:cNvSpPr/>
          <p:nvPr/>
        </p:nvSpPr>
        <p:spPr>
          <a:xfrm>
            <a:off x="1524000" y="0"/>
            <a:ext cx="9144000" cy="1371600"/>
          </a:xfrm>
          <a:prstGeom prst="rect">
            <a:avLst/>
          </a:prstGeom>
          <a:solidFill>
            <a:srgbClr val="33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dk1"/>
              </a:solidFill>
              <a:latin typeface="Calibri"/>
              <a:ea typeface="Calibri"/>
              <a:cs typeface="Calibri"/>
              <a:sym typeface="Calibri"/>
            </a:endParaRPr>
          </a:p>
        </p:txBody>
      </p:sp>
      <p:sp>
        <p:nvSpPr>
          <p:cNvPr id="334" name="Google Shape;334;p32"/>
          <p:cNvSpPr txBox="1"/>
          <p:nvPr/>
        </p:nvSpPr>
        <p:spPr>
          <a:xfrm>
            <a:off x="1752601" y="355601"/>
            <a:ext cx="6378575" cy="650875"/>
          </a:xfrm>
          <a:prstGeom prst="rect">
            <a:avLst/>
          </a:prstGeom>
          <a:solidFill>
            <a:schemeClr val="folHlink"/>
          </a:solidFill>
          <a:ln cap="flat" cmpd="sng" w="9525">
            <a:solidFill>
              <a:schemeClr val="folHlink"/>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chemeClr val="lt1"/>
                </a:solidFill>
                <a:latin typeface="Times"/>
                <a:ea typeface="Times"/>
                <a:cs typeface="Times"/>
                <a:sym typeface="Times"/>
              </a:rPr>
              <a:t>3-3  POINT-TO-POINT WANS</a:t>
            </a:r>
            <a:endParaRPr/>
          </a:p>
        </p:txBody>
      </p:sp>
      <p:sp>
        <p:nvSpPr>
          <p:cNvPr id="335" name="Google Shape;335;p32"/>
          <p:cNvSpPr txBox="1"/>
          <p:nvPr/>
        </p:nvSpPr>
        <p:spPr>
          <a:xfrm>
            <a:off x="9753600" y="6400801"/>
            <a:ext cx="18415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p:txBody>
      </p:sp>
      <p:sp>
        <p:nvSpPr>
          <p:cNvPr id="336" name="Google Shape;336;p32"/>
          <p:cNvSpPr/>
          <p:nvPr/>
        </p:nvSpPr>
        <p:spPr>
          <a:xfrm>
            <a:off x="92364" y="1524000"/>
            <a:ext cx="10347036" cy="2246769"/>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800">
                <a:solidFill>
                  <a:schemeClr val="dk1"/>
                </a:solidFill>
                <a:latin typeface="Arimo"/>
                <a:ea typeface="Arimo"/>
                <a:cs typeface="Arimo"/>
                <a:sym typeface="Arimo"/>
              </a:rPr>
              <a:t>A second type of network we encounter in the Internet is the point-to-point wide area network. A point-to-point WAN connects two remote devices using a line available from a public network such as a telephone network. We discuss traditional modem technology, DSL line, cable modem, T-lines, and SONET.</a:t>
            </a:r>
            <a:endParaRPr/>
          </a:p>
        </p:txBody>
      </p:sp>
      <p:sp>
        <p:nvSpPr>
          <p:cNvPr id="337" name="Google Shape;337;p32"/>
          <p:cNvSpPr/>
          <p:nvPr/>
        </p:nvSpPr>
        <p:spPr>
          <a:xfrm>
            <a:off x="986006" y="4408522"/>
            <a:ext cx="10448612" cy="1557349"/>
          </a:xfrm>
          <a:prstGeom prst="rect">
            <a:avLst/>
          </a:prstGeom>
          <a:noFill/>
          <a:ln>
            <a:noFill/>
          </a:ln>
        </p:spPr>
        <p:txBody>
          <a:bodyPr anchorCtr="0" anchor="t" bIns="45700" lIns="91425" spcFirstLastPara="1" rIns="91425" wrap="square" tIns="45700">
            <a:noAutofit/>
          </a:bodyPr>
          <a:lstStyle/>
          <a:p>
            <a:pPr indent="-208025" lvl="0" marL="0" marR="0" rtl="0" algn="l">
              <a:spcBef>
                <a:spcPts val="0"/>
              </a:spcBef>
              <a:spcAft>
                <a:spcPts val="0"/>
              </a:spcAft>
              <a:buClr>
                <a:schemeClr val="dk1"/>
              </a:buClr>
              <a:buSzPts val="3276"/>
              <a:buFont typeface="Noto Sans Symbols"/>
              <a:buChar char="✔"/>
            </a:pPr>
            <a:r>
              <a:rPr b="1" lang="en-US" sz="2800">
                <a:solidFill>
                  <a:srgbClr val="0033CC"/>
                </a:solidFill>
                <a:latin typeface="Times New Roman"/>
                <a:ea typeface="Times New Roman"/>
                <a:cs typeface="Times New Roman"/>
                <a:sym typeface="Times New Roman"/>
              </a:rPr>
              <a:t>56K Modems</a:t>
            </a:r>
            <a:endParaRPr/>
          </a:p>
          <a:p>
            <a:pPr indent="-208025" lvl="0" marL="0" marR="0" rtl="0" algn="l">
              <a:spcBef>
                <a:spcPts val="560"/>
              </a:spcBef>
              <a:spcAft>
                <a:spcPts val="0"/>
              </a:spcAft>
              <a:buClr>
                <a:schemeClr val="dk1"/>
              </a:buClr>
              <a:buSzPts val="3276"/>
              <a:buFont typeface="Noto Sans Symbols"/>
              <a:buChar char="✔"/>
            </a:pPr>
            <a:r>
              <a:rPr b="1" lang="en-US" sz="2800">
                <a:solidFill>
                  <a:srgbClr val="0033CC"/>
                </a:solidFill>
                <a:latin typeface="Times New Roman"/>
                <a:ea typeface="Times New Roman"/>
                <a:cs typeface="Times New Roman"/>
                <a:sym typeface="Times New Roman"/>
              </a:rPr>
              <a:t>DSL Technology</a:t>
            </a:r>
            <a:endParaRPr/>
          </a:p>
          <a:p>
            <a:pPr indent="-208025" lvl="0" marL="0" marR="0" rtl="0" algn="l">
              <a:spcBef>
                <a:spcPts val="560"/>
              </a:spcBef>
              <a:spcAft>
                <a:spcPts val="0"/>
              </a:spcAft>
              <a:buClr>
                <a:schemeClr val="dk1"/>
              </a:buClr>
              <a:buSzPts val="3276"/>
              <a:buFont typeface="Noto Sans Symbols"/>
              <a:buChar char="✔"/>
            </a:pPr>
            <a:r>
              <a:rPr b="1" lang="en-US" sz="2800">
                <a:solidFill>
                  <a:srgbClr val="0033CC"/>
                </a:solidFill>
                <a:latin typeface="Times New Roman"/>
                <a:ea typeface="Times New Roman"/>
                <a:cs typeface="Times New Roman"/>
                <a:sym typeface="Times New Roman"/>
              </a:rPr>
              <a:t>Cable Modem</a:t>
            </a:r>
            <a:endParaRPr b="1" sz="2800">
              <a:solidFill>
                <a:srgbClr val="0033CC"/>
              </a:solidFill>
              <a:latin typeface="Times New Roman"/>
              <a:ea typeface="Times New Roman"/>
              <a:cs typeface="Times New Roman"/>
              <a:sym typeface="Times New Roman"/>
            </a:endParaRPr>
          </a:p>
        </p:txBody>
      </p:sp>
      <p:sp>
        <p:nvSpPr>
          <p:cNvPr id="338" name="Google Shape;338;p32"/>
          <p:cNvSpPr/>
          <p:nvPr/>
        </p:nvSpPr>
        <p:spPr>
          <a:xfrm>
            <a:off x="4941888" y="4086697"/>
            <a:ext cx="6705600" cy="2505301"/>
          </a:xfrm>
          <a:prstGeom prst="rect">
            <a:avLst/>
          </a:prstGeom>
          <a:noFill/>
          <a:ln>
            <a:noFill/>
          </a:ln>
        </p:spPr>
        <p:txBody>
          <a:bodyPr anchorCtr="0" anchor="t" bIns="45700" lIns="91425" spcFirstLastPara="1" rIns="91425" wrap="square" tIns="45700">
            <a:noAutofit/>
          </a:bodyPr>
          <a:lstStyle/>
          <a:p>
            <a:pPr indent="-208025" lvl="0" marL="0" marR="0" rtl="0" algn="l">
              <a:spcBef>
                <a:spcPts val="0"/>
              </a:spcBef>
              <a:spcAft>
                <a:spcPts val="0"/>
              </a:spcAft>
              <a:buClr>
                <a:schemeClr val="dk1"/>
              </a:buClr>
              <a:buSzPts val="3276"/>
              <a:buFont typeface="Noto Sans Symbols"/>
              <a:buChar char="✔"/>
            </a:pPr>
            <a:r>
              <a:rPr b="1" lang="en-US" sz="2800">
                <a:solidFill>
                  <a:srgbClr val="0033CC"/>
                </a:solidFill>
                <a:latin typeface="Times New Roman"/>
                <a:ea typeface="Times New Roman"/>
                <a:cs typeface="Times New Roman"/>
                <a:sym typeface="Times New Roman"/>
              </a:rPr>
              <a:t>T Lines</a:t>
            </a:r>
            <a:endParaRPr/>
          </a:p>
          <a:p>
            <a:pPr indent="-208025" lvl="0" marL="0" marR="0" rtl="0" algn="l">
              <a:spcBef>
                <a:spcPts val="560"/>
              </a:spcBef>
              <a:spcAft>
                <a:spcPts val="0"/>
              </a:spcAft>
              <a:buClr>
                <a:schemeClr val="dk1"/>
              </a:buClr>
              <a:buSzPts val="3276"/>
              <a:buFont typeface="Noto Sans Symbols"/>
              <a:buChar char="✔"/>
            </a:pPr>
            <a:r>
              <a:rPr b="1" lang="en-US" sz="2800">
                <a:solidFill>
                  <a:srgbClr val="0033CC"/>
                </a:solidFill>
                <a:latin typeface="Times New Roman"/>
                <a:ea typeface="Times New Roman"/>
                <a:cs typeface="Times New Roman"/>
                <a:sym typeface="Times New Roman"/>
              </a:rPr>
              <a:t> SONET</a:t>
            </a:r>
            <a:endParaRPr/>
          </a:p>
          <a:p>
            <a:pPr indent="-208025" lvl="0" marL="0" marR="0" rtl="0" algn="l">
              <a:spcBef>
                <a:spcPts val="560"/>
              </a:spcBef>
              <a:spcAft>
                <a:spcPts val="0"/>
              </a:spcAft>
              <a:buClr>
                <a:schemeClr val="dk1"/>
              </a:buClr>
              <a:buSzPts val="3276"/>
              <a:buFont typeface="Noto Sans Symbols"/>
              <a:buChar char="✔"/>
            </a:pPr>
            <a:r>
              <a:rPr b="1" lang="en-US" sz="2800">
                <a:solidFill>
                  <a:srgbClr val="0033CC"/>
                </a:solidFill>
                <a:latin typeface="Times New Roman"/>
                <a:ea typeface="Times New Roman"/>
                <a:cs typeface="Times New Roman"/>
                <a:sym typeface="Times New Roman"/>
              </a:rPr>
              <a:t>PPP</a:t>
            </a:r>
            <a:endParaRPr/>
          </a:p>
          <a:p>
            <a:pPr indent="-208025" lvl="0" marL="0" marR="0" rtl="0" algn="l">
              <a:spcBef>
                <a:spcPts val="560"/>
              </a:spcBef>
              <a:spcAft>
                <a:spcPts val="0"/>
              </a:spcAft>
              <a:buClr>
                <a:schemeClr val="dk1"/>
              </a:buClr>
              <a:buSzPts val="3276"/>
              <a:buFont typeface="Noto Sans Symbols"/>
              <a:buChar char="✔"/>
            </a:pPr>
            <a:r>
              <a:rPr b="1" lang="en-US" sz="2800">
                <a:solidFill>
                  <a:srgbClr val="0033CC"/>
                </a:solidFill>
                <a:latin typeface="Times New Roman"/>
                <a:ea typeface="Times New Roman"/>
                <a:cs typeface="Times New Roman"/>
                <a:sym typeface="Times New Roman"/>
              </a:rPr>
              <a:t>PPPoE  (</a:t>
            </a:r>
            <a:r>
              <a:rPr b="1" lang="en-US" sz="2800">
                <a:solidFill>
                  <a:schemeClr val="dk1"/>
                </a:solidFill>
                <a:latin typeface="Times New Roman"/>
                <a:ea typeface="Times New Roman"/>
                <a:cs typeface="Times New Roman"/>
                <a:sym typeface="Times New Roman"/>
              </a:rPr>
              <a:t>Point-to-Point Protocol over Ethernet</a:t>
            </a:r>
            <a:r>
              <a:rPr b="1" lang="en-US" sz="2800">
                <a:solidFill>
                  <a:srgbClr val="0033CC"/>
                </a:solidFill>
                <a:latin typeface="Times New Roman"/>
                <a:ea typeface="Times New Roman"/>
                <a:cs typeface="Times New Roman"/>
                <a:sym typeface="Times New Roman"/>
              </a:rPr>
              <a:t>)</a:t>
            </a:r>
            <a:endParaRPr b="1" sz="2800">
              <a:solidFill>
                <a:srgbClr val="0033CC"/>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7"/>
                                        </p:tgtEl>
                                        <p:attrNameLst>
                                          <p:attrName>style.visibility</p:attrName>
                                        </p:attrNameLst>
                                      </p:cBhvr>
                                      <p:to>
                                        <p:strVal val="visible"/>
                                      </p:to>
                                    </p:set>
                                    <p:animEffect filter="fade" transition="in">
                                      <p:cBhvr>
                                        <p:cTn dur="5000"/>
                                        <p:tgtEl>
                                          <p:spTgt spid="3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8"/>
                                        </p:tgtEl>
                                        <p:attrNameLst>
                                          <p:attrName>style.visibility</p:attrName>
                                        </p:attrNameLst>
                                      </p:cBhvr>
                                      <p:to>
                                        <p:strVal val="visible"/>
                                      </p:to>
                                    </p:set>
                                    <p:animEffect filter="fade" transition="in">
                                      <p:cBhvr>
                                        <p:cTn dur="5000"/>
                                        <p:tgtEl>
                                          <p:spTgt spid="3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33"/>
          <p:cNvSpPr txBox="1"/>
          <p:nvPr>
            <p:ph idx="11" type="ftr"/>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200">
                <a:solidFill>
                  <a:srgbClr val="888888"/>
                </a:solidFill>
                <a:latin typeface="Calibri"/>
                <a:ea typeface="Calibri"/>
                <a:cs typeface="Calibri"/>
                <a:sym typeface="Calibri"/>
              </a:rPr>
              <a:t>TCP/IP Protocol Suite</a:t>
            </a:r>
            <a:endParaRPr/>
          </a:p>
        </p:txBody>
      </p:sp>
      <p:sp>
        <p:nvSpPr>
          <p:cNvPr id="345" name="Google Shape;345;p33"/>
          <p:cNvSpPr txBox="1"/>
          <p:nvPr>
            <p:ph idx="12" type="sldNum"/>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346" name="Google Shape;346;p33"/>
          <p:cNvSpPr txBox="1"/>
          <p:nvPr/>
        </p:nvSpPr>
        <p:spPr>
          <a:xfrm>
            <a:off x="2514600" y="90488"/>
            <a:ext cx="5715000" cy="3667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00FF"/>
                </a:solidFill>
                <a:latin typeface="Times New Roman"/>
                <a:ea typeface="Times New Roman"/>
                <a:cs typeface="Times New Roman"/>
                <a:sym typeface="Times New Roman"/>
              </a:rPr>
              <a:t>Figure 3.26</a:t>
            </a:r>
            <a:r>
              <a:rPr b="1" lang="en-US" sz="1800">
                <a:solidFill>
                  <a:schemeClr val="accent2"/>
                </a:solidFill>
                <a:latin typeface="Times New Roman"/>
                <a:ea typeface="Times New Roman"/>
                <a:cs typeface="Times New Roman"/>
                <a:sym typeface="Times New Roman"/>
              </a:rPr>
              <a:t>    </a:t>
            </a:r>
            <a:r>
              <a:rPr b="1" i="1" lang="en-US" sz="1800">
                <a:solidFill>
                  <a:schemeClr val="dk1"/>
                </a:solidFill>
                <a:latin typeface="Times New Roman"/>
                <a:ea typeface="Times New Roman"/>
                <a:cs typeface="Times New Roman"/>
                <a:sym typeface="Times New Roman"/>
              </a:rPr>
              <a:t>56K modem</a:t>
            </a:r>
            <a:endParaRPr/>
          </a:p>
        </p:txBody>
      </p:sp>
      <p:sp>
        <p:nvSpPr>
          <p:cNvPr id="347" name="Google Shape;347;p33"/>
          <p:cNvSpPr/>
          <p:nvPr/>
        </p:nvSpPr>
        <p:spPr>
          <a:xfrm>
            <a:off x="1890713" y="107951"/>
            <a:ext cx="438150" cy="47466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348" name="Google Shape;348;p33"/>
          <p:cNvSpPr/>
          <p:nvPr/>
        </p:nvSpPr>
        <p:spPr>
          <a:xfrm>
            <a:off x="2273301" y="107951"/>
            <a:ext cx="328613" cy="474663"/>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349" name="Google Shape;349;p33"/>
          <p:cNvSpPr/>
          <p:nvPr/>
        </p:nvSpPr>
        <p:spPr>
          <a:xfrm>
            <a:off x="2014539" y="530226"/>
            <a:ext cx="422275" cy="474663"/>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350" name="Google Shape;350;p33"/>
          <p:cNvSpPr/>
          <p:nvPr/>
        </p:nvSpPr>
        <p:spPr>
          <a:xfrm>
            <a:off x="2384425" y="530226"/>
            <a:ext cx="368300" cy="474663"/>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351" name="Google Shape;351;p33"/>
          <p:cNvSpPr/>
          <p:nvPr/>
        </p:nvSpPr>
        <p:spPr>
          <a:xfrm>
            <a:off x="1600200" y="457201"/>
            <a:ext cx="560388"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352" name="Google Shape;352;p33"/>
          <p:cNvSpPr/>
          <p:nvPr/>
        </p:nvSpPr>
        <p:spPr>
          <a:xfrm>
            <a:off x="2235200" y="1"/>
            <a:ext cx="31750" cy="1052513"/>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353" name="Google Shape;353;p33"/>
          <p:cNvSpPr/>
          <p:nvPr/>
        </p:nvSpPr>
        <p:spPr>
          <a:xfrm>
            <a:off x="1966914"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pic>
        <p:nvPicPr>
          <p:cNvPr id="354" name="Google Shape;354;p33"/>
          <p:cNvPicPr preferRelativeResize="0"/>
          <p:nvPr/>
        </p:nvPicPr>
        <p:blipFill rotWithShape="1">
          <a:blip r:embed="rId3">
            <a:alphaModFix/>
          </a:blip>
          <a:srcRect b="0" l="0" r="0" t="0"/>
          <a:stretch/>
        </p:blipFill>
        <p:spPr>
          <a:xfrm>
            <a:off x="6840538" y="2824164"/>
            <a:ext cx="3446462" cy="1595437"/>
          </a:xfrm>
          <a:prstGeom prst="rect">
            <a:avLst/>
          </a:prstGeom>
          <a:noFill/>
          <a:ln>
            <a:noFill/>
          </a:ln>
        </p:spPr>
      </p:pic>
      <p:pic>
        <p:nvPicPr>
          <p:cNvPr id="355" name="Google Shape;355;p33"/>
          <p:cNvPicPr preferRelativeResize="0"/>
          <p:nvPr/>
        </p:nvPicPr>
        <p:blipFill rotWithShape="1">
          <a:blip r:embed="rId4">
            <a:alphaModFix/>
          </a:blip>
          <a:srcRect b="0" l="0" r="0" t="0"/>
          <a:stretch/>
        </p:blipFill>
        <p:spPr>
          <a:xfrm>
            <a:off x="2057400" y="2667000"/>
            <a:ext cx="3913188" cy="1993900"/>
          </a:xfrm>
          <a:prstGeom prst="rect">
            <a:avLst/>
          </a:prstGeom>
          <a:noFill/>
          <a:ln>
            <a:noFill/>
          </a:ln>
        </p:spPr>
      </p:pic>
      <p:pic>
        <p:nvPicPr>
          <p:cNvPr id="356" name="Google Shape;356;p33"/>
          <p:cNvPicPr preferRelativeResize="0"/>
          <p:nvPr/>
        </p:nvPicPr>
        <p:blipFill rotWithShape="1">
          <a:blip r:embed="rId5">
            <a:alphaModFix/>
          </a:blip>
          <a:srcRect b="0" l="0" r="0" t="0"/>
          <a:stretch/>
        </p:blipFill>
        <p:spPr>
          <a:xfrm>
            <a:off x="3548064" y="3505200"/>
            <a:ext cx="1938337" cy="901700"/>
          </a:xfrm>
          <a:prstGeom prst="rect">
            <a:avLst/>
          </a:prstGeom>
          <a:noFill/>
          <a:ln>
            <a:noFill/>
          </a:ln>
        </p:spPr>
      </p:pic>
      <p:sp>
        <p:nvSpPr>
          <p:cNvPr id="357" name="Google Shape;357;p33"/>
          <p:cNvSpPr/>
          <p:nvPr/>
        </p:nvSpPr>
        <p:spPr>
          <a:xfrm>
            <a:off x="9601200" y="3581400"/>
            <a:ext cx="152400" cy="762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p:txBody>
      </p:sp>
      <p:pic>
        <p:nvPicPr>
          <p:cNvPr id="358" name="Google Shape;358;p33"/>
          <p:cNvPicPr preferRelativeResize="0"/>
          <p:nvPr/>
        </p:nvPicPr>
        <p:blipFill rotWithShape="1">
          <a:blip r:embed="rId6">
            <a:alphaModFix/>
          </a:blip>
          <a:srcRect b="0" l="0" r="0" t="0"/>
          <a:stretch/>
        </p:blipFill>
        <p:spPr>
          <a:xfrm>
            <a:off x="7880350" y="3444876"/>
            <a:ext cx="1873250" cy="8223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6"/>
                                        </p:tgtEl>
                                        <p:attrNameLst>
                                          <p:attrName>style.visibility</p:attrName>
                                        </p:attrNameLst>
                                      </p:cBhvr>
                                      <p:to>
                                        <p:strVal val="visible"/>
                                      </p:to>
                                    </p:set>
                                    <p:animEffect filter="fade" transition="in">
                                      <p:cBhvr>
                                        <p:cTn dur="2000"/>
                                        <p:tgtEl>
                                          <p:spTgt spid="3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8"/>
                                        </p:tgtEl>
                                        <p:attrNameLst>
                                          <p:attrName>style.visibility</p:attrName>
                                        </p:attrNameLst>
                                      </p:cBhvr>
                                      <p:to>
                                        <p:strVal val="visible"/>
                                      </p:to>
                                    </p:set>
                                    <p:animEffect filter="fade" transition="in">
                                      <p:cBhvr>
                                        <p:cTn dur="2000"/>
                                        <p:tgtEl>
                                          <p:spTgt spid="3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34"/>
          <p:cNvSpPr/>
          <p:nvPr/>
        </p:nvSpPr>
        <p:spPr>
          <a:xfrm>
            <a:off x="1901952" y="241553"/>
            <a:ext cx="8388096" cy="6298692"/>
          </a:xfrm>
          <a:custGeom>
            <a:rect b="b" l="l" r="r" t="t"/>
            <a:pathLst>
              <a:path extrusionOk="0" h="6298692" w="8388096">
                <a:moveTo>
                  <a:pt x="0" y="0"/>
                </a:moveTo>
                <a:lnTo>
                  <a:pt x="0" y="6298692"/>
                </a:lnTo>
                <a:lnTo>
                  <a:pt x="8388096" y="6298692"/>
                </a:lnTo>
                <a:lnTo>
                  <a:pt x="8388096" y="0"/>
                </a:lnTo>
                <a:lnTo>
                  <a:pt x="0" y="0"/>
                </a:lnTo>
                <a:close/>
              </a:path>
            </a:pathLst>
          </a:custGeom>
          <a:noFill/>
          <a:ln cap="flat" cmpd="sng" w="25400">
            <a:solidFill>
              <a:srgbClr val="053CE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4" name="Google Shape;364;p34"/>
          <p:cNvSpPr/>
          <p:nvPr/>
        </p:nvSpPr>
        <p:spPr>
          <a:xfrm>
            <a:off x="7924800" y="3505199"/>
            <a:ext cx="533400" cy="0"/>
          </a:xfrm>
          <a:custGeom>
            <a:rect b="b" l="l" r="r" t="t"/>
            <a:pathLst>
              <a:path extrusionOk="0" h="120000" w="533400">
                <a:moveTo>
                  <a:pt x="0" y="0"/>
                </a:moveTo>
                <a:lnTo>
                  <a:pt x="533400" y="0"/>
                </a:lnTo>
              </a:path>
            </a:pathLst>
          </a:custGeom>
          <a:noFill/>
          <a:ln cap="flat" cmpd="sng" w="38100">
            <a:solidFill>
              <a:srgbClr val="000000"/>
            </a:solidFill>
            <a:prstDash val="lg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5" name="Google Shape;365;p34"/>
          <p:cNvSpPr/>
          <p:nvPr/>
        </p:nvSpPr>
        <p:spPr>
          <a:xfrm>
            <a:off x="4191000" y="3505200"/>
            <a:ext cx="914400" cy="0"/>
          </a:xfrm>
          <a:custGeom>
            <a:rect b="b" l="l" r="r" t="t"/>
            <a:pathLst>
              <a:path extrusionOk="0" h="120000" w="914400">
                <a:moveTo>
                  <a:pt x="0" y="0"/>
                </a:moveTo>
                <a:lnTo>
                  <a:pt x="914400" y="0"/>
                </a:lnTo>
              </a:path>
            </a:pathLst>
          </a:custGeom>
          <a:noFill/>
          <a:ln cap="flat" cmpd="sng" w="381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6" name="Google Shape;366;p34"/>
          <p:cNvSpPr/>
          <p:nvPr/>
        </p:nvSpPr>
        <p:spPr>
          <a:xfrm>
            <a:off x="5594604" y="2942844"/>
            <a:ext cx="2268474" cy="1152906"/>
          </a:xfrm>
          <a:custGeom>
            <a:rect b="b" l="l" r="r" t="t"/>
            <a:pathLst>
              <a:path extrusionOk="0" h="1152906" w="2268474">
                <a:moveTo>
                  <a:pt x="1133855" y="0"/>
                </a:moveTo>
                <a:lnTo>
                  <a:pt x="1040841" y="1912"/>
                </a:lnTo>
                <a:lnTo>
                  <a:pt x="949901" y="7551"/>
                </a:lnTo>
                <a:lnTo>
                  <a:pt x="861327" y="16767"/>
                </a:lnTo>
                <a:lnTo>
                  <a:pt x="775411" y="29413"/>
                </a:lnTo>
                <a:lnTo>
                  <a:pt x="692443" y="45339"/>
                </a:lnTo>
                <a:lnTo>
                  <a:pt x="612716" y="64396"/>
                </a:lnTo>
                <a:lnTo>
                  <a:pt x="536521" y="86437"/>
                </a:lnTo>
                <a:lnTo>
                  <a:pt x="464149" y="111312"/>
                </a:lnTo>
                <a:lnTo>
                  <a:pt x="395892" y="138874"/>
                </a:lnTo>
                <a:lnTo>
                  <a:pt x="332041" y="168973"/>
                </a:lnTo>
                <a:lnTo>
                  <a:pt x="272888" y="201461"/>
                </a:lnTo>
                <a:lnTo>
                  <a:pt x="218724" y="236189"/>
                </a:lnTo>
                <a:lnTo>
                  <a:pt x="169841" y="273009"/>
                </a:lnTo>
                <a:lnTo>
                  <a:pt x="126530" y="311772"/>
                </a:lnTo>
                <a:lnTo>
                  <a:pt x="89082" y="352329"/>
                </a:lnTo>
                <a:lnTo>
                  <a:pt x="57790" y="394533"/>
                </a:lnTo>
                <a:lnTo>
                  <a:pt x="32944" y="438233"/>
                </a:lnTo>
                <a:lnTo>
                  <a:pt x="14836" y="483283"/>
                </a:lnTo>
                <a:lnTo>
                  <a:pt x="3757" y="529532"/>
                </a:lnTo>
                <a:lnTo>
                  <a:pt x="0" y="576834"/>
                </a:lnTo>
                <a:lnTo>
                  <a:pt x="3757" y="624026"/>
                </a:lnTo>
                <a:lnTo>
                  <a:pt x="14836" y="670178"/>
                </a:lnTo>
                <a:lnTo>
                  <a:pt x="32944" y="715140"/>
                </a:lnTo>
                <a:lnTo>
                  <a:pt x="57790" y="758763"/>
                </a:lnTo>
                <a:lnTo>
                  <a:pt x="89082" y="800897"/>
                </a:lnTo>
                <a:lnTo>
                  <a:pt x="126530" y="841395"/>
                </a:lnTo>
                <a:lnTo>
                  <a:pt x="169841" y="880105"/>
                </a:lnTo>
                <a:lnTo>
                  <a:pt x="218724" y="916881"/>
                </a:lnTo>
                <a:lnTo>
                  <a:pt x="272888" y="951571"/>
                </a:lnTo>
                <a:lnTo>
                  <a:pt x="332041" y="984027"/>
                </a:lnTo>
                <a:lnTo>
                  <a:pt x="395892" y="1014100"/>
                </a:lnTo>
                <a:lnTo>
                  <a:pt x="464149" y="1041641"/>
                </a:lnTo>
                <a:lnTo>
                  <a:pt x="536521" y="1066501"/>
                </a:lnTo>
                <a:lnTo>
                  <a:pt x="612716" y="1088529"/>
                </a:lnTo>
                <a:lnTo>
                  <a:pt x="692443" y="1107578"/>
                </a:lnTo>
                <a:lnTo>
                  <a:pt x="775411" y="1123498"/>
                </a:lnTo>
                <a:lnTo>
                  <a:pt x="861327" y="1136140"/>
                </a:lnTo>
                <a:lnTo>
                  <a:pt x="949901" y="1145355"/>
                </a:lnTo>
                <a:lnTo>
                  <a:pt x="1040841" y="1150993"/>
                </a:lnTo>
                <a:lnTo>
                  <a:pt x="1133855" y="1152906"/>
                </a:lnTo>
                <a:lnTo>
                  <a:pt x="1226876" y="1150993"/>
                </a:lnTo>
                <a:lnTo>
                  <a:pt x="1317831" y="1145355"/>
                </a:lnTo>
                <a:lnTo>
                  <a:pt x="1406430" y="1136140"/>
                </a:lnTo>
                <a:lnTo>
                  <a:pt x="1492380" y="1123498"/>
                </a:lnTo>
                <a:lnTo>
                  <a:pt x="1575387" y="1107578"/>
                </a:lnTo>
                <a:lnTo>
                  <a:pt x="1655160" y="1088529"/>
                </a:lnTo>
                <a:lnTo>
                  <a:pt x="1731405" y="1066501"/>
                </a:lnTo>
                <a:lnTo>
                  <a:pt x="1803830" y="1041641"/>
                </a:lnTo>
                <a:lnTo>
                  <a:pt x="1872143" y="1014100"/>
                </a:lnTo>
                <a:lnTo>
                  <a:pt x="1936051" y="984027"/>
                </a:lnTo>
                <a:lnTo>
                  <a:pt x="1995261" y="951571"/>
                </a:lnTo>
                <a:lnTo>
                  <a:pt x="2049481" y="916881"/>
                </a:lnTo>
                <a:lnTo>
                  <a:pt x="2098418" y="880105"/>
                </a:lnTo>
                <a:lnTo>
                  <a:pt x="2141779" y="841395"/>
                </a:lnTo>
                <a:lnTo>
                  <a:pt x="2179272" y="800897"/>
                </a:lnTo>
                <a:lnTo>
                  <a:pt x="2210604" y="758763"/>
                </a:lnTo>
                <a:lnTo>
                  <a:pt x="2235483" y="715140"/>
                </a:lnTo>
                <a:lnTo>
                  <a:pt x="2253616" y="670178"/>
                </a:lnTo>
                <a:lnTo>
                  <a:pt x="2264710" y="624026"/>
                </a:lnTo>
                <a:lnTo>
                  <a:pt x="2268473" y="576833"/>
                </a:lnTo>
                <a:lnTo>
                  <a:pt x="2264710" y="529532"/>
                </a:lnTo>
                <a:lnTo>
                  <a:pt x="2253616" y="483283"/>
                </a:lnTo>
                <a:lnTo>
                  <a:pt x="2235483" y="438233"/>
                </a:lnTo>
                <a:lnTo>
                  <a:pt x="2210604" y="394533"/>
                </a:lnTo>
                <a:lnTo>
                  <a:pt x="2179272" y="352329"/>
                </a:lnTo>
                <a:lnTo>
                  <a:pt x="2141779" y="311772"/>
                </a:lnTo>
                <a:lnTo>
                  <a:pt x="2098418" y="273009"/>
                </a:lnTo>
                <a:lnTo>
                  <a:pt x="2049481" y="236189"/>
                </a:lnTo>
                <a:lnTo>
                  <a:pt x="1995261" y="201461"/>
                </a:lnTo>
                <a:lnTo>
                  <a:pt x="1936051" y="168973"/>
                </a:lnTo>
                <a:lnTo>
                  <a:pt x="1872143" y="138874"/>
                </a:lnTo>
                <a:lnTo>
                  <a:pt x="1803830" y="111312"/>
                </a:lnTo>
                <a:lnTo>
                  <a:pt x="1731405" y="86437"/>
                </a:lnTo>
                <a:lnTo>
                  <a:pt x="1655160" y="64396"/>
                </a:lnTo>
                <a:lnTo>
                  <a:pt x="1575387" y="45338"/>
                </a:lnTo>
                <a:lnTo>
                  <a:pt x="1492380" y="29413"/>
                </a:lnTo>
                <a:lnTo>
                  <a:pt x="1406430" y="16767"/>
                </a:lnTo>
                <a:lnTo>
                  <a:pt x="1317831" y="7551"/>
                </a:lnTo>
                <a:lnTo>
                  <a:pt x="1226876" y="1912"/>
                </a:lnTo>
                <a:lnTo>
                  <a:pt x="1133855"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7" name="Google Shape;367;p34"/>
          <p:cNvSpPr/>
          <p:nvPr/>
        </p:nvSpPr>
        <p:spPr>
          <a:xfrm>
            <a:off x="5594604" y="2942844"/>
            <a:ext cx="2268474" cy="1152906"/>
          </a:xfrm>
          <a:custGeom>
            <a:rect b="b" l="l" r="r" t="t"/>
            <a:pathLst>
              <a:path extrusionOk="0" h="1152906" w="2268474">
                <a:moveTo>
                  <a:pt x="1133855" y="0"/>
                </a:moveTo>
                <a:lnTo>
                  <a:pt x="1040841" y="1912"/>
                </a:lnTo>
                <a:lnTo>
                  <a:pt x="949901" y="7551"/>
                </a:lnTo>
                <a:lnTo>
                  <a:pt x="861327" y="16767"/>
                </a:lnTo>
                <a:lnTo>
                  <a:pt x="775411" y="29413"/>
                </a:lnTo>
                <a:lnTo>
                  <a:pt x="692443" y="45339"/>
                </a:lnTo>
                <a:lnTo>
                  <a:pt x="612716" y="64396"/>
                </a:lnTo>
                <a:lnTo>
                  <a:pt x="536521" y="86437"/>
                </a:lnTo>
                <a:lnTo>
                  <a:pt x="464149" y="111312"/>
                </a:lnTo>
                <a:lnTo>
                  <a:pt x="395892" y="138874"/>
                </a:lnTo>
                <a:lnTo>
                  <a:pt x="332041" y="168973"/>
                </a:lnTo>
                <a:lnTo>
                  <a:pt x="272888" y="201461"/>
                </a:lnTo>
                <a:lnTo>
                  <a:pt x="218724" y="236189"/>
                </a:lnTo>
                <a:lnTo>
                  <a:pt x="169841" y="273009"/>
                </a:lnTo>
                <a:lnTo>
                  <a:pt x="126530" y="311772"/>
                </a:lnTo>
                <a:lnTo>
                  <a:pt x="89082" y="352329"/>
                </a:lnTo>
                <a:lnTo>
                  <a:pt x="57790" y="394533"/>
                </a:lnTo>
                <a:lnTo>
                  <a:pt x="32944" y="438233"/>
                </a:lnTo>
                <a:lnTo>
                  <a:pt x="14836" y="483283"/>
                </a:lnTo>
                <a:lnTo>
                  <a:pt x="3757" y="529532"/>
                </a:lnTo>
                <a:lnTo>
                  <a:pt x="0" y="576834"/>
                </a:lnTo>
                <a:lnTo>
                  <a:pt x="3757" y="624026"/>
                </a:lnTo>
                <a:lnTo>
                  <a:pt x="14836" y="670178"/>
                </a:lnTo>
                <a:lnTo>
                  <a:pt x="32944" y="715140"/>
                </a:lnTo>
                <a:lnTo>
                  <a:pt x="57790" y="758763"/>
                </a:lnTo>
                <a:lnTo>
                  <a:pt x="89082" y="800897"/>
                </a:lnTo>
                <a:lnTo>
                  <a:pt x="126530" y="841395"/>
                </a:lnTo>
                <a:lnTo>
                  <a:pt x="169841" y="880105"/>
                </a:lnTo>
                <a:lnTo>
                  <a:pt x="218724" y="916881"/>
                </a:lnTo>
                <a:lnTo>
                  <a:pt x="272888" y="951571"/>
                </a:lnTo>
                <a:lnTo>
                  <a:pt x="332041" y="984027"/>
                </a:lnTo>
                <a:lnTo>
                  <a:pt x="395892" y="1014100"/>
                </a:lnTo>
                <a:lnTo>
                  <a:pt x="464149" y="1041641"/>
                </a:lnTo>
                <a:lnTo>
                  <a:pt x="536521" y="1066501"/>
                </a:lnTo>
                <a:lnTo>
                  <a:pt x="612716" y="1088529"/>
                </a:lnTo>
                <a:lnTo>
                  <a:pt x="692443" y="1107578"/>
                </a:lnTo>
                <a:lnTo>
                  <a:pt x="775411" y="1123498"/>
                </a:lnTo>
                <a:lnTo>
                  <a:pt x="861327" y="1136140"/>
                </a:lnTo>
                <a:lnTo>
                  <a:pt x="949901" y="1145355"/>
                </a:lnTo>
                <a:lnTo>
                  <a:pt x="1040841" y="1150993"/>
                </a:lnTo>
                <a:lnTo>
                  <a:pt x="1133855" y="1152906"/>
                </a:lnTo>
                <a:lnTo>
                  <a:pt x="1226876" y="1150993"/>
                </a:lnTo>
                <a:lnTo>
                  <a:pt x="1317831" y="1145355"/>
                </a:lnTo>
                <a:lnTo>
                  <a:pt x="1406430" y="1136140"/>
                </a:lnTo>
                <a:lnTo>
                  <a:pt x="1492380" y="1123498"/>
                </a:lnTo>
                <a:lnTo>
                  <a:pt x="1575387" y="1107578"/>
                </a:lnTo>
                <a:lnTo>
                  <a:pt x="1655160" y="1088529"/>
                </a:lnTo>
                <a:lnTo>
                  <a:pt x="1731405" y="1066501"/>
                </a:lnTo>
                <a:lnTo>
                  <a:pt x="1803830" y="1041641"/>
                </a:lnTo>
                <a:lnTo>
                  <a:pt x="1872143" y="1014100"/>
                </a:lnTo>
                <a:lnTo>
                  <a:pt x="1936051" y="984027"/>
                </a:lnTo>
                <a:lnTo>
                  <a:pt x="1995261" y="951571"/>
                </a:lnTo>
                <a:lnTo>
                  <a:pt x="2049481" y="916881"/>
                </a:lnTo>
                <a:lnTo>
                  <a:pt x="2098418" y="880105"/>
                </a:lnTo>
                <a:lnTo>
                  <a:pt x="2141779" y="841395"/>
                </a:lnTo>
                <a:lnTo>
                  <a:pt x="2179272" y="800897"/>
                </a:lnTo>
                <a:lnTo>
                  <a:pt x="2210604" y="758763"/>
                </a:lnTo>
                <a:lnTo>
                  <a:pt x="2235483" y="715140"/>
                </a:lnTo>
                <a:lnTo>
                  <a:pt x="2253616" y="670178"/>
                </a:lnTo>
                <a:lnTo>
                  <a:pt x="2264710" y="624026"/>
                </a:lnTo>
                <a:lnTo>
                  <a:pt x="2268473" y="576833"/>
                </a:lnTo>
                <a:lnTo>
                  <a:pt x="2264710" y="529532"/>
                </a:lnTo>
                <a:lnTo>
                  <a:pt x="2253616" y="483283"/>
                </a:lnTo>
                <a:lnTo>
                  <a:pt x="2235483" y="438233"/>
                </a:lnTo>
                <a:lnTo>
                  <a:pt x="2210604" y="394533"/>
                </a:lnTo>
                <a:lnTo>
                  <a:pt x="2179272" y="352329"/>
                </a:lnTo>
                <a:lnTo>
                  <a:pt x="2141779" y="311772"/>
                </a:lnTo>
                <a:lnTo>
                  <a:pt x="2098418" y="273009"/>
                </a:lnTo>
                <a:lnTo>
                  <a:pt x="2049481" y="236189"/>
                </a:lnTo>
                <a:lnTo>
                  <a:pt x="1995261" y="201461"/>
                </a:lnTo>
                <a:lnTo>
                  <a:pt x="1936051" y="168973"/>
                </a:lnTo>
                <a:lnTo>
                  <a:pt x="1872143" y="138874"/>
                </a:lnTo>
                <a:lnTo>
                  <a:pt x="1803830" y="111312"/>
                </a:lnTo>
                <a:lnTo>
                  <a:pt x="1731405" y="86437"/>
                </a:lnTo>
                <a:lnTo>
                  <a:pt x="1655160" y="64396"/>
                </a:lnTo>
                <a:lnTo>
                  <a:pt x="1575387" y="45338"/>
                </a:lnTo>
                <a:lnTo>
                  <a:pt x="1492380" y="29413"/>
                </a:lnTo>
                <a:lnTo>
                  <a:pt x="1406430" y="16767"/>
                </a:lnTo>
                <a:lnTo>
                  <a:pt x="1317831" y="7551"/>
                </a:lnTo>
                <a:lnTo>
                  <a:pt x="1226876" y="1912"/>
                </a:lnTo>
                <a:lnTo>
                  <a:pt x="1133855" y="0"/>
                </a:lnTo>
                <a:close/>
              </a:path>
            </a:pathLst>
          </a:custGeom>
          <a:noFill/>
          <a:ln cap="flat" cmpd="sng" w="254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8" name="Google Shape;368;p34"/>
          <p:cNvSpPr/>
          <p:nvPr/>
        </p:nvSpPr>
        <p:spPr>
          <a:xfrm>
            <a:off x="8458200" y="2942843"/>
            <a:ext cx="1720596" cy="1152906"/>
          </a:xfrm>
          <a:custGeom>
            <a:rect b="b" l="l" r="r" t="t"/>
            <a:pathLst>
              <a:path extrusionOk="0" h="1152906" w="1720596">
                <a:moveTo>
                  <a:pt x="860298" y="0"/>
                </a:moveTo>
                <a:lnTo>
                  <a:pt x="789691" y="1912"/>
                </a:lnTo>
                <a:lnTo>
                  <a:pt x="720666" y="7551"/>
                </a:lnTo>
                <a:lnTo>
                  <a:pt x="653441" y="16767"/>
                </a:lnTo>
                <a:lnTo>
                  <a:pt x="588239" y="29413"/>
                </a:lnTo>
                <a:lnTo>
                  <a:pt x="525279" y="45339"/>
                </a:lnTo>
                <a:lnTo>
                  <a:pt x="464783" y="64396"/>
                </a:lnTo>
                <a:lnTo>
                  <a:pt x="406970" y="86437"/>
                </a:lnTo>
                <a:lnTo>
                  <a:pt x="352062" y="111312"/>
                </a:lnTo>
                <a:lnTo>
                  <a:pt x="300278" y="138874"/>
                </a:lnTo>
                <a:lnTo>
                  <a:pt x="251841" y="168973"/>
                </a:lnTo>
                <a:lnTo>
                  <a:pt x="206969" y="201461"/>
                </a:lnTo>
                <a:lnTo>
                  <a:pt x="165884" y="236189"/>
                </a:lnTo>
                <a:lnTo>
                  <a:pt x="128806" y="273009"/>
                </a:lnTo>
                <a:lnTo>
                  <a:pt x="95957" y="311772"/>
                </a:lnTo>
                <a:lnTo>
                  <a:pt x="67556" y="352329"/>
                </a:lnTo>
                <a:lnTo>
                  <a:pt x="43824" y="394533"/>
                </a:lnTo>
                <a:lnTo>
                  <a:pt x="24981" y="438233"/>
                </a:lnTo>
                <a:lnTo>
                  <a:pt x="11250" y="483283"/>
                </a:lnTo>
                <a:lnTo>
                  <a:pt x="2849" y="529532"/>
                </a:lnTo>
                <a:lnTo>
                  <a:pt x="0" y="576834"/>
                </a:lnTo>
                <a:lnTo>
                  <a:pt x="2849" y="624026"/>
                </a:lnTo>
                <a:lnTo>
                  <a:pt x="11250" y="670178"/>
                </a:lnTo>
                <a:lnTo>
                  <a:pt x="24981" y="715140"/>
                </a:lnTo>
                <a:lnTo>
                  <a:pt x="43824" y="758763"/>
                </a:lnTo>
                <a:lnTo>
                  <a:pt x="67556" y="800897"/>
                </a:lnTo>
                <a:lnTo>
                  <a:pt x="95957" y="841395"/>
                </a:lnTo>
                <a:lnTo>
                  <a:pt x="128806" y="880105"/>
                </a:lnTo>
                <a:lnTo>
                  <a:pt x="165884" y="916881"/>
                </a:lnTo>
                <a:lnTo>
                  <a:pt x="206969" y="951571"/>
                </a:lnTo>
                <a:lnTo>
                  <a:pt x="251841" y="984027"/>
                </a:lnTo>
                <a:lnTo>
                  <a:pt x="300278" y="1014100"/>
                </a:lnTo>
                <a:lnTo>
                  <a:pt x="352062" y="1041641"/>
                </a:lnTo>
                <a:lnTo>
                  <a:pt x="406970" y="1066501"/>
                </a:lnTo>
                <a:lnTo>
                  <a:pt x="464783" y="1088529"/>
                </a:lnTo>
                <a:lnTo>
                  <a:pt x="525279" y="1107578"/>
                </a:lnTo>
                <a:lnTo>
                  <a:pt x="588239" y="1123498"/>
                </a:lnTo>
                <a:lnTo>
                  <a:pt x="653441" y="1136140"/>
                </a:lnTo>
                <a:lnTo>
                  <a:pt x="720666" y="1145355"/>
                </a:lnTo>
                <a:lnTo>
                  <a:pt x="789691" y="1150993"/>
                </a:lnTo>
                <a:lnTo>
                  <a:pt x="860298" y="1152906"/>
                </a:lnTo>
                <a:lnTo>
                  <a:pt x="930904" y="1150993"/>
                </a:lnTo>
                <a:lnTo>
                  <a:pt x="999929" y="1145355"/>
                </a:lnTo>
                <a:lnTo>
                  <a:pt x="1067154" y="1136140"/>
                </a:lnTo>
                <a:lnTo>
                  <a:pt x="1132356" y="1123498"/>
                </a:lnTo>
                <a:lnTo>
                  <a:pt x="1195316" y="1107578"/>
                </a:lnTo>
                <a:lnTo>
                  <a:pt x="1255812" y="1088529"/>
                </a:lnTo>
                <a:lnTo>
                  <a:pt x="1313625" y="1066501"/>
                </a:lnTo>
                <a:lnTo>
                  <a:pt x="1368533" y="1041641"/>
                </a:lnTo>
                <a:lnTo>
                  <a:pt x="1420317" y="1014100"/>
                </a:lnTo>
                <a:lnTo>
                  <a:pt x="1468755" y="984027"/>
                </a:lnTo>
                <a:lnTo>
                  <a:pt x="1513626" y="951571"/>
                </a:lnTo>
                <a:lnTo>
                  <a:pt x="1554711" y="916881"/>
                </a:lnTo>
                <a:lnTo>
                  <a:pt x="1591789" y="880105"/>
                </a:lnTo>
                <a:lnTo>
                  <a:pt x="1624638" y="841395"/>
                </a:lnTo>
                <a:lnTo>
                  <a:pt x="1653039" y="800897"/>
                </a:lnTo>
                <a:lnTo>
                  <a:pt x="1676771" y="758763"/>
                </a:lnTo>
                <a:lnTo>
                  <a:pt x="1695614" y="715140"/>
                </a:lnTo>
                <a:lnTo>
                  <a:pt x="1709345" y="670178"/>
                </a:lnTo>
                <a:lnTo>
                  <a:pt x="1717746" y="624026"/>
                </a:lnTo>
                <a:lnTo>
                  <a:pt x="1720596" y="576833"/>
                </a:lnTo>
                <a:lnTo>
                  <a:pt x="1717746" y="529532"/>
                </a:lnTo>
                <a:lnTo>
                  <a:pt x="1709345" y="483283"/>
                </a:lnTo>
                <a:lnTo>
                  <a:pt x="1695614" y="438233"/>
                </a:lnTo>
                <a:lnTo>
                  <a:pt x="1676771" y="394533"/>
                </a:lnTo>
                <a:lnTo>
                  <a:pt x="1653039" y="352329"/>
                </a:lnTo>
                <a:lnTo>
                  <a:pt x="1624638" y="311772"/>
                </a:lnTo>
                <a:lnTo>
                  <a:pt x="1591789" y="273009"/>
                </a:lnTo>
                <a:lnTo>
                  <a:pt x="1554711" y="236189"/>
                </a:lnTo>
                <a:lnTo>
                  <a:pt x="1513626" y="201461"/>
                </a:lnTo>
                <a:lnTo>
                  <a:pt x="1468755" y="168973"/>
                </a:lnTo>
                <a:lnTo>
                  <a:pt x="1420317" y="138874"/>
                </a:lnTo>
                <a:lnTo>
                  <a:pt x="1368533" y="111312"/>
                </a:lnTo>
                <a:lnTo>
                  <a:pt x="1313625" y="86437"/>
                </a:lnTo>
                <a:lnTo>
                  <a:pt x="1255812" y="64396"/>
                </a:lnTo>
                <a:lnTo>
                  <a:pt x="1195316" y="45338"/>
                </a:lnTo>
                <a:lnTo>
                  <a:pt x="1132356" y="29413"/>
                </a:lnTo>
                <a:lnTo>
                  <a:pt x="1067154" y="16767"/>
                </a:lnTo>
                <a:lnTo>
                  <a:pt x="999929" y="7551"/>
                </a:lnTo>
                <a:lnTo>
                  <a:pt x="930904" y="1912"/>
                </a:lnTo>
                <a:lnTo>
                  <a:pt x="860298" y="0"/>
                </a:lnTo>
                <a:close/>
              </a:path>
            </a:pathLst>
          </a:custGeom>
          <a:noFill/>
          <a:ln cap="flat" cmpd="sng" w="25400">
            <a:solidFill>
              <a:srgbClr val="000000"/>
            </a:solidFill>
            <a:prstDash val="lg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9" name="Google Shape;369;p34"/>
          <p:cNvSpPr/>
          <p:nvPr/>
        </p:nvSpPr>
        <p:spPr>
          <a:xfrm>
            <a:off x="2209801" y="3429001"/>
            <a:ext cx="840549" cy="77647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0" name="Google Shape;370;p34"/>
          <p:cNvSpPr/>
          <p:nvPr/>
        </p:nvSpPr>
        <p:spPr>
          <a:xfrm>
            <a:off x="3581400" y="3043427"/>
            <a:ext cx="640460" cy="9525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1" name="Google Shape;371;p34"/>
          <p:cNvSpPr/>
          <p:nvPr/>
        </p:nvSpPr>
        <p:spPr>
          <a:xfrm>
            <a:off x="4800601" y="4098798"/>
            <a:ext cx="1252727" cy="457200"/>
          </a:xfrm>
          <a:custGeom>
            <a:rect b="b" l="l" r="r" t="t"/>
            <a:pathLst>
              <a:path extrusionOk="0" h="457200" w="1252727">
                <a:moveTo>
                  <a:pt x="0" y="0"/>
                </a:moveTo>
                <a:lnTo>
                  <a:pt x="0" y="457200"/>
                </a:lnTo>
                <a:lnTo>
                  <a:pt x="1252727" y="457200"/>
                </a:lnTo>
                <a:lnTo>
                  <a:pt x="1252727" y="0"/>
                </a:lnTo>
                <a:lnTo>
                  <a:pt x="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2" name="Google Shape;372;p34"/>
          <p:cNvSpPr/>
          <p:nvPr/>
        </p:nvSpPr>
        <p:spPr>
          <a:xfrm>
            <a:off x="5105400" y="3022853"/>
            <a:ext cx="741426" cy="993648"/>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3" name="Google Shape;373;p34"/>
          <p:cNvSpPr/>
          <p:nvPr/>
        </p:nvSpPr>
        <p:spPr>
          <a:xfrm>
            <a:off x="2362200" y="2819401"/>
            <a:ext cx="609600" cy="477773"/>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4" name="Google Shape;374;p34"/>
          <p:cNvSpPr/>
          <p:nvPr/>
        </p:nvSpPr>
        <p:spPr>
          <a:xfrm>
            <a:off x="2971800" y="3581400"/>
            <a:ext cx="685800" cy="228600"/>
          </a:xfrm>
          <a:custGeom>
            <a:rect b="b" l="l" r="r" t="t"/>
            <a:pathLst>
              <a:path extrusionOk="0" h="228600" w="685800">
                <a:moveTo>
                  <a:pt x="0" y="228600"/>
                </a:moveTo>
                <a:lnTo>
                  <a:pt x="685800" y="0"/>
                </a:lnTo>
              </a:path>
            </a:pathLst>
          </a:custGeom>
          <a:noFill/>
          <a:ln cap="flat" cmpd="sng" w="254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5" name="Google Shape;375;p34"/>
          <p:cNvSpPr/>
          <p:nvPr/>
        </p:nvSpPr>
        <p:spPr>
          <a:xfrm>
            <a:off x="2971800" y="3048000"/>
            <a:ext cx="685800" cy="533400"/>
          </a:xfrm>
          <a:custGeom>
            <a:rect b="b" l="l" r="r" t="t"/>
            <a:pathLst>
              <a:path extrusionOk="0" h="533400" w="685800">
                <a:moveTo>
                  <a:pt x="0" y="0"/>
                </a:moveTo>
                <a:lnTo>
                  <a:pt x="685800" y="533400"/>
                </a:lnTo>
              </a:path>
            </a:pathLst>
          </a:custGeom>
          <a:noFill/>
          <a:ln cap="flat" cmpd="sng" w="254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6" name="Google Shape;376;p34"/>
          <p:cNvSpPr txBox="1"/>
          <p:nvPr/>
        </p:nvSpPr>
        <p:spPr>
          <a:xfrm>
            <a:off x="5854701" y="6599629"/>
            <a:ext cx="478807" cy="254000"/>
          </a:xfrm>
          <a:prstGeom prst="rect">
            <a:avLst/>
          </a:prstGeom>
          <a:noFill/>
          <a:ln>
            <a:noFill/>
          </a:ln>
        </p:spPr>
        <p:txBody>
          <a:bodyPr anchorCtr="0" anchor="t" bIns="0" lIns="0" spcFirstLastPara="1" rIns="0" wrap="square" tIns="0">
            <a:noAutofit/>
          </a:bodyPr>
          <a:lstStyle/>
          <a:p>
            <a:pPr indent="0" lvl="0" marL="12700" marR="0" rtl="0" algn="l">
              <a:lnSpc>
                <a:spcPct val="107722"/>
              </a:lnSpc>
              <a:spcBef>
                <a:spcPts val="0"/>
              </a:spcBef>
              <a:spcAft>
                <a:spcPts val="0"/>
              </a:spcAft>
              <a:buNone/>
            </a:pPr>
            <a:r>
              <a:rPr lang="en-US" sz="1800">
                <a:solidFill>
                  <a:schemeClr val="dk1"/>
                </a:solidFill>
                <a:latin typeface="Times New Roman"/>
                <a:ea typeface="Times New Roman"/>
                <a:cs typeface="Times New Roman"/>
                <a:sym typeface="Times New Roman"/>
              </a:rPr>
              <a:t>1-29</a:t>
            </a:r>
            <a:endParaRPr sz="1800">
              <a:solidFill>
                <a:schemeClr val="dk1"/>
              </a:solidFill>
              <a:latin typeface="Times New Roman"/>
              <a:ea typeface="Times New Roman"/>
              <a:cs typeface="Times New Roman"/>
              <a:sym typeface="Times New Roman"/>
            </a:endParaRPr>
          </a:p>
        </p:txBody>
      </p:sp>
      <p:sp>
        <p:nvSpPr>
          <p:cNvPr id="377" name="Google Shape;377;p34"/>
          <p:cNvSpPr txBox="1"/>
          <p:nvPr/>
        </p:nvSpPr>
        <p:spPr>
          <a:xfrm>
            <a:off x="1901952" y="241553"/>
            <a:ext cx="8388096" cy="629869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sz="900">
              <a:solidFill>
                <a:schemeClr val="dk1"/>
              </a:solidFill>
              <a:latin typeface="Calibri"/>
              <a:ea typeface="Calibri"/>
              <a:cs typeface="Calibri"/>
              <a:sym typeface="Calibri"/>
            </a:endParaRPr>
          </a:p>
          <a:p>
            <a:pPr indent="0" lvl="0" marL="3663119" marR="3738719" rtl="0" algn="ctr">
              <a:lnSpc>
                <a:spcPct val="95825"/>
              </a:lnSpc>
              <a:spcBef>
                <a:spcPts val="1000"/>
              </a:spcBef>
              <a:spcAft>
                <a:spcPts val="0"/>
              </a:spcAft>
              <a:buNone/>
            </a:pPr>
            <a:r>
              <a:rPr b="1" lang="en-US" sz="3600">
                <a:solidFill>
                  <a:srgbClr val="FB0127"/>
                </a:solidFill>
                <a:latin typeface="Times New Roman"/>
                <a:ea typeface="Times New Roman"/>
                <a:cs typeface="Times New Roman"/>
                <a:sym typeface="Times New Roman"/>
              </a:rPr>
              <a:t>DSL</a:t>
            </a:r>
            <a:endParaRPr sz="3600">
              <a:solidFill>
                <a:schemeClr val="dk1"/>
              </a:solidFill>
              <a:latin typeface="Times New Roman"/>
              <a:ea typeface="Times New Roman"/>
              <a:cs typeface="Times New Roman"/>
              <a:sym typeface="Times New Roman"/>
            </a:endParaRPr>
          </a:p>
          <a:p>
            <a:pPr indent="0" lvl="0" marL="92201" marR="0" rtl="0" algn="l">
              <a:lnSpc>
                <a:spcPct val="95825"/>
              </a:lnSpc>
              <a:spcBef>
                <a:spcPts val="2411"/>
              </a:spcBef>
              <a:spcAft>
                <a:spcPts val="0"/>
              </a:spcAft>
              <a:buNone/>
            </a:pPr>
            <a:r>
              <a:rPr lang="en-US" sz="1800">
                <a:solidFill>
                  <a:srgbClr val="053CE8"/>
                </a:solidFill>
                <a:latin typeface="MS PGothic"/>
                <a:ea typeface="MS PGothic"/>
                <a:cs typeface="MS PGothic"/>
                <a:sym typeface="MS PGothic"/>
              </a:rPr>
              <a:t>q </a:t>
            </a:r>
            <a:r>
              <a:rPr lang="en-US" sz="2400">
                <a:solidFill>
                  <a:schemeClr val="dk1"/>
                </a:solidFill>
                <a:latin typeface="Times New Roman"/>
                <a:ea typeface="Times New Roman"/>
                <a:cs typeface="Times New Roman"/>
                <a:sym typeface="Times New Roman"/>
              </a:rPr>
              <a:t>Digital Subscriber Line (DSL)</a:t>
            </a:r>
            <a:endParaRPr/>
          </a:p>
          <a:p>
            <a:pPr indent="-342900" lvl="0" marL="435101" marR="391610" rtl="0" algn="l">
              <a:lnSpc>
                <a:spcPct val="107916"/>
              </a:lnSpc>
              <a:spcBef>
                <a:spcPts val="700"/>
              </a:spcBef>
              <a:spcAft>
                <a:spcPts val="0"/>
              </a:spcAft>
              <a:buNone/>
            </a:pPr>
            <a:r>
              <a:rPr lang="en-US" sz="1800">
                <a:solidFill>
                  <a:srgbClr val="053CE8"/>
                </a:solidFill>
                <a:latin typeface="MS PGothic"/>
                <a:ea typeface="MS PGothic"/>
                <a:cs typeface="MS PGothic"/>
                <a:sym typeface="MS PGothic"/>
              </a:rPr>
              <a:t>q	</a:t>
            </a:r>
            <a:r>
              <a:rPr lang="en-US" sz="2400">
                <a:solidFill>
                  <a:schemeClr val="dk1"/>
                </a:solidFill>
                <a:latin typeface="Times New Roman"/>
                <a:ea typeface="Times New Roman"/>
                <a:cs typeface="Times New Roman"/>
                <a:sym typeface="Times New Roman"/>
              </a:rPr>
              <a:t>Can transmit very high data rates on phone wire using special equipment at the phone company allowing higher frequency signals</a:t>
            </a:r>
            <a:endParaRPr sz="2400">
              <a:solidFill>
                <a:schemeClr val="dk1"/>
              </a:solidFill>
              <a:latin typeface="Times New Roman"/>
              <a:ea typeface="Times New Roman"/>
              <a:cs typeface="Times New Roman"/>
              <a:sym typeface="Times New Roman"/>
            </a:endParaRPr>
          </a:p>
          <a:p>
            <a:pPr indent="0" lvl="0" marL="4098798" marR="0" rtl="0" algn="l">
              <a:lnSpc>
                <a:spcPct val="95825"/>
              </a:lnSpc>
              <a:spcBef>
                <a:spcPts val="3286"/>
              </a:spcBef>
              <a:spcAft>
                <a:spcPts val="0"/>
              </a:spcAft>
              <a:buNone/>
            </a:pPr>
            <a:r>
              <a:rPr lang="en-US" sz="2400">
                <a:solidFill>
                  <a:schemeClr val="dk1"/>
                </a:solidFill>
                <a:latin typeface="Times New Roman"/>
                <a:ea typeface="Times New Roman"/>
                <a:cs typeface="Times New Roman"/>
                <a:sym typeface="Times New Roman"/>
              </a:rPr>
              <a:t>High-Speed                    ISP’s</a:t>
            </a:r>
            <a:endParaRPr/>
          </a:p>
          <a:p>
            <a:pPr indent="0" lvl="0" marL="4292114" marR="0" rtl="0" algn="l">
              <a:lnSpc>
                <a:spcPct val="95825"/>
              </a:lnSpc>
              <a:spcBef>
                <a:spcPts val="115"/>
              </a:spcBef>
              <a:spcAft>
                <a:spcPts val="0"/>
              </a:spcAft>
              <a:buNone/>
            </a:pPr>
            <a:r>
              <a:rPr lang="en-US" sz="2400">
                <a:solidFill>
                  <a:schemeClr val="dk1"/>
                </a:solidFill>
                <a:latin typeface="Times New Roman"/>
                <a:ea typeface="Times New Roman"/>
                <a:cs typeface="Times New Roman"/>
                <a:sym typeface="Times New Roman"/>
              </a:rPr>
              <a:t>Network                   Network</a:t>
            </a:r>
            <a:endParaRPr/>
          </a:p>
          <a:p>
            <a:pPr indent="0" lvl="0" marL="171045" marR="0" rtl="0" algn="l">
              <a:lnSpc>
                <a:spcPct val="97472"/>
              </a:lnSpc>
              <a:spcBef>
                <a:spcPts val="2141"/>
              </a:spcBef>
              <a:spcAft>
                <a:spcPts val="0"/>
              </a:spcAft>
              <a:buNone/>
            </a:pPr>
            <a:r>
              <a:rPr lang="en-US" sz="2400">
                <a:solidFill>
                  <a:schemeClr val="dk1"/>
                </a:solidFill>
                <a:latin typeface="Times New Roman"/>
                <a:ea typeface="Times New Roman"/>
                <a:cs typeface="Times New Roman"/>
                <a:sym typeface="Times New Roman"/>
              </a:rPr>
              <a:t>Home PC    DSL         </a:t>
            </a:r>
            <a:r>
              <a:rPr baseline="30000" lang="en-US" sz="3600">
                <a:solidFill>
                  <a:schemeClr val="dk1"/>
                </a:solidFill>
                <a:latin typeface="Times New Roman"/>
                <a:ea typeface="Times New Roman"/>
                <a:cs typeface="Times New Roman"/>
                <a:sym typeface="Times New Roman"/>
              </a:rPr>
              <a:t>DSLAM     </a:t>
            </a:r>
            <a:r>
              <a:rPr lang="en-US" sz="2400">
                <a:solidFill>
                  <a:schemeClr val="dk1"/>
                </a:solidFill>
                <a:latin typeface="Times New Roman"/>
                <a:ea typeface="Times New Roman"/>
                <a:cs typeface="Times New Roman"/>
                <a:sym typeface="Times New Roman"/>
              </a:rPr>
              <a:t>Phone</a:t>
            </a:r>
            <a:endParaRPr/>
          </a:p>
          <a:p>
            <a:pPr indent="0" lvl="0" marL="1696537" marR="0" rtl="0" algn="l">
              <a:lnSpc>
                <a:spcPct val="95825"/>
              </a:lnSpc>
              <a:spcBef>
                <a:spcPts val="115"/>
              </a:spcBef>
              <a:spcAft>
                <a:spcPts val="0"/>
              </a:spcAft>
              <a:buNone/>
            </a:pPr>
            <a:r>
              <a:rPr lang="en-US" sz="2400">
                <a:solidFill>
                  <a:schemeClr val="dk1"/>
                </a:solidFill>
                <a:latin typeface="Times New Roman"/>
                <a:ea typeface="Times New Roman"/>
                <a:cs typeface="Times New Roman"/>
                <a:sym typeface="Times New Roman"/>
              </a:rPr>
              <a:t>Modem                     Company</a:t>
            </a:r>
            <a:endParaRPr/>
          </a:p>
          <a:p>
            <a:pPr indent="0" lvl="0" marL="92202" marR="0" rtl="0" algn="l">
              <a:lnSpc>
                <a:spcPct val="95825"/>
              </a:lnSpc>
              <a:spcBef>
                <a:spcPts val="1806"/>
              </a:spcBef>
              <a:spcAft>
                <a:spcPts val="0"/>
              </a:spcAft>
              <a:buNone/>
            </a:pPr>
            <a:r>
              <a:rPr lang="en-US" sz="1800">
                <a:solidFill>
                  <a:srgbClr val="053CE8"/>
                </a:solidFill>
                <a:latin typeface="MS PGothic"/>
                <a:ea typeface="MS PGothic"/>
                <a:cs typeface="MS PGothic"/>
                <a:sym typeface="MS PGothic"/>
              </a:rPr>
              <a:t>q </a:t>
            </a:r>
            <a:r>
              <a:rPr lang="en-US" sz="2400">
                <a:solidFill>
                  <a:schemeClr val="dk1"/>
                </a:solidFill>
                <a:latin typeface="Times New Roman"/>
                <a:ea typeface="Times New Roman"/>
                <a:cs typeface="Times New Roman"/>
                <a:sym typeface="Times New Roman"/>
              </a:rPr>
              <a:t>DSL Access Multiplexer (DSLAM)</a:t>
            </a:r>
            <a:endParaRPr/>
          </a:p>
          <a:p>
            <a:pPr indent="0" lvl="0" marL="92202" marR="0" rtl="0" algn="l">
              <a:lnSpc>
                <a:spcPct val="95825"/>
              </a:lnSpc>
              <a:spcBef>
                <a:spcPts val="400"/>
              </a:spcBef>
              <a:spcAft>
                <a:spcPts val="0"/>
              </a:spcAft>
              <a:buNone/>
            </a:pPr>
            <a:r>
              <a:rPr lang="en-US" sz="1800">
                <a:solidFill>
                  <a:srgbClr val="053CE8"/>
                </a:solidFill>
                <a:latin typeface="MS PGothic"/>
                <a:ea typeface="MS PGothic"/>
                <a:cs typeface="MS PGothic"/>
                <a:sym typeface="MS PGothic"/>
              </a:rPr>
              <a:t>q </a:t>
            </a:r>
            <a:r>
              <a:rPr lang="en-US" sz="2400">
                <a:solidFill>
                  <a:schemeClr val="dk1"/>
                </a:solidFill>
                <a:latin typeface="Times New Roman"/>
                <a:ea typeface="Times New Roman"/>
                <a:cs typeface="Times New Roman"/>
                <a:sym typeface="Times New Roman"/>
              </a:rPr>
              <a:t>100 kbps - 100 Mbps</a:t>
            </a:r>
            <a:endParaRPr/>
          </a:p>
          <a:p>
            <a:pPr indent="0" lvl="0" marL="93689" marR="0" rtl="0" algn="l">
              <a:lnSpc>
                <a:spcPct val="72500"/>
              </a:lnSpc>
              <a:spcBef>
                <a:spcPts val="3459"/>
              </a:spcBef>
              <a:spcAft>
                <a:spcPts val="0"/>
              </a:spcAft>
              <a:buNone/>
            </a:pPr>
            <a:r>
              <a:rPr baseline="-25000" lang="en-US" sz="1800">
                <a:solidFill>
                  <a:schemeClr val="dk1"/>
                </a:solidFill>
                <a:latin typeface="Times New Roman"/>
                <a:ea typeface="Times New Roman"/>
                <a:cs typeface="Times New Roman"/>
                <a:sym typeface="Times New Roman"/>
              </a:rPr>
              <a:t>Faculty CSE PSTUCCE 313                                                                     </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35"/>
          <p:cNvSpPr/>
          <p:nvPr/>
        </p:nvSpPr>
        <p:spPr>
          <a:xfrm>
            <a:off x="1901952" y="241553"/>
            <a:ext cx="8388096" cy="6298692"/>
          </a:xfrm>
          <a:custGeom>
            <a:rect b="b" l="l" r="r" t="t"/>
            <a:pathLst>
              <a:path extrusionOk="0" h="6298692" w="8388096">
                <a:moveTo>
                  <a:pt x="0" y="0"/>
                </a:moveTo>
                <a:lnTo>
                  <a:pt x="0" y="6298692"/>
                </a:lnTo>
                <a:lnTo>
                  <a:pt x="8388096" y="6298692"/>
                </a:lnTo>
                <a:lnTo>
                  <a:pt x="8388096" y="0"/>
                </a:lnTo>
                <a:lnTo>
                  <a:pt x="0" y="0"/>
                </a:lnTo>
                <a:close/>
              </a:path>
            </a:pathLst>
          </a:custGeom>
          <a:noFill/>
          <a:ln cap="flat" cmpd="sng" w="25400">
            <a:solidFill>
              <a:srgbClr val="053CE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3" name="Google Shape;383;p35"/>
          <p:cNvSpPr/>
          <p:nvPr/>
        </p:nvSpPr>
        <p:spPr>
          <a:xfrm>
            <a:off x="8763001" y="2438399"/>
            <a:ext cx="1149095" cy="17145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4" name="Google Shape;384;p35"/>
          <p:cNvSpPr/>
          <p:nvPr/>
        </p:nvSpPr>
        <p:spPr>
          <a:xfrm>
            <a:off x="3505200" y="5410200"/>
            <a:ext cx="914400" cy="914400"/>
          </a:xfrm>
          <a:custGeom>
            <a:rect b="b" l="l" r="r" t="t"/>
            <a:pathLst>
              <a:path extrusionOk="0" h="914400" w="914400">
                <a:moveTo>
                  <a:pt x="457200" y="0"/>
                </a:moveTo>
                <a:lnTo>
                  <a:pt x="419740" y="1517"/>
                </a:lnTo>
                <a:lnTo>
                  <a:pt x="383108" y="5991"/>
                </a:lnTo>
                <a:lnTo>
                  <a:pt x="347421" y="13303"/>
                </a:lnTo>
                <a:lnTo>
                  <a:pt x="312797" y="23335"/>
                </a:lnTo>
                <a:lnTo>
                  <a:pt x="279356" y="35968"/>
                </a:lnTo>
                <a:lnTo>
                  <a:pt x="247214" y="51085"/>
                </a:lnTo>
                <a:lnTo>
                  <a:pt x="216491" y="68566"/>
                </a:lnTo>
                <a:lnTo>
                  <a:pt x="187305" y="88294"/>
                </a:lnTo>
                <a:lnTo>
                  <a:pt x="159774" y="110150"/>
                </a:lnTo>
                <a:lnTo>
                  <a:pt x="134016" y="134016"/>
                </a:lnTo>
                <a:lnTo>
                  <a:pt x="110150" y="159774"/>
                </a:lnTo>
                <a:lnTo>
                  <a:pt x="88294" y="187305"/>
                </a:lnTo>
                <a:lnTo>
                  <a:pt x="68566" y="216491"/>
                </a:lnTo>
                <a:lnTo>
                  <a:pt x="51085" y="247214"/>
                </a:lnTo>
                <a:lnTo>
                  <a:pt x="35968" y="279356"/>
                </a:lnTo>
                <a:lnTo>
                  <a:pt x="23335" y="312797"/>
                </a:lnTo>
                <a:lnTo>
                  <a:pt x="13303" y="347421"/>
                </a:lnTo>
                <a:lnTo>
                  <a:pt x="5991" y="383108"/>
                </a:lnTo>
                <a:lnTo>
                  <a:pt x="1517" y="419740"/>
                </a:lnTo>
                <a:lnTo>
                  <a:pt x="0" y="457200"/>
                </a:lnTo>
                <a:lnTo>
                  <a:pt x="1517" y="494659"/>
                </a:lnTo>
                <a:lnTo>
                  <a:pt x="5991" y="531291"/>
                </a:lnTo>
                <a:lnTo>
                  <a:pt x="13303" y="566978"/>
                </a:lnTo>
                <a:lnTo>
                  <a:pt x="23335" y="601602"/>
                </a:lnTo>
                <a:lnTo>
                  <a:pt x="35968" y="635043"/>
                </a:lnTo>
                <a:lnTo>
                  <a:pt x="51085" y="667185"/>
                </a:lnTo>
                <a:lnTo>
                  <a:pt x="68566" y="697908"/>
                </a:lnTo>
                <a:lnTo>
                  <a:pt x="88294" y="727094"/>
                </a:lnTo>
                <a:lnTo>
                  <a:pt x="110150" y="754625"/>
                </a:lnTo>
                <a:lnTo>
                  <a:pt x="134016" y="780383"/>
                </a:lnTo>
                <a:lnTo>
                  <a:pt x="159774" y="804249"/>
                </a:lnTo>
                <a:lnTo>
                  <a:pt x="187305" y="826105"/>
                </a:lnTo>
                <a:lnTo>
                  <a:pt x="216491" y="845833"/>
                </a:lnTo>
                <a:lnTo>
                  <a:pt x="247214" y="863314"/>
                </a:lnTo>
                <a:lnTo>
                  <a:pt x="279356" y="878431"/>
                </a:lnTo>
                <a:lnTo>
                  <a:pt x="312797" y="891064"/>
                </a:lnTo>
                <a:lnTo>
                  <a:pt x="347421" y="901096"/>
                </a:lnTo>
                <a:lnTo>
                  <a:pt x="383108" y="908408"/>
                </a:lnTo>
                <a:lnTo>
                  <a:pt x="419740" y="912882"/>
                </a:lnTo>
                <a:lnTo>
                  <a:pt x="457200" y="914400"/>
                </a:lnTo>
                <a:lnTo>
                  <a:pt x="494659" y="912882"/>
                </a:lnTo>
                <a:lnTo>
                  <a:pt x="531291" y="908408"/>
                </a:lnTo>
                <a:lnTo>
                  <a:pt x="566978" y="901096"/>
                </a:lnTo>
                <a:lnTo>
                  <a:pt x="601602" y="891064"/>
                </a:lnTo>
                <a:lnTo>
                  <a:pt x="635043" y="878431"/>
                </a:lnTo>
                <a:lnTo>
                  <a:pt x="667185" y="863314"/>
                </a:lnTo>
                <a:lnTo>
                  <a:pt x="697908" y="845833"/>
                </a:lnTo>
                <a:lnTo>
                  <a:pt x="727094" y="826105"/>
                </a:lnTo>
                <a:lnTo>
                  <a:pt x="754625" y="804249"/>
                </a:lnTo>
                <a:lnTo>
                  <a:pt x="780383" y="780383"/>
                </a:lnTo>
                <a:lnTo>
                  <a:pt x="804249" y="754625"/>
                </a:lnTo>
                <a:lnTo>
                  <a:pt x="826105" y="727094"/>
                </a:lnTo>
                <a:lnTo>
                  <a:pt x="845833" y="697908"/>
                </a:lnTo>
                <a:lnTo>
                  <a:pt x="863314" y="667185"/>
                </a:lnTo>
                <a:lnTo>
                  <a:pt x="878431" y="635043"/>
                </a:lnTo>
                <a:lnTo>
                  <a:pt x="891064" y="601602"/>
                </a:lnTo>
                <a:lnTo>
                  <a:pt x="901096" y="566978"/>
                </a:lnTo>
                <a:lnTo>
                  <a:pt x="908408" y="531291"/>
                </a:lnTo>
                <a:lnTo>
                  <a:pt x="912882" y="494659"/>
                </a:lnTo>
                <a:lnTo>
                  <a:pt x="914400" y="457200"/>
                </a:lnTo>
                <a:lnTo>
                  <a:pt x="912882" y="419740"/>
                </a:lnTo>
                <a:lnTo>
                  <a:pt x="908408" y="383108"/>
                </a:lnTo>
                <a:lnTo>
                  <a:pt x="901096" y="347421"/>
                </a:lnTo>
                <a:lnTo>
                  <a:pt x="891064" y="312797"/>
                </a:lnTo>
                <a:lnTo>
                  <a:pt x="878431" y="279356"/>
                </a:lnTo>
                <a:lnTo>
                  <a:pt x="863314" y="247214"/>
                </a:lnTo>
                <a:lnTo>
                  <a:pt x="845833" y="216491"/>
                </a:lnTo>
                <a:lnTo>
                  <a:pt x="826105" y="187305"/>
                </a:lnTo>
                <a:lnTo>
                  <a:pt x="804249" y="159774"/>
                </a:lnTo>
                <a:lnTo>
                  <a:pt x="780383" y="134016"/>
                </a:lnTo>
                <a:lnTo>
                  <a:pt x="754625" y="110150"/>
                </a:lnTo>
                <a:lnTo>
                  <a:pt x="727094" y="88294"/>
                </a:lnTo>
                <a:lnTo>
                  <a:pt x="697908" y="68566"/>
                </a:lnTo>
                <a:lnTo>
                  <a:pt x="667185" y="51085"/>
                </a:lnTo>
                <a:lnTo>
                  <a:pt x="635043" y="35968"/>
                </a:lnTo>
                <a:lnTo>
                  <a:pt x="601602" y="23335"/>
                </a:lnTo>
                <a:lnTo>
                  <a:pt x="566978" y="13303"/>
                </a:lnTo>
                <a:lnTo>
                  <a:pt x="531291" y="5991"/>
                </a:lnTo>
                <a:lnTo>
                  <a:pt x="494659" y="1517"/>
                </a:lnTo>
                <a:lnTo>
                  <a:pt x="457200" y="0"/>
                </a:lnTo>
                <a:close/>
              </a:path>
            </a:pathLst>
          </a:custGeom>
          <a:noFill/>
          <a:ln cap="flat" cmpd="sng" w="254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5" name="Google Shape;385;p35"/>
          <p:cNvSpPr/>
          <p:nvPr/>
        </p:nvSpPr>
        <p:spPr>
          <a:xfrm>
            <a:off x="4419600" y="5867400"/>
            <a:ext cx="4495800" cy="0"/>
          </a:xfrm>
          <a:custGeom>
            <a:rect b="b" l="l" r="r" t="t"/>
            <a:pathLst>
              <a:path extrusionOk="0" h="120000" w="4495799">
                <a:moveTo>
                  <a:pt x="0" y="0"/>
                </a:moveTo>
                <a:lnTo>
                  <a:pt x="4495800" y="0"/>
                </a:lnTo>
              </a:path>
            </a:pathLst>
          </a:custGeom>
          <a:noFill/>
          <a:ln cap="flat" cmpd="sng" w="762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6" name="Google Shape;386;p35"/>
          <p:cNvSpPr/>
          <p:nvPr/>
        </p:nvSpPr>
        <p:spPr>
          <a:xfrm>
            <a:off x="2133600" y="5410200"/>
            <a:ext cx="1393698" cy="847344"/>
          </a:xfrm>
          <a:custGeom>
            <a:rect b="b" l="l" r="r" t="t"/>
            <a:pathLst>
              <a:path extrusionOk="0" h="847344" w="1393698">
                <a:moveTo>
                  <a:pt x="0" y="0"/>
                </a:moveTo>
                <a:lnTo>
                  <a:pt x="0" y="847344"/>
                </a:lnTo>
                <a:lnTo>
                  <a:pt x="1393698" y="847344"/>
                </a:lnTo>
                <a:lnTo>
                  <a:pt x="1393698" y="0"/>
                </a:lnTo>
                <a:lnTo>
                  <a:pt x="0" y="0"/>
                </a:lnTo>
                <a:close/>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7" name="Google Shape;387;p35"/>
          <p:cNvSpPr/>
          <p:nvPr/>
        </p:nvSpPr>
        <p:spPr>
          <a:xfrm>
            <a:off x="4876800" y="5486400"/>
            <a:ext cx="0" cy="381000"/>
          </a:xfrm>
          <a:custGeom>
            <a:rect b="b" l="l" r="r" t="t"/>
            <a:pathLst>
              <a:path extrusionOk="0" h="381000" w="120000">
                <a:moveTo>
                  <a:pt x="0" y="381000"/>
                </a:moveTo>
                <a:lnTo>
                  <a:pt x="0" y="0"/>
                </a:lnTo>
              </a:path>
            </a:pathLst>
          </a:custGeom>
          <a:noFill/>
          <a:ln cap="flat" cmpd="sng" w="254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8" name="Google Shape;388;p35"/>
          <p:cNvSpPr/>
          <p:nvPr/>
        </p:nvSpPr>
        <p:spPr>
          <a:xfrm>
            <a:off x="6096000" y="5486400"/>
            <a:ext cx="0" cy="381000"/>
          </a:xfrm>
          <a:custGeom>
            <a:rect b="b" l="l" r="r" t="t"/>
            <a:pathLst>
              <a:path extrusionOk="0" h="381000" w="120000">
                <a:moveTo>
                  <a:pt x="0" y="381000"/>
                </a:moveTo>
                <a:lnTo>
                  <a:pt x="0" y="0"/>
                </a:lnTo>
              </a:path>
            </a:pathLst>
          </a:custGeom>
          <a:noFill/>
          <a:ln cap="flat" cmpd="sng" w="254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9" name="Google Shape;389;p35"/>
          <p:cNvSpPr/>
          <p:nvPr/>
        </p:nvSpPr>
        <p:spPr>
          <a:xfrm>
            <a:off x="7315200" y="5486399"/>
            <a:ext cx="0" cy="381000"/>
          </a:xfrm>
          <a:custGeom>
            <a:rect b="b" l="l" r="r" t="t"/>
            <a:pathLst>
              <a:path extrusionOk="0" h="381000" w="120000">
                <a:moveTo>
                  <a:pt x="0" y="381000"/>
                </a:moveTo>
                <a:lnTo>
                  <a:pt x="0" y="0"/>
                </a:lnTo>
              </a:path>
            </a:pathLst>
          </a:custGeom>
          <a:noFill/>
          <a:ln cap="flat" cmpd="sng" w="254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0" name="Google Shape;390;p35"/>
          <p:cNvSpPr/>
          <p:nvPr/>
        </p:nvSpPr>
        <p:spPr>
          <a:xfrm>
            <a:off x="8534400" y="5486399"/>
            <a:ext cx="0" cy="381000"/>
          </a:xfrm>
          <a:custGeom>
            <a:rect b="b" l="l" r="r" t="t"/>
            <a:pathLst>
              <a:path extrusionOk="0" h="381000" w="120000">
                <a:moveTo>
                  <a:pt x="0" y="381000"/>
                </a:moveTo>
                <a:lnTo>
                  <a:pt x="0" y="0"/>
                </a:lnTo>
              </a:path>
            </a:pathLst>
          </a:custGeom>
          <a:noFill/>
          <a:ln cap="flat" cmpd="sng" w="254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1" name="Google Shape;391;p35"/>
          <p:cNvSpPr/>
          <p:nvPr/>
        </p:nvSpPr>
        <p:spPr>
          <a:xfrm>
            <a:off x="8915400" y="5867399"/>
            <a:ext cx="838200" cy="0"/>
          </a:xfrm>
          <a:custGeom>
            <a:rect b="b" l="l" r="r" t="t"/>
            <a:pathLst>
              <a:path extrusionOk="0" h="120000" w="838200">
                <a:moveTo>
                  <a:pt x="0" y="0"/>
                </a:moveTo>
                <a:lnTo>
                  <a:pt x="838200" y="0"/>
                </a:lnTo>
              </a:path>
            </a:pathLst>
          </a:custGeom>
          <a:noFill/>
          <a:ln cap="flat" cmpd="sng" w="76200">
            <a:solidFill>
              <a:srgbClr val="000000"/>
            </a:solidFill>
            <a:prstDash val="lg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2" name="Google Shape;392;p35"/>
          <p:cNvSpPr/>
          <p:nvPr/>
        </p:nvSpPr>
        <p:spPr>
          <a:xfrm>
            <a:off x="8229600" y="263651"/>
            <a:ext cx="1990344" cy="1336548"/>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3" name="Google Shape;393;p35"/>
          <p:cNvSpPr txBox="1"/>
          <p:nvPr/>
        </p:nvSpPr>
        <p:spPr>
          <a:xfrm>
            <a:off x="3628899" y="5720594"/>
            <a:ext cx="714307" cy="330315"/>
          </a:xfrm>
          <a:prstGeom prst="rect">
            <a:avLst/>
          </a:prstGeom>
          <a:noFill/>
          <a:ln>
            <a:noFill/>
          </a:ln>
        </p:spPr>
        <p:txBody>
          <a:bodyPr anchorCtr="0" anchor="t" bIns="0" lIns="0" spcFirstLastPara="1" rIns="0" wrap="square" tIns="0">
            <a:noAutofit/>
          </a:bodyPr>
          <a:lstStyle/>
          <a:p>
            <a:pPr indent="0" lvl="0" marL="12700" marR="0" rtl="0" algn="l">
              <a:lnSpc>
                <a:spcPct val="106250"/>
              </a:lnSpc>
              <a:spcBef>
                <a:spcPts val="0"/>
              </a:spcBef>
              <a:spcAft>
                <a:spcPts val="0"/>
              </a:spcAft>
              <a:buNone/>
            </a:pPr>
            <a:r>
              <a:rPr lang="en-US" sz="2400">
                <a:solidFill>
                  <a:schemeClr val="dk1"/>
                </a:solidFill>
                <a:latin typeface="Times New Roman"/>
                <a:ea typeface="Times New Roman"/>
                <a:cs typeface="Times New Roman"/>
                <a:sym typeface="Times New Roman"/>
              </a:rPr>
              <a:t>Fiber</a:t>
            </a:r>
            <a:endParaRPr sz="2400">
              <a:solidFill>
                <a:schemeClr val="dk1"/>
              </a:solidFill>
              <a:latin typeface="Times New Roman"/>
              <a:ea typeface="Times New Roman"/>
              <a:cs typeface="Times New Roman"/>
              <a:sym typeface="Times New Roman"/>
            </a:endParaRPr>
          </a:p>
        </p:txBody>
      </p:sp>
      <p:sp>
        <p:nvSpPr>
          <p:cNvPr id="394" name="Google Shape;394;p35"/>
          <p:cNvSpPr txBox="1"/>
          <p:nvPr/>
        </p:nvSpPr>
        <p:spPr>
          <a:xfrm>
            <a:off x="5854701" y="6599629"/>
            <a:ext cx="478807" cy="254000"/>
          </a:xfrm>
          <a:prstGeom prst="rect">
            <a:avLst/>
          </a:prstGeom>
          <a:noFill/>
          <a:ln>
            <a:noFill/>
          </a:ln>
        </p:spPr>
        <p:txBody>
          <a:bodyPr anchorCtr="0" anchor="t" bIns="0" lIns="0" spcFirstLastPara="1" rIns="0" wrap="square" tIns="0">
            <a:noAutofit/>
          </a:bodyPr>
          <a:lstStyle/>
          <a:p>
            <a:pPr indent="0" lvl="0" marL="12700" marR="0" rtl="0" algn="l">
              <a:lnSpc>
                <a:spcPct val="107722"/>
              </a:lnSpc>
              <a:spcBef>
                <a:spcPts val="0"/>
              </a:spcBef>
              <a:spcAft>
                <a:spcPts val="0"/>
              </a:spcAft>
              <a:buNone/>
            </a:pPr>
            <a:r>
              <a:rPr lang="en-US" sz="1800">
                <a:solidFill>
                  <a:schemeClr val="dk1"/>
                </a:solidFill>
                <a:latin typeface="Times New Roman"/>
                <a:ea typeface="Times New Roman"/>
                <a:cs typeface="Times New Roman"/>
                <a:sym typeface="Times New Roman"/>
              </a:rPr>
              <a:t>1-30</a:t>
            </a:r>
            <a:endParaRPr sz="1800">
              <a:solidFill>
                <a:schemeClr val="dk1"/>
              </a:solidFill>
              <a:latin typeface="Times New Roman"/>
              <a:ea typeface="Times New Roman"/>
              <a:cs typeface="Times New Roman"/>
              <a:sym typeface="Times New Roman"/>
            </a:endParaRPr>
          </a:p>
        </p:txBody>
      </p:sp>
      <p:sp>
        <p:nvSpPr>
          <p:cNvPr id="395" name="Google Shape;395;p35"/>
          <p:cNvSpPr txBox="1"/>
          <p:nvPr/>
        </p:nvSpPr>
        <p:spPr>
          <a:xfrm>
            <a:off x="4419600" y="5486399"/>
            <a:ext cx="457200" cy="381000"/>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t/>
            </a:r>
            <a:endParaRPr sz="1000">
              <a:solidFill>
                <a:schemeClr val="dk1"/>
              </a:solidFill>
              <a:latin typeface="Calibri"/>
              <a:ea typeface="Calibri"/>
              <a:cs typeface="Calibri"/>
              <a:sym typeface="Calibri"/>
            </a:endParaRPr>
          </a:p>
        </p:txBody>
      </p:sp>
      <p:sp>
        <p:nvSpPr>
          <p:cNvPr id="396" name="Google Shape;396;p35"/>
          <p:cNvSpPr txBox="1"/>
          <p:nvPr/>
        </p:nvSpPr>
        <p:spPr>
          <a:xfrm>
            <a:off x="4876800" y="5486399"/>
            <a:ext cx="1219200" cy="381000"/>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t/>
            </a:r>
            <a:endParaRPr sz="1000">
              <a:solidFill>
                <a:schemeClr val="dk1"/>
              </a:solidFill>
              <a:latin typeface="Calibri"/>
              <a:ea typeface="Calibri"/>
              <a:cs typeface="Calibri"/>
              <a:sym typeface="Calibri"/>
            </a:endParaRPr>
          </a:p>
        </p:txBody>
      </p:sp>
      <p:sp>
        <p:nvSpPr>
          <p:cNvPr id="397" name="Google Shape;397;p35"/>
          <p:cNvSpPr txBox="1"/>
          <p:nvPr/>
        </p:nvSpPr>
        <p:spPr>
          <a:xfrm>
            <a:off x="6096000" y="5486399"/>
            <a:ext cx="1219200" cy="381000"/>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t/>
            </a:r>
            <a:endParaRPr sz="1000">
              <a:solidFill>
                <a:schemeClr val="dk1"/>
              </a:solidFill>
              <a:latin typeface="Calibri"/>
              <a:ea typeface="Calibri"/>
              <a:cs typeface="Calibri"/>
              <a:sym typeface="Calibri"/>
            </a:endParaRPr>
          </a:p>
        </p:txBody>
      </p:sp>
      <p:sp>
        <p:nvSpPr>
          <p:cNvPr id="398" name="Google Shape;398;p35"/>
          <p:cNvSpPr txBox="1"/>
          <p:nvPr/>
        </p:nvSpPr>
        <p:spPr>
          <a:xfrm>
            <a:off x="7315201" y="5486399"/>
            <a:ext cx="1219199" cy="381000"/>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t/>
            </a:r>
            <a:endParaRPr sz="1000">
              <a:solidFill>
                <a:schemeClr val="dk1"/>
              </a:solidFill>
              <a:latin typeface="Calibri"/>
              <a:ea typeface="Calibri"/>
              <a:cs typeface="Calibri"/>
              <a:sym typeface="Calibri"/>
            </a:endParaRPr>
          </a:p>
        </p:txBody>
      </p:sp>
      <p:sp>
        <p:nvSpPr>
          <p:cNvPr id="399" name="Google Shape;399;p35"/>
          <p:cNvSpPr txBox="1"/>
          <p:nvPr/>
        </p:nvSpPr>
        <p:spPr>
          <a:xfrm>
            <a:off x="8534400" y="5486399"/>
            <a:ext cx="1219200" cy="381000"/>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t/>
            </a:r>
            <a:endParaRPr sz="1000">
              <a:solidFill>
                <a:schemeClr val="dk1"/>
              </a:solidFill>
              <a:latin typeface="Calibri"/>
              <a:ea typeface="Calibri"/>
              <a:cs typeface="Calibri"/>
              <a:sym typeface="Calibri"/>
            </a:endParaRPr>
          </a:p>
        </p:txBody>
      </p:sp>
      <p:sp>
        <p:nvSpPr>
          <p:cNvPr id="400" name="Google Shape;400;p35"/>
          <p:cNvSpPr txBox="1"/>
          <p:nvPr/>
        </p:nvSpPr>
        <p:spPr>
          <a:xfrm>
            <a:off x="2133600" y="5410200"/>
            <a:ext cx="1393698" cy="847344"/>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sz="1000">
              <a:solidFill>
                <a:schemeClr val="dk1"/>
              </a:solidFill>
              <a:latin typeface="Calibri"/>
              <a:ea typeface="Calibri"/>
              <a:cs typeface="Calibri"/>
              <a:sym typeface="Calibri"/>
            </a:endParaRPr>
          </a:p>
          <a:p>
            <a:pPr indent="0" lvl="0" marL="105155" marR="0" rtl="0" algn="l">
              <a:lnSpc>
                <a:spcPct val="95825"/>
              </a:lnSpc>
              <a:spcBef>
                <a:spcPts val="2405"/>
              </a:spcBef>
              <a:spcAft>
                <a:spcPts val="0"/>
              </a:spcAft>
              <a:buNone/>
            </a:pPr>
            <a:r>
              <a:rPr lang="en-US" sz="2400">
                <a:solidFill>
                  <a:schemeClr val="dk1"/>
                </a:solidFill>
                <a:latin typeface="Times New Roman"/>
                <a:ea typeface="Times New Roman"/>
                <a:cs typeface="Times New Roman"/>
                <a:sym typeface="Times New Roman"/>
              </a:rPr>
              <a:t>Company</a:t>
            </a:r>
            <a:endParaRPr sz="2400">
              <a:solidFill>
                <a:schemeClr val="dk1"/>
              </a:solidFill>
              <a:latin typeface="Times New Roman"/>
              <a:ea typeface="Times New Roman"/>
              <a:cs typeface="Times New Roman"/>
              <a:sym typeface="Times New Roman"/>
            </a:endParaRPr>
          </a:p>
        </p:txBody>
      </p:sp>
      <p:sp>
        <p:nvSpPr>
          <p:cNvPr id="401" name="Google Shape;401;p35"/>
          <p:cNvSpPr txBox="1"/>
          <p:nvPr/>
        </p:nvSpPr>
        <p:spPr>
          <a:xfrm>
            <a:off x="1901952" y="241553"/>
            <a:ext cx="8388096" cy="629869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sz="900">
              <a:solidFill>
                <a:schemeClr val="dk1"/>
              </a:solidFill>
              <a:latin typeface="Calibri"/>
              <a:ea typeface="Calibri"/>
              <a:cs typeface="Calibri"/>
              <a:sym typeface="Calibri"/>
            </a:endParaRPr>
          </a:p>
          <a:p>
            <a:pPr indent="0" lvl="0" marL="3535865" marR="3611912" rtl="0" algn="ctr">
              <a:lnSpc>
                <a:spcPct val="95825"/>
              </a:lnSpc>
              <a:spcBef>
                <a:spcPts val="1000"/>
              </a:spcBef>
              <a:spcAft>
                <a:spcPts val="0"/>
              </a:spcAft>
              <a:buNone/>
            </a:pPr>
            <a:r>
              <a:rPr b="1" lang="en-US" sz="3600">
                <a:solidFill>
                  <a:srgbClr val="FB0127"/>
                </a:solidFill>
                <a:latin typeface="Times New Roman"/>
                <a:ea typeface="Times New Roman"/>
                <a:cs typeface="Times New Roman"/>
                <a:sym typeface="Times New Roman"/>
              </a:rPr>
              <a:t>Cable</a:t>
            </a:r>
            <a:endParaRPr sz="3600">
              <a:solidFill>
                <a:schemeClr val="dk1"/>
              </a:solidFill>
              <a:latin typeface="Times New Roman"/>
              <a:ea typeface="Times New Roman"/>
              <a:cs typeface="Times New Roman"/>
              <a:sym typeface="Times New Roman"/>
            </a:endParaRPr>
          </a:p>
          <a:p>
            <a:pPr indent="-342900" lvl="0" marL="435101" marR="2082072" rtl="0" algn="l">
              <a:lnSpc>
                <a:spcPct val="99945"/>
              </a:lnSpc>
              <a:spcBef>
                <a:spcPts val="2662"/>
              </a:spcBef>
              <a:spcAft>
                <a:spcPts val="0"/>
              </a:spcAft>
              <a:buNone/>
            </a:pPr>
            <a:r>
              <a:rPr lang="en-US" sz="2100">
                <a:solidFill>
                  <a:srgbClr val="053CE8"/>
                </a:solidFill>
                <a:latin typeface="MS PGothic"/>
                <a:ea typeface="MS PGothic"/>
                <a:cs typeface="MS PGothic"/>
                <a:sym typeface="MS PGothic"/>
              </a:rPr>
              <a:t>q	</a:t>
            </a:r>
            <a:r>
              <a:rPr lang="en-US" sz="2800">
                <a:solidFill>
                  <a:schemeClr val="dk1"/>
                </a:solidFill>
                <a:latin typeface="Times New Roman"/>
                <a:ea typeface="Times New Roman"/>
                <a:cs typeface="Times New Roman"/>
                <a:sym typeface="Times New Roman"/>
              </a:rPr>
              <a:t>Cable companies have a very-high speed medium (for video transmission)</a:t>
            </a:r>
            <a:endParaRPr/>
          </a:p>
          <a:p>
            <a:pPr indent="-342899" lvl="0" marL="435101" marR="2994224" rtl="0" algn="l">
              <a:lnSpc>
                <a:spcPct val="100041"/>
              </a:lnSpc>
              <a:spcBef>
                <a:spcPts val="685"/>
              </a:spcBef>
              <a:spcAft>
                <a:spcPts val="0"/>
              </a:spcAft>
              <a:buNone/>
            </a:pPr>
            <a:r>
              <a:rPr lang="en-US" sz="2100">
                <a:solidFill>
                  <a:srgbClr val="053CE8"/>
                </a:solidFill>
                <a:latin typeface="MS PGothic"/>
                <a:ea typeface="MS PGothic"/>
                <a:cs typeface="MS PGothic"/>
                <a:sym typeface="MS PGothic"/>
              </a:rPr>
              <a:t>q	</a:t>
            </a:r>
            <a:r>
              <a:rPr lang="en-US" sz="2800">
                <a:solidFill>
                  <a:schemeClr val="dk1"/>
                </a:solidFill>
                <a:latin typeface="Times New Roman"/>
                <a:ea typeface="Times New Roman"/>
                <a:cs typeface="Times New Roman"/>
                <a:sym typeface="Times New Roman"/>
              </a:rPr>
              <a:t>Phone wire = 4kHz for voice Video Cable = 500 MHz for video One TV Channel = 6 MHz</a:t>
            </a:r>
            <a:endParaRPr/>
          </a:p>
          <a:p>
            <a:pPr indent="0" lvl="0" marL="92202" marR="0" rtl="0" algn="l">
              <a:lnSpc>
                <a:spcPct val="95825"/>
              </a:lnSpc>
              <a:spcBef>
                <a:spcPts val="683"/>
              </a:spcBef>
              <a:spcAft>
                <a:spcPts val="0"/>
              </a:spcAft>
              <a:buNone/>
            </a:pPr>
            <a:r>
              <a:rPr lang="en-US" sz="2100">
                <a:solidFill>
                  <a:srgbClr val="053CE8"/>
                </a:solidFill>
                <a:latin typeface="MS PGothic"/>
                <a:ea typeface="MS PGothic"/>
                <a:cs typeface="MS PGothic"/>
                <a:sym typeface="MS PGothic"/>
              </a:rPr>
              <a:t>q </a:t>
            </a:r>
            <a:r>
              <a:rPr lang="en-US" sz="2800">
                <a:solidFill>
                  <a:schemeClr val="dk1"/>
                </a:solidFill>
                <a:latin typeface="Times New Roman"/>
                <a:ea typeface="Times New Roman"/>
                <a:cs typeface="Times New Roman"/>
                <a:sym typeface="Times New Roman"/>
              </a:rPr>
              <a:t>30 Mbps down/1 Mbps up</a:t>
            </a:r>
            <a:endParaRPr/>
          </a:p>
          <a:p>
            <a:pPr indent="0" lvl="0" marL="92202" marR="0" rtl="0" algn="l">
              <a:lnSpc>
                <a:spcPct val="76666"/>
              </a:lnSpc>
              <a:spcBef>
                <a:spcPts val="952"/>
              </a:spcBef>
              <a:spcAft>
                <a:spcPts val="0"/>
              </a:spcAft>
              <a:buNone/>
            </a:pPr>
            <a:r>
              <a:rPr baseline="-25000" lang="en-US" sz="3150">
                <a:solidFill>
                  <a:srgbClr val="053CE8"/>
                </a:solidFill>
                <a:latin typeface="MS PGothic"/>
                <a:ea typeface="MS PGothic"/>
                <a:cs typeface="MS PGothic"/>
                <a:sym typeface="MS PGothic"/>
              </a:rPr>
              <a:t>q </a:t>
            </a:r>
            <a:r>
              <a:rPr baseline="-25000" lang="en-US" sz="4200">
                <a:solidFill>
                  <a:schemeClr val="dk1"/>
                </a:solidFill>
                <a:latin typeface="Times New Roman"/>
                <a:ea typeface="Times New Roman"/>
                <a:cs typeface="Times New Roman"/>
                <a:sym typeface="Times New Roman"/>
              </a:rPr>
              <a:t>Fiber in the main line + Coax in tributaries     </a:t>
            </a:r>
            <a:r>
              <a:rPr baseline="30000" lang="en-US" sz="3600">
                <a:solidFill>
                  <a:schemeClr val="dk1"/>
                </a:solidFill>
                <a:latin typeface="Times New Roman"/>
                <a:ea typeface="Times New Roman"/>
                <a:cs typeface="Times New Roman"/>
                <a:sym typeface="Times New Roman"/>
              </a:rPr>
              <a:t>Cable</a:t>
            </a:r>
            <a:endParaRPr sz="2400">
              <a:solidFill>
                <a:schemeClr val="dk1"/>
              </a:solidFill>
              <a:latin typeface="Times New Roman"/>
              <a:ea typeface="Times New Roman"/>
              <a:cs typeface="Times New Roman"/>
              <a:sym typeface="Times New Roman"/>
            </a:endParaRPr>
          </a:p>
          <a:p>
            <a:pPr indent="0" lvl="0" marL="390442" marR="366052" rtl="0" algn="ctr">
              <a:lnSpc>
                <a:spcPct val="80595"/>
              </a:lnSpc>
              <a:spcBef>
                <a:spcPts val="8"/>
              </a:spcBef>
              <a:spcAft>
                <a:spcPts val="0"/>
              </a:spcAft>
              <a:buNone/>
            </a:pPr>
            <a:r>
              <a:rPr baseline="-25000" lang="en-US" sz="3600">
                <a:solidFill>
                  <a:schemeClr val="dk1"/>
                </a:solidFill>
                <a:latin typeface="Noto Sans Symbols"/>
                <a:ea typeface="Noto Sans Symbols"/>
                <a:cs typeface="Noto Sans Symbols"/>
                <a:sym typeface="Noto Sans Symbols"/>
              </a:rPr>
              <a:t>⇒</a:t>
            </a:r>
            <a:r>
              <a:rPr baseline="-25000" lang="en-US" sz="3600">
                <a:solidFill>
                  <a:schemeClr val="dk1"/>
                </a:solidFill>
                <a:latin typeface="Times New Roman"/>
                <a:ea typeface="Times New Roman"/>
                <a:cs typeface="Times New Roman"/>
                <a:sym typeface="Times New Roman"/>
              </a:rPr>
              <a:t> </a:t>
            </a:r>
            <a:r>
              <a:rPr baseline="-25000" lang="en-US" sz="4200">
                <a:solidFill>
                  <a:schemeClr val="dk1"/>
                </a:solidFill>
                <a:latin typeface="Times New Roman"/>
                <a:ea typeface="Times New Roman"/>
                <a:cs typeface="Times New Roman"/>
                <a:sym typeface="Times New Roman"/>
              </a:rPr>
              <a:t>Hybrid Fiber Coax (HFC)                            </a:t>
            </a:r>
            <a:r>
              <a:rPr baseline="30000" lang="en-US" sz="3600">
                <a:solidFill>
                  <a:schemeClr val="dk1"/>
                </a:solidFill>
                <a:latin typeface="Times New Roman"/>
                <a:ea typeface="Times New Roman"/>
                <a:cs typeface="Times New Roman"/>
                <a:sym typeface="Times New Roman"/>
              </a:rPr>
              <a:t>Modem</a:t>
            </a:r>
            <a:endParaRPr sz="2400">
              <a:solidFill>
                <a:schemeClr val="dk1"/>
              </a:solidFill>
              <a:latin typeface="Times New Roman"/>
              <a:ea typeface="Times New Roman"/>
              <a:cs typeface="Times New Roman"/>
              <a:sym typeface="Times New Roman"/>
            </a:endParaRPr>
          </a:p>
          <a:p>
            <a:pPr indent="0" lvl="0" marL="2533649" marR="0" rtl="0" algn="l">
              <a:lnSpc>
                <a:spcPct val="95825"/>
              </a:lnSpc>
              <a:spcBef>
                <a:spcPts val="434"/>
              </a:spcBef>
              <a:spcAft>
                <a:spcPts val="0"/>
              </a:spcAft>
              <a:buNone/>
            </a:pPr>
            <a:r>
              <a:rPr lang="en-US" sz="2400">
                <a:solidFill>
                  <a:schemeClr val="dk1"/>
                </a:solidFill>
                <a:latin typeface="Times New Roman"/>
                <a:ea typeface="Times New Roman"/>
                <a:cs typeface="Times New Roman"/>
                <a:sym typeface="Times New Roman"/>
              </a:rPr>
              <a:t>Home 1   Home 2   Home 3   Home 4</a:t>
            </a:r>
            <a:endParaRPr/>
          </a:p>
          <a:p>
            <a:pPr indent="0" lvl="0" marL="336804" marR="0" rtl="0" algn="l">
              <a:lnSpc>
                <a:spcPct val="95825"/>
              </a:lnSpc>
              <a:spcBef>
                <a:spcPts val="335"/>
              </a:spcBef>
              <a:spcAft>
                <a:spcPts val="0"/>
              </a:spcAft>
              <a:buNone/>
            </a:pPr>
            <a:r>
              <a:rPr lang="en-US" sz="2400">
                <a:solidFill>
                  <a:schemeClr val="dk1"/>
                </a:solidFill>
                <a:latin typeface="Times New Roman"/>
                <a:ea typeface="Times New Roman"/>
                <a:cs typeface="Times New Roman"/>
                <a:sym typeface="Times New Roman"/>
              </a:rPr>
              <a:t>Cable</a:t>
            </a:r>
            <a:endParaRPr sz="2400">
              <a:solidFill>
                <a:schemeClr val="dk1"/>
              </a:solidFill>
              <a:latin typeface="Times New Roman"/>
              <a:ea typeface="Times New Roman"/>
              <a:cs typeface="Times New Roman"/>
              <a:sym typeface="Times New Roman"/>
            </a:endParaRPr>
          </a:p>
          <a:p>
            <a:pPr indent="0" lvl="0" marL="69554" marR="145923" rtl="0" algn="ctr">
              <a:lnSpc>
                <a:spcPct val="72500"/>
              </a:lnSpc>
              <a:spcBef>
                <a:spcPts val="4365"/>
              </a:spcBef>
              <a:spcAft>
                <a:spcPts val="0"/>
              </a:spcAft>
              <a:buNone/>
            </a:pPr>
            <a:r>
              <a:rPr baseline="-25000" lang="en-US" sz="1800">
                <a:solidFill>
                  <a:schemeClr val="dk1"/>
                </a:solidFill>
                <a:latin typeface="Times New Roman"/>
                <a:ea typeface="Times New Roman"/>
                <a:cs typeface="Times New Roman"/>
                <a:sym typeface="Times New Roman"/>
              </a:rPr>
              <a:t>Faculty CSE PSTUCCE 313                                                                     </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36"/>
          <p:cNvSpPr txBox="1"/>
          <p:nvPr>
            <p:ph idx="11" type="ftr"/>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200">
                <a:solidFill>
                  <a:srgbClr val="888888"/>
                </a:solidFill>
                <a:latin typeface="Calibri"/>
                <a:ea typeface="Calibri"/>
                <a:cs typeface="Calibri"/>
                <a:sym typeface="Calibri"/>
              </a:rPr>
              <a:t>TCP/IP Protocol Suite</a:t>
            </a:r>
            <a:endParaRPr/>
          </a:p>
        </p:txBody>
      </p:sp>
      <p:sp>
        <p:nvSpPr>
          <p:cNvPr id="408" name="Google Shape;408;p36"/>
          <p:cNvSpPr txBox="1"/>
          <p:nvPr>
            <p:ph idx="12" type="sldNum"/>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grpSp>
        <p:nvGrpSpPr>
          <p:cNvPr id="409" name="Google Shape;409;p36"/>
          <p:cNvGrpSpPr/>
          <p:nvPr/>
        </p:nvGrpSpPr>
        <p:grpSpPr>
          <a:xfrm>
            <a:off x="1752600" y="228600"/>
            <a:ext cx="8458200" cy="5791200"/>
            <a:chOff x="144" y="144"/>
            <a:chExt cx="5328" cy="3648"/>
          </a:xfrm>
        </p:grpSpPr>
        <p:grpSp>
          <p:nvGrpSpPr>
            <p:cNvPr id="410" name="Google Shape;410;p36"/>
            <p:cNvGrpSpPr/>
            <p:nvPr/>
          </p:nvGrpSpPr>
          <p:grpSpPr>
            <a:xfrm>
              <a:off x="144" y="144"/>
              <a:ext cx="432" cy="3648"/>
              <a:chOff x="48" y="48"/>
              <a:chExt cx="576" cy="3984"/>
            </a:xfrm>
          </p:grpSpPr>
          <p:sp>
            <p:nvSpPr>
              <p:cNvPr id="411" name="Google Shape;411;p36"/>
              <p:cNvSpPr/>
              <p:nvPr/>
            </p:nvSpPr>
            <p:spPr>
              <a:xfrm>
                <a:off x="240" y="48"/>
                <a:ext cx="192" cy="3984"/>
              </a:xfrm>
              <a:prstGeom prst="rect">
                <a:avLst/>
              </a:prstGeom>
              <a:solidFill>
                <a:srgbClr val="DDDDDD"/>
              </a:solidFill>
              <a:ln cap="flat" cmpd="sng" w="19050">
                <a:solidFill>
                  <a:srgbClr val="DDDDD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p:txBody>
          </p:sp>
          <p:sp>
            <p:nvSpPr>
              <p:cNvPr id="412" name="Google Shape;412;p36"/>
              <p:cNvSpPr/>
              <p:nvPr/>
            </p:nvSpPr>
            <p:spPr>
              <a:xfrm>
                <a:off x="48" y="48"/>
                <a:ext cx="192" cy="3984"/>
              </a:xfrm>
              <a:prstGeom prst="rect">
                <a:avLst/>
              </a:prstGeom>
              <a:solidFill>
                <a:srgbClr val="DDDDDD"/>
              </a:solidFill>
              <a:ln cap="flat" cmpd="sng" w="19050">
                <a:solidFill>
                  <a:srgbClr val="DDDDD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p:txBody>
          </p:sp>
          <p:sp>
            <p:nvSpPr>
              <p:cNvPr id="413" name="Google Shape;413;p36"/>
              <p:cNvSpPr/>
              <p:nvPr/>
            </p:nvSpPr>
            <p:spPr>
              <a:xfrm>
                <a:off x="432" y="48"/>
                <a:ext cx="192" cy="3984"/>
              </a:xfrm>
              <a:prstGeom prst="rect">
                <a:avLst/>
              </a:prstGeom>
              <a:solidFill>
                <a:srgbClr val="DDDDDD"/>
              </a:solidFill>
              <a:ln cap="flat" cmpd="sng" w="19050">
                <a:solidFill>
                  <a:srgbClr val="DDDDD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p:txBody>
          </p:sp>
        </p:grpSp>
        <p:grpSp>
          <p:nvGrpSpPr>
            <p:cNvPr id="414" name="Google Shape;414;p36"/>
            <p:cNvGrpSpPr/>
            <p:nvPr/>
          </p:nvGrpSpPr>
          <p:grpSpPr>
            <a:xfrm>
              <a:off x="144" y="144"/>
              <a:ext cx="5328" cy="336"/>
              <a:chOff x="0" y="144"/>
              <a:chExt cx="5760" cy="432"/>
            </a:xfrm>
          </p:grpSpPr>
          <p:sp>
            <p:nvSpPr>
              <p:cNvPr id="415" name="Google Shape;415;p36"/>
              <p:cNvSpPr/>
              <p:nvPr/>
            </p:nvSpPr>
            <p:spPr>
              <a:xfrm>
                <a:off x="0" y="144"/>
                <a:ext cx="5760" cy="144"/>
              </a:xfrm>
              <a:prstGeom prst="rect">
                <a:avLst/>
              </a:prstGeom>
              <a:solidFill>
                <a:srgbClr val="DDDDDD"/>
              </a:solidFill>
              <a:ln cap="flat" cmpd="sng" w="1905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p:txBody>
          </p:sp>
          <p:sp>
            <p:nvSpPr>
              <p:cNvPr id="416" name="Google Shape;416;p36"/>
              <p:cNvSpPr/>
              <p:nvPr/>
            </p:nvSpPr>
            <p:spPr>
              <a:xfrm>
                <a:off x="0" y="288"/>
                <a:ext cx="5760" cy="144"/>
              </a:xfrm>
              <a:prstGeom prst="rect">
                <a:avLst/>
              </a:prstGeom>
              <a:solidFill>
                <a:srgbClr val="DDDDDD"/>
              </a:solidFill>
              <a:ln cap="flat" cmpd="sng" w="1905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p:txBody>
          </p:sp>
          <p:sp>
            <p:nvSpPr>
              <p:cNvPr id="417" name="Google Shape;417;p36"/>
              <p:cNvSpPr/>
              <p:nvPr/>
            </p:nvSpPr>
            <p:spPr>
              <a:xfrm>
                <a:off x="0" y="432"/>
                <a:ext cx="5760" cy="144"/>
              </a:xfrm>
              <a:prstGeom prst="rect">
                <a:avLst/>
              </a:prstGeom>
              <a:solidFill>
                <a:srgbClr val="DDDDDD"/>
              </a:solidFill>
              <a:ln cap="flat" cmpd="sng" w="1905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p:txBody>
          </p:sp>
        </p:grpSp>
        <p:grpSp>
          <p:nvGrpSpPr>
            <p:cNvPr id="418" name="Google Shape;418;p36"/>
            <p:cNvGrpSpPr/>
            <p:nvPr/>
          </p:nvGrpSpPr>
          <p:grpSpPr>
            <a:xfrm>
              <a:off x="144" y="144"/>
              <a:ext cx="432" cy="336"/>
              <a:chOff x="144" y="144"/>
              <a:chExt cx="432" cy="336"/>
            </a:xfrm>
          </p:grpSpPr>
          <p:grpSp>
            <p:nvGrpSpPr>
              <p:cNvPr id="419" name="Google Shape;419;p36"/>
              <p:cNvGrpSpPr/>
              <p:nvPr/>
            </p:nvGrpSpPr>
            <p:grpSpPr>
              <a:xfrm>
                <a:off x="144" y="256"/>
                <a:ext cx="432" cy="112"/>
                <a:chOff x="288" y="256"/>
                <a:chExt cx="432" cy="112"/>
              </a:xfrm>
            </p:grpSpPr>
            <p:sp>
              <p:nvSpPr>
                <p:cNvPr id="420" name="Google Shape;420;p36"/>
                <p:cNvSpPr/>
                <p:nvPr/>
              </p:nvSpPr>
              <p:spPr>
                <a:xfrm>
                  <a:off x="288" y="256"/>
                  <a:ext cx="144" cy="112"/>
                </a:xfrm>
                <a:prstGeom prst="rect">
                  <a:avLst/>
                </a:prstGeom>
                <a:gradFill>
                  <a:gsLst>
                    <a:gs pos="0">
                      <a:srgbClr val="034587"/>
                    </a:gs>
                    <a:gs pos="100000">
                      <a:schemeClr val="hlink"/>
                    </a:gs>
                  </a:gsLst>
                  <a:lin ang="18900000" scaled="0"/>
                </a:gra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1" name="Google Shape;421;p36"/>
                <p:cNvSpPr/>
                <p:nvPr/>
              </p:nvSpPr>
              <p:spPr>
                <a:xfrm>
                  <a:off x="576" y="256"/>
                  <a:ext cx="144" cy="112"/>
                </a:xfrm>
                <a:prstGeom prst="rect">
                  <a:avLst/>
                </a:prstGeom>
                <a:gradFill>
                  <a:gsLst>
                    <a:gs pos="0">
                      <a:srgbClr val="034587"/>
                    </a:gs>
                    <a:gs pos="100000">
                      <a:schemeClr val="hlink"/>
                    </a:gs>
                  </a:gsLst>
                  <a:lin ang="18900000" scaled="0"/>
                </a:gra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2" name="Google Shape;422;p36"/>
                <p:cNvSpPr/>
                <p:nvPr/>
              </p:nvSpPr>
              <p:spPr>
                <a:xfrm>
                  <a:off x="432" y="256"/>
                  <a:ext cx="144" cy="112"/>
                </a:xfrm>
                <a:prstGeom prst="rect">
                  <a:avLst/>
                </a:prstGeom>
                <a:gradFill>
                  <a:gsLst>
                    <a:gs pos="0">
                      <a:srgbClr val="034587"/>
                    </a:gs>
                    <a:gs pos="100000">
                      <a:schemeClr val="hlink"/>
                    </a:gs>
                  </a:gsLst>
                  <a:lin ang="18900000" scaled="0"/>
                </a:gra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423" name="Google Shape;423;p36"/>
              <p:cNvGrpSpPr/>
              <p:nvPr/>
            </p:nvGrpSpPr>
            <p:grpSpPr>
              <a:xfrm>
                <a:off x="144" y="144"/>
                <a:ext cx="432" cy="336"/>
                <a:chOff x="144" y="144"/>
                <a:chExt cx="432" cy="336"/>
              </a:xfrm>
            </p:grpSpPr>
            <p:grpSp>
              <p:nvGrpSpPr>
                <p:cNvPr id="424" name="Google Shape;424;p36"/>
                <p:cNvGrpSpPr/>
                <p:nvPr/>
              </p:nvGrpSpPr>
              <p:grpSpPr>
                <a:xfrm>
                  <a:off x="144" y="144"/>
                  <a:ext cx="432" cy="112"/>
                  <a:chOff x="288" y="256"/>
                  <a:chExt cx="432" cy="112"/>
                </a:xfrm>
              </p:grpSpPr>
              <p:sp>
                <p:nvSpPr>
                  <p:cNvPr id="425" name="Google Shape;425;p36"/>
                  <p:cNvSpPr/>
                  <p:nvPr/>
                </p:nvSpPr>
                <p:spPr>
                  <a:xfrm>
                    <a:off x="288" y="256"/>
                    <a:ext cx="144" cy="112"/>
                  </a:xfrm>
                  <a:prstGeom prst="rect">
                    <a:avLst/>
                  </a:prstGeom>
                  <a:gradFill>
                    <a:gsLst>
                      <a:gs pos="0">
                        <a:srgbClr val="034587"/>
                      </a:gs>
                      <a:gs pos="100000">
                        <a:schemeClr val="hlink"/>
                      </a:gs>
                    </a:gsLst>
                    <a:lin ang="18900000" scaled="0"/>
                  </a:gra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6" name="Google Shape;426;p36"/>
                  <p:cNvSpPr/>
                  <p:nvPr/>
                </p:nvSpPr>
                <p:spPr>
                  <a:xfrm>
                    <a:off x="576" y="256"/>
                    <a:ext cx="144" cy="112"/>
                  </a:xfrm>
                  <a:prstGeom prst="rect">
                    <a:avLst/>
                  </a:prstGeom>
                  <a:gradFill>
                    <a:gsLst>
                      <a:gs pos="0">
                        <a:srgbClr val="034587"/>
                      </a:gs>
                      <a:gs pos="100000">
                        <a:schemeClr val="hlink"/>
                      </a:gs>
                    </a:gsLst>
                    <a:lin ang="18900000" scaled="0"/>
                  </a:gra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7" name="Google Shape;427;p36"/>
                  <p:cNvSpPr/>
                  <p:nvPr/>
                </p:nvSpPr>
                <p:spPr>
                  <a:xfrm>
                    <a:off x="432" y="256"/>
                    <a:ext cx="144" cy="112"/>
                  </a:xfrm>
                  <a:prstGeom prst="rect">
                    <a:avLst/>
                  </a:prstGeom>
                  <a:gradFill>
                    <a:gsLst>
                      <a:gs pos="0">
                        <a:srgbClr val="034587"/>
                      </a:gs>
                      <a:gs pos="100000">
                        <a:schemeClr val="hlink"/>
                      </a:gs>
                    </a:gsLst>
                    <a:lin ang="18900000" scaled="0"/>
                  </a:gra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428" name="Google Shape;428;p36"/>
                <p:cNvGrpSpPr/>
                <p:nvPr/>
              </p:nvGrpSpPr>
              <p:grpSpPr>
                <a:xfrm>
                  <a:off x="144" y="368"/>
                  <a:ext cx="432" cy="112"/>
                  <a:chOff x="288" y="256"/>
                  <a:chExt cx="432" cy="112"/>
                </a:xfrm>
              </p:grpSpPr>
              <p:sp>
                <p:nvSpPr>
                  <p:cNvPr id="429" name="Google Shape;429;p36"/>
                  <p:cNvSpPr/>
                  <p:nvPr/>
                </p:nvSpPr>
                <p:spPr>
                  <a:xfrm>
                    <a:off x="288" y="256"/>
                    <a:ext cx="144" cy="112"/>
                  </a:xfrm>
                  <a:prstGeom prst="rect">
                    <a:avLst/>
                  </a:prstGeom>
                  <a:gradFill>
                    <a:gsLst>
                      <a:gs pos="0">
                        <a:srgbClr val="034587"/>
                      </a:gs>
                      <a:gs pos="100000">
                        <a:schemeClr val="hlink"/>
                      </a:gs>
                    </a:gsLst>
                    <a:lin ang="18900000" scaled="0"/>
                  </a:gra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0" name="Google Shape;430;p36"/>
                  <p:cNvSpPr/>
                  <p:nvPr/>
                </p:nvSpPr>
                <p:spPr>
                  <a:xfrm>
                    <a:off x="576" y="256"/>
                    <a:ext cx="144" cy="112"/>
                  </a:xfrm>
                  <a:prstGeom prst="rect">
                    <a:avLst/>
                  </a:prstGeom>
                  <a:gradFill>
                    <a:gsLst>
                      <a:gs pos="0">
                        <a:srgbClr val="034587"/>
                      </a:gs>
                      <a:gs pos="100000">
                        <a:schemeClr val="hlink"/>
                      </a:gs>
                    </a:gsLst>
                    <a:lin ang="18900000" scaled="0"/>
                  </a:gra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1" name="Google Shape;431;p36"/>
                  <p:cNvSpPr/>
                  <p:nvPr/>
                </p:nvSpPr>
                <p:spPr>
                  <a:xfrm>
                    <a:off x="432" y="256"/>
                    <a:ext cx="144" cy="112"/>
                  </a:xfrm>
                  <a:prstGeom prst="rect">
                    <a:avLst/>
                  </a:prstGeom>
                  <a:gradFill>
                    <a:gsLst>
                      <a:gs pos="0">
                        <a:srgbClr val="034587"/>
                      </a:gs>
                      <a:gs pos="100000">
                        <a:schemeClr val="hlink"/>
                      </a:gs>
                    </a:gsLst>
                    <a:lin ang="18900000" scaled="0"/>
                  </a:gra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grpSp>
      </p:grpSp>
      <p:pic>
        <p:nvPicPr>
          <p:cNvPr id="432" name="Google Shape;432;p36"/>
          <p:cNvPicPr preferRelativeResize="0"/>
          <p:nvPr/>
        </p:nvPicPr>
        <p:blipFill rotWithShape="1">
          <a:blip r:embed="rId3">
            <a:alphaModFix/>
          </a:blip>
          <a:srcRect b="0" l="0" r="0" t="0"/>
          <a:stretch/>
        </p:blipFill>
        <p:spPr>
          <a:xfrm>
            <a:off x="3489326" y="2641600"/>
            <a:ext cx="5211763" cy="15748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37"/>
          <p:cNvSpPr/>
          <p:nvPr/>
        </p:nvSpPr>
        <p:spPr>
          <a:xfrm>
            <a:off x="1901952" y="241553"/>
            <a:ext cx="8388096" cy="6298692"/>
          </a:xfrm>
          <a:custGeom>
            <a:rect b="b" l="l" r="r" t="t"/>
            <a:pathLst>
              <a:path extrusionOk="0" h="6298692" w="8388096">
                <a:moveTo>
                  <a:pt x="0" y="0"/>
                </a:moveTo>
                <a:lnTo>
                  <a:pt x="0" y="6298692"/>
                </a:lnTo>
                <a:lnTo>
                  <a:pt x="8388096" y="6298692"/>
                </a:lnTo>
                <a:lnTo>
                  <a:pt x="8388096" y="0"/>
                </a:lnTo>
                <a:lnTo>
                  <a:pt x="0" y="0"/>
                </a:lnTo>
                <a:close/>
              </a:path>
            </a:pathLst>
          </a:custGeom>
          <a:noFill/>
          <a:ln cap="flat" cmpd="sng" w="25400">
            <a:solidFill>
              <a:srgbClr val="053CE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8" name="Google Shape;438;p37"/>
          <p:cNvSpPr/>
          <p:nvPr/>
        </p:nvSpPr>
        <p:spPr>
          <a:xfrm>
            <a:off x="4014977" y="2149601"/>
            <a:ext cx="176022" cy="0"/>
          </a:xfrm>
          <a:custGeom>
            <a:rect b="b" l="l" r="r" t="t"/>
            <a:pathLst>
              <a:path extrusionOk="0" h="120000" w="176022">
                <a:moveTo>
                  <a:pt x="0" y="0"/>
                </a:moveTo>
                <a:lnTo>
                  <a:pt x="176022" y="0"/>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9" name="Google Shape;439;p37"/>
          <p:cNvSpPr/>
          <p:nvPr/>
        </p:nvSpPr>
        <p:spPr>
          <a:xfrm>
            <a:off x="7886701" y="1940052"/>
            <a:ext cx="444245" cy="329946"/>
          </a:xfrm>
          <a:custGeom>
            <a:rect b="b" l="l" r="r" t="t"/>
            <a:pathLst>
              <a:path extrusionOk="0" h="329946" w="444246">
                <a:moveTo>
                  <a:pt x="0" y="329946"/>
                </a:moveTo>
                <a:lnTo>
                  <a:pt x="444245" y="0"/>
                </a:lnTo>
              </a:path>
            </a:pathLst>
          </a:custGeom>
          <a:noFill/>
          <a:ln cap="flat" cmpd="sng" w="508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0" name="Google Shape;440;p37"/>
          <p:cNvSpPr/>
          <p:nvPr/>
        </p:nvSpPr>
        <p:spPr>
          <a:xfrm>
            <a:off x="7924800" y="2054351"/>
            <a:ext cx="457200" cy="190500"/>
          </a:xfrm>
          <a:custGeom>
            <a:rect b="b" l="l" r="r" t="t"/>
            <a:pathLst>
              <a:path extrusionOk="0" h="190500" w="457200">
                <a:moveTo>
                  <a:pt x="0" y="190500"/>
                </a:moveTo>
                <a:lnTo>
                  <a:pt x="457200" y="0"/>
                </a:lnTo>
              </a:path>
            </a:pathLst>
          </a:custGeom>
          <a:noFill/>
          <a:ln cap="flat" cmpd="sng" w="508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1" name="Google Shape;441;p37"/>
          <p:cNvSpPr/>
          <p:nvPr/>
        </p:nvSpPr>
        <p:spPr>
          <a:xfrm>
            <a:off x="7924801" y="2218945"/>
            <a:ext cx="444245" cy="228599"/>
          </a:xfrm>
          <a:custGeom>
            <a:rect b="b" l="l" r="r" t="t"/>
            <a:pathLst>
              <a:path extrusionOk="0" h="228600" w="444246">
                <a:moveTo>
                  <a:pt x="0" y="0"/>
                </a:moveTo>
                <a:lnTo>
                  <a:pt x="444245" y="228599"/>
                </a:lnTo>
              </a:path>
            </a:pathLst>
          </a:custGeom>
          <a:noFill/>
          <a:ln cap="flat" cmpd="sng" w="507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2" name="Google Shape;442;p37"/>
          <p:cNvSpPr/>
          <p:nvPr/>
        </p:nvSpPr>
        <p:spPr>
          <a:xfrm>
            <a:off x="7962900" y="2257045"/>
            <a:ext cx="419100" cy="51053"/>
          </a:xfrm>
          <a:custGeom>
            <a:rect b="b" l="l" r="r" t="t"/>
            <a:pathLst>
              <a:path extrusionOk="0" h="51054" w="419100">
                <a:moveTo>
                  <a:pt x="0" y="0"/>
                </a:moveTo>
                <a:lnTo>
                  <a:pt x="419100" y="51053"/>
                </a:lnTo>
              </a:path>
            </a:pathLst>
          </a:custGeom>
          <a:noFill/>
          <a:ln cap="flat" cmpd="sng" w="508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3" name="Google Shape;443;p37"/>
          <p:cNvSpPr/>
          <p:nvPr/>
        </p:nvSpPr>
        <p:spPr>
          <a:xfrm>
            <a:off x="4191001" y="1946148"/>
            <a:ext cx="1155953" cy="2209800"/>
          </a:xfrm>
          <a:custGeom>
            <a:rect b="b" l="l" r="r" t="t"/>
            <a:pathLst>
              <a:path extrusionOk="0" h="2209800" w="1155953">
                <a:moveTo>
                  <a:pt x="0" y="0"/>
                </a:moveTo>
                <a:lnTo>
                  <a:pt x="0" y="2209800"/>
                </a:lnTo>
                <a:lnTo>
                  <a:pt x="1155953" y="2209800"/>
                </a:lnTo>
                <a:lnTo>
                  <a:pt x="1155953" y="0"/>
                </a:lnTo>
                <a:lnTo>
                  <a:pt x="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4" name="Google Shape;444;p37"/>
          <p:cNvSpPr/>
          <p:nvPr/>
        </p:nvSpPr>
        <p:spPr>
          <a:xfrm>
            <a:off x="4191001" y="1946148"/>
            <a:ext cx="1155953" cy="2209800"/>
          </a:xfrm>
          <a:custGeom>
            <a:rect b="b" l="l" r="r" t="t"/>
            <a:pathLst>
              <a:path extrusionOk="0" h="2209800" w="1155953">
                <a:moveTo>
                  <a:pt x="0" y="0"/>
                </a:moveTo>
                <a:lnTo>
                  <a:pt x="0" y="2209800"/>
                </a:lnTo>
                <a:lnTo>
                  <a:pt x="1155953" y="2209800"/>
                </a:lnTo>
                <a:lnTo>
                  <a:pt x="1155953" y="0"/>
                </a:lnTo>
                <a:lnTo>
                  <a:pt x="0" y="0"/>
                </a:lnTo>
                <a:close/>
              </a:path>
            </a:pathLst>
          </a:custGeom>
          <a:noFill/>
          <a:ln cap="flat" cmpd="sng" w="12700">
            <a:solidFill>
              <a:srgbClr val="FF4B4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5" name="Google Shape;445;p37"/>
          <p:cNvSpPr/>
          <p:nvPr/>
        </p:nvSpPr>
        <p:spPr>
          <a:xfrm>
            <a:off x="7886701" y="2803398"/>
            <a:ext cx="444245" cy="329946"/>
          </a:xfrm>
          <a:custGeom>
            <a:rect b="b" l="l" r="r" t="t"/>
            <a:pathLst>
              <a:path extrusionOk="0" h="329946" w="444246">
                <a:moveTo>
                  <a:pt x="0" y="329946"/>
                </a:moveTo>
                <a:lnTo>
                  <a:pt x="444245" y="0"/>
                </a:lnTo>
              </a:path>
            </a:pathLst>
          </a:custGeom>
          <a:noFill/>
          <a:ln cap="flat" cmpd="sng" w="508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6" name="Google Shape;446;p37"/>
          <p:cNvSpPr/>
          <p:nvPr/>
        </p:nvSpPr>
        <p:spPr>
          <a:xfrm>
            <a:off x="7924800" y="2930651"/>
            <a:ext cx="457200" cy="190500"/>
          </a:xfrm>
          <a:custGeom>
            <a:rect b="b" l="l" r="r" t="t"/>
            <a:pathLst>
              <a:path extrusionOk="0" h="190500" w="457200">
                <a:moveTo>
                  <a:pt x="0" y="190500"/>
                </a:moveTo>
                <a:lnTo>
                  <a:pt x="457200" y="0"/>
                </a:lnTo>
              </a:path>
            </a:pathLst>
          </a:custGeom>
          <a:noFill/>
          <a:ln cap="flat" cmpd="sng" w="508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7" name="Google Shape;447;p37"/>
          <p:cNvSpPr/>
          <p:nvPr/>
        </p:nvSpPr>
        <p:spPr>
          <a:xfrm>
            <a:off x="7924801" y="3095245"/>
            <a:ext cx="444245" cy="228599"/>
          </a:xfrm>
          <a:custGeom>
            <a:rect b="b" l="l" r="r" t="t"/>
            <a:pathLst>
              <a:path extrusionOk="0" h="228600" w="444246">
                <a:moveTo>
                  <a:pt x="0" y="0"/>
                </a:moveTo>
                <a:lnTo>
                  <a:pt x="444245" y="228599"/>
                </a:lnTo>
              </a:path>
            </a:pathLst>
          </a:custGeom>
          <a:noFill/>
          <a:ln cap="flat" cmpd="sng" w="507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8" name="Google Shape;448;p37"/>
          <p:cNvSpPr/>
          <p:nvPr/>
        </p:nvSpPr>
        <p:spPr>
          <a:xfrm>
            <a:off x="7949945" y="3121152"/>
            <a:ext cx="432054" cy="63245"/>
          </a:xfrm>
          <a:custGeom>
            <a:rect b="b" l="l" r="r" t="t"/>
            <a:pathLst>
              <a:path extrusionOk="0" h="63245" w="432053">
                <a:moveTo>
                  <a:pt x="0" y="0"/>
                </a:moveTo>
                <a:lnTo>
                  <a:pt x="432054" y="63245"/>
                </a:lnTo>
              </a:path>
            </a:pathLst>
          </a:custGeom>
          <a:noFill/>
          <a:ln cap="flat" cmpd="sng" w="508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9" name="Google Shape;449;p37"/>
          <p:cNvSpPr/>
          <p:nvPr/>
        </p:nvSpPr>
        <p:spPr>
          <a:xfrm>
            <a:off x="7886701" y="3616452"/>
            <a:ext cx="444245" cy="316992"/>
          </a:xfrm>
          <a:custGeom>
            <a:rect b="b" l="l" r="r" t="t"/>
            <a:pathLst>
              <a:path extrusionOk="0" h="316991" w="444246">
                <a:moveTo>
                  <a:pt x="0" y="316992"/>
                </a:moveTo>
                <a:lnTo>
                  <a:pt x="444245" y="0"/>
                </a:lnTo>
              </a:path>
            </a:pathLst>
          </a:custGeom>
          <a:noFill/>
          <a:ln cap="flat" cmpd="sng" w="508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0" name="Google Shape;450;p37"/>
          <p:cNvSpPr/>
          <p:nvPr/>
        </p:nvSpPr>
        <p:spPr>
          <a:xfrm>
            <a:off x="7924800" y="3730751"/>
            <a:ext cx="457200" cy="190500"/>
          </a:xfrm>
          <a:custGeom>
            <a:rect b="b" l="l" r="r" t="t"/>
            <a:pathLst>
              <a:path extrusionOk="0" h="190500" w="457200">
                <a:moveTo>
                  <a:pt x="0" y="190500"/>
                </a:moveTo>
                <a:lnTo>
                  <a:pt x="457200" y="0"/>
                </a:lnTo>
              </a:path>
            </a:pathLst>
          </a:custGeom>
          <a:noFill/>
          <a:ln cap="flat" cmpd="sng" w="508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1" name="Google Shape;451;p37"/>
          <p:cNvSpPr/>
          <p:nvPr/>
        </p:nvSpPr>
        <p:spPr>
          <a:xfrm>
            <a:off x="7924801" y="3895345"/>
            <a:ext cx="444245" cy="228599"/>
          </a:xfrm>
          <a:custGeom>
            <a:rect b="b" l="l" r="r" t="t"/>
            <a:pathLst>
              <a:path extrusionOk="0" h="228600" w="444246">
                <a:moveTo>
                  <a:pt x="0" y="0"/>
                </a:moveTo>
                <a:lnTo>
                  <a:pt x="444245" y="228599"/>
                </a:lnTo>
              </a:path>
            </a:pathLst>
          </a:custGeom>
          <a:noFill/>
          <a:ln cap="flat" cmpd="sng" w="507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2" name="Google Shape;452;p37"/>
          <p:cNvSpPr/>
          <p:nvPr/>
        </p:nvSpPr>
        <p:spPr>
          <a:xfrm>
            <a:off x="7949945" y="3933445"/>
            <a:ext cx="432054" cy="51053"/>
          </a:xfrm>
          <a:custGeom>
            <a:rect b="b" l="l" r="r" t="t"/>
            <a:pathLst>
              <a:path extrusionOk="0" h="51053" w="432053">
                <a:moveTo>
                  <a:pt x="0" y="0"/>
                </a:moveTo>
                <a:lnTo>
                  <a:pt x="432054" y="51053"/>
                </a:lnTo>
              </a:path>
            </a:pathLst>
          </a:custGeom>
          <a:noFill/>
          <a:ln cap="flat" cmpd="sng" w="508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3" name="Google Shape;453;p37"/>
          <p:cNvSpPr/>
          <p:nvPr/>
        </p:nvSpPr>
        <p:spPr>
          <a:xfrm>
            <a:off x="7854697" y="3851148"/>
            <a:ext cx="102107" cy="127254"/>
          </a:xfrm>
          <a:custGeom>
            <a:rect b="b" l="l" r="r" t="t"/>
            <a:pathLst>
              <a:path extrusionOk="0" h="127253" w="102108">
                <a:moveTo>
                  <a:pt x="51053" y="0"/>
                </a:moveTo>
                <a:lnTo>
                  <a:pt x="38295" y="1983"/>
                </a:lnTo>
                <a:lnTo>
                  <a:pt x="26719" y="7608"/>
                </a:lnTo>
                <a:lnTo>
                  <a:pt x="16727" y="16387"/>
                </a:lnTo>
                <a:lnTo>
                  <a:pt x="8720" y="27830"/>
                </a:lnTo>
                <a:lnTo>
                  <a:pt x="3098" y="41450"/>
                </a:lnTo>
                <a:lnTo>
                  <a:pt x="263" y="56758"/>
                </a:lnTo>
                <a:lnTo>
                  <a:pt x="0" y="63246"/>
                </a:lnTo>
                <a:lnTo>
                  <a:pt x="1584" y="79031"/>
                </a:lnTo>
                <a:lnTo>
                  <a:pt x="6076" y="93425"/>
                </a:lnTo>
                <a:lnTo>
                  <a:pt x="13084" y="105915"/>
                </a:lnTo>
                <a:lnTo>
                  <a:pt x="22214" y="115990"/>
                </a:lnTo>
                <a:lnTo>
                  <a:pt x="33075" y="123137"/>
                </a:lnTo>
                <a:lnTo>
                  <a:pt x="45273" y="126844"/>
                </a:lnTo>
                <a:lnTo>
                  <a:pt x="51053" y="127254"/>
                </a:lnTo>
                <a:lnTo>
                  <a:pt x="63723" y="125249"/>
                </a:lnTo>
                <a:lnTo>
                  <a:pt x="75230" y="119576"/>
                </a:lnTo>
                <a:lnTo>
                  <a:pt x="85182" y="110746"/>
                </a:lnTo>
                <a:lnTo>
                  <a:pt x="93187" y="99272"/>
                </a:lnTo>
                <a:lnTo>
                  <a:pt x="98851" y="85666"/>
                </a:lnTo>
                <a:lnTo>
                  <a:pt x="101784" y="70439"/>
                </a:lnTo>
                <a:lnTo>
                  <a:pt x="102107" y="63246"/>
                </a:lnTo>
                <a:lnTo>
                  <a:pt x="100500" y="47399"/>
                </a:lnTo>
                <a:lnTo>
                  <a:pt x="95945" y="33045"/>
                </a:lnTo>
                <a:lnTo>
                  <a:pt x="88844" y="20672"/>
                </a:lnTo>
                <a:lnTo>
                  <a:pt x="79598" y="10769"/>
                </a:lnTo>
                <a:lnTo>
                  <a:pt x="68607" y="3824"/>
                </a:lnTo>
                <a:lnTo>
                  <a:pt x="56274" y="325"/>
                </a:lnTo>
                <a:lnTo>
                  <a:pt x="51053" y="0"/>
                </a:lnTo>
                <a:close/>
              </a:path>
            </a:pathLst>
          </a:custGeom>
          <a:solidFill>
            <a:srgbClr val="FFFF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4" name="Google Shape;454;p37"/>
          <p:cNvSpPr/>
          <p:nvPr/>
        </p:nvSpPr>
        <p:spPr>
          <a:xfrm>
            <a:off x="7854697" y="3851148"/>
            <a:ext cx="102107" cy="127254"/>
          </a:xfrm>
          <a:custGeom>
            <a:rect b="b" l="l" r="r" t="t"/>
            <a:pathLst>
              <a:path extrusionOk="0" h="127253" w="102108">
                <a:moveTo>
                  <a:pt x="51053" y="0"/>
                </a:moveTo>
                <a:lnTo>
                  <a:pt x="38295" y="1983"/>
                </a:lnTo>
                <a:lnTo>
                  <a:pt x="26719" y="7608"/>
                </a:lnTo>
                <a:lnTo>
                  <a:pt x="16727" y="16387"/>
                </a:lnTo>
                <a:lnTo>
                  <a:pt x="8720" y="27830"/>
                </a:lnTo>
                <a:lnTo>
                  <a:pt x="3098" y="41450"/>
                </a:lnTo>
                <a:lnTo>
                  <a:pt x="263" y="56758"/>
                </a:lnTo>
                <a:lnTo>
                  <a:pt x="0" y="63246"/>
                </a:lnTo>
                <a:lnTo>
                  <a:pt x="1584" y="79031"/>
                </a:lnTo>
                <a:lnTo>
                  <a:pt x="6076" y="93425"/>
                </a:lnTo>
                <a:lnTo>
                  <a:pt x="13084" y="105915"/>
                </a:lnTo>
                <a:lnTo>
                  <a:pt x="22214" y="115990"/>
                </a:lnTo>
                <a:lnTo>
                  <a:pt x="33075" y="123137"/>
                </a:lnTo>
                <a:lnTo>
                  <a:pt x="45273" y="126844"/>
                </a:lnTo>
                <a:lnTo>
                  <a:pt x="51053" y="127254"/>
                </a:lnTo>
                <a:lnTo>
                  <a:pt x="63723" y="125249"/>
                </a:lnTo>
                <a:lnTo>
                  <a:pt x="75230" y="119576"/>
                </a:lnTo>
                <a:lnTo>
                  <a:pt x="85182" y="110746"/>
                </a:lnTo>
                <a:lnTo>
                  <a:pt x="93187" y="99272"/>
                </a:lnTo>
                <a:lnTo>
                  <a:pt x="98851" y="85666"/>
                </a:lnTo>
                <a:lnTo>
                  <a:pt x="101784" y="70439"/>
                </a:lnTo>
                <a:lnTo>
                  <a:pt x="102107" y="63246"/>
                </a:lnTo>
                <a:lnTo>
                  <a:pt x="100500" y="47399"/>
                </a:lnTo>
                <a:lnTo>
                  <a:pt x="95945" y="33045"/>
                </a:lnTo>
                <a:lnTo>
                  <a:pt x="88844" y="20672"/>
                </a:lnTo>
                <a:lnTo>
                  <a:pt x="79598" y="10769"/>
                </a:lnTo>
                <a:lnTo>
                  <a:pt x="68607" y="3824"/>
                </a:lnTo>
                <a:lnTo>
                  <a:pt x="56274" y="325"/>
                </a:lnTo>
                <a:lnTo>
                  <a:pt x="51053" y="0"/>
                </a:lnTo>
                <a:close/>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5" name="Google Shape;455;p37"/>
          <p:cNvSpPr/>
          <p:nvPr/>
        </p:nvSpPr>
        <p:spPr>
          <a:xfrm>
            <a:off x="7892797" y="2149601"/>
            <a:ext cx="102107" cy="126492"/>
          </a:xfrm>
          <a:custGeom>
            <a:rect b="b" l="l" r="r" t="t"/>
            <a:pathLst>
              <a:path extrusionOk="0" h="126492" w="102108">
                <a:moveTo>
                  <a:pt x="51053" y="0"/>
                </a:moveTo>
                <a:lnTo>
                  <a:pt x="38295" y="1983"/>
                </a:lnTo>
                <a:lnTo>
                  <a:pt x="26719" y="7608"/>
                </a:lnTo>
                <a:lnTo>
                  <a:pt x="16727" y="16387"/>
                </a:lnTo>
                <a:lnTo>
                  <a:pt x="8720" y="27830"/>
                </a:lnTo>
                <a:lnTo>
                  <a:pt x="3098" y="41450"/>
                </a:lnTo>
                <a:lnTo>
                  <a:pt x="263" y="56758"/>
                </a:lnTo>
                <a:lnTo>
                  <a:pt x="0" y="63246"/>
                </a:lnTo>
                <a:lnTo>
                  <a:pt x="1607" y="79092"/>
                </a:lnTo>
                <a:lnTo>
                  <a:pt x="6162" y="93446"/>
                </a:lnTo>
                <a:lnTo>
                  <a:pt x="13263" y="105819"/>
                </a:lnTo>
                <a:lnTo>
                  <a:pt x="22509" y="115722"/>
                </a:lnTo>
                <a:lnTo>
                  <a:pt x="33500" y="122667"/>
                </a:lnTo>
                <a:lnTo>
                  <a:pt x="45833" y="126166"/>
                </a:lnTo>
                <a:lnTo>
                  <a:pt x="51053" y="126492"/>
                </a:lnTo>
                <a:lnTo>
                  <a:pt x="63812" y="124508"/>
                </a:lnTo>
                <a:lnTo>
                  <a:pt x="75388" y="118883"/>
                </a:lnTo>
                <a:lnTo>
                  <a:pt x="85380" y="110104"/>
                </a:lnTo>
                <a:lnTo>
                  <a:pt x="93387" y="98661"/>
                </a:lnTo>
                <a:lnTo>
                  <a:pt x="99009" y="85041"/>
                </a:lnTo>
                <a:lnTo>
                  <a:pt x="101844" y="69733"/>
                </a:lnTo>
                <a:lnTo>
                  <a:pt x="102107" y="63246"/>
                </a:lnTo>
                <a:lnTo>
                  <a:pt x="100500" y="47399"/>
                </a:lnTo>
                <a:lnTo>
                  <a:pt x="95945" y="33045"/>
                </a:lnTo>
                <a:lnTo>
                  <a:pt x="88844" y="20672"/>
                </a:lnTo>
                <a:lnTo>
                  <a:pt x="79598" y="10769"/>
                </a:lnTo>
                <a:lnTo>
                  <a:pt x="68607" y="3824"/>
                </a:lnTo>
                <a:lnTo>
                  <a:pt x="56274" y="325"/>
                </a:lnTo>
                <a:lnTo>
                  <a:pt x="51053" y="0"/>
                </a:lnTo>
                <a:close/>
              </a:path>
            </a:pathLst>
          </a:custGeom>
          <a:solidFill>
            <a:srgbClr val="FFFF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6" name="Google Shape;456;p37"/>
          <p:cNvSpPr/>
          <p:nvPr/>
        </p:nvSpPr>
        <p:spPr>
          <a:xfrm>
            <a:off x="7892797" y="2149601"/>
            <a:ext cx="102107" cy="126492"/>
          </a:xfrm>
          <a:custGeom>
            <a:rect b="b" l="l" r="r" t="t"/>
            <a:pathLst>
              <a:path extrusionOk="0" h="126492" w="102108">
                <a:moveTo>
                  <a:pt x="51053" y="0"/>
                </a:moveTo>
                <a:lnTo>
                  <a:pt x="38295" y="1983"/>
                </a:lnTo>
                <a:lnTo>
                  <a:pt x="26719" y="7608"/>
                </a:lnTo>
                <a:lnTo>
                  <a:pt x="16727" y="16387"/>
                </a:lnTo>
                <a:lnTo>
                  <a:pt x="8720" y="27830"/>
                </a:lnTo>
                <a:lnTo>
                  <a:pt x="3098" y="41450"/>
                </a:lnTo>
                <a:lnTo>
                  <a:pt x="263" y="56758"/>
                </a:lnTo>
                <a:lnTo>
                  <a:pt x="0" y="63246"/>
                </a:lnTo>
                <a:lnTo>
                  <a:pt x="1607" y="79092"/>
                </a:lnTo>
                <a:lnTo>
                  <a:pt x="6162" y="93446"/>
                </a:lnTo>
                <a:lnTo>
                  <a:pt x="13263" y="105819"/>
                </a:lnTo>
                <a:lnTo>
                  <a:pt x="22509" y="115722"/>
                </a:lnTo>
                <a:lnTo>
                  <a:pt x="33500" y="122667"/>
                </a:lnTo>
                <a:lnTo>
                  <a:pt x="45833" y="126166"/>
                </a:lnTo>
                <a:lnTo>
                  <a:pt x="51053" y="126492"/>
                </a:lnTo>
                <a:lnTo>
                  <a:pt x="63812" y="124508"/>
                </a:lnTo>
                <a:lnTo>
                  <a:pt x="75388" y="118883"/>
                </a:lnTo>
                <a:lnTo>
                  <a:pt x="85380" y="110104"/>
                </a:lnTo>
                <a:lnTo>
                  <a:pt x="93387" y="98661"/>
                </a:lnTo>
                <a:lnTo>
                  <a:pt x="99009" y="85041"/>
                </a:lnTo>
                <a:lnTo>
                  <a:pt x="101844" y="69733"/>
                </a:lnTo>
                <a:lnTo>
                  <a:pt x="102107" y="63246"/>
                </a:lnTo>
                <a:lnTo>
                  <a:pt x="100500" y="47399"/>
                </a:lnTo>
                <a:lnTo>
                  <a:pt x="95945" y="33045"/>
                </a:lnTo>
                <a:lnTo>
                  <a:pt x="88844" y="20672"/>
                </a:lnTo>
                <a:lnTo>
                  <a:pt x="79598" y="10769"/>
                </a:lnTo>
                <a:lnTo>
                  <a:pt x="68607" y="3824"/>
                </a:lnTo>
                <a:lnTo>
                  <a:pt x="56274" y="325"/>
                </a:lnTo>
                <a:lnTo>
                  <a:pt x="51053" y="0"/>
                </a:lnTo>
                <a:close/>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7" name="Google Shape;457;p37"/>
          <p:cNvSpPr/>
          <p:nvPr/>
        </p:nvSpPr>
        <p:spPr>
          <a:xfrm>
            <a:off x="5346953" y="2218944"/>
            <a:ext cx="2507742" cy="0"/>
          </a:xfrm>
          <a:custGeom>
            <a:rect b="b" l="l" r="r" t="t"/>
            <a:pathLst>
              <a:path extrusionOk="0" h="120000" w="2507742">
                <a:moveTo>
                  <a:pt x="2507742" y="0"/>
                </a:moveTo>
                <a:lnTo>
                  <a:pt x="0" y="0"/>
                </a:lnTo>
              </a:path>
            </a:pathLst>
          </a:custGeom>
          <a:noFill/>
          <a:ln cap="flat" cmpd="sng" w="254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8" name="Google Shape;458;p37"/>
          <p:cNvSpPr/>
          <p:nvPr/>
        </p:nvSpPr>
        <p:spPr>
          <a:xfrm>
            <a:off x="5346953" y="3074670"/>
            <a:ext cx="2507742" cy="0"/>
          </a:xfrm>
          <a:custGeom>
            <a:rect b="b" l="l" r="r" t="t"/>
            <a:pathLst>
              <a:path extrusionOk="0" h="120000" w="2507742">
                <a:moveTo>
                  <a:pt x="2507742" y="0"/>
                </a:moveTo>
                <a:lnTo>
                  <a:pt x="0" y="0"/>
                </a:lnTo>
              </a:path>
            </a:pathLst>
          </a:custGeom>
          <a:noFill/>
          <a:ln cap="flat" cmpd="sng" w="254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9" name="Google Shape;459;p37"/>
          <p:cNvSpPr/>
          <p:nvPr/>
        </p:nvSpPr>
        <p:spPr>
          <a:xfrm>
            <a:off x="5346953" y="3895344"/>
            <a:ext cx="2507742" cy="0"/>
          </a:xfrm>
          <a:custGeom>
            <a:rect b="b" l="l" r="r" t="t"/>
            <a:pathLst>
              <a:path extrusionOk="0" h="120000" w="2507742">
                <a:moveTo>
                  <a:pt x="2507742" y="0"/>
                </a:moveTo>
                <a:lnTo>
                  <a:pt x="0" y="0"/>
                </a:lnTo>
              </a:path>
            </a:pathLst>
          </a:custGeom>
          <a:noFill/>
          <a:ln cap="flat" cmpd="sng" w="254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0" name="Google Shape;460;p37"/>
          <p:cNvSpPr/>
          <p:nvPr/>
        </p:nvSpPr>
        <p:spPr>
          <a:xfrm>
            <a:off x="7892795" y="3074670"/>
            <a:ext cx="1319784" cy="0"/>
          </a:xfrm>
          <a:custGeom>
            <a:rect b="b" l="l" r="r" t="t"/>
            <a:pathLst>
              <a:path extrusionOk="0" h="120000" w="1319783">
                <a:moveTo>
                  <a:pt x="0" y="0"/>
                </a:moveTo>
                <a:lnTo>
                  <a:pt x="1319784" y="0"/>
                </a:lnTo>
              </a:path>
            </a:pathLst>
          </a:custGeom>
          <a:noFill/>
          <a:ln cap="flat" cmpd="sng" w="254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1" name="Google Shape;461;p37"/>
          <p:cNvSpPr/>
          <p:nvPr/>
        </p:nvSpPr>
        <p:spPr>
          <a:xfrm>
            <a:off x="9212580" y="2794253"/>
            <a:ext cx="870966" cy="482346"/>
          </a:xfrm>
          <a:custGeom>
            <a:rect b="b" l="l" r="r" t="t"/>
            <a:pathLst>
              <a:path extrusionOk="0" h="482346" w="870966">
                <a:moveTo>
                  <a:pt x="0" y="0"/>
                </a:moveTo>
                <a:lnTo>
                  <a:pt x="0" y="482346"/>
                </a:lnTo>
                <a:lnTo>
                  <a:pt x="870966" y="482346"/>
                </a:lnTo>
                <a:lnTo>
                  <a:pt x="870966" y="0"/>
                </a:lnTo>
                <a:lnTo>
                  <a:pt x="0" y="0"/>
                </a:lnTo>
                <a:close/>
              </a:path>
            </a:pathLst>
          </a:custGeom>
          <a:noFill/>
          <a:ln cap="flat" cmpd="sng" w="254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2" name="Google Shape;462;p37"/>
          <p:cNvSpPr/>
          <p:nvPr/>
        </p:nvSpPr>
        <p:spPr>
          <a:xfrm>
            <a:off x="4019550" y="2573273"/>
            <a:ext cx="176022" cy="0"/>
          </a:xfrm>
          <a:custGeom>
            <a:rect b="b" l="l" r="r" t="t"/>
            <a:pathLst>
              <a:path extrusionOk="0" h="120000" w="176022">
                <a:moveTo>
                  <a:pt x="0" y="0"/>
                </a:moveTo>
                <a:lnTo>
                  <a:pt x="176022" y="0"/>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3" name="Google Shape;463;p37"/>
          <p:cNvSpPr/>
          <p:nvPr/>
        </p:nvSpPr>
        <p:spPr>
          <a:xfrm>
            <a:off x="4014977" y="2998470"/>
            <a:ext cx="176022" cy="0"/>
          </a:xfrm>
          <a:custGeom>
            <a:rect b="b" l="l" r="r" t="t"/>
            <a:pathLst>
              <a:path extrusionOk="0" h="120000" w="176022">
                <a:moveTo>
                  <a:pt x="0" y="0"/>
                </a:moveTo>
                <a:lnTo>
                  <a:pt x="176022" y="0"/>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4" name="Google Shape;464;p37"/>
          <p:cNvSpPr/>
          <p:nvPr/>
        </p:nvSpPr>
        <p:spPr>
          <a:xfrm>
            <a:off x="4014977" y="3424427"/>
            <a:ext cx="176022" cy="0"/>
          </a:xfrm>
          <a:custGeom>
            <a:rect b="b" l="l" r="r" t="t"/>
            <a:pathLst>
              <a:path extrusionOk="0" h="120000" w="176022">
                <a:moveTo>
                  <a:pt x="0" y="0"/>
                </a:moveTo>
                <a:lnTo>
                  <a:pt x="176022" y="0"/>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5" name="Google Shape;465;p37"/>
          <p:cNvSpPr/>
          <p:nvPr/>
        </p:nvSpPr>
        <p:spPr>
          <a:xfrm>
            <a:off x="4014977" y="3849623"/>
            <a:ext cx="176022" cy="0"/>
          </a:xfrm>
          <a:custGeom>
            <a:rect b="b" l="l" r="r" t="t"/>
            <a:pathLst>
              <a:path extrusionOk="0" h="120000" w="176022">
                <a:moveTo>
                  <a:pt x="0" y="0"/>
                </a:moveTo>
                <a:lnTo>
                  <a:pt x="176022" y="0"/>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6" name="Google Shape;466;p37"/>
          <p:cNvSpPr/>
          <p:nvPr/>
        </p:nvSpPr>
        <p:spPr>
          <a:xfrm>
            <a:off x="7880604" y="3025901"/>
            <a:ext cx="101345" cy="126492"/>
          </a:xfrm>
          <a:custGeom>
            <a:rect b="b" l="l" r="r" t="t"/>
            <a:pathLst>
              <a:path extrusionOk="0" h="126492" w="101346">
                <a:moveTo>
                  <a:pt x="50291" y="0"/>
                </a:moveTo>
                <a:lnTo>
                  <a:pt x="37512" y="2006"/>
                </a:lnTo>
                <a:lnTo>
                  <a:pt x="26008" y="7694"/>
                </a:lnTo>
                <a:lnTo>
                  <a:pt x="16154" y="16567"/>
                </a:lnTo>
                <a:lnTo>
                  <a:pt x="8321" y="28128"/>
                </a:lnTo>
                <a:lnTo>
                  <a:pt x="2883" y="41879"/>
                </a:lnTo>
                <a:lnTo>
                  <a:pt x="212" y="57324"/>
                </a:lnTo>
                <a:lnTo>
                  <a:pt x="0" y="63246"/>
                </a:lnTo>
                <a:lnTo>
                  <a:pt x="1575" y="79182"/>
                </a:lnTo>
                <a:lnTo>
                  <a:pt x="6053" y="93605"/>
                </a:lnTo>
                <a:lnTo>
                  <a:pt x="13061" y="106017"/>
                </a:lnTo>
                <a:lnTo>
                  <a:pt x="22225" y="115922"/>
                </a:lnTo>
                <a:lnTo>
                  <a:pt x="33174" y="122822"/>
                </a:lnTo>
                <a:lnTo>
                  <a:pt x="45534" y="126221"/>
                </a:lnTo>
                <a:lnTo>
                  <a:pt x="50291" y="126492"/>
                </a:lnTo>
                <a:lnTo>
                  <a:pt x="63050" y="124508"/>
                </a:lnTo>
                <a:lnTo>
                  <a:pt x="74626" y="118883"/>
                </a:lnTo>
                <a:lnTo>
                  <a:pt x="84618" y="110104"/>
                </a:lnTo>
                <a:lnTo>
                  <a:pt x="92625" y="98661"/>
                </a:lnTo>
                <a:lnTo>
                  <a:pt x="98247" y="85041"/>
                </a:lnTo>
                <a:lnTo>
                  <a:pt x="101082" y="69733"/>
                </a:lnTo>
                <a:lnTo>
                  <a:pt x="101345" y="63246"/>
                </a:lnTo>
                <a:lnTo>
                  <a:pt x="99738" y="47399"/>
                </a:lnTo>
                <a:lnTo>
                  <a:pt x="95183" y="33045"/>
                </a:lnTo>
                <a:lnTo>
                  <a:pt x="88082" y="20672"/>
                </a:lnTo>
                <a:lnTo>
                  <a:pt x="78836" y="10769"/>
                </a:lnTo>
                <a:lnTo>
                  <a:pt x="67845" y="3824"/>
                </a:lnTo>
                <a:lnTo>
                  <a:pt x="55512" y="325"/>
                </a:lnTo>
                <a:lnTo>
                  <a:pt x="50291" y="0"/>
                </a:lnTo>
                <a:close/>
              </a:path>
            </a:pathLst>
          </a:custGeom>
          <a:solidFill>
            <a:srgbClr val="FFFF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7" name="Google Shape;467;p37"/>
          <p:cNvSpPr/>
          <p:nvPr/>
        </p:nvSpPr>
        <p:spPr>
          <a:xfrm>
            <a:off x="7880604" y="3025901"/>
            <a:ext cx="101345" cy="126492"/>
          </a:xfrm>
          <a:custGeom>
            <a:rect b="b" l="l" r="r" t="t"/>
            <a:pathLst>
              <a:path extrusionOk="0" h="126492" w="101346">
                <a:moveTo>
                  <a:pt x="50291" y="0"/>
                </a:moveTo>
                <a:lnTo>
                  <a:pt x="37512" y="2006"/>
                </a:lnTo>
                <a:lnTo>
                  <a:pt x="26008" y="7694"/>
                </a:lnTo>
                <a:lnTo>
                  <a:pt x="16154" y="16567"/>
                </a:lnTo>
                <a:lnTo>
                  <a:pt x="8321" y="28128"/>
                </a:lnTo>
                <a:lnTo>
                  <a:pt x="2883" y="41879"/>
                </a:lnTo>
                <a:lnTo>
                  <a:pt x="212" y="57324"/>
                </a:lnTo>
                <a:lnTo>
                  <a:pt x="0" y="63246"/>
                </a:lnTo>
                <a:lnTo>
                  <a:pt x="1575" y="79182"/>
                </a:lnTo>
                <a:lnTo>
                  <a:pt x="6053" y="93605"/>
                </a:lnTo>
                <a:lnTo>
                  <a:pt x="13061" y="106017"/>
                </a:lnTo>
                <a:lnTo>
                  <a:pt x="22225" y="115922"/>
                </a:lnTo>
                <a:lnTo>
                  <a:pt x="33174" y="122822"/>
                </a:lnTo>
                <a:lnTo>
                  <a:pt x="45534" y="126221"/>
                </a:lnTo>
                <a:lnTo>
                  <a:pt x="50291" y="126492"/>
                </a:lnTo>
                <a:lnTo>
                  <a:pt x="63050" y="124508"/>
                </a:lnTo>
                <a:lnTo>
                  <a:pt x="74626" y="118883"/>
                </a:lnTo>
                <a:lnTo>
                  <a:pt x="84618" y="110104"/>
                </a:lnTo>
                <a:lnTo>
                  <a:pt x="92625" y="98661"/>
                </a:lnTo>
                <a:lnTo>
                  <a:pt x="98247" y="85041"/>
                </a:lnTo>
                <a:lnTo>
                  <a:pt x="101082" y="69733"/>
                </a:lnTo>
                <a:lnTo>
                  <a:pt x="101345" y="63246"/>
                </a:lnTo>
                <a:lnTo>
                  <a:pt x="99738" y="47399"/>
                </a:lnTo>
                <a:lnTo>
                  <a:pt x="95183" y="33045"/>
                </a:lnTo>
                <a:lnTo>
                  <a:pt x="88082" y="20672"/>
                </a:lnTo>
                <a:lnTo>
                  <a:pt x="78836" y="10769"/>
                </a:lnTo>
                <a:lnTo>
                  <a:pt x="67845" y="3824"/>
                </a:lnTo>
                <a:lnTo>
                  <a:pt x="55512" y="325"/>
                </a:lnTo>
                <a:lnTo>
                  <a:pt x="50291" y="0"/>
                </a:lnTo>
                <a:close/>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8" name="Google Shape;468;p37"/>
          <p:cNvSpPr txBox="1"/>
          <p:nvPr/>
        </p:nvSpPr>
        <p:spPr>
          <a:xfrm>
            <a:off x="2185670" y="1461015"/>
            <a:ext cx="1103854" cy="330315"/>
          </a:xfrm>
          <a:prstGeom prst="rect">
            <a:avLst/>
          </a:prstGeom>
          <a:noFill/>
          <a:ln>
            <a:noFill/>
          </a:ln>
        </p:spPr>
        <p:txBody>
          <a:bodyPr anchorCtr="0" anchor="t" bIns="0" lIns="0" spcFirstLastPara="1" rIns="0" wrap="square" tIns="0">
            <a:noAutofit/>
          </a:bodyPr>
          <a:lstStyle/>
          <a:p>
            <a:pPr indent="0" lvl="0" marL="12700" marR="0" rtl="0" algn="l">
              <a:lnSpc>
                <a:spcPct val="106250"/>
              </a:lnSpc>
              <a:spcBef>
                <a:spcPts val="0"/>
              </a:spcBef>
              <a:spcAft>
                <a:spcPts val="0"/>
              </a:spcAft>
              <a:buNone/>
            </a:pPr>
            <a:r>
              <a:rPr lang="en-US" sz="2400">
                <a:solidFill>
                  <a:schemeClr val="dk1"/>
                </a:solidFill>
                <a:latin typeface="Times New Roman"/>
                <a:ea typeface="Times New Roman"/>
                <a:cs typeface="Times New Roman"/>
                <a:sym typeface="Times New Roman"/>
              </a:rPr>
              <a:t>Services</a:t>
            </a:r>
            <a:endParaRPr sz="2400">
              <a:solidFill>
                <a:schemeClr val="dk1"/>
              </a:solidFill>
              <a:latin typeface="Times New Roman"/>
              <a:ea typeface="Times New Roman"/>
              <a:cs typeface="Times New Roman"/>
              <a:sym typeface="Times New Roman"/>
            </a:endParaRPr>
          </a:p>
        </p:txBody>
      </p:sp>
      <p:sp>
        <p:nvSpPr>
          <p:cNvPr id="469" name="Google Shape;469;p37"/>
          <p:cNvSpPr txBox="1"/>
          <p:nvPr/>
        </p:nvSpPr>
        <p:spPr>
          <a:xfrm>
            <a:off x="5794390" y="1535635"/>
            <a:ext cx="1542018" cy="330315"/>
          </a:xfrm>
          <a:prstGeom prst="rect">
            <a:avLst/>
          </a:prstGeom>
          <a:noFill/>
          <a:ln>
            <a:noFill/>
          </a:ln>
        </p:spPr>
        <p:txBody>
          <a:bodyPr anchorCtr="0" anchor="t" bIns="0" lIns="0" spcFirstLastPara="1" rIns="0" wrap="square" tIns="0">
            <a:noAutofit/>
          </a:bodyPr>
          <a:lstStyle/>
          <a:p>
            <a:pPr indent="0" lvl="0" marL="12700" marR="0" rtl="0" algn="l">
              <a:lnSpc>
                <a:spcPct val="106250"/>
              </a:lnSpc>
              <a:spcBef>
                <a:spcPts val="0"/>
              </a:spcBef>
              <a:spcAft>
                <a:spcPts val="0"/>
              </a:spcAft>
              <a:buNone/>
            </a:pPr>
            <a:r>
              <a:rPr lang="en-US" sz="2400">
                <a:solidFill>
                  <a:schemeClr val="dk1"/>
                </a:solidFill>
                <a:latin typeface="Times New Roman"/>
                <a:ea typeface="Times New Roman"/>
                <a:cs typeface="Times New Roman"/>
                <a:sym typeface="Times New Roman"/>
              </a:rPr>
              <a:t>Distribution</a:t>
            </a:r>
            <a:endParaRPr sz="2400">
              <a:solidFill>
                <a:schemeClr val="dk1"/>
              </a:solidFill>
              <a:latin typeface="Times New Roman"/>
              <a:ea typeface="Times New Roman"/>
              <a:cs typeface="Times New Roman"/>
              <a:sym typeface="Times New Roman"/>
            </a:endParaRPr>
          </a:p>
        </p:txBody>
      </p:sp>
      <p:sp>
        <p:nvSpPr>
          <p:cNvPr id="470" name="Google Shape;470;p37"/>
          <p:cNvSpPr txBox="1"/>
          <p:nvPr/>
        </p:nvSpPr>
        <p:spPr>
          <a:xfrm>
            <a:off x="5854701" y="6599629"/>
            <a:ext cx="478807" cy="254000"/>
          </a:xfrm>
          <a:prstGeom prst="rect">
            <a:avLst/>
          </a:prstGeom>
          <a:noFill/>
          <a:ln>
            <a:noFill/>
          </a:ln>
        </p:spPr>
        <p:txBody>
          <a:bodyPr anchorCtr="0" anchor="t" bIns="0" lIns="0" spcFirstLastPara="1" rIns="0" wrap="square" tIns="0">
            <a:noAutofit/>
          </a:bodyPr>
          <a:lstStyle/>
          <a:p>
            <a:pPr indent="0" lvl="0" marL="12700" marR="0" rtl="0" algn="l">
              <a:lnSpc>
                <a:spcPct val="107722"/>
              </a:lnSpc>
              <a:spcBef>
                <a:spcPts val="0"/>
              </a:spcBef>
              <a:spcAft>
                <a:spcPts val="0"/>
              </a:spcAft>
              <a:buNone/>
            </a:pPr>
            <a:r>
              <a:rPr lang="en-US" sz="1800">
                <a:solidFill>
                  <a:schemeClr val="dk1"/>
                </a:solidFill>
                <a:latin typeface="Times New Roman"/>
                <a:ea typeface="Times New Roman"/>
                <a:cs typeface="Times New Roman"/>
                <a:sym typeface="Times New Roman"/>
              </a:rPr>
              <a:t>1-31</a:t>
            </a:r>
            <a:endParaRPr sz="1800">
              <a:solidFill>
                <a:schemeClr val="dk1"/>
              </a:solidFill>
              <a:latin typeface="Times New Roman"/>
              <a:ea typeface="Times New Roman"/>
              <a:cs typeface="Times New Roman"/>
              <a:sym typeface="Times New Roman"/>
            </a:endParaRPr>
          </a:p>
        </p:txBody>
      </p:sp>
      <p:sp>
        <p:nvSpPr>
          <p:cNvPr id="471" name="Google Shape;471;p37"/>
          <p:cNvSpPr txBox="1"/>
          <p:nvPr/>
        </p:nvSpPr>
        <p:spPr>
          <a:xfrm>
            <a:off x="4014977" y="1946149"/>
            <a:ext cx="176022" cy="203453"/>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t/>
            </a:r>
            <a:endParaRPr sz="1000">
              <a:solidFill>
                <a:schemeClr val="dk1"/>
              </a:solidFill>
              <a:latin typeface="Calibri"/>
              <a:ea typeface="Calibri"/>
              <a:cs typeface="Calibri"/>
              <a:sym typeface="Calibri"/>
            </a:endParaRPr>
          </a:p>
        </p:txBody>
      </p:sp>
      <p:sp>
        <p:nvSpPr>
          <p:cNvPr id="472" name="Google Shape;472;p37"/>
          <p:cNvSpPr txBox="1"/>
          <p:nvPr/>
        </p:nvSpPr>
        <p:spPr>
          <a:xfrm>
            <a:off x="4191001" y="1946148"/>
            <a:ext cx="1155953" cy="2209800"/>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t/>
            </a:r>
            <a:endParaRPr sz="1000">
              <a:solidFill>
                <a:schemeClr val="dk1"/>
              </a:solidFill>
              <a:latin typeface="Calibri"/>
              <a:ea typeface="Calibri"/>
              <a:cs typeface="Calibri"/>
              <a:sym typeface="Calibri"/>
            </a:endParaRPr>
          </a:p>
        </p:txBody>
      </p:sp>
      <p:sp>
        <p:nvSpPr>
          <p:cNvPr id="473" name="Google Shape;473;p37"/>
          <p:cNvSpPr txBox="1"/>
          <p:nvPr/>
        </p:nvSpPr>
        <p:spPr>
          <a:xfrm>
            <a:off x="5346955" y="1946148"/>
            <a:ext cx="2507741" cy="272796"/>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t/>
            </a:r>
            <a:endParaRPr sz="1000">
              <a:solidFill>
                <a:schemeClr val="dk1"/>
              </a:solidFill>
              <a:latin typeface="Calibri"/>
              <a:ea typeface="Calibri"/>
              <a:cs typeface="Calibri"/>
              <a:sym typeface="Calibri"/>
            </a:endParaRPr>
          </a:p>
        </p:txBody>
      </p:sp>
      <p:sp>
        <p:nvSpPr>
          <p:cNvPr id="474" name="Google Shape;474;p37"/>
          <p:cNvSpPr txBox="1"/>
          <p:nvPr/>
        </p:nvSpPr>
        <p:spPr>
          <a:xfrm>
            <a:off x="7854695" y="1946149"/>
            <a:ext cx="2228850" cy="848105"/>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t/>
            </a:r>
            <a:endParaRPr sz="1000">
              <a:solidFill>
                <a:schemeClr val="dk1"/>
              </a:solidFill>
              <a:latin typeface="Calibri"/>
              <a:ea typeface="Calibri"/>
              <a:cs typeface="Calibri"/>
              <a:sym typeface="Calibri"/>
            </a:endParaRPr>
          </a:p>
        </p:txBody>
      </p:sp>
      <p:sp>
        <p:nvSpPr>
          <p:cNvPr id="475" name="Google Shape;475;p37"/>
          <p:cNvSpPr txBox="1"/>
          <p:nvPr/>
        </p:nvSpPr>
        <p:spPr>
          <a:xfrm>
            <a:off x="4014977" y="2149601"/>
            <a:ext cx="176022" cy="423672"/>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t/>
            </a:r>
            <a:endParaRPr sz="1000">
              <a:solidFill>
                <a:schemeClr val="dk1"/>
              </a:solidFill>
              <a:latin typeface="Calibri"/>
              <a:ea typeface="Calibri"/>
              <a:cs typeface="Calibri"/>
              <a:sym typeface="Calibri"/>
            </a:endParaRPr>
          </a:p>
        </p:txBody>
      </p:sp>
      <p:sp>
        <p:nvSpPr>
          <p:cNvPr id="476" name="Google Shape;476;p37"/>
          <p:cNvSpPr txBox="1"/>
          <p:nvPr/>
        </p:nvSpPr>
        <p:spPr>
          <a:xfrm>
            <a:off x="5346955" y="2218944"/>
            <a:ext cx="2507741" cy="855726"/>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t/>
            </a:r>
            <a:endParaRPr sz="1000">
              <a:solidFill>
                <a:schemeClr val="dk1"/>
              </a:solidFill>
              <a:latin typeface="Calibri"/>
              <a:ea typeface="Calibri"/>
              <a:cs typeface="Calibri"/>
              <a:sym typeface="Calibri"/>
            </a:endParaRPr>
          </a:p>
        </p:txBody>
      </p:sp>
      <p:sp>
        <p:nvSpPr>
          <p:cNvPr id="477" name="Google Shape;477;p37"/>
          <p:cNvSpPr txBox="1"/>
          <p:nvPr/>
        </p:nvSpPr>
        <p:spPr>
          <a:xfrm>
            <a:off x="4014977" y="2573273"/>
            <a:ext cx="176022" cy="425196"/>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t/>
            </a:r>
            <a:endParaRPr sz="1000">
              <a:solidFill>
                <a:schemeClr val="dk1"/>
              </a:solidFill>
              <a:latin typeface="Calibri"/>
              <a:ea typeface="Calibri"/>
              <a:cs typeface="Calibri"/>
              <a:sym typeface="Calibri"/>
            </a:endParaRPr>
          </a:p>
        </p:txBody>
      </p:sp>
      <p:sp>
        <p:nvSpPr>
          <p:cNvPr id="478" name="Google Shape;478;p37"/>
          <p:cNvSpPr txBox="1"/>
          <p:nvPr/>
        </p:nvSpPr>
        <p:spPr>
          <a:xfrm>
            <a:off x="7854695" y="2794253"/>
            <a:ext cx="1357884" cy="280416"/>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t/>
            </a:r>
            <a:endParaRPr sz="1000">
              <a:solidFill>
                <a:schemeClr val="dk1"/>
              </a:solidFill>
              <a:latin typeface="Calibri"/>
              <a:ea typeface="Calibri"/>
              <a:cs typeface="Calibri"/>
              <a:sym typeface="Calibri"/>
            </a:endParaRPr>
          </a:p>
        </p:txBody>
      </p:sp>
      <p:sp>
        <p:nvSpPr>
          <p:cNvPr id="479" name="Google Shape;479;p37"/>
          <p:cNvSpPr txBox="1"/>
          <p:nvPr/>
        </p:nvSpPr>
        <p:spPr>
          <a:xfrm>
            <a:off x="9212580" y="2794253"/>
            <a:ext cx="870966" cy="482346"/>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t/>
            </a:r>
            <a:endParaRPr sz="1000">
              <a:solidFill>
                <a:schemeClr val="dk1"/>
              </a:solidFill>
              <a:latin typeface="Calibri"/>
              <a:ea typeface="Calibri"/>
              <a:cs typeface="Calibri"/>
              <a:sym typeface="Calibri"/>
            </a:endParaRPr>
          </a:p>
        </p:txBody>
      </p:sp>
      <p:sp>
        <p:nvSpPr>
          <p:cNvPr id="480" name="Google Shape;480;p37"/>
          <p:cNvSpPr txBox="1"/>
          <p:nvPr/>
        </p:nvSpPr>
        <p:spPr>
          <a:xfrm>
            <a:off x="4014977" y="2998471"/>
            <a:ext cx="176022" cy="425957"/>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t/>
            </a:r>
            <a:endParaRPr sz="1000">
              <a:solidFill>
                <a:schemeClr val="dk1"/>
              </a:solidFill>
              <a:latin typeface="Calibri"/>
              <a:ea typeface="Calibri"/>
              <a:cs typeface="Calibri"/>
              <a:sym typeface="Calibri"/>
            </a:endParaRPr>
          </a:p>
        </p:txBody>
      </p:sp>
      <p:sp>
        <p:nvSpPr>
          <p:cNvPr id="481" name="Google Shape;481;p37"/>
          <p:cNvSpPr txBox="1"/>
          <p:nvPr/>
        </p:nvSpPr>
        <p:spPr>
          <a:xfrm>
            <a:off x="5346955" y="3074671"/>
            <a:ext cx="2507741" cy="820673"/>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t/>
            </a:r>
            <a:endParaRPr sz="1000">
              <a:solidFill>
                <a:schemeClr val="dk1"/>
              </a:solidFill>
              <a:latin typeface="Calibri"/>
              <a:ea typeface="Calibri"/>
              <a:cs typeface="Calibri"/>
              <a:sym typeface="Calibri"/>
            </a:endParaRPr>
          </a:p>
        </p:txBody>
      </p:sp>
      <p:sp>
        <p:nvSpPr>
          <p:cNvPr id="482" name="Google Shape;482;p37"/>
          <p:cNvSpPr txBox="1"/>
          <p:nvPr/>
        </p:nvSpPr>
        <p:spPr>
          <a:xfrm>
            <a:off x="7854695" y="3074671"/>
            <a:ext cx="1357884" cy="201929"/>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t/>
            </a:r>
            <a:endParaRPr sz="1000">
              <a:solidFill>
                <a:schemeClr val="dk1"/>
              </a:solidFill>
              <a:latin typeface="Calibri"/>
              <a:ea typeface="Calibri"/>
              <a:cs typeface="Calibri"/>
              <a:sym typeface="Calibri"/>
            </a:endParaRPr>
          </a:p>
        </p:txBody>
      </p:sp>
      <p:sp>
        <p:nvSpPr>
          <p:cNvPr id="483" name="Google Shape;483;p37"/>
          <p:cNvSpPr txBox="1"/>
          <p:nvPr/>
        </p:nvSpPr>
        <p:spPr>
          <a:xfrm>
            <a:off x="7854695" y="3276599"/>
            <a:ext cx="2228850" cy="879348"/>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t/>
            </a:r>
            <a:endParaRPr sz="1000">
              <a:solidFill>
                <a:schemeClr val="dk1"/>
              </a:solidFill>
              <a:latin typeface="Calibri"/>
              <a:ea typeface="Calibri"/>
              <a:cs typeface="Calibri"/>
              <a:sym typeface="Calibri"/>
            </a:endParaRPr>
          </a:p>
        </p:txBody>
      </p:sp>
      <p:sp>
        <p:nvSpPr>
          <p:cNvPr id="484" name="Google Shape;484;p37"/>
          <p:cNvSpPr txBox="1"/>
          <p:nvPr/>
        </p:nvSpPr>
        <p:spPr>
          <a:xfrm>
            <a:off x="4014977" y="3424428"/>
            <a:ext cx="176022" cy="425195"/>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t/>
            </a:r>
            <a:endParaRPr sz="1000">
              <a:solidFill>
                <a:schemeClr val="dk1"/>
              </a:solidFill>
              <a:latin typeface="Calibri"/>
              <a:ea typeface="Calibri"/>
              <a:cs typeface="Calibri"/>
              <a:sym typeface="Calibri"/>
            </a:endParaRPr>
          </a:p>
        </p:txBody>
      </p:sp>
      <p:sp>
        <p:nvSpPr>
          <p:cNvPr id="485" name="Google Shape;485;p37"/>
          <p:cNvSpPr txBox="1"/>
          <p:nvPr/>
        </p:nvSpPr>
        <p:spPr>
          <a:xfrm>
            <a:off x="4014977" y="3849623"/>
            <a:ext cx="176022" cy="306324"/>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t/>
            </a:r>
            <a:endParaRPr sz="1000">
              <a:solidFill>
                <a:schemeClr val="dk1"/>
              </a:solidFill>
              <a:latin typeface="Calibri"/>
              <a:ea typeface="Calibri"/>
              <a:cs typeface="Calibri"/>
              <a:sym typeface="Calibri"/>
            </a:endParaRPr>
          </a:p>
        </p:txBody>
      </p:sp>
      <p:sp>
        <p:nvSpPr>
          <p:cNvPr id="486" name="Google Shape;486;p37"/>
          <p:cNvSpPr txBox="1"/>
          <p:nvPr/>
        </p:nvSpPr>
        <p:spPr>
          <a:xfrm>
            <a:off x="5346955" y="3895345"/>
            <a:ext cx="2507741" cy="260603"/>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t/>
            </a:r>
            <a:endParaRPr sz="1000">
              <a:solidFill>
                <a:schemeClr val="dk1"/>
              </a:solidFill>
              <a:latin typeface="Calibri"/>
              <a:ea typeface="Calibri"/>
              <a:cs typeface="Calibri"/>
              <a:sym typeface="Calibri"/>
            </a:endParaRPr>
          </a:p>
        </p:txBody>
      </p:sp>
      <p:sp>
        <p:nvSpPr>
          <p:cNvPr id="487" name="Google Shape;487;p37"/>
          <p:cNvSpPr txBox="1"/>
          <p:nvPr/>
        </p:nvSpPr>
        <p:spPr>
          <a:xfrm>
            <a:off x="1901952" y="241553"/>
            <a:ext cx="8388096" cy="629869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sz="900">
              <a:solidFill>
                <a:schemeClr val="dk1"/>
              </a:solidFill>
              <a:latin typeface="Calibri"/>
              <a:ea typeface="Calibri"/>
              <a:cs typeface="Calibri"/>
              <a:sym typeface="Calibri"/>
            </a:endParaRPr>
          </a:p>
          <a:p>
            <a:pPr indent="0" lvl="0" marL="1281107" marR="1358051" rtl="0" algn="ctr">
              <a:lnSpc>
                <a:spcPct val="95825"/>
              </a:lnSpc>
              <a:spcBef>
                <a:spcPts val="1000"/>
              </a:spcBef>
              <a:spcAft>
                <a:spcPts val="0"/>
              </a:spcAft>
              <a:buNone/>
            </a:pPr>
            <a:r>
              <a:rPr b="1" lang="en-US" sz="3600">
                <a:solidFill>
                  <a:srgbClr val="FB0127"/>
                </a:solidFill>
                <a:latin typeface="Times New Roman"/>
                <a:ea typeface="Times New Roman"/>
                <a:cs typeface="Times New Roman"/>
                <a:sym typeface="Times New Roman"/>
              </a:rPr>
              <a:t>Fiber-To-The-Home (FTTH)</a:t>
            </a:r>
            <a:endParaRPr sz="3600">
              <a:solidFill>
                <a:schemeClr val="dk1"/>
              </a:solidFill>
              <a:latin typeface="Times New Roman"/>
              <a:ea typeface="Times New Roman"/>
              <a:cs typeface="Times New Roman"/>
              <a:sym typeface="Times New Roman"/>
            </a:endParaRPr>
          </a:p>
          <a:p>
            <a:pPr indent="0" lvl="0" marL="3869570" marR="3550552" rtl="0" algn="ctr">
              <a:lnSpc>
                <a:spcPct val="95825"/>
              </a:lnSpc>
              <a:spcBef>
                <a:spcPts val="1019"/>
              </a:spcBef>
              <a:spcAft>
                <a:spcPts val="0"/>
              </a:spcAft>
              <a:buNone/>
            </a:pPr>
            <a:r>
              <a:rPr lang="en-US" sz="2400">
                <a:solidFill>
                  <a:schemeClr val="dk1"/>
                </a:solidFill>
                <a:latin typeface="Times New Roman"/>
                <a:ea typeface="Times New Roman"/>
                <a:cs typeface="Times New Roman"/>
                <a:sym typeface="Times New Roman"/>
              </a:rPr>
              <a:t>Optical</a:t>
            </a:r>
            <a:endParaRPr/>
          </a:p>
          <a:p>
            <a:pPr indent="0" lvl="0" marL="294894" marR="0" rtl="0" algn="l">
              <a:lnSpc>
                <a:spcPct val="86166"/>
              </a:lnSpc>
              <a:spcBef>
                <a:spcPts val="2976"/>
              </a:spcBef>
              <a:spcAft>
                <a:spcPts val="0"/>
              </a:spcAft>
              <a:buNone/>
            </a:pPr>
            <a:r>
              <a:rPr lang="en-US" sz="2000">
                <a:solidFill>
                  <a:schemeClr val="dk1"/>
                </a:solidFill>
                <a:latin typeface="Times New Roman"/>
                <a:ea typeface="Times New Roman"/>
                <a:cs typeface="Times New Roman"/>
                <a:sym typeface="Times New Roman"/>
              </a:rPr>
              <a:t>Internet/Ethernet                             </a:t>
            </a:r>
            <a:r>
              <a:rPr baseline="30000" lang="en-US" sz="3600">
                <a:solidFill>
                  <a:schemeClr val="dk1"/>
                </a:solidFill>
                <a:latin typeface="Times New Roman"/>
                <a:ea typeface="Times New Roman"/>
                <a:cs typeface="Times New Roman"/>
                <a:sym typeface="Times New Roman"/>
              </a:rPr>
              <a:t>Network</a:t>
            </a:r>
            <a:endParaRPr sz="2400">
              <a:solidFill>
                <a:schemeClr val="dk1"/>
              </a:solidFill>
              <a:latin typeface="Times New Roman"/>
              <a:ea typeface="Times New Roman"/>
              <a:cs typeface="Times New Roman"/>
              <a:sym typeface="Times New Roman"/>
            </a:endParaRPr>
          </a:p>
          <a:p>
            <a:pPr indent="0" lvl="0" marL="64746" marR="0" rtl="0" algn="l">
              <a:lnSpc>
                <a:spcPct val="66861"/>
              </a:lnSpc>
              <a:spcBef>
                <a:spcPts val="1126"/>
              </a:spcBef>
              <a:spcAft>
                <a:spcPts val="0"/>
              </a:spcAft>
              <a:buNone/>
            </a:pPr>
            <a:r>
              <a:rPr lang="en-US" sz="2000">
                <a:solidFill>
                  <a:schemeClr val="dk1"/>
                </a:solidFill>
                <a:latin typeface="Times New Roman"/>
                <a:ea typeface="Times New Roman"/>
                <a:cs typeface="Times New Roman"/>
                <a:sym typeface="Times New Roman"/>
              </a:rPr>
              <a:t>Leased Line T1/E1      </a:t>
            </a:r>
            <a:r>
              <a:rPr baseline="-25000" lang="en-US" sz="3600">
                <a:solidFill>
                  <a:schemeClr val="dk1"/>
                </a:solidFill>
                <a:latin typeface="Times New Roman"/>
                <a:ea typeface="Times New Roman"/>
                <a:cs typeface="Times New Roman"/>
                <a:sym typeface="Times New Roman"/>
              </a:rPr>
              <a:t>Optical</a:t>
            </a:r>
            <a:endParaRPr sz="2400">
              <a:solidFill>
                <a:schemeClr val="dk1"/>
              </a:solidFill>
              <a:latin typeface="Times New Roman"/>
              <a:ea typeface="Times New Roman"/>
              <a:cs typeface="Times New Roman"/>
              <a:sym typeface="Times New Roman"/>
            </a:endParaRPr>
          </a:p>
          <a:p>
            <a:pPr indent="0" lvl="0" marL="177427" marR="272894" rtl="0" algn="ctr">
              <a:lnSpc>
                <a:spcPct val="79861"/>
              </a:lnSpc>
              <a:spcBef>
                <a:spcPts val="1293"/>
              </a:spcBef>
              <a:spcAft>
                <a:spcPts val="0"/>
              </a:spcAft>
              <a:buNone/>
            </a:pPr>
            <a:r>
              <a:rPr baseline="30000" lang="en-US" sz="3000">
                <a:solidFill>
                  <a:schemeClr val="dk1"/>
                </a:solidFill>
                <a:latin typeface="Times New Roman"/>
                <a:ea typeface="Times New Roman"/>
                <a:cs typeface="Times New Roman"/>
                <a:sym typeface="Times New Roman"/>
              </a:rPr>
              <a:t>Frame/Cell Relay         </a:t>
            </a:r>
            <a:r>
              <a:rPr baseline="-25000" lang="en-US" sz="3600">
                <a:solidFill>
                  <a:schemeClr val="dk1"/>
                </a:solidFill>
                <a:latin typeface="Times New Roman"/>
                <a:ea typeface="Times New Roman"/>
                <a:cs typeface="Times New Roman"/>
                <a:sym typeface="Times New Roman"/>
              </a:rPr>
              <a:t>Line                                                        </a:t>
            </a:r>
            <a:r>
              <a:rPr baseline="30000" lang="en-US" sz="3600">
                <a:solidFill>
                  <a:schemeClr val="dk1"/>
                </a:solidFill>
                <a:latin typeface="Times New Roman"/>
                <a:ea typeface="Times New Roman"/>
                <a:cs typeface="Times New Roman"/>
                <a:sym typeface="Times New Roman"/>
              </a:rPr>
              <a:t>ONU</a:t>
            </a:r>
            <a:endParaRPr sz="2400">
              <a:solidFill>
                <a:schemeClr val="dk1"/>
              </a:solidFill>
              <a:latin typeface="Times New Roman"/>
              <a:ea typeface="Times New Roman"/>
              <a:cs typeface="Times New Roman"/>
              <a:sym typeface="Times New Roman"/>
            </a:endParaRPr>
          </a:p>
          <a:p>
            <a:pPr indent="0" lvl="0" marL="904093" marR="4926578" rtl="0" algn="ctr">
              <a:lnSpc>
                <a:spcPct val="91966"/>
              </a:lnSpc>
              <a:spcBef>
                <a:spcPts val="0"/>
              </a:spcBef>
              <a:spcAft>
                <a:spcPts val="0"/>
              </a:spcAft>
              <a:buNone/>
            </a:pPr>
            <a:r>
              <a:rPr baseline="30000" lang="en-US" sz="3000">
                <a:solidFill>
                  <a:schemeClr val="dk1"/>
                </a:solidFill>
                <a:latin typeface="Times New Roman"/>
                <a:ea typeface="Times New Roman"/>
                <a:cs typeface="Times New Roman"/>
                <a:sym typeface="Times New Roman"/>
              </a:rPr>
              <a:t>Telephone    </a:t>
            </a:r>
            <a:r>
              <a:rPr lang="en-US" sz="2400">
                <a:solidFill>
                  <a:schemeClr val="dk1"/>
                </a:solidFill>
                <a:latin typeface="Times New Roman"/>
                <a:ea typeface="Times New Roman"/>
                <a:cs typeface="Times New Roman"/>
                <a:sym typeface="Times New Roman"/>
              </a:rPr>
              <a:t>Terminal</a:t>
            </a:r>
            <a:endParaRPr/>
          </a:p>
          <a:p>
            <a:pPr indent="0" lvl="0" marL="244652" marR="0" rtl="0" algn="l">
              <a:lnSpc>
                <a:spcPct val="95825"/>
              </a:lnSpc>
              <a:spcBef>
                <a:spcPts val="982"/>
              </a:spcBef>
              <a:spcAft>
                <a:spcPts val="0"/>
              </a:spcAft>
              <a:buNone/>
            </a:pPr>
            <a:r>
              <a:rPr lang="en-US" sz="2000">
                <a:solidFill>
                  <a:schemeClr val="dk1"/>
                </a:solidFill>
                <a:latin typeface="Times New Roman"/>
                <a:ea typeface="Times New Roman"/>
                <a:cs typeface="Times New Roman"/>
                <a:sym typeface="Times New Roman"/>
              </a:rPr>
              <a:t>Interactive Video</a:t>
            </a:r>
            <a:endParaRPr/>
          </a:p>
          <a:p>
            <a:pPr indent="0" lvl="0" marL="0" marR="1605159" rtl="0" algn="r">
              <a:lnSpc>
                <a:spcPct val="95825"/>
              </a:lnSpc>
              <a:spcBef>
                <a:spcPts val="660"/>
              </a:spcBef>
              <a:spcAft>
                <a:spcPts val="0"/>
              </a:spcAft>
              <a:buNone/>
            </a:pPr>
            <a:r>
              <a:rPr lang="en-US" sz="2400">
                <a:solidFill>
                  <a:schemeClr val="dk1"/>
                </a:solidFill>
                <a:latin typeface="Times New Roman"/>
                <a:ea typeface="Times New Roman"/>
                <a:cs typeface="Times New Roman"/>
                <a:sym typeface="Times New Roman"/>
              </a:rPr>
              <a:t>Splitter</a:t>
            </a:r>
            <a:endParaRPr/>
          </a:p>
          <a:p>
            <a:pPr indent="0" lvl="0" marL="92202" marR="0" rtl="0" algn="l">
              <a:lnSpc>
                <a:spcPct val="95825"/>
              </a:lnSpc>
              <a:spcBef>
                <a:spcPts val="606"/>
              </a:spcBef>
              <a:spcAft>
                <a:spcPts val="0"/>
              </a:spcAft>
              <a:buNone/>
            </a:pPr>
            <a:r>
              <a:rPr lang="en-US" sz="1800">
                <a:solidFill>
                  <a:srgbClr val="053CE8"/>
                </a:solidFill>
                <a:latin typeface="MS PGothic"/>
                <a:ea typeface="MS PGothic"/>
                <a:cs typeface="MS PGothic"/>
                <a:sym typeface="MS PGothic"/>
              </a:rPr>
              <a:t>q </a:t>
            </a:r>
            <a:r>
              <a:rPr lang="en-US" sz="2400">
                <a:solidFill>
                  <a:schemeClr val="dk1"/>
                </a:solidFill>
                <a:latin typeface="Times New Roman"/>
                <a:ea typeface="Times New Roman"/>
                <a:cs typeface="Times New Roman"/>
                <a:sym typeface="Times New Roman"/>
              </a:rPr>
              <a:t>100+ Mbps per home. Multiple services.</a:t>
            </a:r>
            <a:endParaRPr/>
          </a:p>
          <a:p>
            <a:pPr indent="0" lvl="0" marL="92202" marR="0" rtl="0" algn="l">
              <a:lnSpc>
                <a:spcPct val="95825"/>
              </a:lnSpc>
              <a:spcBef>
                <a:spcPts val="400"/>
              </a:spcBef>
              <a:spcAft>
                <a:spcPts val="0"/>
              </a:spcAft>
              <a:buNone/>
            </a:pPr>
            <a:r>
              <a:rPr lang="en-US" sz="1800">
                <a:solidFill>
                  <a:srgbClr val="053CE8"/>
                </a:solidFill>
                <a:latin typeface="MS PGothic"/>
                <a:ea typeface="MS PGothic"/>
                <a:cs typeface="MS PGothic"/>
                <a:sym typeface="MS PGothic"/>
              </a:rPr>
              <a:t>q </a:t>
            </a:r>
            <a:r>
              <a:rPr lang="en-US" sz="2400">
                <a:solidFill>
                  <a:schemeClr val="dk1"/>
                </a:solidFill>
                <a:latin typeface="Times New Roman"/>
                <a:ea typeface="Times New Roman"/>
                <a:cs typeface="Times New Roman"/>
                <a:sym typeface="Times New Roman"/>
              </a:rPr>
              <a:t>No electronic components in the distribution system</a:t>
            </a:r>
            <a:endParaRPr/>
          </a:p>
          <a:p>
            <a:pPr indent="0" lvl="0" marL="435101" marR="0" rtl="0" algn="l">
              <a:lnSpc>
                <a:spcPct val="109583"/>
              </a:lnSpc>
              <a:spcBef>
                <a:spcPts val="131"/>
              </a:spcBef>
              <a:spcAft>
                <a:spcPts val="0"/>
              </a:spcAft>
              <a:buNone/>
            </a:pPr>
            <a:r>
              <a:rPr lang="en-US" sz="2400">
                <a:solidFill>
                  <a:schemeClr val="dk1"/>
                </a:solidFill>
                <a:latin typeface="Noto Sans Symbols"/>
                <a:ea typeface="Noto Sans Symbols"/>
                <a:cs typeface="Noto Sans Symbols"/>
                <a:sym typeface="Noto Sans Symbols"/>
              </a:rPr>
              <a:t>⇒</a:t>
            </a:r>
            <a:r>
              <a:rPr lang="en-US" sz="2400">
                <a:solidFill>
                  <a:schemeClr val="dk1"/>
                </a:solidFill>
                <a:latin typeface="Times New Roman"/>
                <a:ea typeface="Times New Roman"/>
                <a:cs typeface="Times New Roman"/>
                <a:sym typeface="Times New Roman"/>
              </a:rPr>
              <a:t> Passive </a:t>
            </a:r>
            <a:r>
              <a:rPr lang="en-US" sz="2400">
                <a:solidFill>
                  <a:schemeClr val="dk1"/>
                </a:solidFill>
                <a:latin typeface="Noto Sans Symbols"/>
                <a:ea typeface="Noto Sans Symbols"/>
                <a:cs typeface="Noto Sans Symbols"/>
                <a:sym typeface="Noto Sans Symbols"/>
              </a:rPr>
              <a:t>⇒</a:t>
            </a:r>
            <a:r>
              <a:rPr lang="en-US" sz="2400">
                <a:solidFill>
                  <a:schemeClr val="dk1"/>
                </a:solidFill>
                <a:latin typeface="Times New Roman"/>
                <a:ea typeface="Times New Roman"/>
                <a:cs typeface="Times New Roman"/>
                <a:sym typeface="Times New Roman"/>
              </a:rPr>
              <a:t> Reliable</a:t>
            </a:r>
            <a:endParaRPr/>
          </a:p>
          <a:p>
            <a:pPr indent="0" lvl="0" marL="92202" marR="0" rtl="0" algn="l">
              <a:lnSpc>
                <a:spcPct val="95825"/>
              </a:lnSpc>
              <a:spcBef>
                <a:spcPts val="223"/>
              </a:spcBef>
              <a:spcAft>
                <a:spcPts val="0"/>
              </a:spcAft>
              <a:buNone/>
            </a:pPr>
            <a:r>
              <a:rPr lang="en-US" sz="1800">
                <a:solidFill>
                  <a:srgbClr val="053CE8"/>
                </a:solidFill>
                <a:latin typeface="MS PGothic"/>
                <a:ea typeface="MS PGothic"/>
                <a:cs typeface="MS PGothic"/>
                <a:sym typeface="MS PGothic"/>
              </a:rPr>
              <a:t>q </a:t>
            </a:r>
            <a:r>
              <a:rPr lang="en-US" sz="2400">
                <a:solidFill>
                  <a:schemeClr val="dk1"/>
                </a:solidFill>
                <a:latin typeface="Times New Roman"/>
                <a:ea typeface="Times New Roman"/>
                <a:cs typeface="Times New Roman"/>
                <a:sym typeface="Times New Roman"/>
              </a:rPr>
              <a:t>Passive Optical Network (PON)</a:t>
            </a:r>
            <a:endParaRPr/>
          </a:p>
          <a:p>
            <a:pPr indent="0" lvl="0" marL="93689" marR="0" rtl="0" algn="l">
              <a:lnSpc>
                <a:spcPct val="72500"/>
              </a:lnSpc>
              <a:spcBef>
                <a:spcPts val="2985"/>
              </a:spcBef>
              <a:spcAft>
                <a:spcPts val="0"/>
              </a:spcAft>
              <a:buNone/>
            </a:pPr>
            <a:r>
              <a:rPr baseline="-25000" lang="en-US" sz="1800">
                <a:solidFill>
                  <a:schemeClr val="dk1"/>
                </a:solidFill>
                <a:latin typeface="Times New Roman"/>
                <a:ea typeface="Times New Roman"/>
                <a:cs typeface="Times New Roman"/>
                <a:sym typeface="Times New Roman"/>
              </a:rPr>
              <a:t>Faculty CSE PSTUCCE 313                                                                     </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38"/>
          <p:cNvSpPr txBox="1"/>
          <p:nvPr>
            <p:ph idx="11" type="ftr"/>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200">
                <a:solidFill>
                  <a:srgbClr val="888888"/>
                </a:solidFill>
                <a:latin typeface="Calibri"/>
                <a:ea typeface="Calibri"/>
                <a:cs typeface="Calibri"/>
                <a:sym typeface="Calibri"/>
              </a:rPr>
              <a:t>TCP/IP Protocol Suite</a:t>
            </a:r>
            <a:endParaRPr/>
          </a:p>
        </p:txBody>
      </p:sp>
      <p:sp>
        <p:nvSpPr>
          <p:cNvPr id="494" name="Google Shape;494;p38"/>
          <p:cNvSpPr txBox="1"/>
          <p:nvPr>
            <p:ph idx="12" type="sldNum"/>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495" name="Google Shape;495;p38"/>
          <p:cNvSpPr/>
          <p:nvPr/>
        </p:nvSpPr>
        <p:spPr>
          <a:xfrm>
            <a:off x="1524000" y="0"/>
            <a:ext cx="9144000" cy="1371600"/>
          </a:xfrm>
          <a:prstGeom prst="rect">
            <a:avLst/>
          </a:prstGeom>
          <a:solidFill>
            <a:srgbClr val="33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dk1"/>
              </a:solidFill>
              <a:latin typeface="Calibri"/>
              <a:ea typeface="Calibri"/>
              <a:cs typeface="Calibri"/>
              <a:sym typeface="Calibri"/>
            </a:endParaRPr>
          </a:p>
        </p:txBody>
      </p:sp>
      <p:sp>
        <p:nvSpPr>
          <p:cNvPr id="496" name="Google Shape;496;p38"/>
          <p:cNvSpPr txBox="1"/>
          <p:nvPr/>
        </p:nvSpPr>
        <p:spPr>
          <a:xfrm>
            <a:off x="1752601" y="355601"/>
            <a:ext cx="5032375" cy="650875"/>
          </a:xfrm>
          <a:prstGeom prst="rect">
            <a:avLst/>
          </a:prstGeom>
          <a:solidFill>
            <a:schemeClr val="folHlink"/>
          </a:solidFill>
          <a:ln cap="flat" cmpd="sng" w="9525">
            <a:solidFill>
              <a:schemeClr val="folHlink"/>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chemeClr val="lt1"/>
                </a:solidFill>
                <a:latin typeface="Times"/>
                <a:ea typeface="Times"/>
                <a:cs typeface="Times"/>
                <a:sym typeface="Times"/>
              </a:rPr>
              <a:t>3-4  SWITCHED WANS</a:t>
            </a:r>
            <a:endParaRPr/>
          </a:p>
        </p:txBody>
      </p:sp>
      <p:sp>
        <p:nvSpPr>
          <p:cNvPr id="497" name="Google Shape;497;p38"/>
          <p:cNvSpPr txBox="1"/>
          <p:nvPr/>
        </p:nvSpPr>
        <p:spPr>
          <a:xfrm>
            <a:off x="9753600" y="6400801"/>
            <a:ext cx="18415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p:txBody>
      </p:sp>
      <p:sp>
        <p:nvSpPr>
          <p:cNvPr id="498" name="Google Shape;498;p38"/>
          <p:cNvSpPr/>
          <p:nvPr/>
        </p:nvSpPr>
        <p:spPr>
          <a:xfrm>
            <a:off x="1905000" y="1524000"/>
            <a:ext cx="8534400" cy="436245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800">
                <a:solidFill>
                  <a:schemeClr val="dk1"/>
                </a:solidFill>
                <a:latin typeface="Arimo"/>
                <a:ea typeface="Arimo"/>
                <a:cs typeface="Arimo"/>
                <a:sym typeface="Arimo"/>
              </a:rPr>
              <a:t>The backbone networks in the Internet can be switched WANs. A switched WAN is a wide area network that covers a large area (a state or a country) and provides access at several points to the users. Inside the network, there is a mesh of point-to-point networks that connects switches. The switches, multiple port connectors, allow the connection of several inputs and outputs.</a:t>
            </a:r>
            <a:endParaRPr/>
          </a:p>
          <a:p>
            <a:pPr indent="0" lvl="0" marL="0" marR="0" rtl="0" algn="just">
              <a:spcBef>
                <a:spcPts val="0"/>
              </a:spcBef>
              <a:spcAft>
                <a:spcPts val="0"/>
              </a:spcAft>
              <a:buNone/>
            </a:pPr>
            <a:r>
              <a:rPr b="1" lang="en-US" sz="2800">
                <a:solidFill>
                  <a:schemeClr val="dk1"/>
                </a:solidFill>
                <a:latin typeface="Arimo"/>
                <a:ea typeface="Arimo"/>
                <a:cs typeface="Arimo"/>
                <a:sym typeface="Arimo"/>
              </a:rPr>
              <a:t>        Switched WAN technology differs from LAN  technology in many ways.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39"/>
          <p:cNvSpPr txBox="1"/>
          <p:nvPr>
            <p:ph idx="11" type="ftr"/>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200">
                <a:solidFill>
                  <a:srgbClr val="888888"/>
                </a:solidFill>
                <a:latin typeface="Calibri"/>
                <a:ea typeface="Calibri"/>
                <a:cs typeface="Calibri"/>
                <a:sym typeface="Calibri"/>
              </a:rPr>
              <a:t>TCP/IP Protocol Suite</a:t>
            </a:r>
            <a:endParaRPr/>
          </a:p>
        </p:txBody>
      </p:sp>
      <p:sp>
        <p:nvSpPr>
          <p:cNvPr id="505" name="Google Shape;505;p39"/>
          <p:cNvSpPr txBox="1"/>
          <p:nvPr>
            <p:ph idx="12" type="sldNum"/>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506" name="Google Shape;506;p39"/>
          <p:cNvSpPr/>
          <p:nvPr/>
        </p:nvSpPr>
        <p:spPr>
          <a:xfrm>
            <a:off x="1524000" y="0"/>
            <a:ext cx="9144000" cy="1371600"/>
          </a:xfrm>
          <a:prstGeom prst="rect">
            <a:avLst/>
          </a:prstGeom>
          <a:solidFill>
            <a:srgbClr val="33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dk1"/>
              </a:solidFill>
              <a:latin typeface="Calibri"/>
              <a:ea typeface="Calibri"/>
              <a:cs typeface="Calibri"/>
              <a:sym typeface="Calibri"/>
            </a:endParaRPr>
          </a:p>
        </p:txBody>
      </p:sp>
      <p:sp>
        <p:nvSpPr>
          <p:cNvPr id="507" name="Google Shape;507;p39"/>
          <p:cNvSpPr txBox="1"/>
          <p:nvPr/>
        </p:nvSpPr>
        <p:spPr>
          <a:xfrm>
            <a:off x="1752601" y="355601"/>
            <a:ext cx="6327775" cy="650875"/>
          </a:xfrm>
          <a:prstGeom prst="rect">
            <a:avLst/>
          </a:prstGeom>
          <a:solidFill>
            <a:schemeClr val="folHlink"/>
          </a:solidFill>
          <a:ln cap="flat" cmpd="sng" w="9525">
            <a:solidFill>
              <a:schemeClr val="folHlink"/>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chemeClr val="lt1"/>
                </a:solidFill>
                <a:latin typeface="Times"/>
                <a:ea typeface="Times"/>
                <a:cs typeface="Times"/>
                <a:sym typeface="Times"/>
              </a:rPr>
              <a:t>3-5  CONNECTING DEVICES</a:t>
            </a:r>
            <a:endParaRPr/>
          </a:p>
        </p:txBody>
      </p:sp>
      <p:sp>
        <p:nvSpPr>
          <p:cNvPr id="508" name="Google Shape;508;p39"/>
          <p:cNvSpPr txBox="1"/>
          <p:nvPr/>
        </p:nvSpPr>
        <p:spPr>
          <a:xfrm>
            <a:off x="9753600" y="6400801"/>
            <a:ext cx="18415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p:txBody>
      </p:sp>
      <p:sp>
        <p:nvSpPr>
          <p:cNvPr id="509" name="Google Shape;509;p39"/>
          <p:cNvSpPr/>
          <p:nvPr/>
        </p:nvSpPr>
        <p:spPr>
          <a:xfrm>
            <a:off x="1905000" y="1524001"/>
            <a:ext cx="8534400" cy="3508375"/>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800">
                <a:solidFill>
                  <a:schemeClr val="dk1"/>
                </a:solidFill>
                <a:latin typeface="Arimo"/>
                <a:ea typeface="Arimo"/>
                <a:cs typeface="Arimo"/>
                <a:sym typeface="Arimo"/>
              </a:rPr>
              <a:t>LANs or WANs do not normally operate in isolation. They are connected to one another or to the Internet. To connect LANs and WANs together we use connecting devices. Connecting devices can operate in different layers of the Internet model. We discuss three kinds of connecting devices: repeaters (or hubs), bridges (or two-layer switches), and routers (or three-layer switches).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40"/>
          <p:cNvSpPr txBox="1"/>
          <p:nvPr>
            <p:ph idx="11" type="ftr"/>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200">
                <a:solidFill>
                  <a:srgbClr val="888888"/>
                </a:solidFill>
                <a:latin typeface="Calibri"/>
                <a:ea typeface="Calibri"/>
                <a:cs typeface="Calibri"/>
                <a:sym typeface="Calibri"/>
              </a:rPr>
              <a:t>TCP/IP Protocol Suite</a:t>
            </a:r>
            <a:endParaRPr/>
          </a:p>
        </p:txBody>
      </p:sp>
      <p:sp>
        <p:nvSpPr>
          <p:cNvPr id="516" name="Google Shape;516;p40"/>
          <p:cNvSpPr txBox="1"/>
          <p:nvPr>
            <p:ph idx="12" type="sldNum"/>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517" name="Google Shape;517;p40"/>
          <p:cNvSpPr txBox="1"/>
          <p:nvPr/>
        </p:nvSpPr>
        <p:spPr>
          <a:xfrm>
            <a:off x="2514600" y="90488"/>
            <a:ext cx="5715000" cy="3667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00FF"/>
                </a:solidFill>
                <a:latin typeface="Times New Roman"/>
                <a:ea typeface="Times New Roman"/>
                <a:cs typeface="Times New Roman"/>
                <a:sym typeface="Times New Roman"/>
              </a:rPr>
              <a:t>Figure 3.40</a:t>
            </a:r>
            <a:r>
              <a:rPr b="1" lang="en-US" sz="1800">
                <a:solidFill>
                  <a:schemeClr val="accent2"/>
                </a:solidFill>
                <a:latin typeface="Times New Roman"/>
                <a:ea typeface="Times New Roman"/>
                <a:cs typeface="Times New Roman"/>
                <a:sym typeface="Times New Roman"/>
              </a:rPr>
              <a:t>    </a:t>
            </a:r>
            <a:r>
              <a:rPr b="1" i="1" lang="en-US" sz="1800">
                <a:solidFill>
                  <a:schemeClr val="dk1"/>
                </a:solidFill>
                <a:latin typeface="Times New Roman"/>
                <a:ea typeface="Times New Roman"/>
                <a:cs typeface="Times New Roman"/>
                <a:sym typeface="Times New Roman"/>
              </a:rPr>
              <a:t>Connecting devices</a:t>
            </a:r>
            <a:endParaRPr/>
          </a:p>
        </p:txBody>
      </p:sp>
      <p:sp>
        <p:nvSpPr>
          <p:cNvPr id="518" name="Google Shape;518;p40"/>
          <p:cNvSpPr/>
          <p:nvPr/>
        </p:nvSpPr>
        <p:spPr>
          <a:xfrm>
            <a:off x="1890713" y="107951"/>
            <a:ext cx="438150" cy="47466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519" name="Google Shape;519;p40"/>
          <p:cNvSpPr/>
          <p:nvPr/>
        </p:nvSpPr>
        <p:spPr>
          <a:xfrm>
            <a:off x="2273301" y="107951"/>
            <a:ext cx="328613" cy="474663"/>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520" name="Google Shape;520;p40"/>
          <p:cNvSpPr/>
          <p:nvPr/>
        </p:nvSpPr>
        <p:spPr>
          <a:xfrm>
            <a:off x="2014539" y="530226"/>
            <a:ext cx="422275" cy="474663"/>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521" name="Google Shape;521;p40"/>
          <p:cNvSpPr/>
          <p:nvPr/>
        </p:nvSpPr>
        <p:spPr>
          <a:xfrm>
            <a:off x="2384425" y="530226"/>
            <a:ext cx="368300" cy="474663"/>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522" name="Google Shape;522;p40"/>
          <p:cNvSpPr/>
          <p:nvPr/>
        </p:nvSpPr>
        <p:spPr>
          <a:xfrm>
            <a:off x="1600200" y="457201"/>
            <a:ext cx="560388"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523" name="Google Shape;523;p40"/>
          <p:cNvSpPr/>
          <p:nvPr/>
        </p:nvSpPr>
        <p:spPr>
          <a:xfrm>
            <a:off x="2235200" y="1"/>
            <a:ext cx="31750" cy="1052513"/>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524" name="Google Shape;524;p40"/>
          <p:cNvSpPr/>
          <p:nvPr/>
        </p:nvSpPr>
        <p:spPr>
          <a:xfrm>
            <a:off x="1966914"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pic>
        <p:nvPicPr>
          <p:cNvPr id="525" name="Google Shape;525;p40"/>
          <p:cNvPicPr preferRelativeResize="0"/>
          <p:nvPr/>
        </p:nvPicPr>
        <p:blipFill rotWithShape="1">
          <a:blip r:embed="rId3">
            <a:alphaModFix/>
          </a:blip>
          <a:srcRect b="0" l="0" r="0" t="0"/>
          <a:stretch/>
        </p:blipFill>
        <p:spPr>
          <a:xfrm>
            <a:off x="2133600" y="2881314"/>
            <a:ext cx="8007350" cy="1538287"/>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41"/>
          <p:cNvSpPr txBox="1"/>
          <p:nvPr>
            <p:ph idx="11" type="ftr"/>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200">
                <a:solidFill>
                  <a:srgbClr val="888888"/>
                </a:solidFill>
                <a:latin typeface="Calibri"/>
                <a:ea typeface="Calibri"/>
                <a:cs typeface="Calibri"/>
                <a:sym typeface="Calibri"/>
              </a:rPr>
              <a:t>TCP/IP Protocol Suite</a:t>
            </a:r>
            <a:endParaRPr/>
          </a:p>
        </p:txBody>
      </p:sp>
      <p:sp>
        <p:nvSpPr>
          <p:cNvPr id="532" name="Google Shape;532;p41"/>
          <p:cNvSpPr txBox="1"/>
          <p:nvPr>
            <p:ph idx="12" type="sldNum"/>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pic>
        <p:nvPicPr>
          <p:cNvPr id="533" name="Google Shape;533;p41"/>
          <p:cNvPicPr preferRelativeResize="0"/>
          <p:nvPr/>
        </p:nvPicPr>
        <p:blipFill rotWithShape="1">
          <a:blip r:embed="rId3">
            <a:alphaModFix/>
          </a:blip>
          <a:srcRect b="0" l="0" r="0" t="0"/>
          <a:stretch/>
        </p:blipFill>
        <p:spPr>
          <a:xfrm>
            <a:off x="2770188" y="1346056"/>
            <a:ext cx="6526212" cy="1731962"/>
          </a:xfrm>
          <a:prstGeom prst="rect">
            <a:avLst/>
          </a:prstGeom>
          <a:noFill/>
          <a:ln>
            <a:noFill/>
          </a:ln>
        </p:spPr>
      </p:pic>
      <p:sp>
        <p:nvSpPr>
          <p:cNvPr id="534" name="Google Shape;534;p41"/>
          <p:cNvSpPr txBox="1"/>
          <p:nvPr/>
        </p:nvSpPr>
        <p:spPr>
          <a:xfrm>
            <a:off x="2514600" y="90488"/>
            <a:ext cx="5715000" cy="3667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00FF"/>
                </a:solidFill>
                <a:latin typeface="Times New Roman"/>
                <a:ea typeface="Times New Roman"/>
                <a:cs typeface="Times New Roman"/>
                <a:sym typeface="Times New Roman"/>
              </a:rPr>
              <a:t>Figure 3.41</a:t>
            </a:r>
            <a:r>
              <a:rPr b="1" lang="en-US" sz="1800">
                <a:solidFill>
                  <a:schemeClr val="accent2"/>
                </a:solidFill>
                <a:latin typeface="Times New Roman"/>
                <a:ea typeface="Times New Roman"/>
                <a:cs typeface="Times New Roman"/>
                <a:sym typeface="Times New Roman"/>
              </a:rPr>
              <a:t>    </a:t>
            </a:r>
            <a:r>
              <a:rPr b="1" i="1" lang="en-US" sz="1800">
                <a:solidFill>
                  <a:schemeClr val="dk1"/>
                </a:solidFill>
                <a:latin typeface="Times New Roman"/>
                <a:ea typeface="Times New Roman"/>
                <a:cs typeface="Times New Roman"/>
                <a:sym typeface="Times New Roman"/>
              </a:rPr>
              <a:t>Repeater or hub</a:t>
            </a:r>
            <a:endParaRPr/>
          </a:p>
        </p:txBody>
      </p:sp>
      <p:sp>
        <p:nvSpPr>
          <p:cNvPr id="535" name="Google Shape;535;p41"/>
          <p:cNvSpPr/>
          <p:nvPr/>
        </p:nvSpPr>
        <p:spPr>
          <a:xfrm>
            <a:off x="1890713" y="107951"/>
            <a:ext cx="438150" cy="47466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536" name="Google Shape;536;p41"/>
          <p:cNvSpPr/>
          <p:nvPr/>
        </p:nvSpPr>
        <p:spPr>
          <a:xfrm>
            <a:off x="2273301" y="107951"/>
            <a:ext cx="328613" cy="474663"/>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537" name="Google Shape;537;p41"/>
          <p:cNvSpPr/>
          <p:nvPr/>
        </p:nvSpPr>
        <p:spPr>
          <a:xfrm>
            <a:off x="2014539" y="530226"/>
            <a:ext cx="422275" cy="474663"/>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538" name="Google Shape;538;p41"/>
          <p:cNvSpPr/>
          <p:nvPr/>
        </p:nvSpPr>
        <p:spPr>
          <a:xfrm>
            <a:off x="2384425" y="530226"/>
            <a:ext cx="368300" cy="474663"/>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539" name="Google Shape;539;p41"/>
          <p:cNvSpPr/>
          <p:nvPr/>
        </p:nvSpPr>
        <p:spPr>
          <a:xfrm>
            <a:off x="1600200" y="457201"/>
            <a:ext cx="560388"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540" name="Google Shape;540;p41"/>
          <p:cNvSpPr/>
          <p:nvPr/>
        </p:nvSpPr>
        <p:spPr>
          <a:xfrm>
            <a:off x="2235200" y="1"/>
            <a:ext cx="31750" cy="1052513"/>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541" name="Google Shape;541;p41"/>
          <p:cNvSpPr/>
          <p:nvPr/>
        </p:nvSpPr>
        <p:spPr>
          <a:xfrm>
            <a:off x="1966914"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pic>
        <p:nvPicPr>
          <p:cNvPr id="542" name="Google Shape;542;p41"/>
          <p:cNvPicPr preferRelativeResize="0"/>
          <p:nvPr/>
        </p:nvPicPr>
        <p:blipFill rotWithShape="1">
          <a:blip r:embed="rId4">
            <a:alphaModFix/>
          </a:blip>
          <a:srcRect b="0" l="0" r="0" t="0"/>
          <a:stretch/>
        </p:blipFill>
        <p:spPr>
          <a:xfrm>
            <a:off x="2514600" y="1361932"/>
            <a:ext cx="2916238" cy="1030287"/>
          </a:xfrm>
          <a:prstGeom prst="rect">
            <a:avLst/>
          </a:prstGeom>
          <a:noFill/>
          <a:ln>
            <a:noFill/>
          </a:ln>
        </p:spPr>
      </p:pic>
      <p:pic>
        <p:nvPicPr>
          <p:cNvPr id="543" name="Google Shape;543;p41"/>
          <p:cNvPicPr preferRelativeResize="0"/>
          <p:nvPr/>
        </p:nvPicPr>
        <p:blipFill rotWithShape="1">
          <a:blip r:embed="rId5">
            <a:alphaModFix/>
          </a:blip>
          <a:srcRect b="0" l="0" r="0" t="0"/>
          <a:stretch/>
        </p:blipFill>
        <p:spPr>
          <a:xfrm>
            <a:off x="3124200" y="1630218"/>
            <a:ext cx="2395538" cy="952500"/>
          </a:xfrm>
          <a:prstGeom prst="rect">
            <a:avLst/>
          </a:prstGeom>
          <a:noFill/>
          <a:ln>
            <a:noFill/>
          </a:ln>
        </p:spPr>
      </p:pic>
      <p:pic>
        <p:nvPicPr>
          <p:cNvPr id="544" name="Google Shape;544;p41"/>
          <p:cNvPicPr preferRelativeResize="0"/>
          <p:nvPr/>
        </p:nvPicPr>
        <p:blipFill rotWithShape="1">
          <a:blip r:embed="rId6">
            <a:alphaModFix/>
          </a:blip>
          <a:srcRect b="0" l="0" r="0" t="0"/>
          <a:stretch/>
        </p:blipFill>
        <p:spPr>
          <a:xfrm>
            <a:off x="4800600" y="1782618"/>
            <a:ext cx="1143000" cy="908050"/>
          </a:xfrm>
          <a:prstGeom prst="rect">
            <a:avLst/>
          </a:prstGeom>
          <a:noFill/>
          <a:ln>
            <a:noFill/>
          </a:ln>
        </p:spPr>
      </p:pic>
      <p:pic>
        <p:nvPicPr>
          <p:cNvPr id="545" name="Google Shape;545;p41"/>
          <p:cNvPicPr preferRelativeResize="0"/>
          <p:nvPr/>
        </p:nvPicPr>
        <p:blipFill rotWithShape="1">
          <a:blip r:embed="rId7">
            <a:alphaModFix/>
          </a:blip>
          <a:srcRect b="0" l="0" r="0" t="0"/>
          <a:stretch/>
        </p:blipFill>
        <p:spPr>
          <a:xfrm>
            <a:off x="6019800" y="1871518"/>
            <a:ext cx="1143000" cy="901700"/>
          </a:xfrm>
          <a:prstGeom prst="rect">
            <a:avLst/>
          </a:prstGeom>
          <a:noFill/>
          <a:ln>
            <a:noFill/>
          </a:ln>
        </p:spPr>
      </p:pic>
      <p:pic>
        <p:nvPicPr>
          <p:cNvPr id="546" name="Google Shape;546;p41"/>
          <p:cNvPicPr preferRelativeResize="0"/>
          <p:nvPr/>
        </p:nvPicPr>
        <p:blipFill rotWithShape="1">
          <a:blip r:embed="rId8">
            <a:alphaModFix/>
          </a:blip>
          <a:srcRect b="0" l="0" r="0" t="0"/>
          <a:stretch/>
        </p:blipFill>
        <p:spPr>
          <a:xfrm>
            <a:off x="6477001" y="1630219"/>
            <a:ext cx="2322513" cy="1033463"/>
          </a:xfrm>
          <a:prstGeom prst="rect">
            <a:avLst/>
          </a:prstGeom>
          <a:noFill/>
          <a:ln>
            <a:noFill/>
          </a:ln>
        </p:spPr>
      </p:pic>
      <p:sp>
        <p:nvSpPr>
          <p:cNvPr id="547" name="Google Shape;547;p41"/>
          <p:cNvSpPr/>
          <p:nvPr/>
        </p:nvSpPr>
        <p:spPr>
          <a:xfrm>
            <a:off x="1998375" y="3147219"/>
            <a:ext cx="8077200" cy="1066800"/>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1" lang="en-US" sz="3200">
                <a:solidFill>
                  <a:schemeClr val="lt1"/>
                </a:solidFill>
                <a:latin typeface="Arial"/>
                <a:ea typeface="Arial"/>
                <a:cs typeface="Arial"/>
                <a:sym typeface="Arial"/>
              </a:rPr>
              <a:t>A repeater forwards every bit; it has no filtering capability.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2"/>
                                        </p:tgtEl>
                                        <p:attrNameLst>
                                          <p:attrName>style.visibility</p:attrName>
                                        </p:attrNameLst>
                                      </p:cBhvr>
                                      <p:to>
                                        <p:strVal val="visible"/>
                                      </p:to>
                                    </p:set>
                                    <p:animEffect filter="fade" transition="in">
                                      <p:cBhvr>
                                        <p:cTn dur="2000"/>
                                        <p:tgtEl>
                                          <p:spTgt spid="5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3"/>
                                        </p:tgtEl>
                                        <p:attrNameLst>
                                          <p:attrName>style.visibility</p:attrName>
                                        </p:attrNameLst>
                                      </p:cBhvr>
                                      <p:to>
                                        <p:strVal val="visible"/>
                                      </p:to>
                                    </p:set>
                                    <p:animEffect filter="fade" transition="in">
                                      <p:cBhvr>
                                        <p:cTn dur="2000"/>
                                        <p:tgtEl>
                                          <p:spTgt spid="5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4"/>
                                        </p:tgtEl>
                                        <p:attrNameLst>
                                          <p:attrName>style.visibility</p:attrName>
                                        </p:attrNameLst>
                                      </p:cBhvr>
                                      <p:to>
                                        <p:strVal val="visible"/>
                                      </p:to>
                                    </p:set>
                                    <p:animEffect filter="fade" transition="in">
                                      <p:cBhvr>
                                        <p:cTn dur="2000"/>
                                        <p:tgtEl>
                                          <p:spTgt spid="5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5"/>
                                        </p:tgtEl>
                                        <p:attrNameLst>
                                          <p:attrName>style.visibility</p:attrName>
                                        </p:attrNameLst>
                                      </p:cBhvr>
                                      <p:to>
                                        <p:strVal val="visible"/>
                                      </p:to>
                                    </p:set>
                                    <p:animEffect filter="fade" transition="in">
                                      <p:cBhvr>
                                        <p:cTn dur="2000"/>
                                        <p:tgtEl>
                                          <p:spTgt spid="5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6"/>
                                        </p:tgtEl>
                                        <p:attrNameLst>
                                          <p:attrName>style.visibility</p:attrName>
                                        </p:attrNameLst>
                                      </p:cBhvr>
                                      <p:to>
                                        <p:strVal val="visible"/>
                                      </p:to>
                                    </p:set>
                                    <p:animEffect filter="fade" transition="in">
                                      <p:cBhvr>
                                        <p:cTn dur="2000"/>
                                        <p:tgtEl>
                                          <p:spTgt spid="546"/>
                                        </p:tgtEl>
                                      </p:cBhvr>
                                    </p:animEffect>
                                  </p:childTnLst>
                                </p:cTn>
                              </p:par>
                              <p:par>
                                <p:cTn fill="hold" nodeType="withEffect" presetClass="entr" presetID="10" presetSubtype="0">
                                  <p:stCondLst>
                                    <p:cond delay="0"/>
                                  </p:stCondLst>
                                  <p:childTnLst>
                                    <p:set>
                                      <p:cBhvr>
                                        <p:cTn dur="1" fill="hold">
                                          <p:stCondLst>
                                            <p:cond delay="0"/>
                                          </p:stCondLst>
                                        </p:cTn>
                                        <p:tgtEl>
                                          <p:spTgt spid="547"/>
                                        </p:tgtEl>
                                        <p:attrNameLst>
                                          <p:attrName>style.visibility</p:attrName>
                                        </p:attrNameLst>
                                      </p:cBhvr>
                                      <p:to>
                                        <p:strVal val="visible"/>
                                      </p:to>
                                    </p:set>
                                    <p:animEffect filter="fade" transition="in">
                                      <p:cBhvr>
                                        <p:cTn dur="500"/>
                                        <p:tgtEl>
                                          <p:spTgt spid="5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5"/>
          <p:cNvSpPr txBox="1"/>
          <p:nvPr>
            <p:ph idx="11" type="ftr"/>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200">
                <a:solidFill>
                  <a:srgbClr val="888888"/>
                </a:solidFill>
                <a:latin typeface="Calibri"/>
                <a:ea typeface="Calibri"/>
                <a:cs typeface="Calibri"/>
                <a:sym typeface="Calibri"/>
              </a:rPr>
              <a:t>TCP/IP Protocol Suite</a:t>
            </a:r>
            <a:endParaRPr/>
          </a:p>
        </p:txBody>
      </p:sp>
      <p:sp>
        <p:nvSpPr>
          <p:cNvPr id="107" name="Google Shape;107;p15"/>
          <p:cNvSpPr txBox="1"/>
          <p:nvPr>
            <p:ph idx="12" type="sldNum"/>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108" name="Google Shape;108;p15"/>
          <p:cNvSpPr txBox="1"/>
          <p:nvPr/>
        </p:nvSpPr>
        <p:spPr>
          <a:xfrm>
            <a:off x="1752600" y="152400"/>
            <a:ext cx="3387466"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3200">
                <a:solidFill>
                  <a:schemeClr val="hlink"/>
                </a:solidFill>
                <a:latin typeface="Times"/>
                <a:ea typeface="Times"/>
                <a:cs typeface="Times"/>
                <a:sym typeface="Times"/>
              </a:rPr>
              <a:t>Internet Evoluation</a:t>
            </a:r>
            <a:endParaRPr i="1" sz="3200">
              <a:solidFill>
                <a:schemeClr val="hlink"/>
              </a:solidFill>
              <a:latin typeface="Times"/>
              <a:ea typeface="Times"/>
              <a:cs typeface="Times"/>
              <a:sym typeface="Times"/>
            </a:endParaRPr>
          </a:p>
        </p:txBody>
      </p:sp>
      <p:sp>
        <p:nvSpPr>
          <p:cNvPr id="109" name="Google Shape;109;p15"/>
          <p:cNvSpPr txBox="1"/>
          <p:nvPr/>
        </p:nvSpPr>
        <p:spPr>
          <a:xfrm>
            <a:off x="9753600" y="6400801"/>
            <a:ext cx="18415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10" name="Google Shape;110;p15"/>
          <p:cNvSpPr/>
          <p:nvPr/>
        </p:nvSpPr>
        <p:spPr>
          <a:xfrm>
            <a:off x="1828800" y="989014"/>
            <a:ext cx="6705600" cy="5133975"/>
          </a:xfrm>
          <a:prstGeom prst="rect">
            <a:avLst/>
          </a:prstGeom>
          <a:noFill/>
          <a:ln>
            <a:noFill/>
          </a:ln>
        </p:spPr>
        <p:txBody>
          <a:bodyPr anchorCtr="0" anchor="t" bIns="45700" lIns="91425" spcFirstLastPara="1" rIns="91425" wrap="square" tIns="45700">
            <a:noAutofit/>
          </a:bodyPr>
          <a:lstStyle/>
          <a:p>
            <a:pPr indent="-208025" lvl="0" marL="0" marR="0" rtl="0" algn="l">
              <a:spcBef>
                <a:spcPts val="0"/>
              </a:spcBef>
              <a:spcAft>
                <a:spcPts val="0"/>
              </a:spcAft>
              <a:buClr>
                <a:schemeClr val="dk1"/>
              </a:buClr>
              <a:buSzPts val="3276"/>
              <a:buFont typeface="Noto Sans Symbols"/>
              <a:buChar char="✔"/>
            </a:pPr>
            <a:r>
              <a:rPr lang="en-US" sz="2800">
                <a:solidFill>
                  <a:srgbClr val="0033CC"/>
                </a:solidFill>
                <a:latin typeface="Times New Roman"/>
                <a:ea typeface="Times New Roman"/>
                <a:cs typeface="Times New Roman"/>
                <a:sym typeface="Times New Roman"/>
              </a:rPr>
              <a:t>ARPANET</a:t>
            </a:r>
            <a:endParaRPr/>
          </a:p>
          <a:p>
            <a:pPr indent="-208025" lvl="0" marL="0" marR="0" rtl="0" algn="l">
              <a:spcBef>
                <a:spcPts val="560"/>
              </a:spcBef>
              <a:spcAft>
                <a:spcPts val="0"/>
              </a:spcAft>
              <a:buClr>
                <a:schemeClr val="dk1"/>
              </a:buClr>
              <a:buSzPts val="3276"/>
              <a:buFont typeface="Noto Sans Symbols"/>
              <a:buChar char="✔"/>
            </a:pPr>
            <a:r>
              <a:rPr lang="en-US" sz="2800">
                <a:solidFill>
                  <a:srgbClr val="0033CC"/>
                </a:solidFill>
                <a:latin typeface="Times New Roman"/>
                <a:ea typeface="Times New Roman"/>
                <a:cs typeface="Times New Roman"/>
                <a:sym typeface="Times New Roman"/>
              </a:rPr>
              <a:t>Birth of the Internet</a:t>
            </a:r>
            <a:endParaRPr/>
          </a:p>
          <a:p>
            <a:pPr indent="-208025" lvl="0" marL="0" marR="0" rtl="0" algn="l">
              <a:spcBef>
                <a:spcPts val="560"/>
              </a:spcBef>
              <a:spcAft>
                <a:spcPts val="0"/>
              </a:spcAft>
              <a:buClr>
                <a:schemeClr val="dk1"/>
              </a:buClr>
              <a:buSzPts val="3276"/>
              <a:buFont typeface="Noto Sans Symbols"/>
              <a:buChar char="✔"/>
            </a:pPr>
            <a:r>
              <a:rPr lang="en-US" sz="2800">
                <a:solidFill>
                  <a:srgbClr val="0033CC"/>
                </a:solidFill>
                <a:latin typeface="Times New Roman"/>
                <a:ea typeface="Times New Roman"/>
                <a:cs typeface="Times New Roman"/>
                <a:sym typeface="Times New Roman"/>
              </a:rPr>
              <a:t>TCP/IP</a:t>
            </a:r>
            <a:endParaRPr/>
          </a:p>
          <a:p>
            <a:pPr indent="-208025" lvl="0" marL="0" marR="0" rtl="0" algn="l">
              <a:spcBef>
                <a:spcPts val="560"/>
              </a:spcBef>
              <a:spcAft>
                <a:spcPts val="0"/>
              </a:spcAft>
              <a:buClr>
                <a:schemeClr val="dk1"/>
              </a:buClr>
              <a:buSzPts val="3276"/>
              <a:buFont typeface="Noto Sans Symbols"/>
              <a:buChar char="✔"/>
            </a:pPr>
            <a:r>
              <a:rPr lang="en-US" sz="2800">
                <a:solidFill>
                  <a:srgbClr val="0033CC"/>
                </a:solidFill>
                <a:latin typeface="Times New Roman"/>
                <a:ea typeface="Times New Roman"/>
                <a:cs typeface="Times New Roman"/>
                <a:sym typeface="Times New Roman"/>
              </a:rPr>
              <a:t>MILNET</a:t>
            </a:r>
            <a:endParaRPr/>
          </a:p>
          <a:p>
            <a:pPr indent="-208025" lvl="0" marL="0" marR="0" rtl="0" algn="l">
              <a:spcBef>
                <a:spcPts val="560"/>
              </a:spcBef>
              <a:spcAft>
                <a:spcPts val="0"/>
              </a:spcAft>
              <a:buClr>
                <a:schemeClr val="dk1"/>
              </a:buClr>
              <a:buSzPts val="3276"/>
              <a:buFont typeface="Noto Sans Symbols"/>
              <a:buChar char="✔"/>
            </a:pPr>
            <a:r>
              <a:rPr lang="en-US" sz="2800">
                <a:solidFill>
                  <a:srgbClr val="0033CC"/>
                </a:solidFill>
                <a:latin typeface="Times New Roman"/>
                <a:ea typeface="Times New Roman"/>
                <a:cs typeface="Times New Roman"/>
                <a:sym typeface="Times New Roman"/>
              </a:rPr>
              <a:t>CSNET</a:t>
            </a:r>
            <a:endParaRPr/>
          </a:p>
          <a:p>
            <a:pPr indent="-208025" lvl="0" marL="0" marR="0" rtl="0" algn="l">
              <a:spcBef>
                <a:spcPts val="560"/>
              </a:spcBef>
              <a:spcAft>
                <a:spcPts val="0"/>
              </a:spcAft>
              <a:buClr>
                <a:schemeClr val="dk1"/>
              </a:buClr>
              <a:buSzPts val="3276"/>
              <a:buFont typeface="Noto Sans Symbols"/>
              <a:buChar char="✔"/>
            </a:pPr>
            <a:r>
              <a:rPr lang="en-US" sz="2800">
                <a:solidFill>
                  <a:srgbClr val="0033CC"/>
                </a:solidFill>
                <a:latin typeface="Times New Roman"/>
                <a:ea typeface="Times New Roman"/>
                <a:cs typeface="Times New Roman"/>
                <a:sym typeface="Times New Roman"/>
              </a:rPr>
              <a:t>NSFNET</a:t>
            </a:r>
            <a:endParaRPr/>
          </a:p>
          <a:p>
            <a:pPr indent="-208025" lvl="0" marL="0" marR="0" rtl="0" algn="l">
              <a:spcBef>
                <a:spcPts val="560"/>
              </a:spcBef>
              <a:spcAft>
                <a:spcPts val="0"/>
              </a:spcAft>
              <a:buClr>
                <a:schemeClr val="dk1"/>
              </a:buClr>
              <a:buSzPts val="3276"/>
              <a:buFont typeface="Noto Sans Symbols"/>
              <a:buChar char="✔"/>
            </a:pPr>
            <a:r>
              <a:rPr lang="en-US" sz="2800">
                <a:solidFill>
                  <a:srgbClr val="0033CC"/>
                </a:solidFill>
                <a:latin typeface="Times New Roman"/>
                <a:ea typeface="Times New Roman"/>
                <a:cs typeface="Times New Roman"/>
                <a:sym typeface="Times New Roman"/>
              </a:rPr>
              <a:t>ANSNET</a:t>
            </a:r>
            <a:endParaRPr/>
          </a:p>
          <a:p>
            <a:pPr indent="-208025" lvl="0" marL="0" marR="0" rtl="0" algn="l">
              <a:spcBef>
                <a:spcPts val="560"/>
              </a:spcBef>
              <a:spcAft>
                <a:spcPts val="0"/>
              </a:spcAft>
              <a:buClr>
                <a:schemeClr val="dk1"/>
              </a:buClr>
              <a:buSzPts val="3276"/>
              <a:buFont typeface="Noto Sans Symbols"/>
              <a:buChar char="✔"/>
            </a:pPr>
            <a:r>
              <a:rPr lang="en-US" sz="2800">
                <a:solidFill>
                  <a:srgbClr val="0033CC"/>
                </a:solidFill>
                <a:latin typeface="Times New Roman"/>
                <a:ea typeface="Times New Roman"/>
                <a:cs typeface="Times New Roman"/>
                <a:sym typeface="Times New Roman"/>
              </a:rPr>
              <a:t>The Internet Today</a:t>
            </a:r>
            <a:endParaRPr/>
          </a:p>
          <a:p>
            <a:pPr indent="-208025" lvl="0" marL="0" marR="0" rtl="0" algn="l">
              <a:spcBef>
                <a:spcPts val="560"/>
              </a:spcBef>
              <a:spcAft>
                <a:spcPts val="0"/>
              </a:spcAft>
              <a:buClr>
                <a:schemeClr val="dk1"/>
              </a:buClr>
              <a:buSzPts val="3276"/>
              <a:buFont typeface="Noto Sans Symbols"/>
              <a:buChar char="✔"/>
            </a:pPr>
            <a:r>
              <a:rPr lang="en-US" sz="2800">
                <a:solidFill>
                  <a:srgbClr val="0033CC"/>
                </a:solidFill>
                <a:latin typeface="Times New Roman"/>
                <a:ea typeface="Times New Roman"/>
                <a:cs typeface="Times New Roman"/>
                <a:sym typeface="Times New Roman"/>
              </a:rPr>
              <a:t>World Wide Web</a:t>
            </a:r>
            <a:endParaRPr/>
          </a:p>
          <a:p>
            <a:pPr indent="-208025" lvl="0" marL="0" marR="0" rtl="0" algn="l">
              <a:spcBef>
                <a:spcPts val="560"/>
              </a:spcBef>
              <a:spcAft>
                <a:spcPts val="0"/>
              </a:spcAft>
              <a:buClr>
                <a:schemeClr val="dk1"/>
              </a:buClr>
              <a:buSzPts val="3276"/>
              <a:buFont typeface="Noto Sans Symbols"/>
              <a:buChar char="✔"/>
            </a:pPr>
            <a:r>
              <a:rPr lang="en-US" sz="2800">
                <a:solidFill>
                  <a:srgbClr val="0033CC"/>
                </a:solidFill>
                <a:latin typeface="Times New Roman"/>
                <a:ea typeface="Times New Roman"/>
                <a:cs typeface="Times New Roman"/>
                <a:sym typeface="Times New Roman"/>
              </a:rPr>
              <a:t>Growth of the Internet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5000"/>
                                        <p:tgtEl>
                                          <p:spTgt spid="1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42"/>
          <p:cNvSpPr txBox="1"/>
          <p:nvPr>
            <p:ph idx="11" type="ftr"/>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200">
                <a:solidFill>
                  <a:srgbClr val="888888"/>
                </a:solidFill>
                <a:latin typeface="Calibri"/>
                <a:ea typeface="Calibri"/>
                <a:cs typeface="Calibri"/>
                <a:sym typeface="Calibri"/>
              </a:rPr>
              <a:t>TCP/IP Protocol Suite</a:t>
            </a:r>
            <a:endParaRPr/>
          </a:p>
        </p:txBody>
      </p:sp>
      <p:sp>
        <p:nvSpPr>
          <p:cNvPr id="554" name="Google Shape;554;p42"/>
          <p:cNvSpPr txBox="1"/>
          <p:nvPr>
            <p:ph idx="12" type="sldNum"/>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555" name="Google Shape;555;p42"/>
          <p:cNvSpPr txBox="1"/>
          <p:nvPr/>
        </p:nvSpPr>
        <p:spPr>
          <a:xfrm>
            <a:off x="2514600" y="90488"/>
            <a:ext cx="5715000" cy="3667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00FF"/>
                </a:solidFill>
                <a:latin typeface="Times New Roman"/>
                <a:ea typeface="Times New Roman"/>
                <a:cs typeface="Times New Roman"/>
                <a:sym typeface="Times New Roman"/>
              </a:rPr>
              <a:t>Figure 3.42</a:t>
            </a:r>
            <a:r>
              <a:rPr b="1" lang="en-US" sz="1800">
                <a:solidFill>
                  <a:schemeClr val="accent2"/>
                </a:solidFill>
                <a:latin typeface="Times New Roman"/>
                <a:ea typeface="Times New Roman"/>
                <a:cs typeface="Times New Roman"/>
                <a:sym typeface="Times New Roman"/>
              </a:rPr>
              <a:t>    </a:t>
            </a:r>
            <a:r>
              <a:rPr b="1" i="1" lang="en-US" sz="1800">
                <a:solidFill>
                  <a:schemeClr val="dk1"/>
                </a:solidFill>
                <a:latin typeface="Times New Roman"/>
                <a:ea typeface="Times New Roman"/>
                <a:cs typeface="Times New Roman"/>
                <a:sym typeface="Times New Roman"/>
              </a:rPr>
              <a:t>Bridge</a:t>
            </a:r>
            <a:endParaRPr/>
          </a:p>
        </p:txBody>
      </p:sp>
      <p:sp>
        <p:nvSpPr>
          <p:cNvPr id="556" name="Google Shape;556;p42"/>
          <p:cNvSpPr/>
          <p:nvPr/>
        </p:nvSpPr>
        <p:spPr>
          <a:xfrm>
            <a:off x="1890713" y="107951"/>
            <a:ext cx="438150" cy="47466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557" name="Google Shape;557;p42"/>
          <p:cNvSpPr/>
          <p:nvPr/>
        </p:nvSpPr>
        <p:spPr>
          <a:xfrm>
            <a:off x="2273301" y="107951"/>
            <a:ext cx="328613" cy="474663"/>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558" name="Google Shape;558;p42"/>
          <p:cNvSpPr/>
          <p:nvPr/>
        </p:nvSpPr>
        <p:spPr>
          <a:xfrm>
            <a:off x="2014539" y="530226"/>
            <a:ext cx="422275" cy="474663"/>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559" name="Google Shape;559;p42"/>
          <p:cNvSpPr/>
          <p:nvPr/>
        </p:nvSpPr>
        <p:spPr>
          <a:xfrm>
            <a:off x="2384425" y="530226"/>
            <a:ext cx="368300" cy="474663"/>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560" name="Google Shape;560;p42"/>
          <p:cNvSpPr/>
          <p:nvPr/>
        </p:nvSpPr>
        <p:spPr>
          <a:xfrm>
            <a:off x="1600200" y="457201"/>
            <a:ext cx="560388"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561" name="Google Shape;561;p42"/>
          <p:cNvSpPr/>
          <p:nvPr/>
        </p:nvSpPr>
        <p:spPr>
          <a:xfrm>
            <a:off x="2235200" y="1"/>
            <a:ext cx="31750" cy="1052513"/>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pic>
        <p:nvPicPr>
          <p:cNvPr id="562" name="Google Shape;562;p42"/>
          <p:cNvPicPr preferRelativeResize="0"/>
          <p:nvPr/>
        </p:nvPicPr>
        <p:blipFill rotWithShape="1">
          <a:blip r:embed="rId3">
            <a:alphaModFix/>
          </a:blip>
          <a:srcRect b="0" l="0" r="0" t="0"/>
          <a:stretch/>
        </p:blipFill>
        <p:spPr>
          <a:xfrm>
            <a:off x="2286001" y="2149335"/>
            <a:ext cx="7815263" cy="2173287"/>
          </a:xfrm>
          <a:prstGeom prst="rect">
            <a:avLst/>
          </a:prstGeom>
          <a:noFill/>
          <a:ln>
            <a:noFill/>
          </a:ln>
        </p:spPr>
      </p:pic>
      <p:sp>
        <p:nvSpPr>
          <p:cNvPr id="563" name="Google Shape;563;p42"/>
          <p:cNvSpPr/>
          <p:nvPr/>
        </p:nvSpPr>
        <p:spPr>
          <a:xfrm>
            <a:off x="1966914"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pic>
        <p:nvPicPr>
          <p:cNvPr id="564" name="Google Shape;564;p42"/>
          <p:cNvPicPr preferRelativeResize="0"/>
          <p:nvPr/>
        </p:nvPicPr>
        <p:blipFill rotWithShape="1">
          <a:blip r:embed="rId4">
            <a:alphaModFix/>
          </a:blip>
          <a:srcRect b="0" l="0" r="0" t="0"/>
          <a:stretch/>
        </p:blipFill>
        <p:spPr>
          <a:xfrm>
            <a:off x="4876800" y="665021"/>
            <a:ext cx="2559050" cy="1384300"/>
          </a:xfrm>
          <a:prstGeom prst="rect">
            <a:avLst/>
          </a:prstGeom>
          <a:noFill/>
          <a:ln>
            <a:noFill/>
          </a:ln>
        </p:spPr>
      </p:pic>
      <p:pic>
        <p:nvPicPr>
          <p:cNvPr id="565" name="Google Shape;565;p42"/>
          <p:cNvPicPr preferRelativeResize="0"/>
          <p:nvPr/>
        </p:nvPicPr>
        <p:blipFill rotWithShape="1">
          <a:blip r:embed="rId5">
            <a:alphaModFix/>
          </a:blip>
          <a:srcRect b="0" l="0" r="0" t="0"/>
          <a:stretch/>
        </p:blipFill>
        <p:spPr>
          <a:xfrm>
            <a:off x="2971800" y="2384285"/>
            <a:ext cx="2605088" cy="1023937"/>
          </a:xfrm>
          <a:prstGeom prst="rect">
            <a:avLst/>
          </a:prstGeom>
          <a:noFill/>
          <a:ln>
            <a:noFill/>
          </a:ln>
        </p:spPr>
      </p:pic>
      <p:pic>
        <p:nvPicPr>
          <p:cNvPr id="566" name="Google Shape;566;p42"/>
          <p:cNvPicPr preferRelativeResize="0"/>
          <p:nvPr/>
        </p:nvPicPr>
        <p:blipFill rotWithShape="1">
          <a:blip r:embed="rId6">
            <a:alphaModFix/>
          </a:blip>
          <a:srcRect b="0" l="0" r="0" t="0"/>
          <a:stretch/>
        </p:blipFill>
        <p:spPr>
          <a:xfrm>
            <a:off x="4876800" y="2874821"/>
            <a:ext cx="1252538" cy="628650"/>
          </a:xfrm>
          <a:prstGeom prst="rect">
            <a:avLst/>
          </a:prstGeom>
          <a:noFill/>
          <a:ln>
            <a:noFill/>
          </a:ln>
        </p:spPr>
      </p:pic>
      <p:sp>
        <p:nvSpPr>
          <p:cNvPr id="567" name="Google Shape;567;p42"/>
          <p:cNvSpPr/>
          <p:nvPr/>
        </p:nvSpPr>
        <p:spPr>
          <a:xfrm>
            <a:off x="2057400" y="5654675"/>
            <a:ext cx="8077200" cy="1066800"/>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1" lang="en-US" sz="3200">
                <a:solidFill>
                  <a:schemeClr val="lt1"/>
                </a:solidFill>
                <a:latin typeface="Arial"/>
                <a:ea typeface="Arial"/>
                <a:cs typeface="Arial"/>
                <a:sym typeface="Arial"/>
              </a:rPr>
              <a:t>A bridge has a table used in filtering decisions.</a:t>
            </a:r>
            <a:endParaRPr/>
          </a:p>
        </p:txBody>
      </p:sp>
      <p:sp>
        <p:nvSpPr>
          <p:cNvPr id="568" name="Google Shape;568;p42"/>
          <p:cNvSpPr/>
          <p:nvPr/>
        </p:nvSpPr>
        <p:spPr>
          <a:xfrm>
            <a:off x="2119745" y="4465345"/>
            <a:ext cx="8077200" cy="1066800"/>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1" lang="en-US" sz="3200">
                <a:solidFill>
                  <a:schemeClr val="lt1"/>
                </a:solidFill>
                <a:latin typeface="Arial"/>
                <a:ea typeface="Arial"/>
                <a:cs typeface="Arial"/>
                <a:sym typeface="Arial"/>
              </a:rPr>
              <a:t>A bridge does not change the physical (MAC) addresses in a frame.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5"/>
                                        </p:tgtEl>
                                        <p:attrNameLst>
                                          <p:attrName>style.visibility</p:attrName>
                                        </p:attrNameLst>
                                      </p:cBhvr>
                                      <p:to>
                                        <p:strVal val="visible"/>
                                      </p:to>
                                    </p:set>
                                    <p:animEffect filter="fade" transition="in">
                                      <p:cBhvr>
                                        <p:cTn dur="2000"/>
                                        <p:tgtEl>
                                          <p:spTgt spid="5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6"/>
                                        </p:tgtEl>
                                        <p:attrNameLst>
                                          <p:attrName>style.visibility</p:attrName>
                                        </p:attrNameLst>
                                      </p:cBhvr>
                                      <p:to>
                                        <p:strVal val="visible"/>
                                      </p:to>
                                    </p:set>
                                    <p:animEffect filter="fade" transition="in">
                                      <p:cBhvr>
                                        <p:cTn dur="2000"/>
                                        <p:tgtEl>
                                          <p:spTgt spid="566"/>
                                        </p:tgtEl>
                                      </p:cBhvr>
                                    </p:animEffect>
                                  </p:childTnLst>
                                </p:cTn>
                              </p:par>
                              <p:par>
                                <p:cTn fill="hold" nodeType="withEffect" presetClass="entr" presetID="10" presetSubtype="0">
                                  <p:stCondLst>
                                    <p:cond delay="0"/>
                                  </p:stCondLst>
                                  <p:childTnLst>
                                    <p:set>
                                      <p:cBhvr>
                                        <p:cTn dur="1" fill="hold">
                                          <p:stCondLst>
                                            <p:cond delay="0"/>
                                          </p:stCondLst>
                                        </p:cTn>
                                        <p:tgtEl>
                                          <p:spTgt spid="567"/>
                                        </p:tgtEl>
                                        <p:attrNameLst>
                                          <p:attrName>style.visibility</p:attrName>
                                        </p:attrNameLst>
                                      </p:cBhvr>
                                      <p:to>
                                        <p:strVal val="visible"/>
                                      </p:to>
                                    </p:set>
                                    <p:animEffect filter="fade" transition="in">
                                      <p:cBhvr>
                                        <p:cTn dur="500"/>
                                        <p:tgtEl>
                                          <p:spTgt spid="567"/>
                                        </p:tgtEl>
                                      </p:cBhvr>
                                    </p:animEffect>
                                  </p:childTnLst>
                                </p:cTn>
                              </p:par>
                              <p:par>
                                <p:cTn fill="hold" nodeType="withEffect" presetClass="entr" presetID="10" presetSubtype="0">
                                  <p:stCondLst>
                                    <p:cond delay="0"/>
                                  </p:stCondLst>
                                  <p:childTnLst>
                                    <p:set>
                                      <p:cBhvr>
                                        <p:cTn dur="1" fill="hold">
                                          <p:stCondLst>
                                            <p:cond delay="0"/>
                                          </p:stCondLst>
                                        </p:cTn>
                                        <p:tgtEl>
                                          <p:spTgt spid="568"/>
                                        </p:tgtEl>
                                        <p:attrNameLst>
                                          <p:attrName>style.visibility</p:attrName>
                                        </p:attrNameLst>
                                      </p:cBhvr>
                                      <p:to>
                                        <p:strVal val="visible"/>
                                      </p:to>
                                    </p:set>
                                    <p:animEffect filter="fade" transition="in">
                                      <p:cBhvr>
                                        <p:cTn dur="500"/>
                                        <p:tgtEl>
                                          <p:spTgt spid="5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43"/>
          <p:cNvSpPr txBox="1"/>
          <p:nvPr>
            <p:ph idx="11" type="ftr"/>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200">
                <a:solidFill>
                  <a:srgbClr val="888888"/>
                </a:solidFill>
                <a:latin typeface="Calibri"/>
                <a:ea typeface="Calibri"/>
                <a:cs typeface="Calibri"/>
                <a:sym typeface="Calibri"/>
              </a:rPr>
              <a:t>TCP/IP Protocol Suite</a:t>
            </a:r>
            <a:endParaRPr/>
          </a:p>
        </p:txBody>
      </p:sp>
      <p:sp>
        <p:nvSpPr>
          <p:cNvPr id="575" name="Google Shape;575;p43"/>
          <p:cNvSpPr txBox="1"/>
          <p:nvPr>
            <p:ph idx="12" type="sldNum"/>
          </p:nvPr>
        </p:nvSpPr>
        <p:spPr>
          <a:xfrm>
            <a:off x="3798454" y="6356349"/>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576" name="Google Shape;576;p43"/>
          <p:cNvSpPr txBox="1"/>
          <p:nvPr/>
        </p:nvSpPr>
        <p:spPr>
          <a:xfrm>
            <a:off x="2514600" y="90488"/>
            <a:ext cx="5715000" cy="3667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00FF"/>
                </a:solidFill>
                <a:latin typeface="Times New Roman"/>
                <a:ea typeface="Times New Roman"/>
                <a:cs typeface="Times New Roman"/>
                <a:sym typeface="Times New Roman"/>
              </a:rPr>
              <a:t>Figure 3.44</a:t>
            </a:r>
            <a:r>
              <a:rPr b="1" lang="en-US" sz="1800">
                <a:solidFill>
                  <a:schemeClr val="accent2"/>
                </a:solidFill>
                <a:latin typeface="Times New Roman"/>
                <a:ea typeface="Times New Roman"/>
                <a:cs typeface="Times New Roman"/>
                <a:sym typeface="Times New Roman"/>
              </a:rPr>
              <a:t>    </a:t>
            </a:r>
            <a:r>
              <a:rPr b="1" i="1" lang="en-US" sz="1800">
                <a:solidFill>
                  <a:schemeClr val="dk1"/>
                </a:solidFill>
                <a:latin typeface="Times New Roman"/>
                <a:ea typeface="Times New Roman"/>
                <a:cs typeface="Times New Roman"/>
                <a:sym typeface="Times New Roman"/>
              </a:rPr>
              <a:t>Routing example</a:t>
            </a:r>
            <a:endParaRPr/>
          </a:p>
        </p:txBody>
      </p:sp>
      <p:sp>
        <p:nvSpPr>
          <p:cNvPr id="577" name="Google Shape;577;p43"/>
          <p:cNvSpPr/>
          <p:nvPr/>
        </p:nvSpPr>
        <p:spPr>
          <a:xfrm>
            <a:off x="1890713" y="107951"/>
            <a:ext cx="438150" cy="47466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578" name="Google Shape;578;p43"/>
          <p:cNvSpPr/>
          <p:nvPr/>
        </p:nvSpPr>
        <p:spPr>
          <a:xfrm>
            <a:off x="2273301" y="107951"/>
            <a:ext cx="328613" cy="474663"/>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579" name="Google Shape;579;p43"/>
          <p:cNvSpPr/>
          <p:nvPr/>
        </p:nvSpPr>
        <p:spPr>
          <a:xfrm>
            <a:off x="2014539" y="530226"/>
            <a:ext cx="422275" cy="474663"/>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580" name="Google Shape;580;p43"/>
          <p:cNvSpPr/>
          <p:nvPr/>
        </p:nvSpPr>
        <p:spPr>
          <a:xfrm>
            <a:off x="2384425" y="530226"/>
            <a:ext cx="368300" cy="474663"/>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581" name="Google Shape;581;p43"/>
          <p:cNvSpPr/>
          <p:nvPr/>
        </p:nvSpPr>
        <p:spPr>
          <a:xfrm>
            <a:off x="1600200" y="457201"/>
            <a:ext cx="560388"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582" name="Google Shape;582;p43"/>
          <p:cNvSpPr/>
          <p:nvPr/>
        </p:nvSpPr>
        <p:spPr>
          <a:xfrm>
            <a:off x="2235200" y="1"/>
            <a:ext cx="31750" cy="1052513"/>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583" name="Google Shape;583;p43"/>
          <p:cNvSpPr/>
          <p:nvPr/>
        </p:nvSpPr>
        <p:spPr>
          <a:xfrm>
            <a:off x="1966914"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pic>
        <p:nvPicPr>
          <p:cNvPr id="584" name="Google Shape;584;p43"/>
          <p:cNvPicPr preferRelativeResize="0"/>
          <p:nvPr/>
        </p:nvPicPr>
        <p:blipFill rotWithShape="1">
          <a:blip r:embed="rId3">
            <a:alphaModFix/>
          </a:blip>
          <a:srcRect b="0" l="0" r="0" t="0"/>
          <a:stretch/>
        </p:blipFill>
        <p:spPr>
          <a:xfrm>
            <a:off x="3897745" y="641349"/>
            <a:ext cx="6548006" cy="3584103"/>
          </a:xfrm>
          <a:prstGeom prst="rect">
            <a:avLst/>
          </a:prstGeom>
          <a:noFill/>
          <a:ln>
            <a:noFill/>
          </a:ln>
        </p:spPr>
      </p:pic>
      <p:sp>
        <p:nvSpPr>
          <p:cNvPr id="585" name="Google Shape;585;p43"/>
          <p:cNvSpPr/>
          <p:nvPr/>
        </p:nvSpPr>
        <p:spPr>
          <a:xfrm>
            <a:off x="2980748" y="4337944"/>
            <a:ext cx="8077200" cy="369332"/>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1" lang="en-US" sz="1800">
                <a:solidFill>
                  <a:schemeClr val="lt1"/>
                </a:solidFill>
                <a:latin typeface="Arial"/>
                <a:ea typeface="Arial"/>
                <a:cs typeface="Arial"/>
                <a:sym typeface="Arial"/>
              </a:rPr>
              <a:t>A router is a three-layer (physical, data link, and network) device.</a:t>
            </a:r>
            <a:endParaRPr/>
          </a:p>
        </p:txBody>
      </p:sp>
      <p:sp>
        <p:nvSpPr>
          <p:cNvPr id="586" name="Google Shape;586;p43"/>
          <p:cNvSpPr/>
          <p:nvPr/>
        </p:nvSpPr>
        <p:spPr>
          <a:xfrm>
            <a:off x="2980748" y="4819768"/>
            <a:ext cx="8077200" cy="923330"/>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1" lang="en-US" sz="1800">
                <a:solidFill>
                  <a:schemeClr val="lt1"/>
                </a:solidFill>
                <a:latin typeface="Arial"/>
                <a:ea typeface="Arial"/>
                <a:cs typeface="Arial"/>
                <a:sym typeface="Arial"/>
              </a:rPr>
              <a:t>A repeater or a bridge connects segments of a LAN.</a:t>
            </a:r>
            <a:endParaRPr/>
          </a:p>
          <a:p>
            <a:pPr indent="0" lvl="0" marL="0" marR="0" rtl="0" algn="ctr">
              <a:spcBef>
                <a:spcPts val="0"/>
              </a:spcBef>
              <a:spcAft>
                <a:spcPts val="0"/>
              </a:spcAft>
              <a:buNone/>
            </a:pPr>
            <a:r>
              <a:rPr b="1" i="1" lang="en-US" sz="1800">
                <a:solidFill>
                  <a:schemeClr val="lt1"/>
                </a:solidFill>
                <a:latin typeface="Arial"/>
                <a:ea typeface="Arial"/>
                <a:cs typeface="Arial"/>
                <a:sym typeface="Arial"/>
              </a:rPr>
              <a:t>A router connects independent LANs or WANs to create an internetwork (internet).</a:t>
            </a:r>
            <a:endParaRPr/>
          </a:p>
        </p:txBody>
      </p:sp>
      <p:sp>
        <p:nvSpPr>
          <p:cNvPr id="587" name="Google Shape;587;p43"/>
          <p:cNvSpPr/>
          <p:nvPr/>
        </p:nvSpPr>
        <p:spPr>
          <a:xfrm>
            <a:off x="2980748" y="5994222"/>
            <a:ext cx="8077200" cy="369332"/>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1" lang="en-US" sz="1800">
                <a:solidFill>
                  <a:schemeClr val="lt1"/>
                </a:solidFill>
                <a:latin typeface="Arial"/>
                <a:ea typeface="Arial"/>
                <a:cs typeface="Arial"/>
                <a:sym typeface="Arial"/>
              </a:rPr>
              <a:t>A router changes the physical addresses in a packet.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85"/>
                                        </p:tgtEl>
                                        <p:attrNameLst>
                                          <p:attrName>style.visibility</p:attrName>
                                        </p:attrNameLst>
                                      </p:cBhvr>
                                      <p:to>
                                        <p:strVal val="visible"/>
                                      </p:to>
                                    </p:set>
                                    <p:animEffect filter="fade" transition="in">
                                      <p:cBhvr>
                                        <p:cTn dur="500"/>
                                        <p:tgtEl>
                                          <p:spTgt spid="585"/>
                                        </p:tgtEl>
                                      </p:cBhvr>
                                    </p:animEffect>
                                  </p:childTnLst>
                                </p:cTn>
                              </p:par>
                              <p:par>
                                <p:cTn fill="hold" nodeType="withEffect" presetClass="entr" presetID="10" presetSubtype="0">
                                  <p:stCondLst>
                                    <p:cond delay="0"/>
                                  </p:stCondLst>
                                  <p:childTnLst>
                                    <p:set>
                                      <p:cBhvr>
                                        <p:cTn dur="1" fill="hold">
                                          <p:stCondLst>
                                            <p:cond delay="0"/>
                                          </p:stCondLst>
                                        </p:cTn>
                                        <p:tgtEl>
                                          <p:spTgt spid="586"/>
                                        </p:tgtEl>
                                        <p:attrNameLst>
                                          <p:attrName>style.visibility</p:attrName>
                                        </p:attrNameLst>
                                      </p:cBhvr>
                                      <p:to>
                                        <p:strVal val="visible"/>
                                      </p:to>
                                    </p:set>
                                    <p:animEffect filter="fade" transition="in">
                                      <p:cBhvr>
                                        <p:cTn dur="2000"/>
                                        <p:tgtEl>
                                          <p:spTgt spid="586"/>
                                        </p:tgtEl>
                                      </p:cBhvr>
                                    </p:animEffect>
                                  </p:childTnLst>
                                </p:cTn>
                              </p:par>
                              <p:par>
                                <p:cTn fill="hold" nodeType="withEffect" presetClass="entr" presetID="10" presetSubtype="0">
                                  <p:stCondLst>
                                    <p:cond delay="0"/>
                                  </p:stCondLst>
                                  <p:childTnLst>
                                    <p:set>
                                      <p:cBhvr>
                                        <p:cTn dur="1" fill="hold">
                                          <p:stCondLst>
                                            <p:cond delay="0"/>
                                          </p:stCondLst>
                                        </p:cTn>
                                        <p:tgtEl>
                                          <p:spTgt spid="587"/>
                                        </p:tgtEl>
                                        <p:attrNameLst>
                                          <p:attrName>style.visibility</p:attrName>
                                        </p:attrNameLst>
                                      </p:cBhvr>
                                      <p:to>
                                        <p:strVal val="visible"/>
                                      </p:to>
                                    </p:set>
                                    <p:animEffect filter="fade" transition="in">
                                      <p:cBhvr>
                                        <p:cTn dur="500"/>
                                        <p:tgtEl>
                                          <p:spTgt spid="5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44"/>
          <p:cNvSpPr txBox="1"/>
          <p:nvPr>
            <p:ph idx="11" type="ftr"/>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200">
                <a:solidFill>
                  <a:srgbClr val="888888"/>
                </a:solidFill>
                <a:latin typeface="Calibri"/>
                <a:ea typeface="Calibri"/>
                <a:cs typeface="Calibri"/>
                <a:sym typeface="Calibri"/>
              </a:rPr>
              <a:t>TCP/IP Protocol Suite</a:t>
            </a:r>
            <a:endParaRPr/>
          </a:p>
        </p:txBody>
      </p:sp>
      <p:sp>
        <p:nvSpPr>
          <p:cNvPr id="594" name="Google Shape;594;p44"/>
          <p:cNvSpPr txBox="1"/>
          <p:nvPr>
            <p:ph idx="12" type="sldNum"/>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595" name="Google Shape;595;p44"/>
          <p:cNvSpPr txBox="1"/>
          <p:nvPr/>
        </p:nvSpPr>
        <p:spPr>
          <a:xfrm>
            <a:off x="3238501" y="6604001"/>
            <a:ext cx="5656263" cy="257727"/>
          </a:xfrm>
          <a:prstGeom prst="rect">
            <a:avLst/>
          </a:prstGeom>
          <a:noFill/>
          <a:ln>
            <a:noFill/>
          </a:ln>
        </p:spPr>
        <p:txBody>
          <a:bodyPr anchorCtr="0" anchor="t" bIns="51400" lIns="102825" spcFirstLastPara="1" rIns="102825" wrap="square" tIns="51400">
            <a:spAutoFit/>
          </a:bodyPr>
          <a:lstStyle/>
          <a:p>
            <a:pPr indent="0" lvl="0" marL="0" marR="0" rtl="0" algn="l">
              <a:spcBef>
                <a:spcPts val="0"/>
              </a:spcBef>
              <a:spcAft>
                <a:spcPts val="0"/>
              </a:spcAft>
              <a:buNone/>
            </a:pPr>
            <a:r>
              <a:rPr b="0" lang="en-US" sz="1000">
                <a:solidFill>
                  <a:schemeClr val="dk1"/>
                </a:solidFill>
                <a:latin typeface="Arial"/>
                <a:ea typeface="Arial"/>
                <a:cs typeface="Arial"/>
                <a:sym typeface="Arial"/>
              </a:rPr>
              <a:t>Copyright © The McGraw-Hill Companies, Inc. Permission required for reproduction or display.</a:t>
            </a:r>
            <a:endParaRPr/>
          </a:p>
        </p:txBody>
      </p:sp>
      <p:pic>
        <p:nvPicPr>
          <p:cNvPr descr="brandinglogo" id="596" name="Google Shape;596;p44"/>
          <p:cNvPicPr preferRelativeResize="0"/>
          <p:nvPr/>
        </p:nvPicPr>
        <p:blipFill rotWithShape="1">
          <a:blip r:embed="rId3">
            <a:alphaModFix/>
          </a:blip>
          <a:srcRect b="0" l="0" r="0" t="0"/>
          <a:stretch/>
        </p:blipFill>
        <p:spPr>
          <a:xfrm>
            <a:off x="1524000" y="0"/>
            <a:ext cx="9144000" cy="647700"/>
          </a:xfrm>
          <a:prstGeom prst="rect">
            <a:avLst/>
          </a:prstGeom>
          <a:noFill/>
          <a:ln>
            <a:noFill/>
          </a:ln>
        </p:spPr>
      </p:pic>
      <p:sp>
        <p:nvSpPr>
          <p:cNvPr id="597" name="Google Shape;597;p44"/>
          <p:cNvSpPr txBox="1"/>
          <p:nvPr/>
        </p:nvSpPr>
        <p:spPr>
          <a:xfrm>
            <a:off x="1711326" y="914401"/>
            <a:ext cx="4156075" cy="82391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800">
                <a:solidFill>
                  <a:schemeClr val="dk1"/>
                </a:solidFill>
                <a:latin typeface="Times"/>
                <a:ea typeface="Times"/>
                <a:cs typeface="Times"/>
                <a:sym typeface="Times"/>
              </a:rPr>
              <a:t>Chapter 4</a:t>
            </a:r>
            <a:endParaRPr/>
          </a:p>
        </p:txBody>
      </p:sp>
      <p:pic>
        <p:nvPicPr>
          <p:cNvPr descr="Forouzan4e10lbj_nm3" id="598" name="Google Shape;598;p44"/>
          <p:cNvPicPr preferRelativeResize="0"/>
          <p:nvPr/>
        </p:nvPicPr>
        <p:blipFill rotWithShape="1">
          <a:blip r:embed="rId4">
            <a:alphaModFix/>
          </a:blip>
          <a:srcRect b="0" l="0" r="0" t="0"/>
          <a:stretch/>
        </p:blipFill>
        <p:spPr>
          <a:xfrm>
            <a:off x="6362700" y="1066800"/>
            <a:ext cx="4076700" cy="5168900"/>
          </a:xfrm>
          <a:prstGeom prst="rect">
            <a:avLst/>
          </a:prstGeom>
          <a:noFill/>
          <a:ln>
            <a:noFill/>
          </a:ln>
        </p:spPr>
      </p:pic>
      <p:sp>
        <p:nvSpPr>
          <p:cNvPr id="599" name="Google Shape;599;p44"/>
          <p:cNvSpPr txBox="1"/>
          <p:nvPr/>
        </p:nvSpPr>
        <p:spPr>
          <a:xfrm>
            <a:off x="1787526" y="2209800"/>
            <a:ext cx="4156075" cy="230832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800">
                <a:solidFill>
                  <a:schemeClr val="folHlink"/>
                </a:solidFill>
                <a:latin typeface="Times"/>
                <a:ea typeface="Times"/>
                <a:cs typeface="Times"/>
                <a:sym typeface="Times"/>
              </a:rPr>
              <a:t>Introduction to </a:t>
            </a:r>
            <a:endParaRPr/>
          </a:p>
          <a:p>
            <a:pPr indent="0" lvl="0" marL="0" marR="0" rtl="0" algn="ctr">
              <a:spcBef>
                <a:spcPts val="0"/>
              </a:spcBef>
              <a:spcAft>
                <a:spcPts val="0"/>
              </a:spcAft>
              <a:buNone/>
            </a:pPr>
            <a:r>
              <a:rPr b="1" lang="en-US" sz="4800">
                <a:solidFill>
                  <a:schemeClr val="folHlink"/>
                </a:solidFill>
                <a:latin typeface="Times"/>
                <a:ea typeface="Times"/>
                <a:cs typeface="Times"/>
                <a:sym typeface="Times"/>
              </a:rPr>
              <a:t>Network Layer</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45"/>
          <p:cNvSpPr txBox="1"/>
          <p:nvPr>
            <p:ph idx="11" type="ftr"/>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200">
                <a:solidFill>
                  <a:srgbClr val="888888"/>
                </a:solidFill>
                <a:latin typeface="Calibri"/>
                <a:ea typeface="Calibri"/>
                <a:cs typeface="Calibri"/>
                <a:sym typeface="Calibri"/>
              </a:rPr>
              <a:t>TCP/IP Protocol Suite</a:t>
            </a:r>
            <a:endParaRPr/>
          </a:p>
        </p:txBody>
      </p:sp>
      <p:sp>
        <p:nvSpPr>
          <p:cNvPr id="606" name="Google Shape;606;p45"/>
          <p:cNvSpPr txBox="1"/>
          <p:nvPr>
            <p:ph idx="12" type="sldNum"/>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607" name="Google Shape;607;p45"/>
          <p:cNvSpPr/>
          <p:nvPr/>
        </p:nvSpPr>
        <p:spPr>
          <a:xfrm>
            <a:off x="1524000" y="0"/>
            <a:ext cx="9144000" cy="1371600"/>
          </a:xfrm>
          <a:prstGeom prst="rect">
            <a:avLst/>
          </a:prstGeom>
          <a:solidFill>
            <a:srgbClr val="33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dk1"/>
              </a:solidFill>
              <a:latin typeface="Calibri"/>
              <a:ea typeface="Calibri"/>
              <a:cs typeface="Calibri"/>
              <a:sym typeface="Calibri"/>
            </a:endParaRPr>
          </a:p>
        </p:txBody>
      </p:sp>
      <p:sp>
        <p:nvSpPr>
          <p:cNvPr id="608" name="Google Shape;608;p45"/>
          <p:cNvSpPr txBox="1"/>
          <p:nvPr/>
        </p:nvSpPr>
        <p:spPr>
          <a:xfrm>
            <a:off x="1752601" y="355601"/>
            <a:ext cx="4689475" cy="650875"/>
          </a:xfrm>
          <a:prstGeom prst="rect">
            <a:avLst/>
          </a:prstGeom>
          <a:solidFill>
            <a:schemeClr val="folHlink"/>
          </a:solidFill>
          <a:ln cap="flat" cmpd="sng" w="9525">
            <a:solidFill>
              <a:schemeClr val="folHlink"/>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chemeClr val="lt1"/>
                </a:solidFill>
                <a:latin typeface="Times"/>
                <a:ea typeface="Times"/>
                <a:cs typeface="Times"/>
                <a:sym typeface="Times"/>
              </a:rPr>
              <a:t>4-1  INTRODUCTION</a:t>
            </a:r>
            <a:endParaRPr/>
          </a:p>
        </p:txBody>
      </p:sp>
      <p:sp>
        <p:nvSpPr>
          <p:cNvPr id="609" name="Google Shape;609;p45"/>
          <p:cNvSpPr txBox="1"/>
          <p:nvPr/>
        </p:nvSpPr>
        <p:spPr>
          <a:xfrm>
            <a:off x="9753600" y="6400801"/>
            <a:ext cx="18415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p:txBody>
      </p:sp>
      <p:sp>
        <p:nvSpPr>
          <p:cNvPr id="610" name="Google Shape;610;p45"/>
          <p:cNvSpPr/>
          <p:nvPr/>
        </p:nvSpPr>
        <p:spPr>
          <a:xfrm>
            <a:off x="1905000" y="1524000"/>
            <a:ext cx="8534400" cy="26543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800">
                <a:solidFill>
                  <a:schemeClr val="dk1"/>
                </a:solidFill>
                <a:latin typeface="Arimo"/>
                <a:ea typeface="Arimo"/>
                <a:cs typeface="Arimo"/>
                <a:sym typeface="Arimo"/>
              </a:rPr>
              <a:t>At the conceptual level, we can think of the global Internet as a black box network that connects millions (if not billions) of computers in the world together. At this level, we are only concerned that a message from the application layer in one computer reaches the application layer in another computer.</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46"/>
          <p:cNvSpPr txBox="1"/>
          <p:nvPr>
            <p:ph idx="11" type="ftr"/>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200">
                <a:solidFill>
                  <a:srgbClr val="888888"/>
                </a:solidFill>
                <a:latin typeface="Calibri"/>
                <a:ea typeface="Calibri"/>
                <a:cs typeface="Calibri"/>
                <a:sym typeface="Calibri"/>
              </a:rPr>
              <a:t>TCP/IP Protocol Suite</a:t>
            </a:r>
            <a:endParaRPr/>
          </a:p>
        </p:txBody>
      </p:sp>
      <p:sp>
        <p:nvSpPr>
          <p:cNvPr id="617" name="Google Shape;617;p46"/>
          <p:cNvSpPr txBox="1"/>
          <p:nvPr>
            <p:ph idx="12" type="sldNum"/>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pic>
        <p:nvPicPr>
          <p:cNvPr id="618" name="Google Shape;618;p46"/>
          <p:cNvPicPr preferRelativeResize="0"/>
          <p:nvPr/>
        </p:nvPicPr>
        <p:blipFill rotWithShape="1">
          <a:blip r:embed="rId3">
            <a:alphaModFix/>
          </a:blip>
          <a:srcRect b="0" l="0" r="0" t="0"/>
          <a:stretch/>
        </p:blipFill>
        <p:spPr>
          <a:xfrm>
            <a:off x="1773238" y="1828800"/>
            <a:ext cx="8437562" cy="2749550"/>
          </a:xfrm>
          <a:prstGeom prst="rect">
            <a:avLst/>
          </a:prstGeom>
          <a:noFill/>
          <a:ln>
            <a:noFill/>
          </a:ln>
        </p:spPr>
      </p:pic>
      <p:sp>
        <p:nvSpPr>
          <p:cNvPr id="619" name="Google Shape;619;p46"/>
          <p:cNvSpPr txBox="1"/>
          <p:nvPr/>
        </p:nvSpPr>
        <p:spPr>
          <a:xfrm>
            <a:off x="2514600" y="90488"/>
            <a:ext cx="5715000" cy="3667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00FF"/>
                </a:solidFill>
                <a:latin typeface="Times New Roman"/>
                <a:ea typeface="Times New Roman"/>
                <a:cs typeface="Times New Roman"/>
                <a:sym typeface="Times New Roman"/>
              </a:rPr>
              <a:t>Figure 4.1   </a:t>
            </a:r>
            <a:r>
              <a:rPr b="1" i="1" lang="en-US" sz="1800">
                <a:solidFill>
                  <a:schemeClr val="dk1"/>
                </a:solidFill>
                <a:latin typeface="Times New Roman"/>
                <a:ea typeface="Times New Roman"/>
                <a:cs typeface="Times New Roman"/>
                <a:sym typeface="Times New Roman"/>
              </a:rPr>
              <a:t>Internet as a block box</a:t>
            </a:r>
            <a:endParaRPr/>
          </a:p>
        </p:txBody>
      </p:sp>
      <p:sp>
        <p:nvSpPr>
          <p:cNvPr id="620" name="Google Shape;620;p46"/>
          <p:cNvSpPr/>
          <p:nvPr/>
        </p:nvSpPr>
        <p:spPr>
          <a:xfrm>
            <a:off x="1890713" y="107951"/>
            <a:ext cx="438150" cy="47466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621" name="Google Shape;621;p46"/>
          <p:cNvSpPr/>
          <p:nvPr/>
        </p:nvSpPr>
        <p:spPr>
          <a:xfrm>
            <a:off x="2273301" y="107951"/>
            <a:ext cx="328613" cy="474663"/>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622" name="Google Shape;622;p46"/>
          <p:cNvSpPr/>
          <p:nvPr/>
        </p:nvSpPr>
        <p:spPr>
          <a:xfrm>
            <a:off x="2014539" y="530226"/>
            <a:ext cx="422275" cy="474663"/>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623" name="Google Shape;623;p46"/>
          <p:cNvSpPr/>
          <p:nvPr/>
        </p:nvSpPr>
        <p:spPr>
          <a:xfrm>
            <a:off x="2384425" y="530226"/>
            <a:ext cx="368300" cy="474663"/>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624" name="Google Shape;624;p46"/>
          <p:cNvSpPr/>
          <p:nvPr/>
        </p:nvSpPr>
        <p:spPr>
          <a:xfrm>
            <a:off x="1600200" y="457201"/>
            <a:ext cx="560388"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625" name="Google Shape;625;p46"/>
          <p:cNvSpPr/>
          <p:nvPr/>
        </p:nvSpPr>
        <p:spPr>
          <a:xfrm>
            <a:off x="2235200" y="1"/>
            <a:ext cx="31750" cy="1052513"/>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626" name="Google Shape;626;p46"/>
          <p:cNvSpPr/>
          <p:nvPr/>
        </p:nvSpPr>
        <p:spPr>
          <a:xfrm>
            <a:off x="1966914"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pic>
        <p:nvPicPr>
          <p:cNvPr id="627" name="Google Shape;627;p46"/>
          <p:cNvPicPr preferRelativeResize="0"/>
          <p:nvPr/>
        </p:nvPicPr>
        <p:blipFill rotWithShape="1">
          <a:blip r:embed="rId4">
            <a:alphaModFix/>
          </a:blip>
          <a:srcRect b="0" l="0" r="0" t="0"/>
          <a:stretch/>
        </p:blipFill>
        <p:spPr>
          <a:xfrm>
            <a:off x="3276601" y="1981201"/>
            <a:ext cx="1133475" cy="1833563"/>
          </a:xfrm>
          <a:prstGeom prst="rect">
            <a:avLst/>
          </a:prstGeom>
          <a:noFill/>
          <a:ln>
            <a:noFill/>
          </a:ln>
        </p:spPr>
      </p:pic>
      <p:pic>
        <p:nvPicPr>
          <p:cNvPr id="628" name="Google Shape;628;p46"/>
          <p:cNvPicPr preferRelativeResize="0"/>
          <p:nvPr/>
        </p:nvPicPr>
        <p:blipFill rotWithShape="1">
          <a:blip r:embed="rId5">
            <a:alphaModFix/>
          </a:blip>
          <a:srcRect b="0" l="0" r="0" t="0"/>
          <a:stretch/>
        </p:blipFill>
        <p:spPr>
          <a:xfrm>
            <a:off x="7480300" y="1905001"/>
            <a:ext cx="1206500" cy="184626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7"/>
                                        </p:tgtEl>
                                        <p:attrNameLst>
                                          <p:attrName>style.visibility</p:attrName>
                                        </p:attrNameLst>
                                      </p:cBhvr>
                                      <p:to>
                                        <p:strVal val="visible"/>
                                      </p:to>
                                    </p:set>
                                    <p:animEffect filter="fade" transition="in">
                                      <p:cBhvr>
                                        <p:cTn dur="2000"/>
                                        <p:tgtEl>
                                          <p:spTgt spid="6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8"/>
                                        </p:tgtEl>
                                        <p:attrNameLst>
                                          <p:attrName>style.visibility</p:attrName>
                                        </p:attrNameLst>
                                      </p:cBhvr>
                                      <p:to>
                                        <p:strVal val="visible"/>
                                      </p:to>
                                    </p:set>
                                    <p:animEffect filter="fade" transition="in">
                                      <p:cBhvr>
                                        <p:cTn dur="2000"/>
                                        <p:tgtEl>
                                          <p:spTgt spid="6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47"/>
          <p:cNvSpPr txBox="1"/>
          <p:nvPr>
            <p:ph idx="11" type="ftr"/>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200">
                <a:solidFill>
                  <a:srgbClr val="888888"/>
                </a:solidFill>
                <a:latin typeface="Calibri"/>
                <a:ea typeface="Calibri"/>
                <a:cs typeface="Calibri"/>
                <a:sym typeface="Calibri"/>
              </a:rPr>
              <a:t>TCP/IP Protocol Suite</a:t>
            </a:r>
            <a:endParaRPr/>
          </a:p>
        </p:txBody>
      </p:sp>
      <p:sp>
        <p:nvSpPr>
          <p:cNvPr id="635" name="Google Shape;635;p47"/>
          <p:cNvSpPr txBox="1"/>
          <p:nvPr>
            <p:ph idx="12" type="sldNum"/>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636" name="Google Shape;636;p47"/>
          <p:cNvSpPr txBox="1"/>
          <p:nvPr/>
        </p:nvSpPr>
        <p:spPr>
          <a:xfrm>
            <a:off x="2514600" y="90488"/>
            <a:ext cx="8001000" cy="3667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00FF"/>
                </a:solidFill>
                <a:latin typeface="Times New Roman"/>
                <a:ea typeface="Times New Roman"/>
                <a:cs typeface="Times New Roman"/>
                <a:sym typeface="Times New Roman"/>
              </a:rPr>
              <a:t>Figure 4.2   </a:t>
            </a:r>
            <a:r>
              <a:rPr b="1" i="1" lang="en-US" sz="1800">
                <a:solidFill>
                  <a:schemeClr val="dk1"/>
                </a:solidFill>
                <a:latin typeface="Times New Roman"/>
                <a:ea typeface="Times New Roman"/>
                <a:cs typeface="Times New Roman"/>
                <a:sym typeface="Times New Roman"/>
              </a:rPr>
              <a:t>Internet as a combination of LANs and WANs connected together</a:t>
            </a:r>
            <a:endParaRPr/>
          </a:p>
        </p:txBody>
      </p:sp>
      <p:sp>
        <p:nvSpPr>
          <p:cNvPr id="637" name="Google Shape;637;p47"/>
          <p:cNvSpPr/>
          <p:nvPr/>
        </p:nvSpPr>
        <p:spPr>
          <a:xfrm>
            <a:off x="1890713" y="107951"/>
            <a:ext cx="438150" cy="47466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638" name="Google Shape;638;p47"/>
          <p:cNvSpPr/>
          <p:nvPr/>
        </p:nvSpPr>
        <p:spPr>
          <a:xfrm>
            <a:off x="2273301" y="107951"/>
            <a:ext cx="328613" cy="474663"/>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639" name="Google Shape;639;p47"/>
          <p:cNvSpPr/>
          <p:nvPr/>
        </p:nvSpPr>
        <p:spPr>
          <a:xfrm>
            <a:off x="2014539" y="530226"/>
            <a:ext cx="422275" cy="474663"/>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640" name="Google Shape;640;p47"/>
          <p:cNvSpPr/>
          <p:nvPr/>
        </p:nvSpPr>
        <p:spPr>
          <a:xfrm>
            <a:off x="2384425" y="530226"/>
            <a:ext cx="368300" cy="474663"/>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641" name="Google Shape;641;p47"/>
          <p:cNvSpPr/>
          <p:nvPr/>
        </p:nvSpPr>
        <p:spPr>
          <a:xfrm>
            <a:off x="1600200" y="457201"/>
            <a:ext cx="560388"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642" name="Google Shape;642;p47"/>
          <p:cNvSpPr/>
          <p:nvPr/>
        </p:nvSpPr>
        <p:spPr>
          <a:xfrm>
            <a:off x="2235200" y="1"/>
            <a:ext cx="31750" cy="1052513"/>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643" name="Google Shape;643;p47"/>
          <p:cNvSpPr/>
          <p:nvPr/>
        </p:nvSpPr>
        <p:spPr>
          <a:xfrm>
            <a:off x="1966914"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pic>
        <p:nvPicPr>
          <p:cNvPr id="644" name="Google Shape;644;p47"/>
          <p:cNvPicPr preferRelativeResize="0"/>
          <p:nvPr/>
        </p:nvPicPr>
        <p:blipFill rotWithShape="1">
          <a:blip r:embed="rId3">
            <a:alphaModFix/>
          </a:blip>
          <a:srcRect b="0" l="0" r="0" t="0"/>
          <a:stretch/>
        </p:blipFill>
        <p:spPr>
          <a:xfrm>
            <a:off x="1835150" y="2101850"/>
            <a:ext cx="8299450" cy="37655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sp>
        <p:nvSpPr>
          <p:cNvPr id="650" name="Google Shape;650;p48"/>
          <p:cNvSpPr txBox="1"/>
          <p:nvPr>
            <p:ph idx="11" type="ftr"/>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200">
                <a:solidFill>
                  <a:srgbClr val="888888"/>
                </a:solidFill>
                <a:latin typeface="Calibri"/>
                <a:ea typeface="Calibri"/>
                <a:cs typeface="Calibri"/>
                <a:sym typeface="Calibri"/>
              </a:rPr>
              <a:t>TCP/IP Protocol Suite</a:t>
            </a:r>
            <a:endParaRPr/>
          </a:p>
        </p:txBody>
      </p:sp>
      <p:sp>
        <p:nvSpPr>
          <p:cNvPr id="651" name="Google Shape;651;p48"/>
          <p:cNvSpPr txBox="1"/>
          <p:nvPr>
            <p:ph idx="12" type="sldNum"/>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652" name="Google Shape;652;p48"/>
          <p:cNvSpPr/>
          <p:nvPr/>
        </p:nvSpPr>
        <p:spPr>
          <a:xfrm>
            <a:off x="1524000" y="0"/>
            <a:ext cx="9144000" cy="1371600"/>
          </a:xfrm>
          <a:prstGeom prst="rect">
            <a:avLst/>
          </a:prstGeom>
          <a:solidFill>
            <a:srgbClr val="33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dk1"/>
              </a:solidFill>
              <a:latin typeface="Calibri"/>
              <a:ea typeface="Calibri"/>
              <a:cs typeface="Calibri"/>
              <a:sym typeface="Calibri"/>
            </a:endParaRPr>
          </a:p>
        </p:txBody>
      </p:sp>
      <p:sp>
        <p:nvSpPr>
          <p:cNvPr id="653" name="Google Shape;653;p48"/>
          <p:cNvSpPr txBox="1"/>
          <p:nvPr/>
        </p:nvSpPr>
        <p:spPr>
          <a:xfrm>
            <a:off x="1752601" y="355601"/>
            <a:ext cx="3775075" cy="650875"/>
          </a:xfrm>
          <a:prstGeom prst="rect">
            <a:avLst/>
          </a:prstGeom>
          <a:solidFill>
            <a:schemeClr val="folHlink"/>
          </a:solidFill>
          <a:ln cap="flat" cmpd="sng" w="9525">
            <a:solidFill>
              <a:schemeClr val="folHlink"/>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chemeClr val="lt1"/>
                </a:solidFill>
                <a:latin typeface="Times"/>
                <a:ea typeface="Times"/>
                <a:cs typeface="Times"/>
                <a:sym typeface="Times"/>
              </a:rPr>
              <a:t>4-2  SWITCHING</a:t>
            </a:r>
            <a:endParaRPr/>
          </a:p>
        </p:txBody>
      </p:sp>
      <p:sp>
        <p:nvSpPr>
          <p:cNvPr id="654" name="Google Shape;654;p48"/>
          <p:cNvSpPr txBox="1"/>
          <p:nvPr/>
        </p:nvSpPr>
        <p:spPr>
          <a:xfrm>
            <a:off x="9753600" y="6400801"/>
            <a:ext cx="18415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p:txBody>
      </p:sp>
      <p:sp>
        <p:nvSpPr>
          <p:cNvPr id="655" name="Google Shape;655;p48"/>
          <p:cNvSpPr/>
          <p:nvPr/>
        </p:nvSpPr>
        <p:spPr>
          <a:xfrm>
            <a:off x="1905000" y="1524001"/>
            <a:ext cx="8534400" cy="3508375"/>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800">
                <a:solidFill>
                  <a:schemeClr val="dk1"/>
                </a:solidFill>
                <a:latin typeface="Arimo"/>
                <a:ea typeface="Arimo"/>
                <a:cs typeface="Arimo"/>
                <a:sym typeface="Arimo"/>
              </a:rPr>
              <a:t>From the previous discussion, it is clear that the passage of a message from a source to a destination involves many decisions. When a message reaches a connecting device, a decision needs to be made to select one of the output ports through which the packet needs to be send out. In other words, the connecting device acts as a switch that connects one port to another port.</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sp>
        <p:nvSpPr>
          <p:cNvPr id="661" name="Google Shape;661;p49"/>
          <p:cNvSpPr txBox="1"/>
          <p:nvPr>
            <p:ph idx="11" type="ftr"/>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200">
                <a:solidFill>
                  <a:srgbClr val="888888"/>
                </a:solidFill>
                <a:latin typeface="Calibri"/>
                <a:ea typeface="Calibri"/>
                <a:cs typeface="Calibri"/>
                <a:sym typeface="Calibri"/>
              </a:rPr>
              <a:t>TCP/IP Protocol Suite</a:t>
            </a:r>
            <a:endParaRPr/>
          </a:p>
        </p:txBody>
      </p:sp>
      <p:sp>
        <p:nvSpPr>
          <p:cNvPr id="662" name="Google Shape;662;p49"/>
          <p:cNvSpPr txBox="1"/>
          <p:nvPr>
            <p:ph idx="12" type="sldNum"/>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663" name="Google Shape;663;p49"/>
          <p:cNvSpPr/>
          <p:nvPr/>
        </p:nvSpPr>
        <p:spPr>
          <a:xfrm>
            <a:off x="1890713" y="107951"/>
            <a:ext cx="438150" cy="47466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664" name="Google Shape;664;p49"/>
          <p:cNvSpPr/>
          <p:nvPr/>
        </p:nvSpPr>
        <p:spPr>
          <a:xfrm>
            <a:off x="2273301" y="107951"/>
            <a:ext cx="328613" cy="474663"/>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665" name="Google Shape;665;p49"/>
          <p:cNvSpPr/>
          <p:nvPr/>
        </p:nvSpPr>
        <p:spPr>
          <a:xfrm>
            <a:off x="2014539" y="530226"/>
            <a:ext cx="422275" cy="474663"/>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666" name="Google Shape;666;p49"/>
          <p:cNvSpPr/>
          <p:nvPr/>
        </p:nvSpPr>
        <p:spPr>
          <a:xfrm>
            <a:off x="2384425" y="530226"/>
            <a:ext cx="368300" cy="474663"/>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667" name="Google Shape;667;p49"/>
          <p:cNvSpPr/>
          <p:nvPr/>
        </p:nvSpPr>
        <p:spPr>
          <a:xfrm>
            <a:off x="1600200" y="457201"/>
            <a:ext cx="560388"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668" name="Google Shape;668;p49"/>
          <p:cNvSpPr/>
          <p:nvPr/>
        </p:nvSpPr>
        <p:spPr>
          <a:xfrm>
            <a:off x="2235200" y="1"/>
            <a:ext cx="31750" cy="1052513"/>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669" name="Google Shape;669;p49"/>
          <p:cNvSpPr/>
          <p:nvPr/>
        </p:nvSpPr>
        <p:spPr>
          <a:xfrm>
            <a:off x="1966914"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670" name="Google Shape;670;p49"/>
          <p:cNvSpPr/>
          <p:nvPr/>
        </p:nvSpPr>
        <p:spPr>
          <a:xfrm>
            <a:off x="1294246" y="2213799"/>
            <a:ext cx="8077200" cy="707886"/>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1" lang="en-US" sz="2000">
                <a:solidFill>
                  <a:schemeClr val="lt1"/>
                </a:solidFill>
                <a:latin typeface="Arial"/>
                <a:ea typeface="Arial"/>
                <a:cs typeface="Arial"/>
                <a:sym typeface="Arial"/>
              </a:rPr>
              <a:t>In circuit switching, the whole message is sent from the source to the destination without being  divided into packets.</a:t>
            </a:r>
            <a:endParaRPr/>
          </a:p>
        </p:txBody>
      </p:sp>
      <p:sp>
        <p:nvSpPr>
          <p:cNvPr id="671" name="Google Shape;671;p49"/>
          <p:cNvSpPr/>
          <p:nvPr/>
        </p:nvSpPr>
        <p:spPr>
          <a:xfrm>
            <a:off x="304800" y="989013"/>
            <a:ext cx="6705600" cy="523220"/>
          </a:xfrm>
          <a:prstGeom prst="rect">
            <a:avLst/>
          </a:prstGeom>
          <a:noFill/>
          <a:ln>
            <a:noFill/>
          </a:ln>
        </p:spPr>
        <p:txBody>
          <a:bodyPr anchorCtr="0" anchor="t" bIns="45700" lIns="91425" spcFirstLastPara="1" rIns="91425" wrap="square" tIns="45700">
            <a:noAutofit/>
          </a:bodyPr>
          <a:lstStyle/>
          <a:p>
            <a:pPr indent="-208025" lvl="0" marL="0" marR="0" rtl="0" algn="l">
              <a:spcBef>
                <a:spcPts val="0"/>
              </a:spcBef>
              <a:spcAft>
                <a:spcPts val="0"/>
              </a:spcAft>
              <a:buClr>
                <a:schemeClr val="dk1"/>
              </a:buClr>
              <a:buSzPts val="3276"/>
              <a:buFont typeface="Noto Sans Symbols"/>
              <a:buChar char="✔"/>
            </a:pPr>
            <a:r>
              <a:rPr b="1" lang="en-US" sz="2800">
                <a:solidFill>
                  <a:srgbClr val="0033CC"/>
                </a:solidFill>
                <a:latin typeface="Times New Roman"/>
                <a:ea typeface="Times New Roman"/>
                <a:cs typeface="Times New Roman"/>
                <a:sym typeface="Times New Roman"/>
              </a:rPr>
              <a:t> Circuit Switching</a:t>
            </a:r>
            <a:endParaRPr b="1" sz="2800">
              <a:solidFill>
                <a:srgbClr val="0033CC"/>
              </a:solidFill>
              <a:latin typeface="Times New Roman"/>
              <a:ea typeface="Times New Roman"/>
              <a:cs typeface="Times New Roman"/>
              <a:sym typeface="Times New Roman"/>
            </a:endParaRPr>
          </a:p>
        </p:txBody>
      </p:sp>
      <p:sp>
        <p:nvSpPr>
          <p:cNvPr id="672" name="Google Shape;672;p49"/>
          <p:cNvSpPr/>
          <p:nvPr/>
        </p:nvSpPr>
        <p:spPr>
          <a:xfrm>
            <a:off x="443346" y="3283422"/>
            <a:ext cx="6705600" cy="523220"/>
          </a:xfrm>
          <a:prstGeom prst="rect">
            <a:avLst/>
          </a:prstGeom>
          <a:noFill/>
          <a:ln>
            <a:noFill/>
          </a:ln>
        </p:spPr>
        <p:txBody>
          <a:bodyPr anchorCtr="0" anchor="t" bIns="45700" lIns="91425" spcFirstLastPara="1" rIns="91425" wrap="square" tIns="45700">
            <a:noAutofit/>
          </a:bodyPr>
          <a:lstStyle/>
          <a:p>
            <a:pPr indent="-208025" lvl="0" marL="0" marR="0" rtl="0" algn="l">
              <a:spcBef>
                <a:spcPts val="0"/>
              </a:spcBef>
              <a:spcAft>
                <a:spcPts val="0"/>
              </a:spcAft>
              <a:buClr>
                <a:schemeClr val="dk1"/>
              </a:buClr>
              <a:buSzPts val="3276"/>
              <a:buFont typeface="Noto Sans Symbols"/>
              <a:buChar char="✔"/>
            </a:pPr>
            <a:r>
              <a:rPr b="1" lang="en-US" sz="2800">
                <a:solidFill>
                  <a:srgbClr val="0033CC"/>
                </a:solidFill>
                <a:latin typeface="Times New Roman"/>
                <a:ea typeface="Times New Roman"/>
                <a:cs typeface="Times New Roman"/>
                <a:sym typeface="Times New Roman"/>
              </a:rPr>
              <a:t>Packet Switching </a:t>
            </a:r>
            <a:endParaRPr/>
          </a:p>
        </p:txBody>
      </p:sp>
      <p:sp>
        <p:nvSpPr>
          <p:cNvPr id="673" name="Google Shape;673;p49"/>
          <p:cNvSpPr/>
          <p:nvPr/>
        </p:nvSpPr>
        <p:spPr>
          <a:xfrm>
            <a:off x="1035627" y="3831792"/>
            <a:ext cx="8237682" cy="1015663"/>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1" lang="en-US" sz="2000">
                <a:solidFill>
                  <a:schemeClr val="lt1"/>
                </a:solidFill>
                <a:latin typeface="Arial"/>
                <a:ea typeface="Arial"/>
                <a:cs typeface="Arial"/>
                <a:sym typeface="Arial"/>
              </a:rPr>
              <a:t>In packet switching, the message is first divided into manageable packets at the source before being transmitted. </a:t>
            </a:r>
            <a:br>
              <a:rPr b="1" i="1" lang="en-US" sz="2000">
                <a:solidFill>
                  <a:schemeClr val="lt1"/>
                </a:solidFill>
                <a:latin typeface="Arial"/>
                <a:ea typeface="Arial"/>
                <a:cs typeface="Arial"/>
                <a:sym typeface="Arial"/>
              </a:rPr>
            </a:br>
            <a:r>
              <a:rPr b="1" i="1" lang="en-US" sz="2000">
                <a:solidFill>
                  <a:schemeClr val="lt1"/>
                </a:solidFill>
                <a:latin typeface="Arial"/>
                <a:ea typeface="Arial"/>
                <a:cs typeface="Arial"/>
                <a:sym typeface="Arial"/>
              </a:rPr>
              <a:t>The packets are assembled at the destination.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70"/>
                                        </p:tgtEl>
                                        <p:attrNameLst>
                                          <p:attrName>style.visibility</p:attrName>
                                        </p:attrNameLst>
                                      </p:cBhvr>
                                      <p:to>
                                        <p:strVal val="visible"/>
                                      </p:to>
                                    </p:set>
                                    <p:animEffect filter="fade" transition="in">
                                      <p:cBhvr>
                                        <p:cTn dur="500"/>
                                        <p:tgtEl>
                                          <p:spTgt spid="6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1"/>
                                        </p:tgtEl>
                                        <p:attrNameLst>
                                          <p:attrName>style.visibility</p:attrName>
                                        </p:attrNameLst>
                                      </p:cBhvr>
                                      <p:to>
                                        <p:strVal val="visible"/>
                                      </p:to>
                                    </p:set>
                                    <p:animEffect filter="fade" transition="in">
                                      <p:cBhvr>
                                        <p:cTn dur="5000"/>
                                        <p:tgtEl>
                                          <p:spTgt spid="6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2"/>
                                        </p:tgtEl>
                                        <p:attrNameLst>
                                          <p:attrName>style.visibility</p:attrName>
                                        </p:attrNameLst>
                                      </p:cBhvr>
                                      <p:to>
                                        <p:strVal val="visible"/>
                                      </p:to>
                                    </p:set>
                                    <p:animEffect filter="fade" transition="in">
                                      <p:cBhvr>
                                        <p:cTn dur="5000"/>
                                        <p:tgtEl>
                                          <p:spTgt spid="672"/>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673"/>
                                        </p:tgtEl>
                                        <p:attrNameLst>
                                          <p:attrName>style.visibility</p:attrName>
                                        </p:attrNameLst>
                                      </p:cBhvr>
                                      <p:to>
                                        <p:strVal val="visible"/>
                                      </p:to>
                                    </p:set>
                                    <p:animEffect filter="fade" transition="in">
                                      <p:cBhvr>
                                        <p:cTn dur="500"/>
                                        <p:tgtEl>
                                          <p:spTgt spid="6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p50"/>
          <p:cNvSpPr txBox="1"/>
          <p:nvPr>
            <p:ph idx="11" type="ftr"/>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200">
                <a:solidFill>
                  <a:srgbClr val="888888"/>
                </a:solidFill>
                <a:latin typeface="Calibri"/>
                <a:ea typeface="Calibri"/>
                <a:cs typeface="Calibri"/>
                <a:sym typeface="Calibri"/>
              </a:rPr>
              <a:t>TCP/IP Protocol Suite</a:t>
            </a:r>
            <a:endParaRPr/>
          </a:p>
        </p:txBody>
      </p:sp>
      <p:sp>
        <p:nvSpPr>
          <p:cNvPr id="680" name="Google Shape;680;p50"/>
          <p:cNvSpPr txBox="1"/>
          <p:nvPr>
            <p:ph idx="12" type="sldNum"/>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681" name="Google Shape;681;p50"/>
          <p:cNvSpPr txBox="1"/>
          <p:nvPr/>
        </p:nvSpPr>
        <p:spPr>
          <a:xfrm>
            <a:off x="1600200" y="696913"/>
            <a:ext cx="8839200" cy="341632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2400">
                <a:solidFill>
                  <a:schemeClr val="dk1"/>
                </a:solidFill>
                <a:latin typeface="Arimo"/>
                <a:ea typeface="Arimo"/>
                <a:cs typeface="Arimo"/>
                <a:sym typeface="Arimo"/>
              </a:rPr>
              <a:t>A good example of a circuit-switched network is the early telephone systems in which the path was established between a caller and a callee when the telephone number of the callee was dialed by the caller. When the callee responded to the call, the circuit was established. The voice message could now flow between the two parties, in both directions, while all of the connecting devices maintained the circuit. When the caller or callee hung up, the circuit was disconnected. The telephone network is not totally a circuit-switched network today.</a:t>
            </a:r>
            <a:endParaRPr/>
          </a:p>
        </p:txBody>
      </p:sp>
      <p:grpSp>
        <p:nvGrpSpPr>
          <p:cNvPr id="682" name="Google Shape;682;p50"/>
          <p:cNvGrpSpPr/>
          <p:nvPr/>
        </p:nvGrpSpPr>
        <p:grpSpPr>
          <a:xfrm>
            <a:off x="1524000" y="0"/>
            <a:ext cx="9144000" cy="609600"/>
            <a:chOff x="0" y="2448"/>
            <a:chExt cx="5760" cy="384"/>
          </a:xfrm>
        </p:grpSpPr>
        <p:sp>
          <p:nvSpPr>
            <p:cNvPr id="683" name="Google Shape;683;p50"/>
            <p:cNvSpPr/>
            <p:nvPr/>
          </p:nvSpPr>
          <p:spPr>
            <a:xfrm>
              <a:off x="0" y="2448"/>
              <a:ext cx="5760" cy="384"/>
            </a:xfrm>
            <a:prstGeom prst="rect">
              <a:avLst/>
            </a:prstGeom>
            <a:solidFill>
              <a:srgbClr val="2CB843"/>
            </a:solidFill>
            <a:ln cap="flat" cmpd="sng" w="9525">
              <a:solidFill>
                <a:schemeClr val="folHlink"/>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p:txBody>
        </p:sp>
        <p:sp>
          <p:nvSpPr>
            <p:cNvPr id="684" name="Google Shape;684;p50"/>
            <p:cNvSpPr txBox="1"/>
            <p:nvPr/>
          </p:nvSpPr>
          <p:spPr>
            <a:xfrm>
              <a:off x="0" y="2448"/>
              <a:ext cx="1392" cy="368"/>
            </a:xfrm>
            <a:prstGeom prst="rect">
              <a:avLst/>
            </a:prstGeom>
            <a:solidFill>
              <a:srgbClr val="2CB843"/>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lt1"/>
                  </a:solidFill>
                  <a:latin typeface="Calibri"/>
                  <a:ea typeface="Calibri"/>
                  <a:cs typeface="Calibri"/>
                  <a:sym typeface="Calibri"/>
                </a:rPr>
                <a:t>Example 4.1</a:t>
              </a:r>
              <a:endParaRPr i="1" sz="3200">
                <a:solidFill>
                  <a:schemeClr val="lt1"/>
                </a:solidFill>
                <a:latin typeface="Calibri"/>
                <a:ea typeface="Calibri"/>
                <a:cs typeface="Calibri"/>
                <a:sym typeface="Calibri"/>
              </a:endParaRPr>
            </a:p>
          </p:txBody>
        </p:sp>
      </p:gr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9" name="Shape 689"/>
        <p:cNvGrpSpPr/>
        <p:nvPr/>
      </p:nvGrpSpPr>
      <p:grpSpPr>
        <a:xfrm>
          <a:off x="0" y="0"/>
          <a:ext cx="0" cy="0"/>
          <a:chOff x="0" y="0"/>
          <a:chExt cx="0" cy="0"/>
        </a:xfrm>
      </p:grpSpPr>
      <p:sp>
        <p:nvSpPr>
          <p:cNvPr id="690" name="Google Shape;690;p51"/>
          <p:cNvSpPr txBox="1"/>
          <p:nvPr>
            <p:ph idx="11" type="ftr"/>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200">
                <a:solidFill>
                  <a:srgbClr val="888888"/>
                </a:solidFill>
                <a:latin typeface="Calibri"/>
                <a:ea typeface="Calibri"/>
                <a:cs typeface="Calibri"/>
                <a:sym typeface="Calibri"/>
              </a:rPr>
              <a:t>TCP/IP Protocol Suite</a:t>
            </a:r>
            <a:endParaRPr/>
          </a:p>
        </p:txBody>
      </p:sp>
      <p:sp>
        <p:nvSpPr>
          <p:cNvPr id="691" name="Google Shape;691;p51"/>
          <p:cNvSpPr txBox="1"/>
          <p:nvPr>
            <p:ph idx="12" type="sldNum"/>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692" name="Google Shape;692;p51"/>
          <p:cNvSpPr/>
          <p:nvPr/>
        </p:nvSpPr>
        <p:spPr>
          <a:xfrm>
            <a:off x="1524000" y="0"/>
            <a:ext cx="9144000" cy="1371600"/>
          </a:xfrm>
          <a:prstGeom prst="rect">
            <a:avLst/>
          </a:prstGeom>
          <a:solidFill>
            <a:srgbClr val="33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dk1"/>
              </a:solidFill>
              <a:latin typeface="Calibri"/>
              <a:ea typeface="Calibri"/>
              <a:cs typeface="Calibri"/>
              <a:sym typeface="Calibri"/>
            </a:endParaRPr>
          </a:p>
        </p:txBody>
      </p:sp>
      <p:sp>
        <p:nvSpPr>
          <p:cNvPr id="693" name="Google Shape;693;p51"/>
          <p:cNvSpPr txBox="1"/>
          <p:nvPr/>
        </p:nvSpPr>
        <p:spPr>
          <a:xfrm>
            <a:off x="1752601" y="355601"/>
            <a:ext cx="5578475" cy="650875"/>
          </a:xfrm>
          <a:prstGeom prst="rect">
            <a:avLst/>
          </a:prstGeom>
          <a:solidFill>
            <a:schemeClr val="folHlink"/>
          </a:solidFill>
          <a:ln cap="flat" cmpd="sng" w="9525">
            <a:solidFill>
              <a:schemeClr val="folHlink"/>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chemeClr val="lt1"/>
                </a:solidFill>
                <a:latin typeface="Times"/>
                <a:ea typeface="Times"/>
                <a:cs typeface="Times"/>
                <a:sym typeface="Times"/>
              </a:rPr>
              <a:t>4-3  PACKET SWITHING </a:t>
            </a:r>
            <a:endParaRPr/>
          </a:p>
        </p:txBody>
      </p:sp>
      <p:sp>
        <p:nvSpPr>
          <p:cNvPr id="694" name="Google Shape;694;p51"/>
          <p:cNvSpPr txBox="1"/>
          <p:nvPr/>
        </p:nvSpPr>
        <p:spPr>
          <a:xfrm>
            <a:off x="9753600" y="6400801"/>
            <a:ext cx="18415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p:txBody>
      </p:sp>
      <p:sp>
        <p:nvSpPr>
          <p:cNvPr id="695" name="Google Shape;695;p51"/>
          <p:cNvSpPr/>
          <p:nvPr/>
        </p:nvSpPr>
        <p:spPr>
          <a:xfrm>
            <a:off x="1905000" y="1524000"/>
            <a:ext cx="8534400" cy="4093428"/>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600">
                <a:solidFill>
                  <a:schemeClr val="dk1"/>
                </a:solidFill>
                <a:latin typeface="Arimo"/>
                <a:ea typeface="Arimo"/>
                <a:cs typeface="Arimo"/>
                <a:sym typeface="Arimo"/>
              </a:rPr>
              <a:t>The network layer is designed as a packet-switched network. This means that the packet at the source is divided into manageable packets, normally called datagrams. Individual datagrams are then transferred from the source to the destination. The received datagrams are assembled at the destination before recreating the original message. The packet-switched network layer of the Internet was originally designed as a connectionless service, but recently there is a tendency to change this to a connection-oriented service.</a:t>
            </a:r>
            <a:endParaRPr/>
          </a:p>
        </p:txBody>
      </p:sp>
      <p:sp>
        <p:nvSpPr>
          <p:cNvPr id="696" name="Google Shape;696;p51"/>
          <p:cNvSpPr/>
          <p:nvPr/>
        </p:nvSpPr>
        <p:spPr>
          <a:xfrm>
            <a:off x="4800600" y="5324475"/>
            <a:ext cx="6705600" cy="1031875"/>
          </a:xfrm>
          <a:prstGeom prst="rect">
            <a:avLst/>
          </a:prstGeom>
          <a:noFill/>
          <a:ln>
            <a:noFill/>
          </a:ln>
        </p:spPr>
        <p:txBody>
          <a:bodyPr anchorCtr="0" anchor="t" bIns="45700" lIns="91425" spcFirstLastPara="1" rIns="91425" wrap="square" tIns="45700">
            <a:noAutofit/>
          </a:bodyPr>
          <a:lstStyle/>
          <a:p>
            <a:pPr indent="-208025" lvl="0" marL="0" marR="0" rtl="0" algn="l">
              <a:spcBef>
                <a:spcPts val="0"/>
              </a:spcBef>
              <a:spcAft>
                <a:spcPts val="0"/>
              </a:spcAft>
              <a:buClr>
                <a:schemeClr val="dk1"/>
              </a:buClr>
              <a:buSzPts val="3276"/>
              <a:buFont typeface="Noto Sans Symbols"/>
              <a:buChar char="✔"/>
            </a:pPr>
            <a:r>
              <a:rPr b="1" lang="en-US" sz="2800">
                <a:solidFill>
                  <a:srgbClr val="0033CC"/>
                </a:solidFill>
                <a:latin typeface="Times New Roman"/>
                <a:ea typeface="Times New Roman"/>
                <a:cs typeface="Times New Roman"/>
                <a:sym typeface="Times New Roman"/>
              </a:rPr>
              <a:t>Connectionless Service</a:t>
            </a:r>
            <a:endParaRPr/>
          </a:p>
          <a:p>
            <a:pPr indent="-208025" lvl="0" marL="0" marR="0" rtl="0" algn="l">
              <a:spcBef>
                <a:spcPts val="560"/>
              </a:spcBef>
              <a:spcAft>
                <a:spcPts val="0"/>
              </a:spcAft>
              <a:buClr>
                <a:schemeClr val="dk1"/>
              </a:buClr>
              <a:buSzPts val="3276"/>
              <a:buFont typeface="Noto Sans Symbols"/>
              <a:buChar char="✔"/>
            </a:pPr>
            <a:r>
              <a:rPr b="1" lang="en-US" sz="2800">
                <a:solidFill>
                  <a:srgbClr val="0033CC"/>
                </a:solidFill>
                <a:latin typeface="Times New Roman"/>
                <a:ea typeface="Times New Roman"/>
                <a:cs typeface="Times New Roman"/>
                <a:sym typeface="Times New Roman"/>
              </a:rPr>
              <a:t> Connection-Oriented Service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6"/>
                                        </p:tgtEl>
                                        <p:attrNameLst>
                                          <p:attrName>style.visibility</p:attrName>
                                        </p:attrNameLst>
                                      </p:cBhvr>
                                      <p:to>
                                        <p:strVal val="visible"/>
                                      </p:to>
                                    </p:set>
                                    <p:animEffect filter="fade" transition="in">
                                      <p:cBhvr>
                                        <p:cTn dur="5000"/>
                                        <p:tgtEl>
                                          <p:spTgt spid="6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6"/>
          <p:cNvSpPr txBox="1"/>
          <p:nvPr>
            <p:ph idx="11" type="ftr"/>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200">
                <a:solidFill>
                  <a:srgbClr val="888888"/>
                </a:solidFill>
                <a:latin typeface="Calibri"/>
                <a:ea typeface="Calibri"/>
                <a:cs typeface="Calibri"/>
                <a:sym typeface="Calibri"/>
              </a:rPr>
              <a:t>TCP/IP Protocol Suite</a:t>
            </a:r>
            <a:endParaRPr/>
          </a:p>
        </p:txBody>
      </p:sp>
      <p:sp>
        <p:nvSpPr>
          <p:cNvPr id="117" name="Google Shape;117;p16"/>
          <p:cNvSpPr txBox="1"/>
          <p:nvPr>
            <p:ph idx="12" type="sldNum"/>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118" name="Google Shape;118;p16"/>
          <p:cNvSpPr txBox="1"/>
          <p:nvPr/>
        </p:nvSpPr>
        <p:spPr>
          <a:xfrm>
            <a:off x="1752600" y="152400"/>
            <a:ext cx="5468938" cy="5794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3200">
                <a:solidFill>
                  <a:schemeClr val="hlink"/>
                </a:solidFill>
                <a:latin typeface="Times"/>
                <a:ea typeface="Times"/>
                <a:cs typeface="Times"/>
                <a:sym typeface="Times"/>
              </a:rPr>
              <a:t>Topics Discussed in the Section</a:t>
            </a:r>
            <a:endParaRPr/>
          </a:p>
        </p:txBody>
      </p:sp>
      <p:sp>
        <p:nvSpPr>
          <p:cNvPr id="119" name="Google Shape;119;p16"/>
          <p:cNvSpPr txBox="1"/>
          <p:nvPr/>
        </p:nvSpPr>
        <p:spPr>
          <a:xfrm>
            <a:off x="9753600" y="6400801"/>
            <a:ext cx="18415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20" name="Google Shape;120;p16"/>
          <p:cNvSpPr/>
          <p:nvPr/>
        </p:nvSpPr>
        <p:spPr>
          <a:xfrm>
            <a:off x="508000" y="731838"/>
            <a:ext cx="11176000" cy="5336846"/>
          </a:xfrm>
          <a:prstGeom prst="rect">
            <a:avLst/>
          </a:prstGeom>
          <a:noFill/>
          <a:ln>
            <a:noFill/>
          </a:ln>
        </p:spPr>
        <p:txBody>
          <a:bodyPr anchorCtr="0" anchor="t" bIns="45700" lIns="91425" spcFirstLastPara="1" rIns="91425" wrap="square" tIns="45700">
            <a:noAutofit/>
          </a:bodyPr>
          <a:lstStyle/>
          <a:p>
            <a:pPr indent="-178308" lvl="0" marL="0" marR="0" rtl="0" algn="l">
              <a:spcBef>
                <a:spcPts val="0"/>
              </a:spcBef>
              <a:spcAft>
                <a:spcPts val="0"/>
              </a:spcAft>
              <a:buClr>
                <a:schemeClr val="dk1"/>
              </a:buClr>
              <a:buSzPts val="2808"/>
              <a:buFont typeface="Noto Sans Symbols"/>
              <a:buChar char="✔"/>
            </a:pPr>
            <a:r>
              <a:rPr lang="en-US" sz="2400">
                <a:solidFill>
                  <a:schemeClr val="dk1"/>
                </a:solidFill>
                <a:latin typeface="Times New Roman"/>
                <a:ea typeface="Times New Roman"/>
                <a:cs typeface="Times New Roman"/>
                <a:sym typeface="Times New Roman"/>
              </a:rPr>
              <a:t>Protocols</a:t>
            </a:r>
            <a:endParaRPr/>
          </a:p>
          <a:p>
            <a:pPr indent="-178308" lvl="0" marL="0" marR="0" rtl="0" algn="l">
              <a:spcBef>
                <a:spcPts val="480"/>
              </a:spcBef>
              <a:spcAft>
                <a:spcPts val="0"/>
              </a:spcAft>
              <a:buClr>
                <a:schemeClr val="dk1"/>
              </a:buClr>
              <a:buSzPts val="2808"/>
              <a:buFont typeface="Noto Sans Symbols"/>
              <a:buChar char="✔"/>
            </a:pPr>
            <a:r>
              <a:rPr lang="en-US" sz="2400">
                <a:solidFill>
                  <a:schemeClr val="dk1"/>
                </a:solidFill>
                <a:latin typeface="Times New Roman"/>
                <a:ea typeface="Times New Roman"/>
                <a:cs typeface="Times New Roman"/>
                <a:sym typeface="Times New Roman"/>
              </a:rPr>
              <a:t>Standards</a:t>
            </a:r>
            <a:endParaRPr/>
          </a:p>
          <a:p>
            <a:pPr indent="0" lvl="0" marL="0" marR="0" rtl="0" algn="l">
              <a:spcBef>
                <a:spcPts val="480"/>
              </a:spcBef>
              <a:spcAft>
                <a:spcPts val="0"/>
              </a:spcAft>
              <a:buNone/>
            </a:pPr>
            <a:r>
              <a:rPr i="1" lang="en-US" sz="2400">
                <a:solidFill>
                  <a:schemeClr val="dk1"/>
                </a:solidFill>
                <a:latin typeface="Arimo"/>
                <a:ea typeface="Arimo"/>
                <a:cs typeface="Arimo"/>
                <a:sym typeface="Arimo"/>
              </a:rPr>
              <a:t>Standards</a:t>
            </a:r>
            <a:r>
              <a:rPr lang="en-US" sz="2400">
                <a:solidFill>
                  <a:schemeClr val="dk1"/>
                </a:solidFill>
                <a:latin typeface="Arimo"/>
                <a:ea typeface="Arimo"/>
                <a:cs typeface="Arimo"/>
                <a:sym typeface="Arimo"/>
              </a:rPr>
              <a:t> are developed through the cooperation of standards creation committees, forums, and government regulatory agencies.</a:t>
            </a:r>
            <a:endParaRPr/>
          </a:p>
          <a:p>
            <a:pPr indent="0" lvl="0" marL="0" marR="0" rtl="0" algn="l">
              <a:spcBef>
                <a:spcPts val="480"/>
              </a:spcBef>
              <a:spcAft>
                <a:spcPts val="0"/>
              </a:spcAft>
              <a:buNone/>
            </a:pPr>
            <a:r>
              <a:t/>
            </a:r>
            <a:endParaRPr i="1" sz="2400">
              <a:solidFill>
                <a:schemeClr val="dk1"/>
              </a:solidFill>
              <a:latin typeface="Arial"/>
              <a:ea typeface="Arial"/>
              <a:cs typeface="Arial"/>
              <a:sym typeface="Arial"/>
            </a:endParaRPr>
          </a:p>
          <a:p>
            <a:pPr indent="0" lvl="0" marL="0" marR="0" rtl="0" algn="l">
              <a:spcBef>
                <a:spcPts val="480"/>
              </a:spcBef>
              <a:spcAft>
                <a:spcPts val="0"/>
              </a:spcAft>
              <a:buNone/>
            </a:pPr>
            <a:r>
              <a:rPr i="1" lang="en-US" sz="2400">
                <a:solidFill>
                  <a:schemeClr val="dk1"/>
                </a:solidFill>
                <a:latin typeface="Arial"/>
                <a:ea typeface="Arial"/>
                <a:cs typeface="Arial"/>
                <a:sym typeface="Arial"/>
              </a:rPr>
              <a:t>RFCs can be found at   http://www.rfc-editor.org.</a:t>
            </a:r>
            <a:endParaRPr/>
          </a:p>
          <a:p>
            <a:pPr indent="0" lvl="0" marL="0" marR="0" rtl="0" algn="just">
              <a:spcBef>
                <a:spcPts val="480"/>
              </a:spcBef>
              <a:spcAft>
                <a:spcPts val="0"/>
              </a:spcAft>
              <a:buNone/>
            </a:pPr>
            <a:r>
              <a:rPr lang="en-US" sz="2400">
                <a:solidFill>
                  <a:schemeClr val="dk1"/>
                </a:solidFill>
                <a:latin typeface="Arimo"/>
                <a:ea typeface="Arimo"/>
                <a:cs typeface="Arimo"/>
                <a:sym typeface="Arimo"/>
              </a:rPr>
              <a:t>A Request for Comments (RFC) is a formal document from the Internet Engineering Task Force ( IETF ) that is the result of committee drafting and subsequent review by interested parties. Some RFCs are informational in nature. Of those that are intended to become Internet standards, the final version of the RFC becomes the standard and no further comments or changes are permitted. Change can occur, however, through subsequent RFCs that supersede or elaborate on all or parts of previous RFCs.</a:t>
            </a:r>
            <a:endParaRPr sz="2400">
              <a:solidFill>
                <a:schemeClr val="dk1"/>
              </a:solidFill>
              <a:latin typeface="Arimo"/>
              <a:ea typeface="Arimo"/>
              <a:cs typeface="Arimo"/>
              <a:sym typeface="Arimo"/>
            </a:endParaRPr>
          </a:p>
          <a:p>
            <a:pPr indent="0" lvl="0" marL="0" marR="0" rtl="0" algn="l">
              <a:spcBef>
                <a:spcPts val="480"/>
              </a:spcBef>
              <a:spcAft>
                <a:spcPts val="0"/>
              </a:spcAft>
              <a:buClr>
                <a:schemeClr val="dk1"/>
              </a:buClr>
              <a:buSzPts val="2808"/>
              <a:buFont typeface="Noto Sans Symbols"/>
              <a:buNone/>
            </a:pPr>
            <a:r>
              <a:t/>
            </a:r>
            <a:endParaRPr sz="2400">
              <a:solidFill>
                <a:schemeClr val="dk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5000"/>
                                        <p:tgtEl>
                                          <p:spTgt spid="1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1" name="Shape 701"/>
        <p:cNvGrpSpPr/>
        <p:nvPr/>
      </p:nvGrpSpPr>
      <p:grpSpPr>
        <a:xfrm>
          <a:off x="0" y="0"/>
          <a:ext cx="0" cy="0"/>
          <a:chOff x="0" y="0"/>
          <a:chExt cx="0" cy="0"/>
        </a:xfrm>
      </p:grpSpPr>
      <p:sp>
        <p:nvSpPr>
          <p:cNvPr id="702" name="Google Shape;702;p52"/>
          <p:cNvSpPr txBox="1"/>
          <p:nvPr>
            <p:ph idx="11" type="ftr"/>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200">
                <a:solidFill>
                  <a:srgbClr val="888888"/>
                </a:solidFill>
                <a:latin typeface="Calibri"/>
                <a:ea typeface="Calibri"/>
                <a:cs typeface="Calibri"/>
                <a:sym typeface="Calibri"/>
              </a:rPr>
              <a:t>TCP/IP Protocol Suite</a:t>
            </a:r>
            <a:endParaRPr/>
          </a:p>
        </p:txBody>
      </p:sp>
      <p:sp>
        <p:nvSpPr>
          <p:cNvPr id="703" name="Google Shape;703;p52"/>
          <p:cNvSpPr txBox="1"/>
          <p:nvPr>
            <p:ph idx="12" type="sldNum"/>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pic>
        <p:nvPicPr>
          <p:cNvPr id="704" name="Google Shape;704;p52"/>
          <p:cNvPicPr preferRelativeResize="0"/>
          <p:nvPr/>
        </p:nvPicPr>
        <p:blipFill rotWithShape="1">
          <a:blip r:embed="rId3">
            <a:alphaModFix/>
          </a:blip>
          <a:srcRect b="0" l="0" r="0" t="0"/>
          <a:stretch/>
        </p:blipFill>
        <p:spPr>
          <a:xfrm>
            <a:off x="1600200" y="1050925"/>
            <a:ext cx="8291512" cy="3384550"/>
          </a:xfrm>
          <a:prstGeom prst="rect">
            <a:avLst/>
          </a:prstGeom>
          <a:noFill/>
          <a:ln>
            <a:noFill/>
          </a:ln>
        </p:spPr>
      </p:pic>
      <p:sp>
        <p:nvSpPr>
          <p:cNvPr id="705" name="Google Shape;705;p52"/>
          <p:cNvSpPr txBox="1"/>
          <p:nvPr/>
        </p:nvSpPr>
        <p:spPr>
          <a:xfrm>
            <a:off x="2514600" y="90488"/>
            <a:ext cx="5715000" cy="3667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00FF"/>
                </a:solidFill>
                <a:latin typeface="Times New Roman"/>
                <a:ea typeface="Times New Roman"/>
                <a:cs typeface="Times New Roman"/>
                <a:sym typeface="Times New Roman"/>
              </a:rPr>
              <a:t>Figure 4.3   </a:t>
            </a:r>
            <a:r>
              <a:rPr b="1" i="1" lang="en-US" sz="1800">
                <a:solidFill>
                  <a:schemeClr val="dk1"/>
                </a:solidFill>
                <a:latin typeface="Times New Roman"/>
                <a:ea typeface="Times New Roman"/>
                <a:cs typeface="Times New Roman"/>
                <a:sym typeface="Times New Roman"/>
              </a:rPr>
              <a:t>A connectionless packet-switched network</a:t>
            </a:r>
            <a:endParaRPr/>
          </a:p>
        </p:txBody>
      </p:sp>
      <p:sp>
        <p:nvSpPr>
          <p:cNvPr id="706" name="Google Shape;706;p52"/>
          <p:cNvSpPr/>
          <p:nvPr/>
        </p:nvSpPr>
        <p:spPr>
          <a:xfrm>
            <a:off x="1890713" y="107951"/>
            <a:ext cx="438150" cy="47466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707" name="Google Shape;707;p52"/>
          <p:cNvSpPr/>
          <p:nvPr/>
        </p:nvSpPr>
        <p:spPr>
          <a:xfrm>
            <a:off x="2273301" y="107951"/>
            <a:ext cx="328613" cy="474663"/>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708" name="Google Shape;708;p52"/>
          <p:cNvSpPr/>
          <p:nvPr/>
        </p:nvSpPr>
        <p:spPr>
          <a:xfrm>
            <a:off x="2014539" y="530226"/>
            <a:ext cx="422275" cy="474663"/>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709" name="Google Shape;709;p52"/>
          <p:cNvSpPr/>
          <p:nvPr/>
        </p:nvSpPr>
        <p:spPr>
          <a:xfrm>
            <a:off x="2384425" y="530226"/>
            <a:ext cx="368300" cy="474663"/>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710" name="Google Shape;710;p52"/>
          <p:cNvSpPr/>
          <p:nvPr/>
        </p:nvSpPr>
        <p:spPr>
          <a:xfrm>
            <a:off x="1600200" y="457201"/>
            <a:ext cx="560388"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711" name="Google Shape;711;p52"/>
          <p:cNvSpPr/>
          <p:nvPr/>
        </p:nvSpPr>
        <p:spPr>
          <a:xfrm>
            <a:off x="2235200" y="1"/>
            <a:ext cx="31750" cy="1052513"/>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712" name="Google Shape;712;p52"/>
          <p:cNvSpPr/>
          <p:nvPr/>
        </p:nvSpPr>
        <p:spPr>
          <a:xfrm>
            <a:off x="1966914"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pic>
        <p:nvPicPr>
          <p:cNvPr id="713" name="Google Shape;713;p52"/>
          <p:cNvPicPr preferRelativeResize="0"/>
          <p:nvPr/>
        </p:nvPicPr>
        <p:blipFill rotWithShape="1">
          <a:blip r:embed="rId4">
            <a:alphaModFix/>
          </a:blip>
          <a:srcRect b="0" l="0" r="0" t="0"/>
          <a:stretch/>
        </p:blipFill>
        <p:spPr>
          <a:xfrm>
            <a:off x="2881312" y="2351089"/>
            <a:ext cx="1106488" cy="209550"/>
          </a:xfrm>
          <a:prstGeom prst="rect">
            <a:avLst/>
          </a:prstGeom>
          <a:noFill/>
          <a:ln>
            <a:noFill/>
          </a:ln>
        </p:spPr>
      </p:pic>
      <p:pic>
        <p:nvPicPr>
          <p:cNvPr id="714" name="Google Shape;714;p52"/>
          <p:cNvPicPr preferRelativeResize="0"/>
          <p:nvPr/>
        </p:nvPicPr>
        <p:blipFill rotWithShape="1">
          <a:blip r:embed="rId5">
            <a:alphaModFix/>
          </a:blip>
          <a:srcRect b="0" l="0" r="0" t="0"/>
          <a:stretch/>
        </p:blipFill>
        <p:spPr>
          <a:xfrm>
            <a:off x="2576512" y="1493839"/>
            <a:ext cx="1600200" cy="806450"/>
          </a:xfrm>
          <a:prstGeom prst="rect">
            <a:avLst/>
          </a:prstGeom>
          <a:noFill/>
          <a:ln>
            <a:noFill/>
          </a:ln>
        </p:spPr>
      </p:pic>
      <p:pic>
        <p:nvPicPr>
          <p:cNvPr id="715" name="Google Shape;715;p52"/>
          <p:cNvPicPr preferRelativeResize="0"/>
          <p:nvPr/>
        </p:nvPicPr>
        <p:blipFill rotWithShape="1">
          <a:blip r:embed="rId6">
            <a:alphaModFix/>
          </a:blip>
          <a:srcRect b="0" l="0" r="0" t="0"/>
          <a:stretch/>
        </p:blipFill>
        <p:spPr>
          <a:xfrm>
            <a:off x="5121276" y="2560639"/>
            <a:ext cx="503237" cy="342900"/>
          </a:xfrm>
          <a:prstGeom prst="rect">
            <a:avLst/>
          </a:prstGeom>
          <a:noFill/>
          <a:ln>
            <a:noFill/>
          </a:ln>
        </p:spPr>
      </p:pic>
      <p:pic>
        <p:nvPicPr>
          <p:cNvPr id="716" name="Google Shape;716;p52"/>
          <p:cNvPicPr preferRelativeResize="0"/>
          <p:nvPr/>
        </p:nvPicPr>
        <p:blipFill rotWithShape="1">
          <a:blip r:embed="rId7">
            <a:alphaModFix/>
          </a:blip>
          <a:srcRect b="0" l="0" r="0" t="0"/>
          <a:stretch/>
        </p:blipFill>
        <p:spPr>
          <a:xfrm>
            <a:off x="5683250" y="2255840"/>
            <a:ext cx="474662" cy="333375"/>
          </a:xfrm>
          <a:prstGeom prst="rect">
            <a:avLst/>
          </a:prstGeom>
          <a:noFill/>
          <a:ln>
            <a:noFill/>
          </a:ln>
        </p:spPr>
      </p:pic>
      <p:pic>
        <p:nvPicPr>
          <p:cNvPr id="717" name="Google Shape;717;p52"/>
          <p:cNvPicPr preferRelativeResize="0"/>
          <p:nvPr/>
        </p:nvPicPr>
        <p:blipFill rotWithShape="1">
          <a:blip r:embed="rId8">
            <a:alphaModFix/>
          </a:blip>
          <a:srcRect b="0" l="0" r="0" t="0"/>
          <a:stretch/>
        </p:blipFill>
        <p:spPr>
          <a:xfrm>
            <a:off x="4252913" y="2789240"/>
            <a:ext cx="411163" cy="728663"/>
          </a:xfrm>
          <a:prstGeom prst="rect">
            <a:avLst/>
          </a:prstGeom>
          <a:noFill/>
          <a:ln>
            <a:noFill/>
          </a:ln>
        </p:spPr>
      </p:pic>
      <p:pic>
        <p:nvPicPr>
          <p:cNvPr id="718" name="Google Shape;718;p52"/>
          <p:cNvPicPr preferRelativeResize="0"/>
          <p:nvPr/>
        </p:nvPicPr>
        <p:blipFill rotWithShape="1">
          <a:blip r:embed="rId9">
            <a:alphaModFix/>
          </a:blip>
          <a:srcRect b="0" l="0" r="0" t="0"/>
          <a:stretch/>
        </p:blipFill>
        <p:spPr>
          <a:xfrm>
            <a:off x="6996112" y="2919415"/>
            <a:ext cx="338138" cy="479425"/>
          </a:xfrm>
          <a:prstGeom prst="rect">
            <a:avLst/>
          </a:prstGeom>
          <a:noFill/>
          <a:ln>
            <a:noFill/>
          </a:ln>
        </p:spPr>
      </p:pic>
      <p:pic>
        <p:nvPicPr>
          <p:cNvPr id="719" name="Google Shape;719;p52"/>
          <p:cNvPicPr preferRelativeResize="0"/>
          <p:nvPr/>
        </p:nvPicPr>
        <p:blipFill rotWithShape="1">
          <a:blip r:embed="rId10">
            <a:alphaModFix/>
          </a:blip>
          <a:srcRect b="0" l="0" r="0" t="0"/>
          <a:stretch/>
        </p:blipFill>
        <p:spPr>
          <a:xfrm>
            <a:off x="4938712" y="3322640"/>
            <a:ext cx="420688" cy="352425"/>
          </a:xfrm>
          <a:prstGeom prst="rect">
            <a:avLst/>
          </a:prstGeom>
          <a:noFill/>
          <a:ln>
            <a:noFill/>
          </a:ln>
        </p:spPr>
      </p:pic>
      <p:pic>
        <p:nvPicPr>
          <p:cNvPr id="720" name="Google Shape;720;p52"/>
          <p:cNvPicPr preferRelativeResize="0"/>
          <p:nvPr/>
        </p:nvPicPr>
        <p:blipFill rotWithShape="1">
          <a:blip r:embed="rId11">
            <a:alphaModFix/>
          </a:blip>
          <a:srcRect b="0" l="0" r="0" t="0"/>
          <a:stretch/>
        </p:blipFill>
        <p:spPr>
          <a:xfrm>
            <a:off x="6243638" y="3182939"/>
            <a:ext cx="676275" cy="520700"/>
          </a:xfrm>
          <a:prstGeom prst="rect">
            <a:avLst/>
          </a:prstGeom>
          <a:noFill/>
          <a:ln>
            <a:noFill/>
          </a:ln>
        </p:spPr>
      </p:pic>
      <p:pic>
        <p:nvPicPr>
          <p:cNvPr id="721" name="Google Shape;721;p52"/>
          <p:cNvPicPr preferRelativeResize="0"/>
          <p:nvPr/>
        </p:nvPicPr>
        <p:blipFill rotWithShape="1">
          <a:blip r:embed="rId12">
            <a:alphaModFix/>
          </a:blip>
          <a:srcRect b="0" l="0" r="0" t="0"/>
          <a:stretch/>
        </p:blipFill>
        <p:spPr>
          <a:xfrm>
            <a:off x="5607050" y="3821115"/>
            <a:ext cx="474662" cy="339725"/>
          </a:xfrm>
          <a:prstGeom prst="rect">
            <a:avLst/>
          </a:prstGeom>
          <a:noFill/>
          <a:ln>
            <a:noFill/>
          </a:ln>
        </p:spPr>
      </p:pic>
      <p:pic>
        <p:nvPicPr>
          <p:cNvPr id="722" name="Google Shape;722;p52"/>
          <p:cNvPicPr preferRelativeResize="0"/>
          <p:nvPr/>
        </p:nvPicPr>
        <p:blipFill rotWithShape="1">
          <a:blip r:embed="rId13">
            <a:alphaModFix/>
          </a:blip>
          <a:srcRect b="0" l="0" r="0" t="0"/>
          <a:stretch/>
        </p:blipFill>
        <p:spPr>
          <a:xfrm>
            <a:off x="7681913" y="3779839"/>
            <a:ext cx="1096963" cy="211138"/>
          </a:xfrm>
          <a:prstGeom prst="rect">
            <a:avLst/>
          </a:prstGeom>
          <a:noFill/>
          <a:ln>
            <a:noFill/>
          </a:ln>
        </p:spPr>
      </p:pic>
      <p:pic>
        <p:nvPicPr>
          <p:cNvPr id="723" name="Google Shape;723;p52"/>
          <p:cNvPicPr preferRelativeResize="0"/>
          <p:nvPr/>
        </p:nvPicPr>
        <p:blipFill rotWithShape="1">
          <a:blip r:embed="rId14">
            <a:alphaModFix/>
          </a:blip>
          <a:srcRect b="0" l="0" r="0" t="0"/>
          <a:stretch/>
        </p:blipFill>
        <p:spPr>
          <a:xfrm>
            <a:off x="7529513" y="2863853"/>
            <a:ext cx="1343025" cy="839787"/>
          </a:xfrm>
          <a:prstGeom prst="rect">
            <a:avLst/>
          </a:prstGeom>
          <a:noFill/>
          <a:ln>
            <a:noFill/>
          </a:ln>
        </p:spPr>
      </p:pic>
      <p:sp>
        <p:nvSpPr>
          <p:cNvPr id="724" name="Google Shape;724;p52"/>
          <p:cNvSpPr/>
          <p:nvPr/>
        </p:nvSpPr>
        <p:spPr>
          <a:xfrm>
            <a:off x="2436814" y="4870170"/>
            <a:ext cx="8077200" cy="707886"/>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1" lang="en-US" sz="2000">
                <a:solidFill>
                  <a:schemeClr val="lt1"/>
                </a:solidFill>
                <a:latin typeface="Arial"/>
                <a:ea typeface="Arial"/>
                <a:cs typeface="Arial"/>
                <a:sym typeface="Arial"/>
              </a:rPr>
              <a:t>In a connectionless packet-switched network, the forwarding decision is based on the destination address of the packet.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4"/>
                                        </p:tgtEl>
                                        <p:attrNameLst>
                                          <p:attrName>style.visibility</p:attrName>
                                        </p:attrNameLst>
                                      </p:cBhvr>
                                      <p:to>
                                        <p:strVal val="visible"/>
                                      </p:to>
                                    </p:set>
                                    <p:animEffect filter="fade" transition="in">
                                      <p:cBhvr>
                                        <p:cTn dur="1000"/>
                                        <p:tgtEl>
                                          <p:spTgt spid="7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3"/>
                                        </p:tgtEl>
                                        <p:attrNameLst>
                                          <p:attrName>style.visibility</p:attrName>
                                        </p:attrNameLst>
                                      </p:cBhvr>
                                      <p:to>
                                        <p:strVal val="visible"/>
                                      </p:to>
                                    </p:set>
                                    <p:animEffect filter="fade" transition="in">
                                      <p:cBhvr>
                                        <p:cTn dur="2000"/>
                                        <p:tgtEl>
                                          <p:spTgt spid="7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2"/>
                                        </p:tgtEl>
                                        <p:attrNameLst>
                                          <p:attrName>style.visibility</p:attrName>
                                        </p:attrNameLst>
                                      </p:cBhvr>
                                      <p:to>
                                        <p:strVal val="visible"/>
                                      </p:to>
                                    </p:set>
                                    <p:animEffect filter="fade" transition="in">
                                      <p:cBhvr>
                                        <p:cTn dur="2000"/>
                                        <p:tgtEl>
                                          <p:spTgt spid="7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3"/>
                                        </p:tgtEl>
                                        <p:attrNameLst>
                                          <p:attrName>style.visibility</p:attrName>
                                        </p:attrNameLst>
                                      </p:cBhvr>
                                      <p:to>
                                        <p:strVal val="visible"/>
                                      </p:to>
                                    </p:set>
                                    <p:animEffect filter="fade" transition="in">
                                      <p:cBhvr>
                                        <p:cTn dur="2000"/>
                                        <p:tgtEl>
                                          <p:spTgt spid="723"/>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724"/>
                                        </p:tgtEl>
                                        <p:attrNameLst>
                                          <p:attrName>style.visibility</p:attrName>
                                        </p:attrNameLst>
                                      </p:cBhvr>
                                      <p:to>
                                        <p:strVal val="visible"/>
                                      </p:to>
                                    </p:set>
                                    <p:animEffect filter="fade" transition="in">
                                      <p:cBhvr>
                                        <p:cTn dur="500"/>
                                        <p:tgtEl>
                                          <p:spTgt spid="7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9" name="Shape 729"/>
        <p:cNvGrpSpPr/>
        <p:nvPr/>
      </p:nvGrpSpPr>
      <p:grpSpPr>
        <a:xfrm>
          <a:off x="0" y="0"/>
          <a:ext cx="0" cy="0"/>
          <a:chOff x="0" y="0"/>
          <a:chExt cx="0" cy="0"/>
        </a:xfrm>
      </p:grpSpPr>
      <p:sp>
        <p:nvSpPr>
          <p:cNvPr id="730" name="Google Shape;730;p53"/>
          <p:cNvSpPr txBox="1"/>
          <p:nvPr>
            <p:ph idx="11" type="ftr"/>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200">
                <a:solidFill>
                  <a:srgbClr val="888888"/>
                </a:solidFill>
                <a:latin typeface="Calibri"/>
                <a:ea typeface="Calibri"/>
                <a:cs typeface="Calibri"/>
                <a:sym typeface="Calibri"/>
              </a:rPr>
              <a:t>TCP/IP Protocol Suite</a:t>
            </a:r>
            <a:endParaRPr/>
          </a:p>
        </p:txBody>
      </p:sp>
      <p:sp>
        <p:nvSpPr>
          <p:cNvPr id="731" name="Google Shape;731;p53"/>
          <p:cNvSpPr txBox="1"/>
          <p:nvPr>
            <p:ph idx="12" type="sldNum"/>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pic>
        <p:nvPicPr>
          <p:cNvPr id="732" name="Google Shape;732;p53"/>
          <p:cNvPicPr preferRelativeResize="0"/>
          <p:nvPr/>
        </p:nvPicPr>
        <p:blipFill rotWithShape="1">
          <a:blip r:embed="rId3">
            <a:alphaModFix/>
          </a:blip>
          <a:srcRect b="0" l="0" r="0" t="0"/>
          <a:stretch/>
        </p:blipFill>
        <p:spPr>
          <a:xfrm>
            <a:off x="1835150" y="1066804"/>
            <a:ext cx="8299450" cy="3922713"/>
          </a:xfrm>
          <a:prstGeom prst="rect">
            <a:avLst/>
          </a:prstGeom>
          <a:noFill/>
          <a:ln>
            <a:noFill/>
          </a:ln>
        </p:spPr>
      </p:pic>
      <p:sp>
        <p:nvSpPr>
          <p:cNvPr id="733" name="Google Shape;733;p53"/>
          <p:cNvSpPr txBox="1"/>
          <p:nvPr/>
        </p:nvSpPr>
        <p:spPr>
          <a:xfrm>
            <a:off x="2514600" y="90488"/>
            <a:ext cx="7848600" cy="3667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00FF"/>
                </a:solidFill>
                <a:latin typeface="Times New Roman"/>
                <a:ea typeface="Times New Roman"/>
                <a:cs typeface="Times New Roman"/>
                <a:sym typeface="Times New Roman"/>
              </a:rPr>
              <a:t>Figure 4.6   </a:t>
            </a:r>
            <a:r>
              <a:rPr b="1" i="1" lang="en-US" sz="1800">
                <a:solidFill>
                  <a:schemeClr val="dk1"/>
                </a:solidFill>
                <a:latin typeface="Times New Roman"/>
                <a:ea typeface="Times New Roman"/>
                <a:cs typeface="Times New Roman"/>
                <a:sym typeface="Times New Roman"/>
              </a:rPr>
              <a:t>A connection-oriented packet switched network</a:t>
            </a:r>
            <a:endParaRPr/>
          </a:p>
        </p:txBody>
      </p:sp>
      <p:sp>
        <p:nvSpPr>
          <p:cNvPr id="734" name="Google Shape;734;p53"/>
          <p:cNvSpPr/>
          <p:nvPr/>
        </p:nvSpPr>
        <p:spPr>
          <a:xfrm>
            <a:off x="1890713" y="107951"/>
            <a:ext cx="438150" cy="47466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735" name="Google Shape;735;p53"/>
          <p:cNvSpPr/>
          <p:nvPr/>
        </p:nvSpPr>
        <p:spPr>
          <a:xfrm>
            <a:off x="2273301" y="107951"/>
            <a:ext cx="328613" cy="474663"/>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736" name="Google Shape;736;p53"/>
          <p:cNvSpPr/>
          <p:nvPr/>
        </p:nvSpPr>
        <p:spPr>
          <a:xfrm>
            <a:off x="2014539" y="530226"/>
            <a:ext cx="422275" cy="474663"/>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737" name="Google Shape;737;p53"/>
          <p:cNvSpPr/>
          <p:nvPr/>
        </p:nvSpPr>
        <p:spPr>
          <a:xfrm>
            <a:off x="2384425" y="530226"/>
            <a:ext cx="368300" cy="474663"/>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738" name="Google Shape;738;p53"/>
          <p:cNvSpPr/>
          <p:nvPr/>
        </p:nvSpPr>
        <p:spPr>
          <a:xfrm>
            <a:off x="1600200" y="457201"/>
            <a:ext cx="560388"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739" name="Google Shape;739;p53"/>
          <p:cNvSpPr/>
          <p:nvPr/>
        </p:nvSpPr>
        <p:spPr>
          <a:xfrm>
            <a:off x="2235200" y="1"/>
            <a:ext cx="31750" cy="1052513"/>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740" name="Google Shape;740;p53"/>
          <p:cNvSpPr/>
          <p:nvPr/>
        </p:nvSpPr>
        <p:spPr>
          <a:xfrm>
            <a:off x="1966914"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pic>
        <p:nvPicPr>
          <p:cNvPr id="741" name="Google Shape;741;p53"/>
          <p:cNvPicPr preferRelativeResize="0"/>
          <p:nvPr/>
        </p:nvPicPr>
        <p:blipFill rotWithShape="1">
          <a:blip r:embed="rId4">
            <a:alphaModFix/>
          </a:blip>
          <a:srcRect b="0" l="0" r="0" t="0"/>
          <a:stretch/>
        </p:blipFill>
        <p:spPr>
          <a:xfrm>
            <a:off x="2819400" y="1676403"/>
            <a:ext cx="1600200" cy="1258888"/>
          </a:xfrm>
          <a:prstGeom prst="rect">
            <a:avLst/>
          </a:prstGeom>
          <a:noFill/>
          <a:ln>
            <a:noFill/>
          </a:ln>
        </p:spPr>
      </p:pic>
      <p:pic>
        <p:nvPicPr>
          <p:cNvPr id="742" name="Google Shape;742;p53"/>
          <p:cNvPicPr preferRelativeResize="0"/>
          <p:nvPr/>
        </p:nvPicPr>
        <p:blipFill rotWithShape="1">
          <a:blip r:embed="rId5">
            <a:alphaModFix/>
          </a:blip>
          <a:srcRect b="0" l="0" r="0" t="0"/>
          <a:stretch/>
        </p:blipFill>
        <p:spPr>
          <a:xfrm>
            <a:off x="4495801" y="2968629"/>
            <a:ext cx="447675" cy="1298575"/>
          </a:xfrm>
          <a:prstGeom prst="rect">
            <a:avLst/>
          </a:prstGeom>
          <a:noFill/>
          <a:ln>
            <a:noFill/>
          </a:ln>
        </p:spPr>
      </p:pic>
      <p:pic>
        <p:nvPicPr>
          <p:cNvPr id="743" name="Google Shape;743;p53"/>
          <p:cNvPicPr preferRelativeResize="0"/>
          <p:nvPr/>
        </p:nvPicPr>
        <p:blipFill rotWithShape="1">
          <a:blip r:embed="rId6">
            <a:alphaModFix/>
          </a:blip>
          <a:srcRect b="0" l="0" r="0" t="0"/>
          <a:stretch/>
        </p:blipFill>
        <p:spPr>
          <a:xfrm>
            <a:off x="5386388" y="4114803"/>
            <a:ext cx="1471612" cy="450850"/>
          </a:xfrm>
          <a:prstGeom prst="rect">
            <a:avLst/>
          </a:prstGeom>
          <a:noFill/>
          <a:ln>
            <a:noFill/>
          </a:ln>
        </p:spPr>
      </p:pic>
      <p:grpSp>
        <p:nvGrpSpPr>
          <p:cNvPr id="744" name="Google Shape;744;p53"/>
          <p:cNvGrpSpPr/>
          <p:nvPr/>
        </p:nvGrpSpPr>
        <p:grpSpPr>
          <a:xfrm>
            <a:off x="7772400" y="3429003"/>
            <a:ext cx="1371600" cy="1143000"/>
            <a:chOff x="3936" y="2544"/>
            <a:chExt cx="864" cy="720"/>
          </a:xfrm>
        </p:grpSpPr>
        <p:pic>
          <p:nvPicPr>
            <p:cNvPr id="745" name="Google Shape;745;p53"/>
            <p:cNvPicPr preferRelativeResize="0"/>
            <p:nvPr/>
          </p:nvPicPr>
          <p:blipFill rotWithShape="1">
            <a:blip r:embed="rId7">
              <a:alphaModFix/>
            </a:blip>
            <a:srcRect b="0" l="0" r="0" t="0"/>
            <a:stretch/>
          </p:blipFill>
          <p:spPr>
            <a:xfrm>
              <a:off x="3984" y="3077"/>
              <a:ext cx="697" cy="187"/>
            </a:xfrm>
            <a:prstGeom prst="rect">
              <a:avLst/>
            </a:prstGeom>
            <a:noFill/>
            <a:ln>
              <a:noFill/>
            </a:ln>
          </p:spPr>
        </p:pic>
        <p:pic>
          <p:nvPicPr>
            <p:cNvPr id="746" name="Google Shape;746;p53"/>
            <p:cNvPicPr preferRelativeResize="0"/>
            <p:nvPr/>
          </p:nvPicPr>
          <p:blipFill rotWithShape="1">
            <a:blip r:embed="rId8">
              <a:alphaModFix/>
            </a:blip>
            <a:srcRect b="0" l="0" r="0" t="0"/>
            <a:stretch/>
          </p:blipFill>
          <p:spPr>
            <a:xfrm>
              <a:off x="3936" y="2544"/>
              <a:ext cx="864" cy="440"/>
            </a:xfrm>
            <a:prstGeom prst="rect">
              <a:avLst/>
            </a:prstGeom>
            <a:noFill/>
            <a:ln>
              <a:noFill/>
            </a:ln>
          </p:spPr>
        </p:pic>
      </p:grpSp>
      <p:sp>
        <p:nvSpPr>
          <p:cNvPr id="747" name="Google Shape;747;p53"/>
          <p:cNvSpPr/>
          <p:nvPr/>
        </p:nvSpPr>
        <p:spPr>
          <a:xfrm>
            <a:off x="2328863" y="4962527"/>
            <a:ext cx="8077200" cy="1107996"/>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1" lang="en-US" sz="2200">
                <a:solidFill>
                  <a:schemeClr val="lt1"/>
                </a:solidFill>
                <a:latin typeface="Arial"/>
                <a:ea typeface="Arial"/>
                <a:cs typeface="Arial"/>
                <a:sym typeface="Arial"/>
              </a:rPr>
              <a:t>In a connection-oriented packet switched network, the forwarding decision is based on the </a:t>
            </a:r>
            <a:br>
              <a:rPr b="1" i="1" lang="en-US" sz="2200">
                <a:solidFill>
                  <a:schemeClr val="lt1"/>
                </a:solidFill>
                <a:latin typeface="Arial"/>
                <a:ea typeface="Arial"/>
                <a:cs typeface="Arial"/>
                <a:sym typeface="Arial"/>
              </a:rPr>
            </a:br>
            <a:r>
              <a:rPr b="1" i="1" lang="en-US" sz="2200">
                <a:solidFill>
                  <a:schemeClr val="lt1"/>
                </a:solidFill>
                <a:latin typeface="Arial"/>
                <a:ea typeface="Arial"/>
                <a:cs typeface="Arial"/>
                <a:sym typeface="Arial"/>
              </a:rPr>
              <a:t>label of the packet.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1"/>
                                        </p:tgtEl>
                                        <p:attrNameLst>
                                          <p:attrName>style.visibility</p:attrName>
                                        </p:attrNameLst>
                                      </p:cBhvr>
                                      <p:to>
                                        <p:strVal val="visible"/>
                                      </p:to>
                                    </p:set>
                                    <p:animEffect filter="fade" transition="in">
                                      <p:cBhvr>
                                        <p:cTn dur="2000"/>
                                        <p:tgtEl>
                                          <p:spTgt spid="7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2"/>
                                        </p:tgtEl>
                                        <p:attrNameLst>
                                          <p:attrName>style.visibility</p:attrName>
                                        </p:attrNameLst>
                                      </p:cBhvr>
                                      <p:to>
                                        <p:strVal val="visible"/>
                                      </p:to>
                                    </p:set>
                                    <p:animEffect filter="fade" transition="in">
                                      <p:cBhvr>
                                        <p:cTn dur="2000"/>
                                        <p:tgtEl>
                                          <p:spTgt spid="7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3"/>
                                        </p:tgtEl>
                                        <p:attrNameLst>
                                          <p:attrName>style.visibility</p:attrName>
                                        </p:attrNameLst>
                                      </p:cBhvr>
                                      <p:to>
                                        <p:strVal val="visible"/>
                                      </p:to>
                                    </p:set>
                                    <p:animEffect filter="fade" transition="in">
                                      <p:cBhvr>
                                        <p:cTn dur="2000"/>
                                        <p:tgtEl>
                                          <p:spTgt spid="7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4"/>
                                        </p:tgtEl>
                                        <p:attrNameLst>
                                          <p:attrName>style.visibility</p:attrName>
                                        </p:attrNameLst>
                                      </p:cBhvr>
                                      <p:to>
                                        <p:strVal val="visible"/>
                                      </p:to>
                                    </p:set>
                                    <p:animEffect filter="fade" transition="in">
                                      <p:cBhvr>
                                        <p:cTn dur="2000"/>
                                        <p:tgtEl>
                                          <p:spTgt spid="744"/>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747"/>
                                        </p:tgtEl>
                                        <p:attrNameLst>
                                          <p:attrName>style.visibility</p:attrName>
                                        </p:attrNameLst>
                                      </p:cBhvr>
                                      <p:to>
                                        <p:strVal val="visible"/>
                                      </p:to>
                                    </p:set>
                                    <p:animEffect filter="fade" transition="in">
                                      <p:cBhvr>
                                        <p:cTn dur="500"/>
                                        <p:tgtEl>
                                          <p:spTgt spid="7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2" name="Shape 752"/>
        <p:cNvGrpSpPr/>
        <p:nvPr/>
      </p:nvGrpSpPr>
      <p:grpSpPr>
        <a:xfrm>
          <a:off x="0" y="0"/>
          <a:ext cx="0" cy="0"/>
          <a:chOff x="0" y="0"/>
          <a:chExt cx="0" cy="0"/>
        </a:xfrm>
      </p:grpSpPr>
      <p:sp>
        <p:nvSpPr>
          <p:cNvPr id="753" name="Google Shape;753;p54"/>
          <p:cNvSpPr txBox="1"/>
          <p:nvPr>
            <p:ph idx="11" type="ftr"/>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200">
                <a:solidFill>
                  <a:srgbClr val="888888"/>
                </a:solidFill>
                <a:latin typeface="Calibri"/>
                <a:ea typeface="Calibri"/>
                <a:cs typeface="Calibri"/>
                <a:sym typeface="Calibri"/>
              </a:rPr>
              <a:t>TCP/IP Protocol Suite</a:t>
            </a:r>
            <a:endParaRPr/>
          </a:p>
        </p:txBody>
      </p:sp>
      <p:sp>
        <p:nvSpPr>
          <p:cNvPr id="754" name="Google Shape;754;p54"/>
          <p:cNvSpPr txBox="1"/>
          <p:nvPr>
            <p:ph idx="12" type="sldNum"/>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pic>
        <p:nvPicPr>
          <p:cNvPr id="755" name="Google Shape;755;p54"/>
          <p:cNvPicPr preferRelativeResize="0"/>
          <p:nvPr/>
        </p:nvPicPr>
        <p:blipFill rotWithShape="1">
          <a:blip r:embed="rId3">
            <a:alphaModFix/>
          </a:blip>
          <a:srcRect b="0" l="0" r="0" t="0"/>
          <a:stretch/>
        </p:blipFill>
        <p:spPr>
          <a:xfrm>
            <a:off x="3808413" y="685800"/>
            <a:ext cx="4716462" cy="5727700"/>
          </a:xfrm>
          <a:prstGeom prst="rect">
            <a:avLst/>
          </a:prstGeom>
          <a:noFill/>
          <a:ln>
            <a:noFill/>
          </a:ln>
        </p:spPr>
      </p:pic>
      <p:sp>
        <p:nvSpPr>
          <p:cNvPr id="756" name="Google Shape;756;p54"/>
          <p:cNvSpPr txBox="1"/>
          <p:nvPr/>
        </p:nvSpPr>
        <p:spPr>
          <a:xfrm>
            <a:off x="2514600" y="90488"/>
            <a:ext cx="5715000" cy="3667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00FF"/>
                </a:solidFill>
                <a:latin typeface="Times New Roman"/>
                <a:ea typeface="Times New Roman"/>
                <a:cs typeface="Times New Roman"/>
                <a:sym typeface="Times New Roman"/>
              </a:rPr>
              <a:t>Figure 4.12   </a:t>
            </a:r>
            <a:r>
              <a:rPr b="1" i="1" lang="en-US" sz="1800">
                <a:solidFill>
                  <a:schemeClr val="dk1"/>
                </a:solidFill>
                <a:latin typeface="Times New Roman"/>
                <a:ea typeface="Times New Roman"/>
                <a:cs typeface="Times New Roman"/>
                <a:sym typeface="Times New Roman"/>
              </a:rPr>
              <a:t>An imaginary part of the Internet</a:t>
            </a:r>
            <a:endParaRPr/>
          </a:p>
        </p:txBody>
      </p:sp>
      <p:sp>
        <p:nvSpPr>
          <p:cNvPr id="757" name="Google Shape;757;p54"/>
          <p:cNvSpPr/>
          <p:nvPr/>
        </p:nvSpPr>
        <p:spPr>
          <a:xfrm>
            <a:off x="1890713" y="107951"/>
            <a:ext cx="438150" cy="47466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758" name="Google Shape;758;p54"/>
          <p:cNvSpPr/>
          <p:nvPr/>
        </p:nvSpPr>
        <p:spPr>
          <a:xfrm>
            <a:off x="2273301" y="107951"/>
            <a:ext cx="328613" cy="474663"/>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759" name="Google Shape;759;p54"/>
          <p:cNvSpPr/>
          <p:nvPr/>
        </p:nvSpPr>
        <p:spPr>
          <a:xfrm>
            <a:off x="2014539" y="530226"/>
            <a:ext cx="422275" cy="474663"/>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760" name="Google Shape;760;p54"/>
          <p:cNvSpPr/>
          <p:nvPr/>
        </p:nvSpPr>
        <p:spPr>
          <a:xfrm>
            <a:off x="2384425" y="530226"/>
            <a:ext cx="368300" cy="474663"/>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761" name="Google Shape;761;p54"/>
          <p:cNvSpPr/>
          <p:nvPr/>
        </p:nvSpPr>
        <p:spPr>
          <a:xfrm>
            <a:off x="1600200" y="457201"/>
            <a:ext cx="560388"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762" name="Google Shape;762;p54"/>
          <p:cNvSpPr/>
          <p:nvPr/>
        </p:nvSpPr>
        <p:spPr>
          <a:xfrm>
            <a:off x="2235200" y="1"/>
            <a:ext cx="31750" cy="1052513"/>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763" name="Google Shape;763;p54"/>
          <p:cNvSpPr/>
          <p:nvPr/>
        </p:nvSpPr>
        <p:spPr>
          <a:xfrm>
            <a:off x="1966914"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pic>
        <p:nvPicPr>
          <p:cNvPr id="764" name="Google Shape;764;p54"/>
          <p:cNvPicPr preferRelativeResize="0"/>
          <p:nvPr/>
        </p:nvPicPr>
        <p:blipFill rotWithShape="1">
          <a:blip r:embed="rId4">
            <a:alphaModFix/>
          </a:blip>
          <a:srcRect b="0" l="0" r="0" t="0"/>
          <a:stretch/>
        </p:blipFill>
        <p:spPr>
          <a:xfrm>
            <a:off x="3911600" y="1030288"/>
            <a:ext cx="4241800" cy="544671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4"/>
                                        </p:tgtEl>
                                        <p:attrNameLst>
                                          <p:attrName>style.visibility</p:attrName>
                                        </p:attrNameLst>
                                      </p:cBhvr>
                                      <p:to>
                                        <p:strVal val="visible"/>
                                      </p:to>
                                    </p:set>
                                    <p:animEffect filter="fade" transition="in">
                                      <p:cBhvr>
                                        <p:cTn dur="5000"/>
                                        <p:tgtEl>
                                          <p:spTgt spid="7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7"/>
          <p:cNvSpPr txBox="1"/>
          <p:nvPr>
            <p:ph idx="11" type="ftr"/>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200">
                <a:solidFill>
                  <a:srgbClr val="888888"/>
                </a:solidFill>
                <a:latin typeface="Calibri"/>
                <a:ea typeface="Calibri"/>
                <a:cs typeface="Calibri"/>
                <a:sym typeface="Calibri"/>
              </a:rPr>
              <a:t>TCP/IP Protocol Suite</a:t>
            </a:r>
            <a:endParaRPr/>
          </a:p>
        </p:txBody>
      </p:sp>
      <p:sp>
        <p:nvSpPr>
          <p:cNvPr id="127" name="Google Shape;127;p17"/>
          <p:cNvSpPr txBox="1"/>
          <p:nvPr>
            <p:ph idx="12" type="sldNum"/>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128" name="Google Shape;128;p17"/>
          <p:cNvSpPr/>
          <p:nvPr/>
        </p:nvSpPr>
        <p:spPr>
          <a:xfrm>
            <a:off x="1524000" y="0"/>
            <a:ext cx="9144000" cy="1371600"/>
          </a:xfrm>
          <a:prstGeom prst="rect">
            <a:avLst/>
          </a:prstGeom>
          <a:solidFill>
            <a:srgbClr val="33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dk1"/>
              </a:solidFill>
              <a:latin typeface="Times New Roman"/>
              <a:ea typeface="Times New Roman"/>
              <a:cs typeface="Times New Roman"/>
              <a:sym typeface="Times New Roman"/>
            </a:endParaRPr>
          </a:p>
        </p:txBody>
      </p:sp>
      <p:sp>
        <p:nvSpPr>
          <p:cNvPr id="129" name="Google Shape;129;p17"/>
          <p:cNvSpPr txBox="1"/>
          <p:nvPr/>
        </p:nvSpPr>
        <p:spPr>
          <a:xfrm>
            <a:off x="1752601" y="355601"/>
            <a:ext cx="7435049" cy="646331"/>
          </a:xfrm>
          <a:prstGeom prst="rect">
            <a:avLst/>
          </a:prstGeom>
          <a:solidFill>
            <a:schemeClr val="folHlink"/>
          </a:solidFill>
          <a:ln cap="flat" cmpd="sng" w="9525">
            <a:solidFill>
              <a:schemeClr val="folHlink"/>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lt1"/>
                </a:solidFill>
                <a:latin typeface="Times"/>
                <a:ea typeface="Times"/>
                <a:cs typeface="Times"/>
                <a:sym typeface="Times"/>
              </a:rPr>
              <a:t>1-5   INTERNET ADMINISTRATION</a:t>
            </a:r>
            <a:endParaRPr/>
          </a:p>
        </p:txBody>
      </p:sp>
      <p:sp>
        <p:nvSpPr>
          <p:cNvPr id="130" name="Google Shape;130;p17"/>
          <p:cNvSpPr txBox="1"/>
          <p:nvPr/>
        </p:nvSpPr>
        <p:spPr>
          <a:xfrm>
            <a:off x="9753600" y="6400801"/>
            <a:ext cx="18415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31" name="Google Shape;131;p17"/>
          <p:cNvSpPr/>
          <p:nvPr/>
        </p:nvSpPr>
        <p:spPr>
          <a:xfrm>
            <a:off x="1655618" y="1512455"/>
            <a:ext cx="8382000" cy="2246769"/>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2800">
                <a:solidFill>
                  <a:schemeClr val="dk1"/>
                </a:solidFill>
                <a:latin typeface="Arimo"/>
                <a:ea typeface="Arimo"/>
                <a:cs typeface="Arimo"/>
                <a:sym typeface="Arimo"/>
              </a:rPr>
              <a:t>The Internet, with its roots primarily in the research domain, has evolved and gained a broader user base with significant commercial activity. Various groups that coordinate Internet issues have guided this growth and development. </a:t>
            </a:r>
            <a:endParaRPr/>
          </a:p>
        </p:txBody>
      </p:sp>
      <p:sp>
        <p:nvSpPr>
          <p:cNvPr id="132" name="Google Shape;132;p17"/>
          <p:cNvSpPr/>
          <p:nvPr/>
        </p:nvSpPr>
        <p:spPr>
          <a:xfrm>
            <a:off x="4533900" y="3348037"/>
            <a:ext cx="8839200" cy="3509963"/>
          </a:xfrm>
          <a:prstGeom prst="rect">
            <a:avLst/>
          </a:prstGeom>
          <a:noFill/>
          <a:ln>
            <a:noFill/>
          </a:ln>
        </p:spPr>
        <p:txBody>
          <a:bodyPr anchorCtr="0" anchor="t" bIns="45700" lIns="91425" spcFirstLastPara="1" rIns="91425" wrap="square" tIns="45700">
            <a:noAutofit/>
          </a:bodyPr>
          <a:lstStyle/>
          <a:p>
            <a:pPr indent="-208025" lvl="0" marL="0" marR="0" rtl="0" algn="l">
              <a:spcBef>
                <a:spcPts val="0"/>
              </a:spcBef>
              <a:spcAft>
                <a:spcPts val="0"/>
              </a:spcAft>
              <a:buClr>
                <a:schemeClr val="dk1"/>
              </a:buClr>
              <a:buSzPts val="3276"/>
              <a:buFont typeface="Noto Sans Symbols"/>
              <a:buChar char="✔"/>
            </a:pPr>
            <a:r>
              <a:rPr lang="en-US" sz="2800">
                <a:solidFill>
                  <a:srgbClr val="0033CC"/>
                </a:solidFill>
                <a:latin typeface="Times New Roman"/>
                <a:ea typeface="Times New Roman"/>
                <a:cs typeface="Times New Roman"/>
                <a:sym typeface="Times New Roman"/>
              </a:rPr>
              <a:t>Internet Society (ISOC)</a:t>
            </a:r>
            <a:endParaRPr/>
          </a:p>
          <a:p>
            <a:pPr indent="-208025" lvl="0" marL="0" marR="0" rtl="0" algn="l">
              <a:spcBef>
                <a:spcPts val="560"/>
              </a:spcBef>
              <a:spcAft>
                <a:spcPts val="0"/>
              </a:spcAft>
              <a:buClr>
                <a:schemeClr val="dk1"/>
              </a:buClr>
              <a:buSzPts val="3276"/>
              <a:buFont typeface="Noto Sans Symbols"/>
              <a:buChar char="✔"/>
            </a:pPr>
            <a:r>
              <a:rPr lang="en-US" sz="2800">
                <a:solidFill>
                  <a:srgbClr val="0033CC"/>
                </a:solidFill>
                <a:latin typeface="Times New Roman"/>
                <a:ea typeface="Times New Roman"/>
                <a:cs typeface="Times New Roman"/>
                <a:sym typeface="Times New Roman"/>
              </a:rPr>
              <a:t>Internet Architecture Board (IAB)</a:t>
            </a:r>
            <a:endParaRPr/>
          </a:p>
          <a:p>
            <a:pPr indent="-208025" lvl="0" marL="0" marR="0" rtl="0" algn="l">
              <a:spcBef>
                <a:spcPts val="560"/>
              </a:spcBef>
              <a:spcAft>
                <a:spcPts val="0"/>
              </a:spcAft>
              <a:buClr>
                <a:schemeClr val="dk1"/>
              </a:buClr>
              <a:buSzPts val="3276"/>
              <a:buFont typeface="Noto Sans Symbols"/>
              <a:buChar char="✔"/>
            </a:pPr>
            <a:r>
              <a:rPr lang="en-US" sz="2800">
                <a:solidFill>
                  <a:srgbClr val="0033CC"/>
                </a:solidFill>
                <a:latin typeface="Times New Roman"/>
                <a:ea typeface="Times New Roman"/>
                <a:cs typeface="Times New Roman"/>
                <a:sym typeface="Times New Roman"/>
              </a:rPr>
              <a:t>Internet Research Task Force (IRTF)</a:t>
            </a:r>
            <a:endParaRPr/>
          </a:p>
          <a:p>
            <a:pPr indent="-208025" lvl="0" marL="0" marR="0" rtl="0" algn="l">
              <a:spcBef>
                <a:spcPts val="560"/>
              </a:spcBef>
              <a:spcAft>
                <a:spcPts val="0"/>
              </a:spcAft>
              <a:buClr>
                <a:schemeClr val="dk1"/>
              </a:buClr>
              <a:buSzPts val="3276"/>
              <a:buFont typeface="Noto Sans Symbols"/>
              <a:buChar char="✔"/>
            </a:pPr>
            <a:r>
              <a:rPr lang="en-US" sz="2800">
                <a:solidFill>
                  <a:srgbClr val="0033CC"/>
                </a:solidFill>
                <a:latin typeface="Times New Roman"/>
                <a:ea typeface="Times New Roman"/>
                <a:cs typeface="Times New Roman"/>
                <a:sym typeface="Times New Roman"/>
              </a:rPr>
              <a:t>Internet Assigned Number Authority (IANA)</a:t>
            </a:r>
            <a:endParaRPr/>
          </a:p>
          <a:p>
            <a:pPr indent="-208025" lvl="0" marL="0" marR="0" rtl="0" algn="l">
              <a:spcBef>
                <a:spcPts val="560"/>
              </a:spcBef>
              <a:spcAft>
                <a:spcPts val="0"/>
              </a:spcAft>
              <a:buClr>
                <a:schemeClr val="dk1"/>
              </a:buClr>
              <a:buSzPts val="3276"/>
              <a:buFont typeface="Noto Sans Symbols"/>
              <a:buChar char="✔"/>
            </a:pPr>
            <a:r>
              <a:rPr lang="en-US" sz="2800">
                <a:solidFill>
                  <a:srgbClr val="0033CC"/>
                </a:solidFill>
                <a:latin typeface="Times New Roman"/>
                <a:ea typeface="Times New Roman"/>
                <a:cs typeface="Times New Roman"/>
                <a:sym typeface="Times New Roman"/>
              </a:rPr>
              <a:t>Internet Corporation for Names and Numbers</a:t>
            </a:r>
            <a:br>
              <a:rPr lang="en-US" sz="2800">
                <a:solidFill>
                  <a:srgbClr val="0033CC"/>
                </a:solidFill>
                <a:latin typeface="Times New Roman"/>
                <a:ea typeface="Times New Roman"/>
                <a:cs typeface="Times New Roman"/>
                <a:sym typeface="Times New Roman"/>
              </a:rPr>
            </a:br>
            <a:r>
              <a:rPr lang="en-US" sz="2800">
                <a:solidFill>
                  <a:srgbClr val="0033CC"/>
                </a:solidFill>
                <a:latin typeface="Times New Roman"/>
                <a:ea typeface="Times New Roman"/>
                <a:cs typeface="Times New Roman"/>
                <a:sym typeface="Times New Roman"/>
              </a:rPr>
              <a:t>    (ICANN)</a:t>
            </a:r>
            <a:endParaRPr/>
          </a:p>
          <a:p>
            <a:pPr indent="-208025" lvl="0" marL="0" marR="0" rtl="0" algn="l">
              <a:spcBef>
                <a:spcPts val="560"/>
              </a:spcBef>
              <a:spcAft>
                <a:spcPts val="0"/>
              </a:spcAft>
              <a:buClr>
                <a:schemeClr val="dk1"/>
              </a:buClr>
              <a:buSzPts val="3276"/>
              <a:buFont typeface="Noto Sans Symbols"/>
              <a:buChar char="✔"/>
            </a:pPr>
            <a:r>
              <a:rPr lang="en-US" sz="2800">
                <a:solidFill>
                  <a:srgbClr val="0033CC"/>
                </a:solidFill>
                <a:latin typeface="Times New Roman"/>
                <a:ea typeface="Times New Roman"/>
                <a:cs typeface="Times New Roman"/>
                <a:sym typeface="Times New Roman"/>
              </a:rPr>
              <a:t>Network Information Center (NIC)</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5000"/>
                                        <p:tgtEl>
                                          <p:spTgt spid="1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8"/>
          <p:cNvSpPr txBox="1"/>
          <p:nvPr>
            <p:ph idx="11" type="ftr"/>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200">
                <a:solidFill>
                  <a:srgbClr val="888888"/>
                </a:solidFill>
                <a:latin typeface="Calibri"/>
                <a:ea typeface="Calibri"/>
                <a:cs typeface="Calibri"/>
                <a:sym typeface="Calibri"/>
              </a:rPr>
              <a:t>TCP/IP Protocol Suite</a:t>
            </a:r>
            <a:endParaRPr/>
          </a:p>
        </p:txBody>
      </p:sp>
      <p:sp>
        <p:nvSpPr>
          <p:cNvPr id="139" name="Google Shape;139;p18"/>
          <p:cNvSpPr txBox="1"/>
          <p:nvPr>
            <p:ph idx="12" type="sldNum"/>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140" name="Google Shape;140;p18"/>
          <p:cNvSpPr/>
          <p:nvPr/>
        </p:nvSpPr>
        <p:spPr>
          <a:xfrm>
            <a:off x="1524000" y="0"/>
            <a:ext cx="9144000" cy="1371600"/>
          </a:xfrm>
          <a:prstGeom prst="rect">
            <a:avLst/>
          </a:prstGeom>
          <a:solidFill>
            <a:srgbClr val="33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dk1"/>
              </a:solidFill>
              <a:latin typeface="Times New Roman"/>
              <a:ea typeface="Times New Roman"/>
              <a:cs typeface="Times New Roman"/>
              <a:sym typeface="Times New Roman"/>
            </a:endParaRPr>
          </a:p>
        </p:txBody>
      </p:sp>
      <p:sp>
        <p:nvSpPr>
          <p:cNvPr id="141" name="Google Shape;141;p18"/>
          <p:cNvSpPr txBox="1"/>
          <p:nvPr/>
        </p:nvSpPr>
        <p:spPr>
          <a:xfrm>
            <a:off x="1752601" y="355601"/>
            <a:ext cx="3914775" cy="650875"/>
          </a:xfrm>
          <a:prstGeom prst="rect">
            <a:avLst/>
          </a:prstGeom>
          <a:solidFill>
            <a:schemeClr val="folHlink"/>
          </a:solidFill>
          <a:ln cap="flat" cmpd="sng" w="9525">
            <a:solidFill>
              <a:schemeClr val="folHlink"/>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lt1"/>
                </a:solidFill>
                <a:latin typeface="Times"/>
                <a:ea typeface="Times"/>
                <a:cs typeface="Times"/>
                <a:sym typeface="Times"/>
              </a:rPr>
              <a:t>2-4 ADDRESSING</a:t>
            </a:r>
            <a:endParaRPr/>
          </a:p>
        </p:txBody>
      </p:sp>
      <p:sp>
        <p:nvSpPr>
          <p:cNvPr id="142" name="Google Shape;142;p18"/>
          <p:cNvSpPr txBox="1"/>
          <p:nvPr/>
        </p:nvSpPr>
        <p:spPr>
          <a:xfrm>
            <a:off x="9753600" y="6400801"/>
            <a:ext cx="18415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43" name="Google Shape;143;p18"/>
          <p:cNvSpPr/>
          <p:nvPr/>
        </p:nvSpPr>
        <p:spPr>
          <a:xfrm>
            <a:off x="611777" y="1362077"/>
            <a:ext cx="10374086" cy="2246769"/>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2800">
                <a:solidFill>
                  <a:schemeClr val="dk1"/>
                </a:solidFill>
                <a:latin typeface="Arimo"/>
                <a:ea typeface="Arimo"/>
                <a:cs typeface="Arimo"/>
                <a:sym typeface="Arimo"/>
              </a:rPr>
              <a:t>Four levels of addresses are used in an internet employing the TCP/IP protocols: physical address, logical address, port address, and application-specific address. Each address is related to a one layer in the TCP/IP architecture, as shown in Figure 2.15.</a:t>
            </a:r>
            <a:endParaRPr/>
          </a:p>
        </p:txBody>
      </p:sp>
      <p:sp>
        <p:nvSpPr>
          <p:cNvPr id="144" name="Google Shape;144;p18"/>
          <p:cNvSpPr/>
          <p:nvPr/>
        </p:nvSpPr>
        <p:spPr>
          <a:xfrm>
            <a:off x="685800" y="3975003"/>
            <a:ext cx="6705600" cy="2057400"/>
          </a:xfrm>
          <a:prstGeom prst="rect">
            <a:avLst/>
          </a:prstGeom>
          <a:noFill/>
          <a:ln>
            <a:noFill/>
          </a:ln>
        </p:spPr>
        <p:txBody>
          <a:bodyPr anchorCtr="0" anchor="t" bIns="45700" lIns="91425" spcFirstLastPara="1" rIns="91425" wrap="square" tIns="45700">
            <a:noAutofit/>
          </a:bodyPr>
          <a:lstStyle/>
          <a:p>
            <a:pPr indent="-208025" lvl="0" marL="0" marR="0" rtl="0" algn="l">
              <a:spcBef>
                <a:spcPts val="0"/>
              </a:spcBef>
              <a:spcAft>
                <a:spcPts val="0"/>
              </a:spcAft>
              <a:buClr>
                <a:schemeClr val="dk1"/>
              </a:buClr>
              <a:buSzPts val="3276"/>
              <a:buFont typeface="Noto Sans Symbols"/>
              <a:buChar char="✔"/>
            </a:pPr>
            <a:r>
              <a:rPr lang="en-US" sz="2800">
                <a:solidFill>
                  <a:srgbClr val="0033CC"/>
                </a:solidFill>
                <a:latin typeface="Times New Roman"/>
                <a:ea typeface="Times New Roman"/>
                <a:cs typeface="Times New Roman"/>
                <a:sym typeface="Times New Roman"/>
              </a:rPr>
              <a:t> Physical Addresses</a:t>
            </a:r>
            <a:endParaRPr/>
          </a:p>
          <a:p>
            <a:pPr indent="-208025" lvl="0" marL="0" marR="0" rtl="0" algn="l">
              <a:spcBef>
                <a:spcPts val="560"/>
              </a:spcBef>
              <a:spcAft>
                <a:spcPts val="0"/>
              </a:spcAft>
              <a:buClr>
                <a:schemeClr val="dk1"/>
              </a:buClr>
              <a:buSzPts val="3276"/>
              <a:buFont typeface="Noto Sans Symbols"/>
              <a:buChar char="✔"/>
            </a:pPr>
            <a:r>
              <a:rPr lang="en-US" sz="2800">
                <a:solidFill>
                  <a:srgbClr val="0033CC"/>
                </a:solidFill>
                <a:latin typeface="Times New Roman"/>
                <a:ea typeface="Times New Roman"/>
                <a:cs typeface="Times New Roman"/>
                <a:sym typeface="Times New Roman"/>
              </a:rPr>
              <a:t> Logical Addresses</a:t>
            </a:r>
            <a:endParaRPr/>
          </a:p>
          <a:p>
            <a:pPr indent="-208025" lvl="0" marL="0" marR="0" rtl="0" algn="l">
              <a:spcBef>
                <a:spcPts val="560"/>
              </a:spcBef>
              <a:spcAft>
                <a:spcPts val="0"/>
              </a:spcAft>
              <a:buClr>
                <a:schemeClr val="dk1"/>
              </a:buClr>
              <a:buSzPts val="3276"/>
              <a:buFont typeface="Noto Sans Symbols"/>
              <a:buChar char="✔"/>
            </a:pPr>
            <a:r>
              <a:rPr lang="en-US" sz="2800">
                <a:solidFill>
                  <a:srgbClr val="0033CC"/>
                </a:solidFill>
                <a:latin typeface="Times New Roman"/>
                <a:ea typeface="Times New Roman"/>
                <a:cs typeface="Times New Roman"/>
                <a:sym typeface="Times New Roman"/>
              </a:rPr>
              <a:t> Port Addresses</a:t>
            </a:r>
            <a:endParaRPr/>
          </a:p>
          <a:p>
            <a:pPr indent="-208025" lvl="0" marL="0" marR="0" rtl="0" algn="l">
              <a:spcBef>
                <a:spcPts val="560"/>
              </a:spcBef>
              <a:spcAft>
                <a:spcPts val="0"/>
              </a:spcAft>
              <a:buClr>
                <a:schemeClr val="dk1"/>
              </a:buClr>
              <a:buSzPts val="3276"/>
              <a:buFont typeface="Noto Sans Symbols"/>
              <a:buChar char="✔"/>
            </a:pPr>
            <a:r>
              <a:rPr lang="en-US" sz="2800">
                <a:solidFill>
                  <a:srgbClr val="0033CC"/>
                </a:solidFill>
                <a:latin typeface="Times New Roman"/>
                <a:ea typeface="Times New Roman"/>
                <a:cs typeface="Times New Roman"/>
                <a:sym typeface="Times New Roman"/>
              </a:rPr>
              <a:t> Application-Specific Addresses</a:t>
            </a:r>
            <a:endParaRPr/>
          </a:p>
        </p:txBody>
      </p:sp>
      <p:pic>
        <p:nvPicPr>
          <p:cNvPr id="145" name="Google Shape;145;p18"/>
          <p:cNvPicPr preferRelativeResize="0"/>
          <p:nvPr/>
        </p:nvPicPr>
        <p:blipFill rotWithShape="1">
          <a:blip r:embed="rId3">
            <a:alphaModFix/>
          </a:blip>
          <a:srcRect b="0" l="0" r="0" t="0"/>
          <a:stretch/>
        </p:blipFill>
        <p:spPr>
          <a:xfrm>
            <a:off x="6280215" y="3467049"/>
            <a:ext cx="5112775" cy="272732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5000"/>
                                        <p:tgtEl>
                                          <p:spTgt spid="1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5000"/>
                                        <p:tgtEl>
                                          <p:spTgt spid="1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9"/>
          <p:cNvSpPr txBox="1"/>
          <p:nvPr>
            <p:ph idx="11" type="ftr"/>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200">
                <a:solidFill>
                  <a:srgbClr val="888888"/>
                </a:solidFill>
                <a:latin typeface="Calibri"/>
                <a:ea typeface="Calibri"/>
                <a:cs typeface="Calibri"/>
                <a:sym typeface="Calibri"/>
              </a:rPr>
              <a:t>TCP/IP Protocol Suite</a:t>
            </a:r>
            <a:endParaRPr/>
          </a:p>
        </p:txBody>
      </p:sp>
      <p:sp>
        <p:nvSpPr>
          <p:cNvPr id="152" name="Google Shape;152;p19"/>
          <p:cNvSpPr txBox="1"/>
          <p:nvPr>
            <p:ph idx="12" type="sldNum"/>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153" name="Google Shape;153;p19"/>
          <p:cNvSpPr txBox="1"/>
          <p:nvPr/>
        </p:nvSpPr>
        <p:spPr>
          <a:xfrm>
            <a:off x="2514600" y="90488"/>
            <a:ext cx="5715000" cy="3667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FF"/>
                </a:solidFill>
                <a:latin typeface="Times New Roman"/>
                <a:ea typeface="Times New Roman"/>
                <a:cs typeface="Times New Roman"/>
                <a:sym typeface="Times New Roman"/>
              </a:rPr>
              <a:t>Figure 2.15</a:t>
            </a:r>
            <a:r>
              <a:rPr lang="en-US" sz="1800">
                <a:solidFill>
                  <a:schemeClr val="accent2"/>
                </a:solidFill>
                <a:latin typeface="Times New Roman"/>
                <a:ea typeface="Times New Roman"/>
                <a:cs typeface="Times New Roman"/>
                <a:sym typeface="Times New Roman"/>
              </a:rPr>
              <a:t>    </a:t>
            </a:r>
            <a:r>
              <a:rPr i="1" lang="en-US" sz="1800">
                <a:solidFill>
                  <a:schemeClr val="dk1"/>
                </a:solidFill>
                <a:latin typeface="Times New Roman"/>
                <a:ea typeface="Times New Roman"/>
                <a:cs typeface="Times New Roman"/>
                <a:sym typeface="Times New Roman"/>
              </a:rPr>
              <a:t>Addresses in the TCP/IP protocol suite</a:t>
            </a:r>
            <a:endParaRPr/>
          </a:p>
        </p:txBody>
      </p:sp>
      <p:sp>
        <p:nvSpPr>
          <p:cNvPr id="154" name="Google Shape;154;p19"/>
          <p:cNvSpPr/>
          <p:nvPr/>
        </p:nvSpPr>
        <p:spPr>
          <a:xfrm>
            <a:off x="1890713" y="107951"/>
            <a:ext cx="438150" cy="47466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Calibri"/>
              <a:ea typeface="Calibri"/>
              <a:cs typeface="Calibri"/>
              <a:sym typeface="Calibri"/>
            </a:endParaRPr>
          </a:p>
        </p:txBody>
      </p:sp>
      <p:sp>
        <p:nvSpPr>
          <p:cNvPr id="155" name="Google Shape;155;p19"/>
          <p:cNvSpPr/>
          <p:nvPr/>
        </p:nvSpPr>
        <p:spPr>
          <a:xfrm>
            <a:off x="2273301" y="107951"/>
            <a:ext cx="328613" cy="474663"/>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Calibri"/>
              <a:ea typeface="Calibri"/>
              <a:cs typeface="Calibri"/>
              <a:sym typeface="Calibri"/>
            </a:endParaRPr>
          </a:p>
        </p:txBody>
      </p:sp>
      <p:sp>
        <p:nvSpPr>
          <p:cNvPr id="156" name="Google Shape;156;p19"/>
          <p:cNvSpPr/>
          <p:nvPr/>
        </p:nvSpPr>
        <p:spPr>
          <a:xfrm>
            <a:off x="2014539" y="530226"/>
            <a:ext cx="422275" cy="474663"/>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Calibri"/>
              <a:ea typeface="Calibri"/>
              <a:cs typeface="Calibri"/>
              <a:sym typeface="Calibri"/>
            </a:endParaRPr>
          </a:p>
        </p:txBody>
      </p:sp>
      <p:sp>
        <p:nvSpPr>
          <p:cNvPr id="157" name="Google Shape;157;p19"/>
          <p:cNvSpPr/>
          <p:nvPr/>
        </p:nvSpPr>
        <p:spPr>
          <a:xfrm>
            <a:off x="2384425" y="530226"/>
            <a:ext cx="368300" cy="474663"/>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Calibri"/>
              <a:ea typeface="Calibri"/>
              <a:cs typeface="Calibri"/>
              <a:sym typeface="Calibri"/>
            </a:endParaRPr>
          </a:p>
        </p:txBody>
      </p:sp>
      <p:sp>
        <p:nvSpPr>
          <p:cNvPr id="158" name="Google Shape;158;p19"/>
          <p:cNvSpPr/>
          <p:nvPr/>
        </p:nvSpPr>
        <p:spPr>
          <a:xfrm>
            <a:off x="1600200" y="457201"/>
            <a:ext cx="560388"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Calibri"/>
              <a:ea typeface="Calibri"/>
              <a:cs typeface="Calibri"/>
              <a:sym typeface="Calibri"/>
            </a:endParaRPr>
          </a:p>
        </p:txBody>
      </p:sp>
      <p:sp>
        <p:nvSpPr>
          <p:cNvPr id="159" name="Google Shape;159;p19"/>
          <p:cNvSpPr/>
          <p:nvPr/>
        </p:nvSpPr>
        <p:spPr>
          <a:xfrm>
            <a:off x="2235200" y="1"/>
            <a:ext cx="31750" cy="1052513"/>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Calibri"/>
              <a:ea typeface="Calibri"/>
              <a:cs typeface="Calibri"/>
              <a:sym typeface="Calibri"/>
            </a:endParaRPr>
          </a:p>
        </p:txBody>
      </p:sp>
      <p:sp>
        <p:nvSpPr>
          <p:cNvPr id="160" name="Google Shape;160;p19"/>
          <p:cNvSpPr/>
          <p:nvPr/>
        </p:nvSpPr>
        <p:spPr>
          <a:xfrm>
            <a:off x="1966914"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Calibri"/>
              <a:ea typeface="Calibri"/>
              <a:cs typeface="Calibri"/>
              <a:sym typeface="Calibri"/>
            </a:endParaRPr>
          </a:p>
        </p:txBody>
      </p:sp>
      <p:pic>
        <p:nvPicPr>
          <p:cNvPr id="161" name="Google Shape;161;p19"/>
          <p:cNvPicPr preferRelativeResize="0"/>
          <p:nvPr/>
        </p:nvPicPr>
        <p:blipFill rotWithShape="1">
          <a:blip r:embed="rId3">
            <a:alphaModFix/>
          </a:blip>
          <a:srcRect b="0" l="0" r="0" t="0"/>
          <a:stretch/>
        </p:blipFill>
        <p:spPr>
          <a:xfrm>
            <a:off x="2011364" y="1295400"/>
            <a:ext cx="8428037" cy="4495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5000"/>
                                        <p:tgtEl>
                                          <p:spTgt spid="1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0"/>
          <p:cNvSpPr/>
          <p:nvPr/>
        </p:nvSpPr>
        <p:spPr>
          <a:xfrm>
            <a:off x="1562100" y="533111"/>
            <a:ext cx="8077200" cy="1554163"/>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i="1" lang="en-US" sz="3200">
                <a:solidFill>
                  <a:schemeClr val="lt1"/>
                </a:solidFill>
                <a:latin typeface="Arial"/>
                <a:ea typeface="Arial"/>
                <a:cs typeface="Arial"/>
                <a:sym typeface="Arial"/>
              </a:rPr>
              <a:t>The physical addresses will change from hop to hop, but the logical addresses remain the same.</a:t>
            </a:r>
            <a:endParaRPr/>
          </a:p>
        </p:txBody>
      </p:sp>
      <p:sp>
        <p:nvSpPr>
          <p:cNvPr id="167" name="Google Shape;167;p20"/>
          <p:cNvSpPr/>
          <p:nvPr/>
        </p:nvSpPr>
        <p:spPr>
          <a:xfrm>
            <a:off x="1442027" y="2842202"/>
            <a:ext cx="8077200" cy="1554163"/>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i="1" lang="en-US" sz="3200">
                <a:solidFill>
                  <a:schemeClr val="lt1"/>
                </a:solidFill>
                <a:latin typeface="Arial"/>
                <a:ea typeface="Arial"/>
                <a:cs typeface="Arial"/>
                <a:sym typeface="Arial"/>
              </a:rPr>
              <a:t>The physical addresses change from hop to hop, but the logical and port addresses usually remain the same.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500"/>
                                        <p:tgtEl>
                                          <p:spTgt spid="166"/>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500"/>
                                        <p:tgtEl>
                                          <p:spTgt spid="1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1"/>
          <p:cNvSpPr txBox="1"/>
          <p:nvPr>
            <p:ph idx="11" type="ftr"/>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200">
                <a:solidFill>
                  <a:srgbClr val="888888"/>
                </a:solidFill>
                <a:latin typeface="Calibri"/>
                <a:ea typeface="Calibri"/>
                <a:cs typeface="Calibri"/>
                <a:sym typeface="Calibri"/>
              </a:rPr>
              <a:t>TCP/IP Protocol Suite</a:t>
            </a:r>
            <a:endParaRPr/>
          </a:p>
        </p:txBody>
      </p:sp>
      <p:sp>
        <p:nvSpPr>
          <p:cNvPr id="174" name="Google Shape;174;p21"/>
          <p:cNvSpPr txBox="1"/>
          <p:nvPr>
            <p:ph idx="12" type="sldNum"/>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175" name="Google Shape;175;p21"/>
          <p:cNvSpPr txBox="1"/>
          <p:nvPr/>
        </p:nvSpPr>
        <p:spPr>
          <a:xfrm>
            <a:off x="1600200" y="696913"/>
            <a:ext cx="8839200" cy="156966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400">
                <a:solidFill>
                  <a:schemeClr val="dk1"/>
                </a:solidFill>
                <a:latin typeface="Arimo"/>
                <a:ea typeface="Arimo"/>
                <a:cs typeface="Arimo"/>
                <a:sym typeface="Arimo"/>
              </a:rPr>
              <a:t>As we will see in Chapter 3, most local area networks use a 48-bit (6-byte) physical address written as 12 hexadecimal digits; every byte (2 hexadecimal digits) is separated by a colon, as shown below:</a:t>
            </a:r>
            <a:endParaRPr/>
          </a:p>
        </p:txBody>
      </p:sp>
      <p:grpSp>
        <p:nvGrpSpPr>
          <p:cNvPr id="176" name="Google Shape;176;p21"/>
          <p:cNvGrpSpPr/>
          <p:nvPr/>
        </p:nvGrpSpPr>
        <p:grpSpPr>
          <a:xfrm>
            <a:off x="1524000" y="0"/>
            <a:ext cx="9144000" cy="609600"/>
            <a:chOff x="0" y="2448"/>
            <a:chExt cx="5760" cy="384"/>
          </a:xfrm>
        </p:grpSpPr>
        <p:sp>
          <p:nvSpPr>
            <p:cNvPr id="177" name="Google Shape;177;p21"/>
            <p:cNvSpPr/>
            <p:nvPr/>
          </p:nvSpPr>
          <p:spPr>
            <a:xfrm>
              <a:off x="0" y="2448"/>
              <a:ext cx="5760" cy="384"/>
            </a:xfrm>
            <a:prstGeom prst="rect">
              <a:avLst/>
            </a:prstGeom>
            <a:solidFill>
              <a:srgbClr val="2CB843"/>
            </a:solidFill>
            <a:ln cap="flat" cmpd="sng" w="9525">
              <a:solidFill>
                <a:srgbClr val="00C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8" name="Google Shape;178;p21"/>
            <p:cNvSpPr txBox="1"/>
            <p:nvPr/>
          </p:nvSpPr>
          <p:spPr>
            <a:xfrm>
              <a:off x="0" y="2448"/>
              <a:ext cx="1473" cy="371"/>
            </a:xfrm>
            <a:prstGeom prst="rect">
              <a:avLst/>
            </a:prstGeom>
            <a:noFill/>
            <a:ln cap="flat" cmpd="sng" w="9525">
              <a:solidFill>
                <a:srgbClr val="00CC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lt1"/>
                  </a:solidFill>
                  <a:latin typeface="Times New Roman"/>
                  <a:ea typeface="Times New Roman"/>
                  <a:cs typeface="Times New Roman"/>
                  <a:sym typeface="Times New Roman"/>
                </a:rPr>
                <a:t>Example 2.4</a:t>
              </a:r>
              <a:endParaRPr i="1" sz="3200">
                <a:solidFill>
                  <a:schemeClr val="lt1"/>
                </a:solidFill>
                <a:latin typeface="Times New Roman"/>
                <a:ea typeface="Times New Roman"/>
                <a:cs typeface="Times New Roman"/>
                <a:sym typeface="Times New Roman"/>
              </a:endParaRPr>
            </a:p>
          </p:txBody>
        </p:sp>
      </p:grpSp>
      <p:sp>
        <p:nvSpPr>
          <p:cNvPr id="179" name="Google Shape;179;p21"/>
          <p:cNvSpPr txBox="1"/>
          <p:nvPr/>
        </p:nvSpPr>
        <p:spPr>
          <a:xfrm>
            <a:off x="1676400" y="2759076"/>
            <a:ext cx="8839200" cy="830997"/>
          </a:xfrm>
          <a:prstGeom prst="rect">
            <a:avLst/>
          </a:prstGeom>
          <a:solidFill>
            <a:srgbClr val="DDDDDD"/>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hlink"/>
                </a:solidFill>
                <a:latin typeface="Arimo"/>
                <a:ea typeface="Arimo"/>
                <a:cs typeface="Arimo"/>
                <a:sym typeface="Arimo"/>
              </a:rPr>
              <a:t>07:01:02:01:2C:4B</a:t>
            </a:r>
            <a:endParaRPr/>
          </a:p>
          <a:p>
            <a:pPr indent="0" lvl="0" marL="0" marR="0" rtl="0" algn="ctr">
              <a:spcBef>
                <a:spcPts val="0"/>
              </a:spcBef>
              <a:spcAft>
                <a:spcPts val="0"/>
              </a:spcAft>
              <a:buNone/>
            </a:pPr>
            <a:r>
              <a:rPr lang="en-US" sz="2400">
                <a:solidFill>
                  <a:schemeClr val="dk1"/>
                </a:solidFill>
                <a:latin typeface="Arimo"/>
                <a:ea typeface="Arimo"/>
                <a:cs typeface="Arimo"/>
                <a:sym typeface="Arimo"/>
              </a:rPr>
              <a:t>A 6-byte (12 hexadecimal digits) physical address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