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69"/>
  </p:notesMasterIdLst>
  <p:handoutMasterIdLst>
    <p:handoutMasterId r:id="rId70"/>
  </p:handoutMasterIdLst>
  <p:sldIdLst>
    <p:sldId id="866" r:id="rId3"/>
    <p:sldId id="908" r:id="rId4"/>
    <p:sldId id="1122" r:id="rId5"/>
    <p:sldId id="1123" r:id="rId6"/>
    <p:sldId id="1124" r:id="rId7"/>
    <p:sldId id="1125" r:id="rId8"/>
    <p:sldId id="1126" r:id="rId9"/>
    <p:sldId id="1181" r:id="rId10"/>
    <p:sldId id="1182" r:id="rId11"/>
    <p:sldId id="1183" r:id="rId12"/>
    <p:sldId id="1185" r:id="rId13"/>
    <p:sldId id="1184" r:id="rId14"/>
    <p:sldId id="1186" r:id="rId15"/>
    <p:sldId id="1127" r:id="rId16"/>
    <p:sldId id="1128" r:id="rId17"/>
    <p:sldId id="1139" r:id="rId18"/>
    <p:sldId id="1140" r:id="rId19"/>
    <p:sldId id="1141" r:id="rId20"/>
    <p:sldId id="1142" r:id="rId21"/>
    <p:sldId id="1143" r:id="rId22"/>
    <p:sldId id="1144" r:id="rId23"/>
    <p:sldId id="1130" r:id="rId24"/>
    <p:sldId id="1153" r:id="rId25"/>
    <p:sldId id="1145" r:id="rId26"/>
    <p:sldId id="1147" r:id="rId27"/>
    <p:sldId id="1148" r:id="rId28"/>
    <p:sldId id="1149" r:id="rId29"/>
    <p:sldId id="1131" r:id="rId30"/>
    <p:sldId id="1151" r:id="rId31"/>
    <p:sldId id="1152" r:id="rId32"/>
    <p:sldId id="1150" r:id="rId33"/>
    <p:sldId id="1160" r:id="rId34"/>
    <p:sldId id="1167" r:id="rId35"/>
    <p:sldId id="1156" r:id="rId36"/>
    <p:sldId id="1157" r:id="rId37"/>
    <p:sldId id="1158" r:id="rId38"/>
    <p:sldId id="1159" r:id="rId39"/>
    <p:sldId id="1154" r:id="rId40"/>
    <p:sldId id="1155" r:id="rId41"/>
    <p:sldId id="1162" r:id="rId42"/>
    <p:sldId id="1166" r:id="rId43"/>
    <p:sldId id="1132" r:id="rId44"/>
    <p:sldId id="1163" r:id="rId45"/>
    <p:sldId id="1164" r:id="rId46"/>
    <p:sldId id="1165" r:id="rId47"/>
    <p:sldId id="1134" r:id="rId48"/>
    <p:sldId id="1178" r:id="rId49"/>
    <p:sldId id="1179" r:id="rId50"/>
    <p:sldId id="1180" r:id="rId51"/>
    <p:sldId id="1136" r:id="rId52"/>
    <p:sldId id="1137" r:id="rId53"/>
    <p:sldId id="1173" r:id="rId54"/>
    <p:sldId id="1174" r:id="rId55"/>
    <p:sldId id="1138" r:id="rId56"/>
    <p:sldId id="1170" r:id="rId57"/>
    <p:sldId id="1168" r:id="rId58"/>
    <p:sldId id="1175" r:id="rId59"/>
    <p:sldId id="1176" r:id="rId60"/>
    <p:sldId id="1177" r:id="rId61"/>
    <p:sldId id="1188" r:id="rId62"/>
    <p:sldId id="1189" r:id="rId63"/>
    <p:sldId id="1169" r:id="rId64"/>
    <p:sldId id="1171" r:id="rId65"/>
    <p:sldId id="1172" r:id="rId66"/>
    <p:sldId id="1187" r:id="rId67"/>
    <p:sldId id="1146" r:id="rId68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2"/>
    <a:srgbClr val="85C8CD"/>
    <a:srgbClr val="FFA3A3"/>
    <a:srgbClr val="FF7171"/>
    <a:srgbClr val="CEDE00"/>
    <a:srgbClr val="8B9600"/>
    <a:srgbClr val="EEFF0D"/>
    <a:srgbClr val="FF0909"/>
    <a:srgbClr val="FAC09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592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5.xml"/><Relationship Id="rId5" Type="http://schemas.openxmlformats.org/officeDocument/2006/relationships/slide" Target="slide64.xml"/><Relationship Id="rId4" Type="http://schemas.openxmlformats.org/officeDocument/2006/relationships/slide" Target="slide6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slide" Target="slide5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slide" Target="slide5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persistency/RMO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Relaxed Memory Order (RMO), coupling thread synchronization and persists</a:t>
            </a:r>
          </a:p>
          <a:p>
            <a:r>
              <a:rPr lang="en-US" dirty="0" smtClean="0"/>
              <a:t>Barriers constrain memory operation order (and thus persist order)</a:t>
            </a:r>
          </a:p>
          <a:p>
            <a:r>
              <a:rPr lang="en-US" dirty="0" smtClean="0"/>
              <a:t>Persists on single thread now concurrent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58" y="4365104"/>
            <a:ext cx="3012484" cy="24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execution (volatile state) proceeds ahead of persistent state</a:t>
            </a:r>
          </a:p>
          <a:p>
            <a:pPr lvl="1"/>
            <a:r>
              <a:rPr lang="en-US" dirty="0" smtClean="0"/>
              <a:t>Recovery observer lags arbitrarily behind</a:t>
            </a:r>
          </a:p>
          <a:p>
            <a:r>
              <a:rPr lang="en-US" dirty="0" smtClean="0"/>
              <a:t>Problem: side effects violate model</a:t>
            </a:r>
          </a:p>
          <a:p>
            <a:r>
              <a:rPr lang="en-US" i="1" dirty="0" smtClean="0"/>
              <a:t>Persist</a:t>
            </a:r>
            <a:r>
              <a:rPr lang="en-US" dirty="0" smtClean="0"/>
              <a:t> </a:t>
            </a:r>
            <a:r>
              <a:rPr lang="en-US" i="1" dirty="0" smtClean="0"/>
              <a:t>sync</a:t>
            </a:r>
            <a:r>
              <a:rPr lang="en-US" dirty="0" smtClean="0"/>
              <a:t> forces durable state to “catch up”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329100"/>
            <a:ext cx="23487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…</a:t>
            </a:r>
          </a:p>
          <a:p>
            <a:pPr algn="l"/>
            <a:r>
              <a:rPr lang="en-US" b="0" dirty="0" smtClean="0"/>
              <a:t>Persist to object A</a:t>
            </a:r>
          </a:p>
          <a:p>
            <a:pPr algn="l"/>
            <a:r>
              <a:rPr lang="en-US" b="0" dirty="0" err="1" smtClean="0">
                <a:solidFill>
                  <a:srgbClr val="FF0000"/>
                </a:solidFill>
              </a:rPr>
              <a:t>PersistSync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err="1" smtClean="0"/>
              <a:t>Syscall</a:t>
            </a:r>
            <a:r>
              <a:rPr lang="en-US" b="0" dirty="0" smtClean="0"/>
              <a:t>() // network</a:t>
            </a:r>
          </a:p>
          <a:p>
            <a:pPr algn="l"/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589837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May observe </a:t>
            </a:r>
            <a:r>
              <a:rPr lang="en-US" b="0" dirty="0" err="1" smtClean="0"/>
              <a:t>syscall</a:t>
            </a:r>
            <a:r>
              <a:rPr lang="en-US" b="0" dirty="0" smtClean="0"/>
              <a:t> but after recovery fail to see persist to A</a:t>
            </a:r>
          </a:p>
          <a:p>
            <a:pPr algn="l"/>
            <a:endParaRPr lang="en-US" b="0" dirty="0"/>
          </a:p>
          <a:p>
            <a:pPr algn="l"/>
            <a:r>
              <a:rPr lang="en-US" b="0" dirty="0" err="1" smtClean="0"/>
              <a:t>PersistSync</a:t>
            </a:r>
            <a:r>
              <a:rPr lang="en-US" b="0" dirty="0" smtClean="0"/>
              <a:t> constrains order</a:t>
            </a:r>
          </a:p>
        </p:txBody>
      </p:sp>
    </p:spTree>
    <p:extLst>
      <p:ext uri="{BB962C8B-B14F-4D97-AF65-F5344CB8AC3E}">
        <p14:creationId xmlns:p14="http://schemas.microsoft.com/office/powerpoint/2010/main" val="40050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Decouple thread synchronization and persists</a:t>
            </a:r>
          </a:p>
          <a:p>
            <a:pPr lvl="1"/>
            <a:r>
              <a:rPr lang="en-US" dirty="0" smtClean="0"/>
              <a:t>Persist order may deviate from store order</a:t>
            </a:r>
          </a:p>
          <a:p>
            <a:pPr lvl="1"/>
            <a:r>
              <a:rPr lang="en-US" i="1" dirty="0" smtClean="0"/>
              <a:t>Store</a:t>
            </a:r>
            <a:r>
              <a:rPr lang="en-US" dirty="0" smtClean="0"/>
              <a:t> and </a:t>
            </a:r>
            <a:r>
              <a:rPr lang="en-US" i="1" dirty="0" smtClean="0"/>
              <a:t>persist</a:t>
            </a:r>
            <a:r>
              <a:rPr lang="en-US" dirty="0" smtClean="0"/>
              <a:t> are separate events</a:t>
            </a:r>
          </a:p>
          <a:p>
            <a:r>
              <a:rPr lang="en-US" dirty="0" smtClean="0"/>
              <a:t>Additional </a:t>
            </a:r>
            <a:r>
              <a:rPr lang="en-US" i="1" dirty="0" smtClean="0"/>
              <a:t>persist barriers</a:t>
            </a:r>
            <a:r>
              <a:rPr lang="en-US" dirty="0" smtClean="0"/>
              <a:t> order persists</a:t>
            </a:r>
          </a:p>
          <a:p>
            <a:r>
              <a:rPr lang="en-US" dirty="0" smtClean="0"/>
              <a:t>Later I’ll introduce relaxed persistency models assuming SC as underlying consistency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01" y="1412776"/>
            <a:ext cx="174438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Lock()</a:t>
            </a:r>
            <a:endParaRPr lang="en-US" b="0" dirty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Persist 0x100</a:t>
            </a:r>
          </a:p>
          <a:p>
            <a:pPr algn="l"/>
            <a:r>
              <a:rPr lang="en-US" b="0" dirty="0" smtClean="0"/>
              <a:t>Persist 0x108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flag=1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Unlock()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383868" y="1585245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Lock provides thread synchronization.  No need to additionally enforce persist order at this point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3248980"/>
            <a:ext cx="5302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flag must not persist before data, but as the lock protects against data races an additional memory barrier is unnecessary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65001" y="1412776"/>
            <a:ext cx="19207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Persist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547" y="5919663"/>
            <a:ext cx="871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Precise, independent control over consistency 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0" name="Left Arrow 9"/>
          <p:cNvSpPr/>
          <p:nvPr/>
        </p:nvSpPr>
        <p:spPr bwMode="auto">
          <a:xfrm rot="20936779">
            <a:off x="1628136" y="1896695"/>
            <a:ext cx="1692188" cy="252028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447764" y="3897052"/>
            <a:ext cx="804240" cy="266253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8" y="443711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Simultaneously relaxed consistency and persistency gets </a:t>
            </a:r>
            <a:r>
              <a:rPr lang="en-US" b="0" dirty="0" smtClean="0">
                <a:hlinkClick r:id="rId2" action="ppaction://hlinksldjump"/>
              </a:rPr>
              <a:t>complicated.</a:t>
            </a:r>
            <a:endParaRPr lang="en-US" b="0" dirty="0"/>
          </a:p>
          <a:p>
            <a:pPr algn="l"/>
            <a:r>
              <a:rPr lang="en-US" b="0" dirty="0" smtClean="0"/>
              <a:t>Stores reorder around persist barriers, persist reorder around store barriers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69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</a:t>
            </a:r>
            <a:r>
              <a:rPr lang="en-US" b="0" dirty="0">
                <a:ea typeface="ＭＳ Ｐゴシック" charset="-128"/>
              </a:rPr>
              <a:t>M</a:t>
            </a:r>
            <a:r>
              <a:rPr lang="en-US" b="0" dirty="0" smtClean="0">
                <a:ea typeface="ＭＳ Ｐゴシック" charset="-128"/>
              </a:rPr>
              <a:t>inimizes </a:t>
            </a:r>
            <a:r>
              <a:rPr lang="en-US" b="0" dirty="0" smtClean="0">
                <a:ea typeface="ＭＳ Ｐゴシック" charset="-128"/>
              </a:rPr>
              <a:t>delays </a:t>
            </a:r>
            <a:r>
              <a:rPr lang="en-US" b="0" dirty="0" smtClean="0">
                <a:ea typeface="ＭＳ Ｐゴシック" charset="-128"/>
              </a:rPr>
              <a:t>for </a:t>
            </a:r>
            <a:r>
              <a:rPr lang="en-US" b="0" dirty="0" smtClean="0">
                <a:ea typeface="ＭＳ Ｐゴシック" charset="-128"/>
              </a:rPr>
              <a:t>persists and </a:t>
            </a:r>
            <a:r>
              <a:rPr lang="en-US" b="0" dirty="0" smtClean="0">
                <a:ea typeface="ＭＳ Ｐゴシック" charset="-128"/>
              </a:rPr>
              <a:t>thread synchronization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</a:t>
            </a:r>
            <a:r>
              <a:rPr lang="en-US" b="0" dirty="0" smtClean="0"/>
              <a:t>state matches </a:t>
            </a:r>
            <a:r>
              <a:rPr lang="en-US" b="0" dirty="0" smtClean="0"/>
              <a:t>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40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/>
              <a:t>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Serialize inserts</a:t>
            </a:r>
          </a:p>
          <a:p>
            <a:pPr lvl="1"/>
            <a:r>
              <a:rPr lang="en-US" dirty="0" smtClean="0"/>
              <a:t>Recovered queue disallows or detects holes</a:t>
            </a:r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dirty="0" smtClean="0"/>
              <a:t>Data segment, </a:t>
            </a:r>
            <a:r>
              <a:rPr lang="en-US" i="1" dirty="0" smtClean="0"/>
              <a:t>head</a:t>
            </a:r>
            <a:r>
              <a:rPr lang="en-US" dirty="0" smtClean="0"/>
              <a:t> marks next location to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Copy-while-locked (CWL)</a:t>
            </a:r>
          </a:p>
          <a:p>
            <a:pPr lvl="1"/>
            <a:r>
              <a:rPr lang="en-US" dirty="0" smtClean="0"/>
              <a:t>Single lock protects insert operation</a:t>
            </a:r>
          </a:p>
          <a:p>
            <a:r>
              <a:rPr lang="en-US" dirty="0" smtClean="0"/>
              <a:t>Two-Lock Concurrent</a:t>
            </a:r>
          </a:p>
          <a:p>
            <a:pPr lvl="1"/>
            <a:r>
              <a:rPr lang="en-US" dirty="0" smtClean="0"/>
              <a:t>Different locks to reserve and update </a:t>
            </a:r>
            <a:r>
              <a:rPr lang="en-US" i="1" dirty="0" smtClean="0"/>
              <a:t>head</a:t>
            </a:r>
          </a:p>
          <a:p>
            <a:pPr lvl="1"/>
            <a:r>
              <a:rPr lang="en-US" dirty="0" smtClean="0"/>
              <a:t>Lesson: </a:t>
            </a:r>
            <a:r>
              <a:rPr lang="en-US" i="1" dirty="0" smtClean="0"/>
              <a:t>thread</a:t>
            </a:r>
            <a:r>
              <a:rPr lang="en-US" dirty="0" smtClean="0"/>
              <a:t> concurrency creates </a:t>
            </a:r>
            <a:r>
              <a:rPr lang="en-US" i="1" dirty="0" smtClean="0"/>
              <a:t>persist</a:t>
            </a:r>
            <a:r>
              <a:rPr lang="en-US" dirty="0" smtClean="0"/>
              <a:t> concurrency even for strict persistency</a:t>
            </a:r>
            <a:endParaRPr lang="en-US" dirty="0"/>
          </a:p>
          <a:p>
            <a:r>
              <a:rPr lang="en-US" dirty="0" smtClean="0"/>
              <a:t>Queue-holes [IBM]</a:t>
            </a:r>
          </a:p>
          <a:p>
            <a:pPr lvl="1"/>
            <a:r>
              <a:rPr lang="en-US" dirty="0" smtClean="0"/>
              <a:t>Detect holes.  </a:t>
            </a:r>
            <a:r>
              <a:rPr lang="en-US" dirty="0"/>
              <a:t>S</a:t>
            </a:r>
            <a:r>
              <a:rPr lang="en-US" dirty="0" smtClean="0"/>
              <a:t>ingle lock but concurrent copies</a:t>
            </a:r>
          </a:p>
          <a:p>
            <a:r>
              <a:rPr lang="en-US" dirty="0" smtClean="0"/>
              <a:t>Focus on </a:t>
            </a:r>
            <a:r>
              <a:rPr lang="en-US" b="1" i="1" dirty="0" smtClean="0">
                <a:solidFill>
                  <a:srgbClr val="FF0000"/>
                </a:solidFill>
              </a:rPr>
              <a:t>CWL</a:t>
            </a:r>
            <a:r>
              <a:rPr lang="en-US" dirty="0" smtClean="0"/>
              <a:t> (see dissertation for others)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Copy-While-Locked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all persists occur in-place (no logging)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pPr lvl="1"/>
            <a:r>
              <a:rPr lang="en-US" dirty="0" smtClean="0"/>
              <a:t>Thread state proceeds ahead of persists</a:t>
            </a:r>
          </a:p>
          <a:p>
            <a:pPr lvl="1"/>
            <a:r>
              <a:rPr lang="en-US" dirty="0" smtClean="0"/>
              <a:t>But persists still occur in proper order</a:t>
            </a:r>
          </a:p>
          <a:p>
            <a:pPr lvl="1"/>
            <a:r>
              <a:rPr lang="en-US" dirty="0"/>
              <a:t>P</a:t>
            </a:r>
            <a:r>
              <a:rPr lang="en-US" i="1" dirty="0" smtClean="0"/>
              <a:t>ersist order critical path</a:t>
            </a:r>
            <a:r>
              <a:rPr lang="en-US" dirty="0" smtClean="0"/>
              <a:t> limits performance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coalescing</a:t>
            </a:r>
            <a:endParaRPr lang="en-US" dirty="0" smtClean="0"/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>
                <a:hlinkClick r:id="rId2" action="ppaction://hlinksldjump"/>
              </a:rPr>
              <a:t>coalesce</a:t>
            </a:r>
            <a:r>
              <a:rPr lang="en-US" dirty="0" smtClean="0"/>
              <a:t> (persist only last value) if no ordering constraints violated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8893" y="5919663"/>
            <a:ext cx="6226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Goal: create models to minimize critical path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random access, durable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22519"/>
              </p:ext>
            </p:extLst>
          </p:nvPr>
        </p:nvGraphicFramePr>
        <p:xfrm>
          <a:off x="1524000" y="2420888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use SC as consistency model</a:t>
            </a:r>
          </a:p>
          <a:p>
            <a:pPr lvl="1"/>
            <a:r>
              <a:rPr lang="en-US" dirty="0" smtClean="0"/>
              <a:t>Easier to reason about (removes relaxed consistency/relaxed persistency weirdness)</a:t>
            </a:r>
          </a:p>
          <a:p>
            <a:pPr lvl="1"/>
            <a:r>
              <a:rPr lang="en-US" dirty="0" smtClean="0"/>
              <a:t>Easier to evaluate (memory tracing observes SC)</a:t>
            </a:r>
          </a:p>
          <a:p>
            <a:r>
              <a:rPr lang="en-US" dirty="0"/>
              <a:t>S</a:t>
            </a:r>
            <a:r>
              <a:rPr lang="en-US" dirty="0" smtClean="0"/>
              <a:t>uccessively relax persistency to improve persist concurrency/reduce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volatile memory state that might be observed by the recovery observer processor under SC is an allowable persistent state</a:t>
            </a:r>
          </a:p>
          <a:p>
            <a:r>
              <a:rPr lang="en-US" dirty="0" smtClean="0"/>
              <a:t>Equivalent: </a:t>
            </a:r>
            <a:r>
              <a:rPr lang="en-US" dirty="0"/>
              <a:t>t</a:t>
            </a:r>
            <a:r>
              <a:rPr lang="en-US" dirty="0" smtClean="0"/>
              <a:t>wo stores guaranteed to be ordered w.r.t. recovery observer implies ordered persists</a:t>
            </a:r>
          </a:p>
          <a:p>
            <a:r>
              <a:rPr lang="en-US" i="1" dirty="0" smtClean="0"/>
              <a:t>Persist sync</a:t>
            </a:r>
            <a:r>
              <a:rPr lang="en-US" dirty="0" smtClean="0"/>
              <a:t> allows ordering persists with visible side effects (</a:t>
            </a:r>
            <a:r>
              <a:rPr lang="en-US" dirty="0" err="1" smtClean="0"/>
              <a:t>syscall</a:t>
            </a:r>
            <a:r>
              <a:rPr lang="en-US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threads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Large entries persist in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61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 code annotation necessary!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881" y="5919663"/>
            <a:ext cx="903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dependences shown.  Persists to head likely to coalesce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over-constraints 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persisting large objects with SC introduces program-order </a:t>
            </a:r>
            <a:r>
              <a:rPr lang="en-US" dirty="0" smtClean="0"/>
              <a:t>constraints.</a:t>
            </a:r>
            <a:endParaRPr lang="en-US" dirty="0" smtClean="0"/>
          </a:p>
          <a:p>
            <a:r>
              <a:rPr lang="en-US" dirty="0" smtClean="0"/>
              <a:t>Instead, use </a:t>
            </a:r>
            <a:r>
              <a:rPr lang="en-US" i="1" dirty="0" smtClean="0"/>
              <a:t>persist barrier</a:t>
            </a:r>
            <a:r>
              <a:rPr lang="en-US" dirty="0" smtClean="0"/>
              <a:t> to divide execution into </a:t>
            </a:r>
            <a:r>
              <a:rPr lang="en-US" i="1" dirty="0" smtClean="0"/>
              <a:t>persist </a:t>
            </a:r>
            <a:r>
              <a:rPr lang="en-US" i="1" dirty="0" smtClean="0"/>
              <a:t>epochs.</a:t>
            </a:r>
            <a:endParaRPr lang="en-US" i="1" dirty="0" smtClean="0"/>
          </a:p>
          <a:p>
            <a:r>
              <a:rPr lang="en-US" dirty="0" smtClean="0"/>
              <a:t>Persists within each epoch are concurrent</a:t>
            </a:r>
          </a:p>
          <a:p>
            <a:r>
              <a:rPr lang="en-US" dirty="0" smtClean="0"/>
              <a:t>Data sharing continues to observer SC</a:t>
            </a:r>
          </a:p>
          <a:p>
            <a:r>
              <a:rPr lang="en-US" dirty="0" smtClean="0"/>
              <a:t>Determining persist order between threads can get tricky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sync. </a:t>
            </a:r>
            <a:r>
              <a:rPr lang="en-US" dirty="0"/>
              <a:t>r</a:t>
            </a:r>
            <a:r>
              <a:rPr lang="en-US" dirty="0" smtClean="0"/>
              <a:t>aces) and at least one epoch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</a:t>
            </a:r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Persist </a:t>
            </a:r>
            <a:r>
              <a:rPr lang="en-US" b="0" dirty="0" smtClean="0"/>
              <a:t>A</a:t>
            </a:r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4586" y="2528899"/>
            <a:ext cx="12682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</a:t>
            </a: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Read </a:t>
            </a:r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dirty="0" smtClean="0"/>
              <a:t>Persist </a:t>
            </a:r>
            <a:r>
              <a:rPr lang="en-US" b="0" dirty="0" smtClean="0"/>
              <a:t>A’</a:t>
            </a:r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</a:t>
            </a:r>
            <a:r>
              <a:rPr lang="en-US" b="0" dirty="0" smtClean="0"/>
              <a:t>A’ </a:t>
            </a:r>
            <a:r>
              <a:rPr lang="en-US" b="0" dirty="0" smtClean="0"/>
              <a:t>persist before A?</a:t>
            </a:r>
          </a:p>
          <a:p>
            <a:pPr algn="l"/>
            <a:r>
              <a:rPr lang="en-US" b="0" dirty="0" smtClean="0"/>
              <a:t>Can </a:t>
            </a:r>
            <a:r>
              <a:rPr lang="en-US" b="0" dirty="0" smtClean="0"/>
              <a:t>A’ </a:t>
            </a:r>
            <a:r>
              <a:rPr lang="en-US" b="0" dirty="0" smtClean="0"/>
              <a:t>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8" name="Right Arrow 7"/>
          <p:cNvSpPr/>
          <p:nvPr/>
        </p:nvSpPr>
        <p:spPr bwMode="auto">
          <a:xfrm rot="2640000">
            <a:off x="2447770" y="3722369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1</a:t>
            </a:r>
            <a:r>
              <a:rPr lang="en-US" baseline="30000" dirty="0" smtClean="0"/>
              <a:t>st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 to prevent </a:t>
            </a:r>
            <a:r>
              <a:rPr lang="en-US" sz="2400" b="0" dirty="0" smtClean="0">
                <a:solidFill>
                  <a:srgbClr val="FF0000"/>
                </a:solidFill>
              </a:rPr>
              <a:t>PER</a:t>
            </a:r>
            <a:r>
              <a:rPr lang="en-US" sz="2400" b="0" dirty="0" smtClean="0">
                <a:solidFill>
                  <a:srgbClr val="FF0000"/>
                </a:solidFill>
              </a:rPr>
              <a:t>.  </a:t>
            </a:r>
            <a:r>
              <a:rPr lang="en-US" sz="2400" b="0" dirty="0" smtClean="0">
                <a:solidFill>
                  <a:srgbClr val="FF0000"/>
                </a:solidFill>
              </a:rPr>
              <a:t>Serializes inserts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, but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 persists concurrently</a:t>
            </a: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ordering with 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 </a:t>
            </a:r>
            <a:r>
              <a:rPr lang="en-US" i="1" dirty="0" smtClean="0"/>
              <a:t>A</a:t>
            </a:r>
            <a:r>
              <a:rPr lang="en-US" dirty="0" smtClean="0"/>
              <a:t> ordered before persist </a:t>
            </a:r>
            <a:r>
              <a:rPr lang="en-US" i="1" dirty="0" smtClean="0"/>
              <a:t>B</a:t>
            </a:r>
            <a:r>
              <a:rPr lang="en-US" dirty="0" smtClean="0"/>
              <a:t> if:</a:t>
            </a:r>
          </a:p>
          <a:p>
            <a:pPr lvl="1"/>
            <a:r>
              <a:rPr lang="en-US" dirty="0" smtClean="0"/>
              <a:t>Race (sync or data) in epoch </a:t>
            </a:r>
            <a:r>
              <a:rPr lang="en-US" i="1" dirty="0" smtClean="0"/>
              <a:t>after</a:t>
            </a:r>
            <a:r>
              <a:rPr lang="en-US" dirty="0" smtClean="0"/>
              <a:t> A and in epoch </a:t>
            </a:r>
            <a:r>
              <a:rPr lang="en-US" i="1" dirty="0" smtClean="0"/>
              <a:t>prior to</a:t>
            </a:r>
            <a:r>
              <a:rPr lang="en-US" dirty="0" smtClean="0"/>
              <a:t> B (same rule as in absence of PER)</a:t>
            </a:r>
          </a:p>
          <a:p>
            <a:pPr lvl="1"/>
            <a:r>
              <a:rPr lang="en-US" dirty="0" smtClean="0"/>
              <a:t>Or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are to the same </a:t>
            </a:r>
            <a:r>
              <a:rPr lang="en-US" dirty="0" smtClean="0"/>
              <a:t>address</a:t>
            </a:r>
            <a:br>
              <a:rPr lang="en-US" dirty="0" smtClean="0"/>
            </a:br>
            <a:r>
              <a:rPr lang="en-US" dirty="0" smtClean="0"/>
              <a:t>(even </a:t>
            </a:r>
            <a:r>
              <a:rPr lang="en-US" dirty="0"/>
              <a:t>if epochs race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Otherwise concurrent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524" y="3244331"/>
            <a:ext cx="3780420" cy="3245009"/>
            <a:chOff x="359532" y="1268760"/>
            <a:chExt cx="3780420" cy="3245009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32" y="1713002"/>
              <a:ext cx="3780420" cy="2800767"/>
              <a:chOff x="416745" y="1568986"/>
              <a:chExt cx="3780420" cy="280076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6745" y="1568986"/>
                <a:ext cx="378042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  <a:p>
                <a:pPr algn="l"/>
                <a:r>
                  <a:rPr lang="en-US" b="0" dirty="0" smtClean="0"/>
                  <a:t>C before C’ (cache coherence)</a:t>
                </a:r>
              </a:p>
              <a:p>
                <a:pPr algn="l"/>
                <a:r>
                  <a:rPr lang="en-US" b="0" dirty="0" smtClean="0"/>
                  <a:t>A before C’ (transitivity)</a:t>
                </a:r>
              </a:p>
              <a:p>
                <a:pPr algn="l"/>
                <a:r>
                  <a:rPr lang="en-US" b="0" dirty="0" smtClean="0"/>
                  <a:t>C before E (transitivity</a:t>
                </a:r>
                <a:r>
                  <a:rPr lang="en-US" b="0" dirty="0" smtClean="0"/>
                  <a:t>)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err="1" smtClean="0"/>
                  <a:t>Persist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</a:t>
                </a:r>
                <a:r>
                  <a:rPr lang="en-US" b="0" dirty="0" err="1" smtClean="0">
                    <a:sym typeface="Wingdings" panose="05000000000000000000" pitchFamily="2" charset="2"/>
                  </a:rPr>
                  <a:t>Persist</a:t>
                </a:r>
                <a:r>
                  <a:rPr lang="en-US" b="0" dirty="0" smtClean="0">
                    <a:sym typeface="Wingdings" panose="05000000000000000000" pitchFamily="2" charset="2"/>
                  </a:rPr>
                  <a:t> race good candidate for coalescing</a:t>
                </a:r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30641" y="1268760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340768"/>
            <a:ext cx="4057521" cy="1931606"/>
            <a:chOff x="4730811" y="1227946"/>
            <a:chExt cx="4057521" cy="1931606"/>
          </a:xfrm>
        </p:grpSpPr>
        <p:grpSp>
          <p:nvGrpSpPr>
            <p:cNvPr id="13" name="Group 12"/>
            <p:cNvGrpSpPr/>
            <p:nvPr/>
          </p:nvGrpSpPr>
          <p:grpSpPr>
            <a:xfrm>
              <a:off x="4730811" y="1713002"/>
              <a:ext cx="4057521" cy="1446550"/>
              <a:chOff x="4788024" y="1568986"/>
              <a:chExt cx="4057521" cy="144655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88024" y="1568986"/>
                <a:ext cx="4057521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load C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  <a:endParaRPr lang="en-US" b="0" dirty="0"/>
              </a:p>
              <a:p>
                <a:pPr algn="l"/>
                <a:r>
                  <a:rPr lang="en-US" b="0" i="1" dirty="0" smtClean="0"/>
                  <a:t>Not</a:t>
                </a:r>
                <a:r>
                  <a:rPr lang="en-US" b="0" dirty="0" smtClean="0"/>
                  <a:t> C before E</a:t>
                </a:r>
                <a:endParaRPr lang="en-US" i="1" dirty="0"/>
              </a:p>
            </p:txBody>
          </p:sp>
          <p:sp>
            <p:nvSpPr>
              <p:cNvPr id="10" name="Right Arrow 9"/>
              <p:cNvSpPr/>
              <p:nvPr/>
            </p:nvSpPr>
            <p:spPr bwMode="auto">
              <a:xfrm rot="1652981">
                <a:off x="6912148" y="1798868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83182" y="1227946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Load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1883" y="1340768"/>
            <a:ext cx="4206601" cy="1534817"/>
            <a:chOff x="2329437" y="4581128"/>
            <a:chExt cx="4206601" cy="1534817"/>
          </a:xfrm>
        </p:grpSpPr>
        <p:grpSp>
          <p:nvGrpSpPr>
            <p:cNvPr id="11" name="Group 10"/>
            <p:cNvGrpSpPr/>
            <p:nvPr/>
          </p:nvGrpSpPr>
          <p:grpSpPr>
            <a:xfrm>
              <a:off x="2329437" y="4977172"/>
              <a:ext cx="4206601" cy="1138773"/>
              <a:chOff x="416744" y="3753036"/>
              <a:chExt cx="4206601" cy="113877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6744" y="3753036"/>
                <a:ext cx="4206601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  load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          C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  <a:endParaRPr lang="en-US" dirty="0"/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 rot="1652981">
                <a:off x="3218803" y="4017842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56344" y="4581128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Load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4108" y="3244331"/>
            <a:ext cx="3557641" cy="1583015"/>
            <a:chOff x="359532" y="1268760"/>
            <a:chExt cx="3557641" cy="1583015"/>
          </a:xfrm>
        </p:grpSpPr>
        <p:grpSp>
          <p:nvGrpSpPr>
            <p:cNvPr id="21" name="Group 20"/>
            <p:cNvGrpSpPr/>
            <p:nvPr/>
          </p:nvGrpSpPr>
          <p:grpSpPr>
            <a:xfrm>
              <a:off x="359532" y="1713002"/>
              <a:ext cx="3557641" cy="1138773"/>
              <a:chOff x="416745" y="1568986"/>
              <a:chExt cx="3557641" cy="113877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16745" y="1568986"/>
                <a:ext cx="3557641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</p:txBody>
          </p:sp>
          <p:sp>
            <p:nvSpPr>
              <p:cNvPr id="24" name="Right Arrow 23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388721" y="1268760"/>
              <a:ext cx="1606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C is volatile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9972" y="5493422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 orders persists outside of racing epochs, except for cache coherence</a:t>
            </a:r>
            <a:endParaRPr lang="en-US" b="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persist epoch races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persists ordered by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cache coherence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smtClean="0">
                <a:hlinkClick r:id="rId2" action="ppaction://hlinksldjump"/>
              </a:rPr>
              <a:t>BPFS</a:t>
            </a:r>
            <a:r>
              <a:rPr lang="en-US" dirty="0" smtClean="0"/>
              <a:t>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only allow adjacent persists on same thread or persists in racing epochs to be labeled concurrent</a:t>
            </a:r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on a thread, but from perspective of persistency are independent.</a:t>
            </a:r>
          </a:p>
          <a:p>
            <a:pPr lvl="1"/>
            <a:r>
              <a:rPr lang="en-US" dirty="0" err="1" smtClean="0"/>
              <a:t>Equiv</a:t>
            </a:r>
            <a:r>
              <a:rPr lang="en-US" dirty="0" smtClean="0"/>
              <a:t>: a new strand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pPr lvl="1"/>
            <a:r>
              <a:rPr lang="en-US" dirty="0" smtClean="0"/>
              <a:t>Races/conflicts introduce order between strands</a:t>
            </a:r>
          </a:p>
          <a:p>
            <a:r>
              <a:rPr lang="en-US" dirty="0" smtClean="0"/>
              <a:t>Epoch pers. orders persists within strands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memory </a:t>
            </a:r>
            <a:r>
              <a:rPr lang="en-US" b="0" dirty="0"/>
              <a:t>c</a:t>
            </a:r>
            <a:r>
              <a:rPr lang="en-US" b="0" dirty="0" smtClean="0"/>
              <a:t>onsistency</a:t>
            </a:r>
            <a:endParaRPr lang="en-US" b="0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8241" y="5919663"/>
            <a:ext cx="8587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Use memory consistency to reason about NVRAM write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27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 must be ordered with either A or 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7114200" y="1777308"/>
            <a:ext cx="1454244" cy="2606491"/>
            <a:chOff x="7114200" y="1777308"/>
            <a:chExt cx="1454244" cy="2606491"/>
          </a:xfrm>
        </p:grpSpPr>
        <p:sp>
          <p:nvSpPr>
            <p:cNvPr id="18" name="TextBox 17"/>
            <p:cNvSpPr txBox="1"/>
            <p:nvPr/>
          </p:nvSpPr>
          <p:spPr>
            <a:xfrm>
              <a:off x="7150664" y="1777308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Strand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4200" y="2444807"/>
              <a:ext cx="145424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A</a:t>
              </a:r>
            </a:p>
            <a:p>
              <a:pPr algn="l"/>
              <a:r>
                <a:rPr lang="en-US" b="0" i="1" dirty="0" smtClean="0"/>
                <a:t>Barrier</a:t>
              </a:r>
            </a:p>
            <a:p>
              <a:pPr algn="l"/>
              <a:r>
                <a:rPr lang="en-US" b="0" dirty="0" smtClean="0"/>
                <a:t>C</a:t>
              </a:r>
            </a:p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B</a:t>
              </a:r>
              <a:endParaRPr lang="en-US" b="0" dirty="0"/>
            </a:p>
          </p:txBody>
        </p:sp>
      </p:grp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  <a:p>
            <a:r>
              <a:rPr lang="en-US" dirty="0" smtClean="0"/>
              <a:t>Creates DAG of dependences.  Edge from each read to 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01" y="5919663"/>
            <a:ext cx="89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(introduces additional instructions)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330" y="5919663"/>
            <a:ext cx="749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Removes unnecessary dependences between inserts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buffered NVRAM with infinite banks (no conflicts ever occur).  All persists occur in place (no </a:t>
            </a:r>
            <a:r>
              <a:rPr lang="en-US" dirty="0" smtClean="0"/>
              <a:t>logging but </a:t>
            </a:r>
            <a:r>
              <a:rPr lang="en-US" dirty="0" smtClean="0"/>
              <a:t>persists may coalesce)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Persists drain faster than instruction execution rate; instructions limit performance</a:t>
            </a:r>
          </a:p>
          <a:p>
            <a:pPr lvl="1"/>
            <a:r>
              <a:rPr lang="en-US" dirty="0" smtClean="0"/>
              <a:t>Persists drain slower than instruction execution rate; persist rate limits performance</a:t>
            </a:r>
          </a:p>
          <a:p>
            <a:r>
              <a:rPr lang="en-US" dirty="0" smtClean="0"/>
              <a:t>Determine slower of the two and resulting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execution rate on real server</a:t>
            </a:r>
          </a:p>
          <a:p>
            <a:pPr lvl="1"/>
            <a:r>
              <a:rPr lang="en-US" dirty="0" smtClean="0"/>
              <a:t>2.4 GHz Xeon E5645</a:t>
            </a:r>
          </a:p>
          <a:p>
            <a:pPr lvl="1"/>
            <a:r>
              <a:rPr lang="en-US" dirty="0" smtClean="0"/>
              <a:t>Use 1 and 8 threads to test concurrency</a:t>
            </a:r>
          </a:p>
          <a:p>
            <a:pPr lvl="1"/>
            <a:r>
              <a:rPr lang="en-US" dirty="0" smtClean="0"/>
              <a:t>Pad to 64 bytes to remove false sharing</a:t>
            </a:r>
          </a:p>
          <a:p>
            <a:pPr lvl="1"/>
            <a:r>
              <a:rPr lang="en-US" dirty="0" smtClean="0"/>
              <a:t>Repeatedly insert 100-byte entries as quickly as possible, reporting insert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persist rate via memory traces</a:t>
            </a:r>
          </a:p>
          <a:p>
            <a:pPr lvl="1"/>
            <a:r>
              <a:rPr lang="en-US" dirty="0"/>
              <a:t>Produce SC memory </a:t>
            </a:r>
            <a:r>
              <a:rPr lang="en-US" dirty="0" smtClean="0"/>
              <a:t>trace </a:t>
            </a:r>
            <a:r>
              <a:rPr lang="en-US" dirty="0"/>
              <a:t>from PIN</a:t>
            </a:r>
          </a:p>
          <a:p>
            <a:pPr lvl="1"/>
            <a:r>
              <a:rPr lang="en-US" dirty="0"/>
              <a:t>Annotate barriers, persistent </a:t>
            </a:r>
            <a:r>
              <a:rPr lang="en-US" dirty="0" err="1"/>
              <a:t>malloc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ersist critical path from simulation</a:t>
            </a:r>
          </a:p>
          <a:p>
            <a:pPr lvl="1"/>
            <a:r>
              <a:rPr lang="en-US" dirty="0" smtClean="0"/>
              <a:t>Track persist dependences at variable granularity</a:t>
            </a:r>
          </a:p>
          <a:p>
            <a:pPr lvl="1"/>
            <a:r>
              <a:rPr lang="en-US" dirty="0" smtClean="0"/>
              <a:t>Persists coalesce assuming variable atomic persist</a:t>
            </a:r>
          </a:p>
          <a:p>
            <a:pPr lvl="1"/>
            <a:r>
              <a:rPr lang="en-US" dirty="0" smtClean="0"/>
              <a:t>(both 8 bytes by default)</a:t>
            </a:r>
          </a:p>
          <a:p>
            <a:pPr lvl="1"/>
            <a:r>
              <a:rPr lang="en-US" dirty="0" smtClean="0"/>
              <a:t>Observe persist timing and dependences from persistency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memory consistency, providing models to constrain NVRAM write order</a:t>
            </a:r>
          </a:p>
          <a:p>
            <a:r>
              <a:rPr lang="en-US" dirty="0" smtClean="0"/>
              <a:t>Relax persistency to improve write concurrency, increasing throughput</a:t>
            </a:r>
          </a:p>
          <a:p>
            <a:r>
              <a:rPr lang="en-US" dirty="0" smtClean="0"/>
              <a:t>This project:</a:t>
            </a:r>
            <a:r>
              <a:rPr lang="en-US" baseline="0" dirty="0" smtClean="0"/>
              <a:t> focus on models (interface), rather than implementations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44295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44" y="159279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Line indicates instruction execution rate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Assumes 500ns persists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55776" y="3104964"/>
            <a:ext cx="756684" cy="972108"/>
            <a:chOff x="2555776" y="3104964"/>
            <a:chExt cx="756684" cy="972108"/>
          </a:xfrm>
        </p:grpSpPr>
        <p:sp>
          <p:nvSpPr>
            <p:cNvPr id="6" name="Up-Down Arrow 5"/>
            <p:cNvSpPr/>
            <p:nvPr/>
          </p:nvSpPr>
          <p:spPr bwMode="auto">
            <a:xfrm>
              <a:off x="2555776" y="3104964"/>
              <a:ext cx="252028" cy="972108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35699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30x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84098" y="5121188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hlinkClick r:id="rId3" action="ppaction://hlinksldjump"/>
              </a:rPr>
              <a:t>Other queues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150" y="202077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17ns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2020778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119ns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915991" y="202077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6.2µs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2747826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1 Thread</a:t>
            </a:r>
          </a:p>
          <a:p>
            <a:pPr algn="l"/>
            <a:r>
              <a:rPr lang="en-US" sz="1600" b="0" dirty="0" smtClean="0">
                <a:hlinkClick r:id="rId3" action="ppaction://hlinksldjump"/>
              </a:rPr>
              <a:t>(8 Threads)</a:t>
            </a:r>
            <a:endParaRPr lang="en-US" sz="1600" b="0" dirty="0"/>
          </a:p>
          <a:p>
            <a:pPr algn="l"/>
            <a:endParaRPr lang="en-US" b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859917" y="5549170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9" y="1008291"/>
            <a:ext cx="6568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74" y="1008291"/>
            <a:ext cx="65902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67" y="3065854"/>
            <a:ext cx="2544750" cy="17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order persists, but over-constraining hurts performance (resembles consistency)</a:t>
            </a:r>
          </a:p>
          <a:p>
            <a:r>
              <a:rPr lang="en-US" dirty="0" smtClean="0"/>
              <a:t>Memory persistency builds on consistency to enforce persist order</a:t>
            </a:r>
          </a:p>
          <a:p>
            <a:r>
              <a:rPr lang="en-US" dirty="0" smtClean="0"/>
              <a:t>Persistency may be relaxed, de-coupling store and persist order constraints</a:t>
            </a:r>
          </a:p>
          <a:p>
            <a:r>
              <a:rPr lang="en-US" dirty="0" smtClean="0"/>
              <a:t>Relaxed persistency enables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my family, friends, Tom, committee, collaborators, and all of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Persistency </a:t>
            </a:r>
            <a:r>
              <a:rPr lang="en-US" sz="2400" dirty="0" smtClean="0"/>
              <a:t>definition</a:t>
            </a:r>
          </a:p>
          <a:p>
            <a:pPr lvl="1"/>
            <a:r>
              <a:rPr lang="en-US" sz="2000" dirty="0" smtClean="0">
                <a:hlinkClick r:id="rId2" action="ppaction://hlinksldjump"/>
              </a:rPr>
              <a:t>Defining </a:t>
            </a:r>
            <a:r>
              <a:rPr lang="en-US" sz="2000" dirty="0">
                <a:hlinkClick r:id="rId2" action="ppaction://hlinksldjump"/>
              </a:rPr>
              <a:t>order of persists to same </a:t>
            </a:r>
            <a:r>
              <a:rPr lang="en-US" sz="2000" dirty="0" smtClean="0">
                <a:hlinkClick r:id="rId2" action="ppaction://hlinksldjump"/>
              </a:rPr>
              <a:t>address</a:t>
            </a:r>
            <a:endParaRPr lang="en-US" sz="2000" dirty="0" smtClean="0"/>
          </a:p>
          <a:p>
            <a:r>
              <a:rPr lang="en-US" sz="2400" dirty="0" smtClean="0"/>
              <a:t>Queue</a:t>
            </a:r>
          </a:p>
          <a:p>
            <a:pPr lvl="1"/>
            <a:r>
              <a:rPr lang="en-US" sz="2000" dirty="0" smtClean="0"/>
              <a:t>Circular buffer</a:t>
            </a:r>
          </a:p>
          <a:p>
            <a:pPr lvl="1"/>
            <a:r>
              <a:rPr lang="en-US" sz="2000" dirty="0" smtClean="0"/>
              <a:t>Other queue designs</a:t>
            </a:r>
            <a:endParaRPr lang="en-US" sz="2400" dirty="0" smtClean="0"/>
          </a:p>
          <a:p>
            <a:r>
              <a:rPr lang="en-US" sz="2400" dirty="0" smtClean="0"/>
              <a:t>Results</a:t>
            </a:r>
          </a:p>
          <a:p>
            <a:pPr lvl="1"/>
            <a:r>
              <a:rPr lang="en-US" sz="2000" dirty="0" smtClean="0">
                <a:hlinkClick r:id="rId3" action="ppaction://hlinksldjump"/>
              </a:rPr>
              <a:t>Coalescing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4" action="ppaction://hlinksldjump"/>
              </a:rPr>
              <a:t>Relaxed </a:t>
            </a:r>
            <a:r>
              <a:rPr lang="en-US" sz="2000" dirty="0">
                <a:hlinkClick r:id="rId4" action="ppaction://hlinksldjump"/>
              </a:rPr>
              <a:t>persistency, all queues</a:t>
            </a:r>
            <a:endParaRPr lang="en-US" sz="2000" dirty="0"/>
          </a:p>
          <a:p>
            <a:pPr lvl="1"/>
            <a:r>
              <a:rPr lang="en-US" sz="2000" dirty="0">
                <a:hlinkClick r:id="rId5" action="ppaction://hlinksldjump"/>
              </a:rPr>
              <a:t>Effect of latency on CWL, 8 threads</a:t>
            </a:r>
            <a:endParaRPr lang="en-US" sz="2000" dirty="0"/>
          </a:p>
          <a:p>
            <a:r>
              <a:rPr lang="en-US" sz="2400" dirty="0"/>
              <a:t>Related work</a:t>
            </a:r>
          </a:p>
          <a:p>
            <a:pPr lvl="1"/>
            <a:r>
              <a:rPr lang="en-US" sz="2000" dirty="0" smtClean="0">
                <a:hlinkClick r:id="rId6" action="ppaction://hlinksldjump"/>
              </a:rPr>
              <a:t>BPFS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persistency relies on consistency model to define order or persists to same address</a:t>
            </a:r>
          </a:p>
          <a:p>
            <a:pPr lvl="1"/>
            <a:r>
              <a:rPr lang="en-US" dirty="0" smtClean="0"/>
              <a:t>Often relies on cache coherence guarantees</a:t>
            </a:r>
          </a:p>
          <a:p>
            <a:r>
              <a:rPr lang="en-US" dirty="0" smtClean="0"/>
              <a:t>Relaxed consistency/relaxed persistency allows:</a:t>
            </a:r>
          </a:p>
          <a:p>
            <a:pPr lvl="1"/>
            <a:r>
              <a:rPr lang="en-US" dirty="0" smtClean="0"/>
              <a:t>Store visibility to reorder across persist barrier</a:t>
            </a:r>
          </a:p>
          <a:p>
            <a:pPr lvl="1"/>
            <a:r>
              <a:rPr lang="en-US" dirty="0" smtClean="0"/>
              <a:t>Persists to reorder across store barrier</a:t>
            </a:r>
          </a:p>
          <a:p>
            <a:r>
              <a:rPr lang="en-US" dirty="0" smtClean="0"/>
              <a:t>May violate cache coherence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449" y="4257092"/>
            <a:ext cx="3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Thread 1’s stores reorder around the barrier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9" y="4257092"/>
            <a:ext cx="413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ordering dependences shown for barriers and cache coherence order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58" y="5991671"/>
            <a:ext cx="544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Dependence cycle cannot be enforced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5120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076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 bwMode="auto">
          <a:xfrm>
            <a:off x="2123728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H="1">
            <a:off x="6516216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3689831">
            <a:off x="38680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7910169" flipH="1">
            <a:off x="40204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 animBg="1"/>
      <p:bldP spid="9" grpId="0" animBg="1"/>
      <p:bldP spid="11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by:</a:t>
            </a:r>
          </a:p>
          <a:p>
            <a:pPr lvl="1"/>
            <a:r>
              <a:rPr lang="en-US" dirty="0" smtClean="0"/>
              <a:t>Relying on strict persistency</a:t>
            </a:r>
          </a:p>
          <a:p>
            <a:pPr lvl="1"/>
            <a:r>
              <a:rPr lang="en-US" dirty="0" smtClean="0"/>
              <a:t>Preventing stores from reordering around persist barriers</a:t>
            </a:r>
          </a:p>
          <a:p>
            <a:pPr lvl="1"/>
            <a:r>
              <a:rPr lang="en-US" dirty="0" smtClean="0"/>
              <a:t>Defining additional synchronization to prevent such situations</a:t>
            </a:r>
          </a:p>
          <a:p>
            <a:pPr lvl="2"/>
            <a:r>
              <a:rPr lang="en-US" dirty="0" smtClean="0"/>
              <a:t>Interaction between consistency barriers and persist </a:t>
            </a:r>
            <a:r>
              <a:rPr lang="en-US" dirty="0" smtClean="0"/>
              <a:t>barriers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smtClean="0"/>
              <a:t>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/>
              <a:t>Persistent queue benchmark</a:t>
            </a:r>
            <a:endParaRPr lang="en-US" dirty="0" smtClean="0"/>
          </a:p>
          <a:p>
            <a:r>
              <a:rPr lang="en-US" dirty="0" smtClean="0"/>
              <a:t>Memory persistency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Methodology</a:t>
            </a:r>
            <a:endParaRPr lang="en-US" dirty="0" smtClean="0"/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two persists may coalesce if:</a:t>
            </a:r>
          </a:p>
          <a:p>
            <a:pPr lvl="1"/>
            <a:r>
              <a:rPr lang="en-US" dirty="0" smtClean="0"/>
              <a:t>Hardware allows them to persist atomically</a:t>
            </a:r>
          </a:p>
          <a:p>
            <a:pPr lvl="1"/>
            <a:r>
              <a:rPr lang="en-US" dirty="0" smtClean="0"/>
              <a:t>No happens-before constraints are violated</a:t>
            </a:r>
          </a:p>
          <a:p>
            <a:r>
              <a:rPr lang="en-US" dirty="0" smtClean="0"/>
              <a:t>Given a DAG of persist constraints, coalescing:</a:t>
            </a:r>
          </a:p>
          <a:p>
            <a:pPr lvl="1"/>
            <a:r>
              <a:rPr lang="en-US" dirty="0" smtClean="0"/>
              <a:t>Combines the two persists into a single node</a:t>
            </a:r>
          </a:p>
          <a:p>
            <a:pPr lvl="1"/>
            <a:r>
              <a:rPr lang="en-US" dirty="0" smtClean="0"/>
              <a:t>Node takes union of edges into and out of node</a:t>
            </a:r>
          </a:p>
          <a:p>
            <a:pPr lvl="1"/>
            <a:r>
              <a:rPr lang="en-US" dirty="0" smtClean="0"/>
              <a:t>Edges entirely inside the node go away</a:t>
            </a:r>
          </a:p>
          <a:p>
            <a:pPr lvl="1"/>
            <a:r>
              <a:rPr lang="en-US" dirty="0" smtClean="0"/>
              <a:t>Coalescing legal if no cycles introduced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32929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95836" y="288894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1835696" y="1952836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044270">
            <a:off x="3015571" y="2500343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496773">
            <a:off x="1802871" y="2752585"/>
            <a:ext cx="1181774" cy="27648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80112" y="2887346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A/A’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Curved Right Arrow 13"/>
          <p:cNvSpPr/>
          <p:nvPr/>
        </p:nvSpPr>
        <p:spPr bwMode="auto">
          <a:xfrm>
            <a:off x="4968044" y="2078850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 flipH="1" flipV="1">
            <a:off x="6336196" y="2024844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&quot;No&quot; Symbol 15"/>
          <p:cNvSpPr/>
          <p:nvPr/>
        </p:nvSpPr>
        <p:spPr bwMode="auto">
          <a:xfrm>
            <a:off x="7380312" y="1700808"/>
            <a:ext cx="1008112" cy="1008112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317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Cycle!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37482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6803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073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2329570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352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115616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9260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1751348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2942827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43778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2044270">
            <a:off x="1992187" y="4829035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96036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89392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27278" y="4575345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b="0" dirty="0" smtClean="0">
                <a:ea typeface="ＭＳ Ｐゴシック" charset="-128"/>
              </a:rPr>
              <a:t>C/C’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428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164288" y="515693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2044270">
            <a:off x="5692424" y="4211182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2044270">
            <a:off x="6674828" y="5446886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9555730" flipV="1">
            <a:off x="5679867" y="5416667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9555730" flipV="1">
            <a:off x="6671994" y="4234968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08404" y="457534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8244" y="6218148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2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3" action="ppaction://hlinksldjump"/>
              </a:rPr>
              <a:t>Backup </a:t>
            </a:r>
            <a:r>
              <a:rPr lang="en-US" sz="1400" b="0" dirty="0">
                <a:hlinkClick r:id="rId3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23528" y="3789040"/>
            <a:ext cx="8363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1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271" y="5991671"/>
            <a:ext cx="784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Varied volatile performance.  Require strand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91" y="5991671"/>
            <a:ext cx="878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Multi-threading improves persist concurrency.  Epochs sufficient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549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Latency, CWL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398" y="5991671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Epoch persistency likely sufficient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77686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28ns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68044" y="277686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1.6µs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120172" y="277686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10.5µs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1916832"/>
            <a:ext cx="2335465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PER-free: 202ns (not shown)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5714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“Better IO Through Byte-Addressable, Persistent Memory”</a:t>
            </a:r>
          </a:p>
          <a:p>
            <a:r>
              <a:rPr lang="en-US" dirty="0" smtClean="0"/>
              <a:t>Cache implementation of barriers and epochs</a:t>
            </a:r>
          </a:p>
          <a:p>
            <a:pPr lvl="1"/>
            <a:r>
              <a:rPr lang="en-US" dirty="0" smtClean="0"/>
              <a:t>Stalls to persist at thread conflicts</a:t>
            </a:r>
          </a:p>
          <a:p>
            <a:pPr lvl="1"/>
            <a:r>
              <a:rPr lang="en-US" dirty="0" smtClean="0"/>
              <a:t>Flush cache for persist sync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Programmer must provide isolated epochs (including false sharing, otherwise deadlock)</a:t>
            </a:r>
          </a:p>
          <a:p>
            <a:pPr lvl="1"/>
            <a:r>
              <a:rPr lang="en-US" dirty="0" smtClean="0"/>
              <a:t>No dependences through volatile memory</a:t>
            </a:r>
          </a:p>
          <a:p>
            <a:pPr lvl="1"/>
            <a:r>
              <a:rPr lang="en-US" dirty="0" smtClean="0"/>
              <a:t>Introduces dependences according to TSO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r>
              <a:rPr lang="en-US" dirty="0" smtClean="0"/>
              <a:t>	</a:t>
            </a:r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67644" y="2729872"/>
            <a:ext cx="6408712" cy="3239362"/>
            <a:chOff x="1187624" y="2456892"/>
            <a:chExt cx="6948772" cy="3512342"/>
          </a:xfrm>
        </p:grpSpPr>
        <p:grpSp>
          <p:nvGrpSpPr>
            <p:cNvPr id="3" name="Group 2"/>
            <p:cNvGrpSpPr/>
            <p:nvPr/>
          </p:nvGrpSpPr>
          <p:grpSpPr>
            <a:xfrm>
              <a:off x="1187624" y="2456892"/>
              <a:ext cx="6948772" cy="3512342"/>
              <a:chOff x="827584" y="2020879"/>
              <a:chExt cx="8182524" cy="4135956"/>
            </a:xfrm>
          </p:grpSpPr>
          <p:pic>
            <p:nvPicPr>
              <p:cNvPr id="15" name="Picture 6" descr="http://cdn.eteknix.com/wp-content/uploads/2011/11/RAM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092" y="2852936"/>
                <a:ext cx="3610016" cy="27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020879"/>
                <a:ext cx="2867298" cy="1905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250875"/>
                <a:ext cx="2867298" cy="1905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 bwMode="auto">
              <a:xfrm rot="15235822">
                <a:off x="2147538" y="3741334"/>
                <a:ext cx="461953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 bwMode="auto">
              <a:xfrm rot="441950">
                <a:off x="4665480" y="3551695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 bwMode="auto">
              <a:xfrm rot="20789114">
                <a:off x="3327728" y="4344290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 rot="4455321">
              <a:off x="1858671" y="3506893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4455321">
              <a:off x="2034844" y="4247020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110222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and Stores Between 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110223"/>
            <a:ext cx="486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</a:t>
            </a:r>
            <a:r>
              <a:rPr lang="en-US" b="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</a:t>
            </a:r>
            <a:r>
              <a:rPr lang="en-US" b="0" dirty="0" smtClean="0"/>
              <a:t>failure as </a:t>
            </a:r>
            <a:r>
              <a:rPr lang="en-US" b="0" i="1" dirty="0" smtClean="0"/>
              <a:t>recovery </a:t>
            </a:r>
            <a:r>
              <a:rPr lang="en-US" b="0" i="1" dirty="0" smtClean="0"/>
              <a:t>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</a:t>
            </a:r>
            <a:r>
              <a:rPr lang="en-US" b="0" dirty="0" smtClean="0"/>
              <a:t>copies</a:t>
            </a:r>
            <a:r>
              <a:rPr lang="en-US" b="0" dirty="0" smtClean="0"/>
              <a:t> persistent address space to NVRAM at failure, adhering to consistency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Real memory systems must provide </a:t>
            </a:r>
            <a:r>
              <a:rPr lang="en-US" b="0" i="1" dirty="0" smtClean="0"/>
              <a:t>appearance</a:t>
            </a:r>
            <a:r>
              <a:rPr lang="en-US" b="0" dirty="0" smtClean="0"/>
              <a:t> of this model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6297" y="5919663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Enforcing persist order</a:t>
            </a:r>
            <a:r>
              <a:rPr lang="en-US" sz="2400" b="0" i="1" dirty="0" smtClean="0">
                <a:solidFill>
                  <a:srgbClr val="FF0909"/>
                </a:solidFill>
              </a:rPr>
              <a:t> equivalent to enforcing store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Couples consistency and persistency</a:t>
            </a:r>
          </a:p>
          <a:p>
            <a:pPr lvl="1"/>
            <a:r>
              <a:rPr lang="en-US" dirty="0" smtClean="0"/>
              <a:t>1:1 mapping between observable volatile and persistent states</a:t>
            </a:r>
          </a:p>
          <a:p>
            <a:r>
              <a:rPr lang="en-US" dirty="0" smtClean="0"/>
              <a:t>Any two stores that may only be observed in some order implies ordered persists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store</a:t>
            </a:r>
            <a:r>
              <a:rPr lang="en-US" dirty="0" smtClean="0"/>
              <a:t> and the </a:t>
            </a:r>
            <a:r>
              <a:rPr lang="en-US" i="1" dirty="0" smtClean="0"/>
              <a:t>persist</a:t>
            </a:r>
            <a:r>
              <a:rPr lang="en-US" dirty="0" smtClean="0"/>
              <a:t> are the same event</a:t>
            </a:r>
          </a:p>
          <a:p>
            <a:r>
              <a:rPr lang="en-US" dirty="0" smtClean="0"/>
              <a:t>Use consistency model and memory barriers to constrain persist order</a:t>
            </a:r>
          </a:p>
          <a:p>
            <a:pPr lvl="1"/>
            <a:r>
              <a:rPr lang="en-US" dirty="0" smtClean="0"/>
              <a:t>as well as thread 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401108"/>
            <a:ext cx="3270944" cy="25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consistency (SC), enforcing same order for persists and stores</a:t>
            </a:r>
          </a:p>
          <a:p>
            <a:r>
              <a:rPr lang="en-US" dirty="0" smtClean="0"/>
              <a:t>Persists from each thread must not be observed out of program order after failure</a:t>
            </a:r>
          </a:p>
          <a:p>
            <a:r>
              <a:rPr lang="en-US" dirty="0" smtClean="0"/>
              <a:t>Persists from different threads must be observed as interleaving of program orders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59071</TotalTime>
  <Words>2519</Words>
  <Application>Microsoft Office PowerPoint</Application>
  <PresentationFormat>On-screen Show (4:3)</PresentationFormat>
  <Paragraphs>640</Paragraphs>
  <Slides>66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Memory Persistency</vt:lpstr>
      <vt:lpstr>Nonvolatile memory (NVRAM)</vt:lpstr>
      <vt:lpstr>NVRAM recovery</vt:lpstr>
      <vt:lpstr>Memory order</vt:lpstr>
      <vt:lpstr>Memory persistency</vt:lpstr>
      <vt:lpstr>Outline</vt:lpstr>
      <vt:lpstr>Recovery observer</vt:lpstr>
      <vt:lpstr>Strict persistency</vt:lpstr>
      <vt:lpstr>Strict persistency/SC</vt:lpstr>
      <vt:lpstr>Strict persistency/RMO</vt:lpstr>
      <vt:lpstr>Buffered persistency</vt:lpstr>
      <vt:lpstr>Relaxed persistency</vt:lpstr>
      <vt:lpstr>Relaxed persistency example</vt:lpstr>
      <vt:lpstr>Memory Persistency Design Space</vt:lpstr>
      <vt:lpstr>Outline</vt:lpstr>
      <vt:lpstr>Persistent Queue</vt:lpstr>
      <vt:lpstr>Queue Designs</vt:lpstr>
      <vt:lpstr>Copy-While-Locked Queue</vt:lpstr>
      <vt:lpstr>Persistency assumptions and goals</vt:lpstr>
      <vt:lpstr>New persistency models</vt:lpstr>
      <vt:lpstr>Model 1: strict persistency</vt:lpstr>
      <vt:lpstr>Strict persistency queue</vt:lpstr>
      <vt:lpstr>Strict persistency dependences</vt:lpstr>
      <vt:lpstr>Strict persistency dependences</vt:lpstr>
      <vt:lpstr>Strict persistency implementations</vt:lpstr>
      <vt:lpstr>Model 2: epoch persistency</vt:lpstr>
      <vt:lpstr>Persist epoch races (PER)</vt:lpstr>
      <vt:lpstr>Epoch persistency queue, 1st attempt</vt:lpstr>
      <vt:lpstr>Race-free epoch persistency dependences</vt:lpstr>
      <vt:lpstr>Race-free epoch persistency dependences</vt:lpstr>
      <vt:lpstr>Race-free epoch persistency dependences</vt:lpstr>
      <vt:lpstr>Epoch persistency ordering with PER</vt:lpstr>
      <vt:lpstr>PER persist ordering</vt:lpstr>
      <vt:lpstr>Epoch persistency queue, 2nd attempt</vt:lpstr>
      <vt:lpstr>Epoch persistency dependences</vt:lpstr>
      <vt:lpstr>Epoch persistency dependences</vt:lpstr>
      <vt:lpstr>Epoch persistency dependences</vt:lpstr>
      <vt:lpstr>Epoch persistency implementation</vt:lpstr>
      <vt:lpstr>Model 3: strand persistency</vt:lpstr>
      <vt:lpstr>Strand examples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Methodology</vt:lpstr>
      <vt:lpstr>Methodology</vt:lpstr>
      <vt:lpstr>Relaxed persistency</vt:lpstr>
      <vt:lpstr>Persist latency</vt:lpstr>
      <vt:lpstr>Persist coalescing</vt:lpstr>
      <vt:lpstr>Persistent false sharing</vt:lpstr>
      <vt:lpstr>Conclusion</vt:lpstr>
      <vt:lpstr>Thank You!</vt:lpstr>
      <vt:lpstr>Backup Slides</vt:lpstr>
      <vt:lpstr>Persists to same address</vt:lpstr>
      <vt:lpstr>Persists to same address</vt:lpstr>
      <vt:lpstr>Persists to same address</vt:lpstr>
      <vt:lpstr>Coalescing</vt:lpstr>
      <vt:lpstr>Coalescing example</vt:lpstr>
      <vt:lpstr>All queues, 1 thread</vt:lpstr>
      <vt:lpstr>All queues, 8 threads</vt:lpstr>
      <vt:lpstr>Latency, CWL 8 threads</vt:lpstr>
      <vt:lpstr>BPFS</vt:lpstr>
      <vt:lpstr>[dependence template]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2740</cp:revision>
  <dcterms:created xsi:type="dcterms:W3CDTF">2010-03-13T18:55:09Z</dcterms:created>
  <dcterms:modified xsi:type="dcterms:W3CDTF">2014-01-21T19:04:10Z</dcterms:modified>
</cp:coreProperties>
</file>