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3" r:id="rId2"/>
  </p:sldMasterIdLst>
  <p:notesMasterIdLst>
    <p:notesMasterId r:id="rId60"/>
  </p:notesMasterIdLst>
  <p:handoutMasterIdLst>
    <p:handoutMasterId r:id="rId61"/>
  </p:handoutMasterIdLst>
  <p:sldIdLst>
    <p:sldId id="866" r:id="rId3"/>
    <p:sldId id="908" r:id="rId4"/>
    <p:sldId id="1122" r:id="rId5"/>
    <p:sldId id="1123" r:id="rId6"/>
    <p:sldId id="1124" r:id="rId7"/>
    <p:sldId id="1125" r:id="rId8"/>
    <p:sldId id="1126" r:id="rId9"/>
    <p:sldId id="1127" r:id="rId10"/>
    <p:sldId id="1128" r:id="rId11"/>
    <p:sldId id="1139" r:id="rId12"/>
    <p:sldId id="1140" r:id="rId13"/>
    <p:sldId id="1141" r:id="rId14"/>
    <p:sldId id="1142" r:id="rId15"/>
    <p:sldId id="1143" r:id="rId16"/>
    <p:sldId id="1144" r:id="rId17"/>
    <p:sldId id="1130" r:id="rId18"/>
    <p:sldId id="1153" r:id="rId19"/>
    <p:sldId id="1145" r:id="rId20"/>
    <p:sldId id="1147" r:id="rId21"/>
    <p:sldId id="1148" r:id="rId22"/>
    <p:sldId id="1149" r:id="rId23"/>
    <p:sldId id="1131" r:id="rId24"/>
    <p:sldId id="1151" r:id="rId25"/>
    <p:sldId id="1152" r:id="rId26"/>
    <p:sldId id="1150" r:id="rId27"/>
    <p:sldId id="1160" r:id="rId28"/>
    <p:sldId id="1167" r:id="rId29"/>
    <p:sldId id="1156" r:id="rId30"/>
    <p:sldId id="1157" r:id="rId31"/>
    <p:sldId id="1158" r:id="rId32"/>
    <p:sldId id="1159" r:id="rId33"/>
    <p:sldId id="1154" r:id="rId34"/>
    <p:sldId id="1155" r:id="rId35"/>
    <p:sldId id="1162" r:id="rId36"/>
    <p:sldId id="1166" r:id="rId37"/>
    <p:sldId id="1132" r:id="rId38"/>
    <p:sldId id="1163" r:id="rId39"/>
    <p:sldId id="1164" r:id="rId40"/>
    <p:sldId id="1165" r:id="rId41"/>
    <p:sldId id="1134" r:id="rId42"/>
    <p:sldId id="1178" r:id="rId43"/>
    <p:sldId id="1179" r:id="rId44"/>
    <p:sldId id="1180" r:id="rId45"/>
    <p:sldId id="1136" r:id="rId46"/>
    <p:sldId id="1137" r:id="rId47"/>
    <p:sldId id="1173" r:id="rId48"/>
    <p:sldId id="1174" r:id="rId49"/>
    <p:sldId id="1138" r:id="rId50"/>
    <p:sldId id="1170" r:id="rId51"/>
    <p:sldId id="1168" r:id="rId52"/>
    <p:sldId id="1175" r:id="rId53"/>
    <p:sldId id="1176" r:id="rId54"/>
    <p:sldId id="1177" r:id="rId55"/>
    <p:sldId id="1169" r:id="rId56"/>
    <p:sldId id="1171" r:id="rId57"/>
    <p:sldId id="1172" r:id="rId58"/>
    <p:sldId id="1146" r:id="rId59"/>
  </p:sldIdLst>
  <p:sldSz cx="9144000" cy="6858000" type="screen4x3"/>
  <p:notesSz cx="6997700" cy="9271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1F2"/>
    <a:srgbClr val="85C8CD"/>
    <a:srgbClr val="FFA3A3"/>
    <a:srgbClr val="FF7171"/>
    <a:srgbClr val="CEDE00"/>
    <a:srgbClr val="8B9600"/>
    <a:srgbClr val="EEFF0D"/>
    <a:srgbClr val="FF0909"/>
    <a:srgbClr val="FAC090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17" autoAdjust="0"/>
    <p:restoredTop sz="86462" autoAdjust="0"/>
  </p:normalViewPr>
  <p:slideViewPr>
    <p:cSldViewPr>
      <p:cViewPr varScale="1">
        <p:scale>
          <a:sx n="61" d="100"/>
          <a:sy n="61" d="100"/>
        </p:scale>
        <p:origin x="592" y="28"/>
      </p:cViewPr>
      <p:guideLst>
        <p:guide orient="horz" pos="1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24" y="32"/>
      </p:cViewPr>
      <p:guideLst>
        <p:guide orient="horz" pos="2920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81DC7CEB-7569-4CCB-B2EE-BD2E923B94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51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03725"/>
            <a:ext cx="5597525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A438E03B-A831-4514-B351-E82D709C7B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08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51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49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979755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 smtClean="0">
                <a:latin typeface="Calibri" pitchFamily="34" charset="0"/>
                <a:cs typeface="Calibri" pitchFamily="34" charset="0"/>
              </a:rPr>
              <a:t>2014</a:t>
            </a:r>
            <a:r>
              <a:rPr lang="en-US" sz="800" baseline="0" dirty="0" smtClean="0">
                <a:latin typeface="Calibri" pitchFamily="34" charset="0"/>
                <a:cs typeface="Calibri" pitchFamily="34" charset="0"/>
              </a:rPr>
              <a:t> Steven </a:t>
            </a:r>
            <a:r>
              <a:rPr lang="en-US" sz="800" baseline="0" dirty="0" err="1" smtClean="0">
                <a:latin typeface="Calibri" pitchFamily="34" charset="0"/>
                <a:cs typeface="Calibri" pitchFamily="34" charset="0"/>
              </a:rPr>
              <a:t>Pelley</a:t>
            </a:r>
            <a:endParaRPr lang="en-US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1180131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/>
              <a:t>© </a:t>
            </a:r>
            <a:r>
              <a:rPr lang="en-US" sz="800" dirty="0" smtClean="0"/>
              <a:t>2009 Steven </a:t>
            </a:r>
            <a:r>
              <a:rPr lang="en-US" sz="800" dirty="0" err="1" smtClean="0"/>
              <a:t>Pelley</a:t>
            </a:r>
            <a:endParaRPr lang="en-US" sz="800" dirty="0"/>
          </a:p>
        </p:txBody>
      </p:sp>
      <p:pic>
        <p:nvPicPr>
          <p:cNvPr id="5" name="Picture 4" descr="http://weblog.infoworld.com/smbit/archives/images/logo_apc.gif"/>
          <p:cNvPicPr>
            <a:picLocks noChangeAspect="1" noChangeArrowheads="1"/>
          </p:cNvPicPr>
          <p:nvPr userDrawn="1"/>
        </p:nvPicPr>
        <p:blipFill>
          <a:blip r:embed="rId14" cstate="print"/>
          <a:srcRect t="33333" b="33333"/>
          <a:stretch>
            <a:fillRect/>
          </a:stretch>
        </p:blipFill>
        <p:spPr bwMode="auto">
          <a:xfrm>
            <a:off x="8229600" y="228600"/>
            <a:ext cx="914400" cy="3048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1470025"/>
          </a:xfrm>
        </p:spPr>
        <p:txBody>
          <a:bodyPr/>
          <a:lstStyle/>
          <a:p>
            <a:r>
              <a:rPr lang="en-US" sz="4000" dirty="0" smtClean="0"/>
              <a:t>Memory Persistency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6492" y="3764632"/>
            <a:ext cx="8324964" cy="1752600"/>
          </a:xfrm>
        </p:spPr>
        <p:txBody>
          <a:bodyPr/>
          <a:lstStyle/>
          <a:p>
            <a:r>
              <a:rPr lang="en-US" sz="2400" dirty="0" smtClean="0"/>
              <a:t>Steven Pelley, Peter M. Chen, Thomas F. </a:t>
            </a:r>
            <a:r>
              <a:rPr lang="en-US" sz="2400" dirty="0" err="1" smtClean="0"/>
              <a:t>Wenisch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as log/journal in file systems and 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dirty="0" smtClean="0"/>
              <a:t>Features:</a:t>
            </a:r>
          </a:p>
          <a:p>
            <a:pPr lvl="1"/>
            <a:r>
              <a:rPr lang="en-US" dirty="0" smtClean="0"/>
              <a:t>Serialize inserts</a:t>
            </a:r>
          </a:p>
          <a:p>
            <a:pPr lvl="1"/>
            <a:r>
              <a:rPr lang="en-US" dirty="0" smtClean="0"/>
              <a:t>Recovered queue disallows or detects holes</a:t>
            </a:r>
          </a:p>
          <a:p>
            <a:r>
              <a:rPr lang="en-US" dirty="0" smtClean="0"/>
              <a:t>Goal: maximize volatile performance (instruction execution rate) and improve persist concurrency for inserts</a:t>
            </a:r>
          </a:p>
          <a:p>
            <a:r>
              <a:rPr lang="en-US" dirty="0" smtClean="0"/>
              <a:t>Implementation: based on circular buffer</a:t>
            </a:r>
          </a:p>
          <a:p>
            <a:pPr lvl="1"/>
            <a:r>
              <a:rPr lang="en-US" dirty="0" smtClean="0"/>
              <a:t>Data segment, </a:t>
            </a:r>
            <a:r>
              <a:rPr lang="en-US" i="1" dirty="0" smtClean="0"/>
              <a:t>head</a:t>
            </a:r>
            <a:r>
              <a:rPr lang="en-US" dirty="0" smtClean="0"/>
              <a:t> marks next location to insert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3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Copy-while-locked (CWL)</a:t>
            </a:r>
          </a:p>
          <a:p>
            <a:pPr lvl="1"/>
            <a:r>
              <a:rPr lang="en-US" dirty="0" smtClean="0"/>
              <a:t>Single lock protects insert operation</a:t>
            </a:r>
          </a:p>
          <a:p>
            <a:r>
              <a:rPr lang="en-US" dirty="0" smtClean="0"/>
              <a:t>Two-Lock Concurrent</a:t>
            </a:r>
          </a:p>
          <a:p>
            <a:pPr lvl="1"/>
            <a:r>
              <a:rPr lang="en-US" dirty="0" smtClean="0"/>
              <a:t>Different locks to reserve and update </a:t>
            </a:r>
            <a:r>
              <a:rPr lang="en-US" i="1" dirty="0" smtClean="0"/>
              <a:t>head</a:t>
            </a:r>
          </a:p>
          <a:p>
            <a:pPr lvl="1"/>
            <a:r>
              <a:rPr lang="en-US" dirty="0" smtClean="0"/>
              <a:t>Lesson: </a:t>
            </a:r>
            <a:r>
              <a:rPr lang="en-US" i="1" dirty="0" smtClean="0"/>
              <a:t>thread</a:t>
            </a:r>
            <a:r>
              <a:rPr lang="en-US" dirty="0" smtClean="0"/>
              <a:t> concurrency creates </a:t>
            </a:r>
            <a:r>
              <a:rPr lang="en-US" i="1" dirty="0" smtClean="0"/>
              <a:t>persist</a:t>
            </a:r>
            <a:r>
              <a:rPr lang="en-US" dirty="0" smtClean="0"/>
              <a:t> concurrency even for strict persistency</a:t>
            </a:r>
            <a:endParaRPr lang="en-US" dirty="0"/>
          </a:p>
          <a:p>
            <a:r>
              <a:rPr lang="en-US" dirty="0" smtClean="0"/>
              <a:t>Queue-holes [IBM]</a:t>
            </a:r>
            <a:endParaRPr lang="en-US" dirty="0" smtClean="0"/>
          </a:p>
          <a:p>
            <a:pPr lvl="1"/>
            <a:r>
              <a:rPr lang="en-US" dirty="0" smtClean="0"/>
              <a:t>Detect holes.  </a:t>
            </a:r>
            <a:r>
              <a:rPr lang="en-US" dirty="0"/>
              <a:t>S</a:t>
            </a:r>
            <a:r>
              <a:rPr lang="en-US" dirty="0" smtClean="0"/>
              <a:t>ingle lock but concurrent copies</a:t>
            </a:r>
          </a:p>
          <a:p>
            <a:r>
              <a:rPr lang="en-US" dirty="0" smtClean="0"/>
              <a:t>Focus on </a:t>
            </a:r>
            <a:r>
              <a:rPr lang="en-US" b="1" i="1" dirty="0" smtClean="0">
                <a:solidFill>
                  <a:srgbClr val="FF0000"/>
                </a:solidFill>
              </a:rPr>
              <a:t>CWL</a:t>
            </a:r>
            <a:r>
              <a:rPr lang="en-US" dirty="0" smtClean="0"/>
              <a:t> (see dissertation for others)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6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 bwMode="auto">
          <a:xfrm>
            <a:off x="4804774" y="355881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1" name="Rounded Rectangle 40"/>
          <p:cNvSpPr/>
          <p:nvPr/>
        </p:nvSpPr>
        <p:spPr bwMode="auto">
          <a:xfrm>
            <a:off x="1979712" y="355881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Copy-While-Locked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1268760"/>
            <a:ext cx="66367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87724" y="3645024"/>
            <a:ext cx="1115846" cy="1097648"/>
            <a:chOff x="2772078" y="3693860"/>
            <a:chExt cx="1115846" cy="1097648"/>
          </a:xfrm>
        </p:grpSpPr>
        <p:sp>
          <p:nvSpPr>
            <p:cNvPr id="7" name="Rectangle 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30529" y="4110569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3599892" y="483315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8393" y="5065149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07825" y="5919663"/>
            <a:ext cx="6928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Persistency model must enforce persist orderings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7632340" y="35248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77256" y="4332650"/>
            <a:ext cx="1298424" cy="727022"/>
            <a:chOff x="2677256" y="4332650"/>
            <a:chExt cx="1298424" cy="727022"/>
          </a:xfrm>
        </p:grpSpPr>
        <p:sp>
          <p:nvSpPr>
            <p:cNvPr id="20" name="Right Arrow 19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1" name="Right Arrow 20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2" name="Right Arrow 21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932040" y="3639773"/>
            <a:ext cx="1115846" cy="1097648"/>
            <a:chOff x="2772078" y="3693860"/>
            <a:chExt cx="1115846" cy="1097648"/>
          </a:xfrm>
        </p:grpSpPr>
        <p:sp>
          <p:nvSpPr>
            <p:cNvPr id="29" name="Rectangle 28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6444208" y="4827905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521572" y="4327399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Right Arrow 36"/>
          <p:cNvSpPr/>
          <p:nvPr/>
        </p:nvSpPr>
        <p:spPr bwMode="auto">
          <a:xfrm>
            <a:off x="4485454" y="5122482"/>
            <a:ext cx="1562431" cy="263485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02172" y="2816932"/>
            <a:ext cx="21916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Persist Ordering</a:t>
            </a:r>
            <a:br>
              <a:rPr lang="en-US" dirty="0" smtClean="0"/>
            </a:br>
            <a:r>
              <a:rPr lang="en-US" dirty="0" smtClean="0"/>
              <a:t>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4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Persistency assumptions and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all persists occur in-place (no logging)</a:t>
            </a:r>
          </a:p>
          <a:p>
            <a:r>
              <a:rPr lang="en-US" dirty="0" smtClean="0"/>
              <a:t>Assume </a:t>
            </a:r>
            <a:r>
              <a:rPr lang="en-US" i="1" dirty="0" smtClean="0"/>
              <a:t>persist buffering</a:t>
            </a:r>
            <a:endParaRPr lang="en-US" dirty="0" smtClean="0"/>
          </a:p>
          <a:p>
            <a:pPr lvl="1"/>
            <a:r>
              <a:rPr lang="en-US" dirty="0" smtClean="0"/>
              <a:t>Thread state proceeds ahead of persists</a:t>
            </a:r>
          </a:p>
          <a:p>
            <a:pPr lvl="1"/>
            <a:r>
              <a:rPr lang="en-US" dirty="0" smtClean="0"/>
              <a:t>But persists still occur in proper order</a:t>
            </a:r>
          </a:p>
          <a:p>
            <a:pPr lvl="1"/>
            <a:r>
              <a:rPr lang="en-US" dirty="0"/>
              <a:t>P</a:t>
            </a:r>
            <a:r>
              <a:rPr lang="en-US" i="1" dirty="0" smtClean="0"/>
              <a:t>ersist order critical path</a:t>
            </a:r>
            <a:r>
              <a:rPr lang="en-US" dirty="0" smtClean="0"/>
              <a:t> limits performance</a:t>
            </a:r>
          </a:p>
          <a:p>
            <a:r>
              <a:rPr lang="en-US" dirty="0" smtClean="0"/>
              <a:t>Assume </a:t>
            </a:r>
            <a:r>
              <a:rPr lang="en-US" i="1" dirty="0" smtClean="0"/>
              <a:t>persist coalescing</a:t>
            </a:r>
            <a:endParaRPr lang="en-US" dirty="0" smtClean="0"/>
          </a:p>
          <a:p>
            <a:pPr lvl="1"/>
            <a:r>
              <a:rPr lang="en-US" dirty="0" smtClean="0"/>
              <a:t>Persists to the same address may </a:t>
            </a:r>
            <a:r>
              <a:rPr lang="en-US" i="1" dirty="0" smtClean="0"/>
              <a:t>coalesce</a:t>
            </a:r>
            <a:r>
              <a:rPr lang="en-US" dirty="0" smtClean="0"/>
              <a:t> (persist only last value) if no ordering constraints violated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58893" y="5919663"/>
            <a:ext cx="6226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Goal: create models to minimize critical path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07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persistency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models use SC as consistency model</a:t>
            </a:r>
          </a:p>
          <a:p>
            <a:pPr lvl="1"/>
            <a:r>
              <a:rPr lang="en-US" dirty="0" smtClean="0"/>
              <a:t>Easier to reason about (removes relaxed consistency/relaxed persistency weirdness)</a:t>
            </a:r>
          </a:p>
          <a:p>
            <a:pPr lvl="1"/>
            <a:r>
              <a:rPr lang="en-US" dirty="0" smtClean="0"/>
              <a:t>Easier to evaluate (memory tracing observes SC)</a:t>
            </a:r>
          </a:p>
          <a:p>
            <a:r>
              <a:rPr lang="en-US" dirty="0"/>
              <a:t>S</a:t>
            </a:r>
            <a:r>
              <a:rPr lang="en-US" dirty="0" smtClean="0"/>
              <a:t>uccessively relax persistency to improve persist concurrency/reduce critical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1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1: strict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volatile memory state that might be observed by the recovery observer processor under SC is an allowable persistent state</a:t>
            </a:r>
          </a:p>
          <a:p>
            <a:r>
              <a:rPr lang="en-US" dirty="0" smtClean="0"/>
              <a:t>Equivalent: </a:t>
            </a:r>
            <a:r>
              <a:rPr lang="en-US" dirty="0"/>
              <a:t>t</a:t>
            </a:r>
            <a:r>
              <a:rPr lang="en-US" dirty="0" smtClean="0"/>
              <a:t>wo stores guaranteed to be ordered w.r.t. recovery observer implies ordered persists</a:t>
            </a:r>
          </a:p>
          <a:p>
            <a:r>
              <a:rPr lang="en-US" i="1" dirty="0" smtClean="0"/>
              <a:t>Persist sync</a:t>
            </a:r>
            <a:r>
              <a:rPr lang="en-US" dirty="0" smtClean="0"/>
              <a:t> allows ordering persists with visible side effects (</a:t>
            </a:r>
            <a:r>
              <a:rPr lang="en-US" dirty="0" err="1" smtClean="0"/>
              <a:t>syscall</a:t>
            </a:r>
            <a:r>
              <a:rPr lang="en-US" dirty="0" smtClean="0"/>
              <a:t>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8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8332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Persist order determined by program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3136900"/>
            <a:ext cx="66367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6672" y="5202772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Lock serializes persists between threads</a:t>
            </a:r>
            <a:endParaRPr lang="en-US" sz="2400" b="0" dirty="0" smtClean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4048" y="3140968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Large entries persist in </a:t>
            </a:r>
            <a:r>
              <a:rPr lang="en-US" sz="2400" b="0" dirty="0" smtClean="0">
                <a:solidFill>
                  <a:srgbClr val="FF0000"/>
                </a:solidFill>
              </a:rPr>
              <a:t>program order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9548" y="2132856"/>
            <a:ext cx="4614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No code annotation necessary!</a:t>
            </a:r>
            <a:endParaRPr lang="en-US" sz="2400" b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77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881" y="5919663"/>
            <a:ext cx="903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Minimal dependences shown.  Persists to head likely to coalesce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15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ounded Rectangle 83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85" name="Rounded Rectangle 84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86" name="Rounded Rectangle 85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 bwMode="auto">
          <a:xfrm rot="2403358">
            <a:off x="3363612" y="1997641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8" name="Rectangle 17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2403358">
            <a:off x="7576080" y="1992390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355976" y="3784992"/>
            <a:ext cx="1115846" cy="1097648"/>
            <a:chOff x="2772078" y="3693860"/>
            <a:chExt cx="1115846" cy="1097648"/>
          </a:xfrm>
        </p:grpSpPr>
        <p:sp>
          <p:nvSpPr>
            <p:cNvPr id="42" name="Rectangle 41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5868144" y="4973124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310684" y="4250537"/>
            <a:ext cx="813044" cy="1354690"/>
            <a:chOff x="3092743" y="4506613"/>
            <a:chExt cx="813044" cy="1354690"/>
          </a:xfrm>
        </p:grpSpPr>
        <p:sp>
          <p:nvSpPr>
            <p:cNvPr id="45" name="TextBox 44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sp>
        <p:nvSpPr>
          <p:cNvPr id="49" name="Right Arrow 4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6758" y="4699134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77" name="Right Arrow 76"/>
          <p:cNvSpPr/>
          <p:nvPr/>
        </p:nvSpPr>
        <p:spPr bwMode="auto">
          <a:xfrm rot="19278908">
            <a:off x="2175761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8" name="Right Arrow 77"/>
          <p:cNvSpPr/>
          <p:nvPr/>
        </p:nvSpPr>
        <p:spPr bwMode="auto">
          <a:xfrm rot="19278908">
            <a:off x="4188528" y="3892529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9" name="Right Arrow 78"/>
          <p:cNvSpPr/>
          <p:nvPr/>
        </p:nvSpPr>
        <p:spPr bwMode="auto">
          <a:xfrm rot="19278908">
            <a:off x="6388466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0" name="Right Arrow 7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1" name="Right Arrow 8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2934" y="5919663"/>
            <a:ext cx="8078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Guarantees correct recovery, but over-constraints persists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32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Delay execution at each persist</a:t>
            </a:r>
          </a:p>
          <a:p>
            <a:r>
              <a:rPr lang="en-US" dirty="0" smtClean="0"/>
              <a:t>Serialize persists when reserving memory bus</a:t>
            </a:r>
          </a:p>
          <a:p>
            <a:r>
              <a:rPr lang="en-US" dirty="0" smtClean="0"/>
              <a:t>Queue persists from each thread, detecting access races (including synchronization races) that introduce order across threads</a:t>
            </a:r>
          </a:p>
          <a:p>
            <a:r>
              <a:rPr lang="en-US" dirty="0" smtClean="0"/>
              <a:t>Combine HTM and hardware durable transactions</a:t>
            </a:r>
          </a:p>
          <a:p>
            <a:pPr lvl="1"/>
            <a:r>
              <a:rPr lang="en-US" dirty="0" smtClean="0"/>
              <a:t>Persistent </a:t>
            </a:r>
            <a:r>
              <a:rPr lang="en-US" dirty="0" err="1" smtClean="0"/>
              <a:t>bulkSC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5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Nonvolatile memory (NVRAM)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latency random access, durable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5187" y="5919663"/>
            <a:ext cx="5833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NVRAM enables persistent main memory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422519"/>
              </p:ext>
            </p:extLst>
          </p:nvPr>
        </p:nvGraphicFramePr>
        <p:xfrm>
          <a:off x="1524000" y="2420888"/>
          <a:ext cx="609600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technology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Random read latency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Durable?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90µs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NVRAM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50-1000ns [IBM]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30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2: epoch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 persisting large objects with SC introduces program-order constraints</a:t>
            </a:r>
          </a:p>
          <a:p>
            <a:r>
              <a:rPr lang="en-US" dirty="0" smtClean="0"/>
              <a:t>Instead, use </a:t>
            </a:r>
            <a:r>
              <a:rPr lang="en-US" i="1" dirty="0" smtClean="0"/>
              <a:t>persist barrier</a:t>
            </a:r>
            <a:r>
              <a:rPr lang="en-US" dirty="0" smtClean="0"/>
              <a:t> to divide execution into </a:t>
            </a:r>
            <a:r>
              <a:rPr lang="en-US" i="1" dirty="0" smtClean="0"/>
              <a:t>persist epochs</a:t>
            </a:r>
          </a:p>
          <a:p>
            <a:r>
              <a:rPr lang="en-US" dirty="0" smtClean="0"/>
              <a:t>Persists within each epoch are </a:t>
            </a:r>
            <a:r>
              <a:rPr lang="en-US" dirty="0" smtClean="0"/>
              <a:t>concurrent</a:t>
            </a:r>
          </a:p>
          <a:p>
            <a:r>
              <a:rPr lang="en-US" dirty="0" smtClean="0"/>
              <a:t>Data sharing continues to observer SC</a:t>
            </a:r>
            <a:endParaRPr lang="en-US" dirty="0" smtClean="0"/>
          </a:p>
          <a:p>
            <a:r>
              <a:rPr lang="en-US" dirty="0" smtClean="0"/>
              <a:t>Determining persist order between threads can get tricky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9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epoch races (PER)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what circumstances are persists between threads ordered?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Persist epoch race: 2+ threads contain epochs that race (including </a:t>
            </a:r>
            <a:r>
              <a:rPr lang="en-US" dirty="0" smtClean="0"/>
              <a:t>sync. </a:t>
            </a:r>
            <a:r>
              <a:rPr lang="en-US" dirty="0"/>
              <a:t>r</a:t>
            </a:r>
            <a:r>
              <a:rPr lang="en-US" dirty="0" smtClean="0"/>
              <a:t>aces) and at least one epoch persists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2528899"/>
            <a:ext cx="12538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1</a:t>
            </a:r>
          </a:p>
          <a:p>
            <a:pPr algn="l"/>
            <a:r>
              <a:rPr lang="en-US" b="0" dirty="0" smtClean="0"/>
              <a:t>Persist A</a:t>
            </a:r>
          </a:p>
          <a:p>
            <a:pPr algn="l"/>
            <a:r>
              <a:rPr lang="en-US" b="0" dirty="0" smtClean="0"/>
              <a:t>Persist B</a:t>
            </a:r>
          </a:p>
          <a:p>
            <a:pPr algn="l"/>
            <a:r>
              <a:rPr lang="en-US" b="0" dirty="0" smtClean="0"/>
              <a:t>Barrier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64586" y="2528899"/>
            <a:ext cx="12682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2</a:t>
            </a:r>
          </a:p>
          <a:p>
            <a:pPr algn="l"/>
            <a:endParaRPr lang="en-US" b="0" dirty="0" smtClean="0"/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Read </a:t>
            </a:r>
            <a:r>
              <a:rPr lang="en-US" b="0" dirty="0" smtClean="0"/>
              <a:t>A</a:t>
            </a:r>
            <a:endParaRPr lang="en-US" b="0" dirty="0" smtClean="0"/>
          </a:p>
          <a:p>
            <a:pPr algn="l"/>
            <a:r>
              <a:rPr lang="en-US" b="0" dirty="0" smtClean="0"/>
              <a:t>Persist B</a:t>
            </a:r>
            <a:r>
              <a:rPr lang="en-US" b="0" dirty="0" smtClean="0"/>
              <a:t>’</a:t>
            </a:r>
          </a:p>
          <a:p>
            <a:pPr algn="l"/>
            <a:r>
              <a:rPr lang="en-US" b="0" dirty="0" smtClean="0"/>
              <a:t>Barrier</a:t>
            </a:r>
            <a:endParaRPr lang="en-US" b="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933148" y="2816932"/>
            <a:ext cx="31790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Can B’ persist before A?</a:t>
            </a:r>
          </a:p>
          <a:p>
            <a:pPr algn="l"/>
            <a:r>
              <a:rPr lang="en-US" b="0" dirty="0" smtClean="0"/>
              <a:t>Can B’ persist before B?</a:t>
            </a:r>
          </a:p>
          <a:p>
            <a:pPr algn="l"/>
            <a:endParaRPr lang="en-US" b="0" dirty="0"/>
          </a:p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Epochs aren’t </a:t>
            </a:r>
            <a:r>
              <a:rPr lang="en-US" b="0" i="1" dirty="0" err="1" smtClean="0">
                <a:solidFill>
                  <a:srgbClr val="FF0000"/>
                </a:solidFill>
              </a:rPr>
              <a:t>serializable</a:t>
            </a:r>
            <a:r>
              <a:rPr lang="en-US" b="0" i="1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8" name="Right Arrow 7"/>
          <p:cNvSpPr/>
          <p:nvPr/>
        </p:nvSpPr>
        <p:spPr bwMode="auto">
          <a:xfrm rot="1652981">
            <a:off x="2498723" y="3225754"/>
            <a:ext cx="406937" cy="164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789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</a:t>
            </a:r>
            <a:r>
              <a:rPr lang="en-US" baseline="0" dirty="0" smtClean="0"/>
              <a:t> persistency queue, 1</a:t>
            </a:r>
            <a:r>
              <a:rPr lang="en-US" baseline="30000" dirty="0" smtClean="0"/>
              <a:t>st</a:t>
            </a:r>
            <a:r>
              <a:rPr lang="en-US" baseline="0" dirty="0" smtClean="0"/>
              <a:t> attempt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1700808"/>
            <a:ext cx="663675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barrier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4048" y="1736812"/>
            <a:ext cx="4248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Surround lock/unlock with</a:t>
            </a:r>
            <a:br>
              <a:rPr lang="en-US" sz="2400" b="0" dirty="0" smtClean="0">
                <a:solidFill>
                  <a:srgbClr val="FF0000"/>
                </a:solidFill>
              </a:rPr>
            </a:br>
            <a:r>
              <a:rPr lang="en-US" sz="2400" b="0" dirty="0" smtClean="0">
                <a:solidFill>
                  <a:srgbClr val="FF0000"/>
                </a:solidFill>
              </a:rPr>
              <a:t>barriers to prevent persist</a:t>
            </a:r>
            <a:br>
              <a:rPr lang="en-US" sz="2400" b="0" dirty="0" smtClean="0">
                <a:solidFill>
                  <a:srgbClr val="FF0000"/>
                </a:solidFill>
              </a:rPr>
            </a:br>
            <a:r>
              <a:rPr lang="en-US" sz="2400" b="0" dirty="0" smtClean="0">
                <a:solidFill>
                  <a:srgbClr val="FF0000"/>
                </a:solidFill>
              </a:rPr>
              <a:t>epoch </a:t>
            </a:r>
            <a:r>
              <a:rPr lang="en-US" sz="2400" b="0" dirty="0" smtClean="0">
                <a:solidFill>
                  <a:srgbClr val="FF0000"/>
                </a:solidFill>
              </a:rPr>
              <a:t>races.  Serializes inserts</a:t>
            </a:r>
            <a:endParaRPr lang="en-US" sz="2400" b="0" dirty="0" smtClean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4048" y="4759059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Barrier ensures </a:t>
            </a:r>
            <a:r>
              <a:rPr lang="en-US" sz="2400" b="0" i="1" dirty="0" smtClean="0">
                <a:solidFill>
                  <a:srgbClr val="FF0000"/>
                </a:solidFill>
              </a:rPr>
              <a:t>head</a:t>
            </a:r>
            <a:r>
              <a:rPr lang="en-US" sz="2400" b="0" dirty="0" smtClean="0">
                <a:solidFill>
                  <a:srgbClr val="FF0000"/>
                </a:solidFill>
              </a:rPr>
              <a:t> does</a:t>
            </a:r>
          </a:p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not persist before </a:t>
            </a:r>
            <a:r>
              <a:rPr lang="en-US" sz="2400" b="0" i="1" dirty="0" smtClean="0">
                <a:solidFill>
                  <a:srgbClr val="FF0000"/>
                </a:solidFill>
              </a:rPr>
              <a:t>data</a:t>
            </a:r>
            <a:r>
              <a:rPr lang="en-US" sz="2400" b="0" dirty="0" smtClean="0">
                <a:solidFill>
                  <a:srgbClr val="FF0000"/>
                </a:solidFill>
              </a:rPr>
              <a:t>, but </a:t>
            </a:r>
            <a:r>
              <a:rPr lang="en-US" sz="2400" b="0" i="1" dirty="0" smtClean="0">
                <a:solidFill>
                  <a:srgbClr val="FF0000"/>
                </a:solidFill>
              </a:rPr>
              <a:t>data</a:t>
            </a:r>
            <a:r>
              <a:rPr lang="en-US" sz="2400" b="0" dirty="0" smtClean="0">
                <a:solidFill>
                  <a:srgbClr val="FF0000"/>
                </a:solidFill>
              </a:rPr>
              <a:t> persists concurrently</a:t>
            </a:r>
            <a:endParaRPr lang="en-US" sz="2400" b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93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Race-free epoch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 bwMode="auto">
          <a:xfrm rot="2403358">
            <a:off x="3363612" y="1997641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8" name="Rectangle 17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2403358">
            <a:off x="7576080" y="1992390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355976" y="3784992"/>
            <a:ext cx="1115846" cy="1097648"/>
            <a:chOff x="2772078" y="3693860"/>
            <a:chExt cx="1115846" cy="1097648"/>
          </a:xfrm>
        </p:grpSpPr>
        <p:sp>
          <p:nvSpPr>
            <p:cNvPr id="42" name="Rectangle 41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5868144" y="4973124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310684" y="4250537"/>
            <a:ext cx="813044" cy="1354690"/>
            <a:chOff x="3092743" y="4506613"/>
            <a:chExt cx="813044" cy="1354690"/>
          </a:xfrm>
        </p:grpSpPr>
        <p:sp>
          <p:nvSpPr>
            <p:cNvPr id="45" name="TextBox 44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sp>
        <p:nvSpPr>
          <p:cNvPr id="49" name="Right Arrow 4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6758" y="4699134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77" name="Right Arrow 76"/>
          <p:cNvSpPr/>
          <p:nvPr/>
        </p:nvSpPr>
        <p:spPr bwMode="auto">
          <a:xfrm rot="19278908">
            <a:off x="2175761" y="1424947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8" name="Right Arrow 77"/>
          <p:cNvSpPr/>
          <p:nvPr/>
        </p:nvSpPr>
        <p:spPr bwMode="auto">
          <a:xfrm rot="19278908">
            <a:off x="4188528" y="3892529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9" name="Right Arrow 78"/>
          <p:cNvSpPr/>
          <p:nvPr/>
        </p:nvSpPr>
        <p:spPr bwMode="auto">
          <a:xfrm rot="19278908">
            <a:off x="6388466" y="1424947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0" name="Right Arrow 7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1" name="Right Arrow 8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157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35" name="Rounded Rectangle 34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36" name="Rounded Rectangle 35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Race-free epoch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 bwMode="auto">
          <a:xfrm rot="2403358">
            <a:off x="3363612" y="1997641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8" name="Rectangle 17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2403358">
            <a:off x="7576080" y="1992390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355976" y="3784992"/>
            <a:ext cx="1115846" cy="1097648"/>
            <a:chOff x="2772078" y="3693860"/>
            <a:chExt cx="1115846" cy="1097648"/>
          </a:xfrm>
        </p:grpSpPr>
        <p:sp>
          <p:nvSpPr>
            <p:cNvPr id="42" name="Rectangle 41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5868144" y="4973124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310684" y="4250537"/>
            <a:ext cx="813044" cy="1354690"/>
            <a:chOff x="3092743" y="4506613"/>
            <a:chExt cx="813044" cy="1354690"/>
          </a:xfrm>
        </p:grpSpPr>
        <p:sp>
          <p:nvSpPr>
            <p:cNvPr id="45" name="TextBox 44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sp>
        <p:nvSpPr>
          <p:cNvPr id="49" name="Right Arrow 4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6758" y="4699134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77" name="Right Arrow 76"/>
          <p:cNvSpPr/>
          <p:nvPr/>
        </p:nvSpPr>
        <p:spPr bwMode="auto">
          <a:xfrm rot="19278908">
            <a:off x="2175761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8" name="Right Arrow 77"/>
          <p:cNvSpPr/>
          <p:nvPr/>
        </p:nvSpPr>
        <p:spPr bwMode="auto">
          <a:xfrm rot="19278908">
            <a:off x="4188528" y="3892529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9" name="Right Arrow 78"/>
          <p:cNvSpPr/>
          <p:nvPr/>
        </p:nvSpPr>
        <p:spPr bwMode="auto">
          <a:xfrm rot="19278908">
            <a:off x="6388466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0" name="Right Arrow 7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1" name="Right Arrow 8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368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Race-free epoch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46935" y="5919663"/>
            <a:ext cx="7050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Entries persist in parallel, but inserts still serialized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94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 persistency </a:t>
            </a:r>
            <a:r>
              <a:rPr lang="en-US" dirty="0" smtClean="0"/>
              <a:t>ordering with 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Persist </a:t>
            </a:r>
            <a:r>
              <a:rPr lang="en-US" i="1" dirty="0" smtClean="0"/>
              <a:t>A</a:t>
            </a:r>
            <a:r>
              <a:rPr lang="en-US" dirty="0" smtClean="0"/>
              <a:t> ordered before persist </a:t>
            </a:r>
            <a:r>
              <a:rPr lang="en-US" i="1" dirty="0" smtClean="0"/>
              <a:t>B</a:t>
            </a:r>
            <a:r>
              <a:rPr lang="en-US" dirty="0" smtClean="0"/>
              <a:t> if:</a:t>
            </a:r>
          </a:p>
          <a:p>
            <a:pPr lvl="1"/>
            <a:r>
              <a:rPr lang="en-US" dirty="0" smtClean="0"/>
              <a:t>Race (sync or data) </a:t>
            </a:r>
            <a:r>
              <a:rPr lang="en-US" dirty="0" smtClean="0"/>
              <a:t>in epoch </a:t>
            </a:r>
            <a:r>
              <a:rPr lang="en-US" i="1" dirty="0" smtClean="0"/>
              <a:t>after</a:t>
            </a:r>
            <a:r>
              <a:rPr lang="en-US" dirty="0" smtClean="0"/>
              <a:t> A and in epoch </a:t>
            </a:r>
            <a:r>
              <a:rPr lang="en-US" i="1" dirty="0" smtClean="0"/>
              <a:t>prior to</a:t>
            </a:r>
            <a:r>
              <a:rPr lang="en-US" dirty="0" smtClean="0"/>
              <a:t> </a:t>
            </a:r>
            <a:r>
              <a:rPr lang="en-US" dirty="0" smtClean="0"/>
              <a:t>B (same rule as in absence of PER)</a:t>
            </a:r>
          </a:p>
          <a:p>
            <a:pPr lvl="1"/>
            <a:r>
              <a:rPr lang="en-US" dirty="0" smtClean="0"/>
              <a:t>Or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/>
              <a:t>B</a:t>
            </a:r>
            <a:r>
              <a:rPr lang="en-US" dirty="0"/>
              <a:t> are to the same </a:t>
            </a:r>
            <a:r>
              <a:rPr lang="en-US" dirty="0" smtClean="0"/>
              <a:t>address</a:t>
            </a:r>
            <a:br>
              <a:rPr lang="en-US" dirty="0" smtClean="0"/>
            </a:br>
            <a:r>
              <a:rPr lang="en-US" dirty="0" smtClean="0"/>
              <a:t>(even </a:t>
            </a:r>
            <a:r>
              <a:rPr lang="en-US" dirty="0"/>
              <a:t>if epochs race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Otherwise concurrent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9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 persist ordering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87524" y="3789040"/>
            <a:ext cx="3664914" cy="2691011"/>
            <a:chOff x="359532" y="1268760"/>
            <a:chExt cx="3664914" cy="2691011"/>
          </a:xfrm>
        </p:grpSpPr>
        <p:grpSp>
          <p:nvGrpSpPr>
            <p:cNvPr id="12" name="Group 11"/>
            <p:cNvGrpSpPr/>
            <p:nvPr/>
          </p:nvGrpSpPr>
          <p:grpSpPr>
            <a:xfrm>
              <a:off x="359532" y="1713002"/>
              <a:ext cx="3664914" cy="2246769"/>
              <a:chOff x="416745" y="1568986"/>
              <a:chExt cx="3664914" cy="2246769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416745" y="1568986"/>
                <a:ext cx="3664914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 smtClean="0"/>
                  <a:t>Thread 1:</a:t>
                </a:r>
                <a:r>
                  <a:rPr lang="en-US" b="0" dirty="0" smtClean="0"/>
                  <a:t> A | B C</a:t>
                </a:r>
              </a:p>
              <a:p>
                <a:pPr algn="l"/>
                <a:r>
                  <a:rPr lang="en-US" dirty="0" smtClean="0"/>
                  <a:t>Thread 2:</a:t>
                </a:r>
                <a:r>
                  <a:rPr lang="en-US" b="0" dirty="0" smtClean="0"/>
                  <a:t>                  </a:t>
                </a:r>
                <a:r>
                  <a:rPr lang="en-US" b="0" dirty="0"/>
                  <a:t> </a:t>
                </a:r>
                <a:r>
                  <a:rPr lang="en-US" b="0" dirty="0" smtClean="0"/>
                  <a:t>C’ D | E</a:t>
                </a:r>
              </a:p>
              <a:p>
                <a:pPr algn="l"/>
                <a:endParaRPr lang="en-US" b="0" dirty="0"/>
              </a:p>
              <a:p>
                <a:pPr algn="l"/>
                <a:r>
                  <a:rPr lang="en-US" b="0" dirty="0" smtClean="0"/>
                  <a:t>A before E (race and barriers)</a:t>
                </a:r>
              </a:p>
              <a:p>
                <a:pPr algn="l"/>
                <a:r>
                  <a:rPr lang="en-US" b="0" dirty="0" smtClean="0"/>
                  <a:t>C before C’ (cache coherence)</a:t>
                </a:r>
              </a:p>
              <a:p>
                <a:pPr algn="l"/>
                <a:r>
                  <a:rPr lang="en-US" b="0" dirty="0" smtClean="0"/>
                  <a:t>A before C’ (transitivity)</a:t>
                </a:r>
              </a:p>
              <a:p>
                <a:pPr algn="l"/>
                <a:r>
                  <a:rPr lang="en-US" b="0" dirty="0" smtClean="0"/>
                  <a:t>C before E (transitivity)</a:t>
                </a:r>
                <a:endParaRPr lang="en-US" dirty="0"/>
              </a:p>
            </p:txBody>
          </p:sp>
          <p:sp>
            <p:nvSpPr>
              <p:cNvPr id="8" name="Right Arrow 7"/>
              <p:cNvSpPr/>
              <p:nvPr/>
            </p:nvSpPr>
            <p:spPr bwMode="auto">
              <a:xfrm rot="1652981">
                <a:off x="2534728" y="1798869"/>
                <a:ext cx="406937" cy="164428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130641" y="1268760"/>
              <a:ext cx="21226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Persist</a:t>
              </a:r>
              <a:r>
                <a:rPr lang="en-US" dirty="0" err="1" smtClean="0">
                  <a:sym typeface="Wingdings" panose="05000000000000000000" pitchFamily="2" charset="2"/>
                </a:rPr>
                <a:t>Persist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7524" y="1340768"/>
            <a:ext cx="4057521" cy="2116272"/>
            <a:chOff x="4730811" y="1227946"/>
            <a:chExt cx="4057521" cy="2116272"/>
          </a:xfrm>
        </p:grpSpPr>
        <p:grpSp>
          <p:nvGrpSpPr>
            <p:cNvPr id="13" name="Group 12"/>
            <p:cNvGrpSpPr/>
            <p:nvPr/>
          </p:nvGrpSpPr>
          <p:grpSpPr>
            <a:xfrm>
              <a:off x="4730811" y="1713002"/>
              <a:ext cx="4057521" cy="1631216"/>
              <a:chOff x="4788024" y="1568986"/>
              <a:chExt cx="4057521" cy="1631216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788024" y="1568986"/>
                <a:ext cx="4057521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 smtClean="0"/>
                  <a:t>Thread 1:</a:t>
                </a:r>
                <a:r>
                  <a:rPr lang="en-US" b="0" dirty="0" smtClean="0"/>
                  <a:t> A | B C</a:t>
                </a:r>
              </a:p>
              <a:p>
                <a:pPr algn="l"/>
                <a:r>
                  <a:rPr lang="en-US" dirty="0" smtClean="0"/>
                  <a:t>Thread 2:</a:t>
                </a:r>
                <a:r>
                  <a:rPr lang="en-US" b="0" dirty="0" smtClean="0"/>
                  <a:t>                   load C D | E</a:t>
                </a:r>
              </a:p>
              <a:p>
                <a:pPr algn="l"/>
                <a:endParaRPr lang="en-US" b="0" dirty="0"/>
              </a:p>
              <a:p>
                <a:pPr algn="l"/>
                <a:r>
                  <a:rPr lang="en-US" b="0" dirty="0" smtClean="0"/>
                  <a:t>A before E (race and barriers)</a:t>
                </a:r>
                <a:endParaRPr lang="en-US" b="0" dirty="0"/>
              </a:p>
              <a:p>
                <a:pPr algn="l"/>
                <a:r>
                  <a:rPr lang="en-US" b="0" i="1" dirty="0" smtClean="0">
                    <a:solidFill>
                      <a:srgbClr val="FF0000"/>
                    </a:solidFill>
                  </a:rPr>
                  <a:t>Not</a:t>
                </a:r>
                <a:r>
                  <a:rPr lang="en-US" b="0" dirty="0" smtClean="0">
                    <a:solidFill>
                      <a:srgbClr val="FF0000"/>
                    </a:solidFill>
                  </a:rPr>
                  <a:t> C before E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Right Arrow 9"/>
              <p:cNvSpPr/>
              <p:nvPr/>
            </p:nvSpPr>
            <p:spPr bwMode="auto">
              <a:xfrm rot="1652981">
                <a:off x="6912148" y="1798868"/>
                <a:ext cx="406937" cy="164428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5783182" y="1227946"/>
              <a:ext cx="19527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Persist</a:t>
              </a:r>
              <a:r>
                <a:rPr lang="en-US" dirty="0" err="1" smtClean="0">
                  <a:sym typeface="Wingdings" panose="05000000000000000000" pitchFamily="2" charset="2"/>
                </a:rPr>
                <a:t>Load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21883" y="1340768"/>
            <a:ext cx="4206601" cy="1719483"/>
            <a:chOff x="2329437" y="4581128"/>
            <a:chExt cx="4206601" cy="1719483"/>
          </a:xfrm>
        </p:grpSpPr>
        <p:grpSp>
          <p:nvGrpSpPr>
            <p:cNvPr id="11" name="Group 10"/>
            <p:cNvGrpSpPr/>
            <p:nvPr/>
          </p:nvGrpSpPr>
          <p:grpSpPr>
            <a:xfrm>
              <a:off x="2329437" y="4977172"/>
              <a:ext cx="4206601" cy="1323439"/>
              <a:chOff x="416744" y="3753036"/>
              <a:chExt cx="4206601" cy="132343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16744" y="3753036"/>
                <a:ext cx="4206601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 smtClean="0"/>
                  <a:t>Thread 1:</a:t>
                </a:r>
                <a:r>
                  <a:rPr lang="en-US" b="0" dirty="0" smtClean="0"/>
                  <a:t> A | B   load C</a:t>
                </a:r>
              </a:p>
              <a:p>
                <a:pPr algn="l"/>
                <a:r>
                  <a:rPr lang="en-US" dirty="0" smtClean="0"/>
                  <a:t>Thread 2:</a:t>
                </a:r>
                <a:r>
                  <a:rPr lang="en-US" b="0" dirty="0" smtClean="0"/>
                  <a:t>                             C D | E</a:t>
                </a:r>
              </a:p>
              <a:p>
                <a:pPr algn="l"/>
                <a:endParaRPr lang="en-US" b="0" dirty="0"/>
              </a:p>
              <a:p>
                <a:pPr algn="l"/>
                <a:r>
                  <a:rPr lang="en-US" b="0" dirty="0" smtClean="0"/>
                  <a:t>A before E (race and barriers)</a:t>
                </a:r>
                <a:endParaRPr lang="en-US" dirty="0"/>
              </a:p>
            </p:txBody>
          </p:sp>
          <p:sp>
            <p:nvSpPr>
              <p:cNvPr id="9" name="Right Arrow 8"/>
              <p:cNvSpPr/>
              <p:nvPr/>
            </p:nvSpPr>
            <p:spPr bwMode="auto">
              <a:xfrm rot="1652981">
                <a:off x="3218803" y="4017842"/>
                <a:ext cx="406937" cy="164428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456344" y="4581128"/>
              <a:ext cx="19527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Load</a:t>
              </a:r>
              <a:r>
                <a:rPr lang="en-US" dirty="0" err="1" smtClean="0">
                  <a:sym typeface="Wingdings" panose="05000000000000000000" pitchFamily="2" charset="2"/>
                </a:rPr>
                <a:t>Persist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724108" y="3789040"/>
            <a:ext cx="3557641" cy="1767681"/>
            <a:chOff x="359532" y="1268760"/>
            <a:chExt cx="3557641" cy="1767681"/>
          </a:xfrm>
        </p:grpSpPr>
        <p:grpSp>
          <p:nvGrpSpPr>
            <p:cNvPr id="21" name="Group 20"/>
            <p:cNvGrpSpPr/>
            <p:nvPr/>
          </p:nvGrpSpPr>
          <p:grpSpPr>
            <a:xfrm>
              <a:off x="359532" y="1713002"/>
              <a:ext cx="3557641" cy="1323439"/>
              <a:chOff x="416745" y="1568986"/>
              <a:chExt cx="3557641" cy="1323439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416745" y="1568986"/>
                <a:ext cx="3557641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 smtClean="0"/>
                  <a:t>Thread 1:</a:t>
                </a:r>
                <a:r>
                  <a:rPr lang="en-US" b="0" dirty="0" smtClean="0"/>
                  <a:t> A | B C</a:t>
                </a:r>
              </a:p>
              <a:p>
                <a:pPr algn="l"/>
                <a:r>
                  <a:rPr lang="en-US" dirty="0" smtClean="0"/>
                  <a:t>Thread 2:</a:t>
                </a:r>
                <a:r>
                  <a:rPr lang="en-US" b="0" dirty="0" smtClean="0"/>
                  <a:t>                  </a:t>
                </a:r>
                <a:r>
                  <a:rPr lang="en-US" b="0" dirty="0"/>
                  <a:t> </a:t>
                </a:r>
                <a:r>
                  <a:rPr lang="en-US" b="0" dirty="0" smtClean="0"/>
                  <a:t>C D | E</a:t>
                </a:r>
              </a:p>
              <a:p>
                <a:pPr algn="l"/>
                <a:endParaRPr lang="en-US" b="0" dirty="0"/>
              </a:p>
              <a:p>
                <a:pPr algn="l"/>
                <a:r>
                  <a:rPr lang="en-US" b="0" dirty="0" smtClean="0"/>
                  <a:t>A before E (race and barriers)</a:t>
                </a:r>
              </a:p>
            </p:txBody>
          </p:sp>
          <p:sp>
            <p:nvSpPr>
              <p:cNvPr id="24" name="Right Arrow 23"/>
              <p:cNvSpPr/>
              <p:nvPr/>
            </p:nvSpPr>
            <p:spPr bwMode="auto">
              <a:xfrm rot="1652981">
                <a:off x="2534728" y="1798869"/>
                <a:ext cx="406937" cy="164428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388721" y="1268760"/>
              <a:ext cx="16065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 panose="05000000000000000000" pitchFamily="2" charset="2"/>
                </a:rPr>
                <a:t>C is volatile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319972" y="5817458"/>
            <a:ext cx="4464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PER orders persists outside of racing epochs, except for cache coherence</a:t>
            </a:r>
            <a:endParaRPr lang="en-US" b="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66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</a:t>
            </a:r>
            <a:r>
              <a:rPr lang="en-US" baseline="0" dirty="0" smtClean="0"/>
              <a:t> persistency queue, 2</a:t>
            </a:r>
            <a:r>
              <a:rPr lang="en-US" baseline="30000" dirty="0" smtClean="0"/>
              <a:t>nd</a:t>
            </a:r>
            <a:r>
              <a:rPr lang="en-US" baseline="0" dirty="0" smtClean="0"/>
              <a:t> attempt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1700808"/>
            <a:ext cx="663675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strike="sngStrik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barrier()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strike="sngStrik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4048" y="1736812"/>
            <a:ext cx="4248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Allow persist epoch races</a:t>
            </a:r>
          </a:p>
          <a:p>
            <a:pPr algn="l"/>
            <a:endParaRPr lang="en-US" sz="2400" b="0" dirty="0">
              <a:solidFill>
                <a:srgbClr val="FF0000"/>
              </a:solidFill>
            </a:endParaRPr>
          </a:p>
          <a:p>
            <a:pPr algn="l"/>
            <a:r>
              <a:rPr lang="en-US" sz="2400" b="0" i="1" dirty="0">
                <a:solidFill>
                  <a:srgbClr val="FF0000"/>
                </a:solidFill>
              </a:rPr>
              <a:t>h</a:t>
            </a:r>
            <a:r>
              <a:rPr lang="en-US" sz="2400" b="0" i="1" dirty="0" smtClean="0">
                <a:solidFill>
                  <a:srgbClr val="FF0000"/>
                </a:solidFill>
              </a:rPr>
              <a:t>ead</a:t>
            </a:r>
            <a:r>
              <a:rPr lang="en-US" sz="2400" b="0" dirty="0" smtClean="0">
                <a:solidFill>
                  <a:srgbClr val="FF0000"/>
                </a:solidFill>
              </a:rPr>
              <a:t> persists ordered by</a:t>
            </a:r>
            <a:br>
              <a:rPr lang="en-US" sz="2400" b="0" dirty="0" smtClean="0">
                <a:solidFill>
                  <a:srgbClr val="FF0000"/>
                </a:solidFill>
              </a:rPr>
            </a:br>
            <a:r>
              <a:rPr lang="en-US" sz="2400" b="0" dirty="0" smtClean="0">
                <a:solidFill>
                  <a:srgbClr val="FF0000"/>
                </a:solidFill>
              </a:rPr>
              <a:t>cache coherence</a:t>
            </a:r>
            <a:endParaRPr lang="en-US" sz="2400" b="0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7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120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recovery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1266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9044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cdn.eteknix.com/wp-content/uploads/2011/11/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2" y="1232756"/>
            <a:ext cx="3610016" cy="27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 bwMode="auto">
          <a:xfrm>
            <a:off x="3514862" y="190979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1920" y="1480718"/>
            <a:ext cx="238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Writes unordered!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133441" y="2339509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writes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724375" y="278092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3645024"/>
            <a:ext cx="8229600" cy="2337123"/>
          </a:xfrm>
        </p:spPr>
        <p:txBody>
          <a:bodyPr/>
          <a:lstStyle/>
          <a:p>
            <a:r>
              <a:rPr lang="en-US" dirty="0" smtClean="0"/>
              <a:t>Must constrain write order for recovery</a:t>
            </a:r>
          </a:p>
          <a:p>
            <a:r>
              <a:rPr lang="en-US" dirty="0" smtClean="0"/>
              <a:t>Cache eviction reorders writes to memory</a:t>
            </a:r>
          </a:p>
          <a:p>
            <a:r>
              <a:rPr lang="en-US" dirty="0" smtClean="0"/>
              <a:t>Enforcing program order writes incurs </a:t>
            </a:r>
            <a:r>
              <a:rPr lang="en-US" b="1" dirty="0" smtClean="0">
                <a:solidFill>
                  <a:srgbClr val="FF0000"/>
                </a:solidFill>
              </a:rPr>
              <a:t>30x</a:t>
            </a:r>
            <a:r>
              <a:rPr lang="en-US" dirty="0" smtClean="0"/>
              <a:t> slowdown over instruction execution rate.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14" y="5919663"/>
            <a:ext cx="9132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Must constrain writes for correctness, but reorder for performance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92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774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32461" y="5919663"/>
            <a:ext cx="6279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Entries on different threads persist in parallel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8" name="Right Arrow 47"/>
          <p:cNvSpPr/>
          <p:nvPr/>
        </p:nvSpPr>
        <p:spPr bwMode="auto">
          <a:xfrm rot="20132264">
            <a:off x="4651505" y="2089298"/>
            <a:ext cx="1952031" cy="34919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609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 persistency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BPFS (see paper/dissertation)</a:t>
            </a:r>
          </a:p>
          <a:p>
            <a:r>
              <a:rPr lang="en-US" dirty="0" smtClean="0"/>
              <a:t>Queue persists from each thread, record persist barriers, only enforce order at barriers</a:t>
            </a:r>
          </a:p>
          <a:p>
            <a:r>
              <a:rPr lang="en-US" dirty="0" smtClean="0"/>
              <a:t>Persistent </a:t>
            </a:r>
            <a:r>
              <a:rPr lang="en-US" dirty="0" err="1" smtClean="0"/>
              <a:t>BulkSC</a:t>
            </a:r>
            <a:r>
              <a:rPr lang="en-US" dirty="0" smtClean="0"/>
              <a:t> (transactions)</a:t>
            </a:r>
            <a:endParaRPr lang="en-US" dirty="0"/>
          </a:p>
          <a:p>
            <a:pPr lvl="1"/>
            <a:r>
              <a:rPr lang="en-US" dirty="0" smtClean="0"/>
              <a:t>Use persist barrier knowledge to optimize persistent transactions and intelligently place transaction boundaries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3: strand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 epochs only allow adjacent persists on same thread or persists in racing epochs to be labeled concurrent</a:t>
            </a:r>
          </a:p>
          <a:p>
            <a:r>
              <a:rPr lang="en-US" dirty="0" smtClean="0"/>
              <a:t>Divide execution into </a:t>
            </a:r>
            <a:r>
              <a:rPr lang="en-US" i="1" dirty="0" smtClean="0"/>
              <a:t>strands</a:t>
            </a:r>
            <a:endParaRPr lang="en-US" dirty="0" smtClean="0"/>
          </a:p>
          <a:p>
            <a:pPr lvl="1"/>
            <a:r>
              <a:rPr lang="en-US" i="1" dirty="0" err="1" smtClean="0"/>
              <a:t>NewStrand</a:t>
            </a:r>
            <a:r>
              <a:rPr lang="en-US" dirty="0" smtClean="0"/>
              <a:t> begins a strand</a:t>
            </a:r>
          </a:p>
          <a:p>
            <a:pPr lvl="1"/>
            <a:r>
              <a:rPr lang="en-US" dirty="0" smtClean="0"/>
              <a:t>Strands execute in order on a thread, but from perspective of persistency are independent.</a:t>
            </a:r>
          </a:p>
          <a:p>
            <a:pPr lvl="1"/>
            <a:r>
              <a:rPr lang="en-US" dirty="0" err="1" smtClean="0"/>
              <a:t>Equiv</a:t>
            </a:r>
            <a:r>
              <a:rPr lang="en-US" dirty="0" smtClean="0"/>
              <a:t>: a new strand </a:t>
            </a:r>
            <a:r>
              <a:rPr lang="en-US" i="1" dirty="0" smtClean="0"/>
              <a:t>clears persist dependences</a:t>
            </a:r>
            <a:endParaRPr lang="en-US" dirty="0" smtClean="0"/>
          </a:p>
          <a:p>
            <a:pPr lvl="1"/>
            <a:r>
              <a:rPr lang="en-US" dirty="0" smtClean="0"/>
              <a:t>Races/conflicts introduce order between strands</a:t>
            </a:r>
          </a:p>
          <a:p>
            <a:r>
              <a:rPr lang="en-US" dirty="0" smtClean="0"/>
              <a:t>Epoch pers. orders persists within strands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9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34506" y="5919663"/>
            <a:ext cx="6675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Strands allow precise persist constraint labeling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56464" y="2316324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015716" y="2316324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56464" y="3655857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1396980" y="1494902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...</a:t>
            </a:r>
            <a:endParaRPr lang="en-US" sz="3200" dirty="0"/>
          </a:p>
        </p:txBody>
      </p:sp>
      <p:sp>
        <p:nvSpPr>
          <p:cNvPr id="12" name="Right Arrow 11"/>
          <p:cNvSpPr/>
          <p:nvPr/>
        </p:nvSpPr>
        <p:spPr bwMode="auto">
          <a:xfrm rot="5400000">
            <a:off x="994109" y="3242313"/>
            <a:ext cx="512568" cy="242635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41922" y="1812268"/>
            <a:ext cx="970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Epoch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37873" y="2460340"/>
            <a:ext cx="9541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A</a:t>
            </a:r>
          </a:p>
          <a:p>
            <a:pPr algn="l"/>
            <a:r>
              <a:rPr lang="en-US" b="0" i="1" dirty="0" smtClean="0"/>
              <a:t>Barrier</a:t>
            </a:r>
          </a:p>
          <a:p>
            <a:pPr algn="l"/>
            <a:r>
              <a:rPr lang="en-US" b="0" dirty="0" smtClean="0"/>
              <a:t>B</a:t>
            </a:r>
          </a:p>
          <a:p>
            <a:pPr algn="l"/>
            <a:r>
              <a:rPr lang="en-US" b="0" dirty="0"/>
              <a:t>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86045" y="2444807"/>
            <a:ext cx="9541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A</a:t>
            </a:r>
          </a:p>
          <a:p>
            <a:pPr algn="l"/>
            <a:r>
              <a:rPr lang="en-US" b="0" dirty="0"/>
              <a:t>B</a:t>
            </a:r>
            <a:endParaRPr lang="en-US" b="0" dirty="0" smtClean="0"/>
          </a:p>
          <a:p>
            <a:pPr algn="l"/>
            <a:r>
              <a:rPr lang="en-US" b="0" i="1" dirty="0" smtClean="0"/>
              <a:t>Barrier</a:t>
            </a:r>
          </a:p>
          <a:p>
            <a:pPr algn="l"/>
            <a:r>
              <a:rPr lang="en-US" b="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91880" y="4077072"/>
            <a:ext cx="2700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B must be ordered with either A or C</a:t>
            </a:r>
            <a:endParaRPr lang="en-US" b="0" dirty="0"/>
          </a:p>
        </p:txBody>
      </p:sp>
      <p:sp>
        <p:nvSpPr>
          <p:cNvPr id="17" name="TextBox 16"/>
          <p:cNvSpPr txBox="1"/>
          <p:nvPr/>
        </p:nvSpPr>
        <p:spPr>
          <a:xfrm>
            <a:off x="4375732" y="2964396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or</a:t>
            </a:r>
            <a:endParaRPr lang="en-US" b="0" dirty="0"/>
          </a:p>
        </p:txBody>
      </p:sp>
      <p:sp>
        <p:nvSpPr>
          <p:cNvPr id="18" name="TextBox 17"/>
          <p:cNvSpPr txBox="1"/>
          <p:nvPr/>
        </p:nvSpPr>
        <p:spPr>
          <a:xfrm>
            <a:off x="7150664" y="1777308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Strand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14200" y="2444807"/>
            <a:ext cx="14542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1" dirty="0" err="1" smtClean="0"/>
              <a:t>NewStrand</a:t>
            </a:r>
            <a:endParaRPr lang="en-US" b="0" i="1" dirty="0" smtClean="0"/>
          </a:p>
          <a:p>
            <a:pPr algn="l"/>
            <a:r>
              <a:rPr lang="en-US" b="0" dirty="0" smtClean="0"/>
              <a:t>A</a:t>
            </a:r>
          </a:p>
          <a:p>
            <a:pPr algn="l"/>
            <a:r>
              <a:rPr lang="en-US" b="0" i="1" dirty="0" smtClean="0"/>
              <a:t>Barrier</a:t>
            </a:r>
          </a:p>
          <a:p>
            <a:pPr algn="l"/>
            <a:r>
              <a:rPr lang="en-US" b="0" dirty="0" smtClean="0"/>
              <a:t>C</a:t>
            </a:r>
          </a:p>
          <a:p>
            <a:pPr algn="l"/>
            <a:r>
              <a:rPr lang="en-US" b="0" i="1" dirty="0" err="1" smtClean="0"/>
              <a:t>NewStrand</a:t>
            </a:r>
            <a:endParaRPr lang="en-US" b="0" i="1" dirty="0" smtClean="0"/>
          </a:p>
          <a:p>
            <a:pPr algn="l"/>
            <a:r>
              <a:rPr lang="en-US" b="0" dirty="0" smtClean="0"/>
              <a:t>B</a:t>
            </a:r>
            <a:endParaRPr lang="en-US" b="0" dirty="0"/>
          </a:p>
        </p:txBody>
      </p:sp>
      <p:sp>
        <p:nvSpPr>
          <p:cNvPr id="21" name="Right Arrow 20"/>
          <p:cNvSpPr/>
          <p:nvPr/>
        </p:nvSpPr>
        <p:spPr bwMode="auto">
          <a:xfrm rot="1120445">
            <a:off x="1612667" y="2662958"/>
            <a:ext cx="389996" cy="145653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ight Arrow 21"/>
          <p:cNvSpPr/>
          <p:nvPr/>
        </p:nvSpPr>
        <p:spPr bwMode="auto">
          <a:xfrm rot="7947763">
            <a:off x="1680193" y="3321619"/>
            <a:ext cx="380810" cy="13656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1396980" y="470976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...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6588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constraint 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persist:</a:t>
            </a:r>
          </a:p>
          <a:p>
            <a:pPr lvl="1"/>
            <a:r>
              <a:rPr lang="en-US" dirty="0" smtClean="0"/>
              <a:t>New strand</a:t>
            </a:r>
          </a:p>
          <a:p>
            <a:pPr lvl="1"/>
            <a:r>
              <a:rPr lang="en-US" dirty="0" smtClean="0"/>
              <a:t>Read all addresses persist depends on</a:t>
            </a:r>
          </a:p>
          <a:p>
            <a:pPr lvl="1"/>
            <a:r>
              <a:rPr lang="en-US" dirty="0" smtClean="0"/>
              <a:t>Barrier</a:t>
            </a:r>
          </a:p>
          <a:p>
            <a:pPr lvl="1"/>
            <a:r>
              <a:rPr lang="en-US" dirty="0" smtClean="0"/>
              <a:t>Persist</a:t>
            </a:r>
          </a:p>
          <a:p>
            <a:r>
              <a:rPr lang="en-US" dirty="0" smtClean="0"/>
              <a:t>Creates DAG of dependences.  Edge from each read to 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601" y="5919663"/>
            <a:ext cx="8937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Minimal persist dependences (introduces additional instructions)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07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</a:t>
            </a:r>
            <a:r>
              <a:rPr lang="en-US" baseline="0" dirty="0" smtClean="0"/>
              <a:t> persistency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2362232"/>
            <a:ext cx="66367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new_strand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3330" y="5919663"/>
            <a:ext cx="7497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Removes unnecessary dependences between inserts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00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8" name="Right Arrow 47"/>
          <p:cNvSpPr/>
          <p:nvPr/>
        </p:nvSpPr>
        <p:spPr bwMode="auto">
          <a:xfrm rot="20132264">
            <a:off x="4651505" y="2089298"/>
            <a:ext cx="1952031" cy="34919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674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8" name="Right Arrow 47"/>
          <p:cNvSpPr/>
          <p:nvPr/>
        </p:nvSpPr>
        <p:spPr bwMode="auto">
          <a:xfrm rot="20132264">
            <a:off x="4651505" y="2089298"/>
            <a:ext cx="1952031" cy="34919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091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24725" y="5919663"/>
            <a:ext cx="4294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Back to minimal dependences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71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6" descr="http://cdn.eteknix.com/wp-content/uploads/2011/11/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2" y="1232756"/>
            <a:ext cx="3610016" cy="27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9044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 bwMode="auto">
          <a:xfrm>
            <a:off x="3514862" y="190979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4133441" y="2339509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724375" y="278092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4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89040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 bwMode="auto">
          <a:xfrm rot="4455321">
            <a:off x="1714655" y="3019943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4455321">
            <a:off x="1890828" y="3760070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15235822">
            <a:off x="2147538" y="3237100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56120" y="1412776"/>
            <a:ext cx="3081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Writes to memory reorder</a:t>
            </a:r>
            <a:endParaRPr lang="en-US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3497338" y="4033617"/>
            <a:ext cx="38469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But loads/stores between processors and cores ordered: memory </a:t>
            </a:r>
            <a:r>
              <a:rPr lang="en-US" b="0" dirty="0"/>
              <a:t>c</a:t>
            </a:r>
            <a:r>
              <a:rPr lang="en-US" b="0" dirty="0" smtClean="0"/>
              <a:t>onsistency</a:t>
            </a:r>
            <a:endParaRPr lang="en-US" b="0" dirty="0"/>
          </a:p>
        </p:txBody>
      </p:sp>
      <p:sp>
        <p:nvSpPr>
          <p:cNvPr id="23" name="Rectangle 22"/>
          <p:cNvSpPr/>
          <p:nvPr/>
        </p:nvSpPr>
        <p:spPr>
          <a:xfrm>
            <a:off x="2696978" y="3356992"/>
            <a:ext cx="506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278241" y="5919663"/>
            <a:ext cx="8587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Use memory consistency to reason about NVRAM write order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07889" y="2200798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64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Define Memory Persistency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Persistency models</a:t>
            </a:r>
          </a:p>
          <a:p>
            <a:r>
              <a:rPr lang="en-US" dirty="0" smtClean="0"/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5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buffered NVRAM with infinite banks (no conflicts ever occur).  All persists occur in place (no logging; persists may coalesce)</a:t>
            </a: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Persists drain faster than instruction execution rate; instructions limit performance</a:t>
            </a:r>
          </a:p>
          <a:p>
            <a:pPr lvl="1"/>
            <a:r>
              <a:rPr lang="en-US" dirty="0" smtClean="0"/>
              <a:t>Persists drain slower than instruction execution rate; persist rate limits performance</a:t>
            </a:r>
          </a:p>
          <a:p>
            <a:r>
              <a:rPr lang="en-US" dirty="0" smtClean="0"/>
              <a:t>Determine slower of the two and resulting throughput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62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execution rate on real server</a:t>
            </a:r>
          </a:p>
          <a:p>
            <a:pPr lvl="1"/>
            <a:r>
              <a:rPr lang="en-US" dirty="0" smtClean="0"/>
              <a:t>2.4 GHz Xeon E5645</a:t>
            </a:r>
          </a:p>
          <a:p>
            <a:pPr lvl="1"/>
            <a:r>
              <a:rPr lang="en-US" dirty="0" smtClean="0"/>
              <a:t>Use 1 and 8 threads to test concurrency</a:t>
            </a:r>
          </a:p>
          <a:p>
            <a:pPr lvl="1"/>
            <a:r>
              <a:rPr lang="en-US" dirty="0" smtClean="0"/>
              <a:t>Pad to 64 bytes to remove false sharing</a:t>
            </a:r>
          </a:p>
          <a:p>
            <a:pPr lvl="1"/>
            <a:r>
              <a:rPr lang="en-US" dirty="0" smtClean="0"/>
              <a:t>Repeatedly insert 100-byte entries as quickly as possible, reporting insert 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4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persist rate via memory traces</a:t>
            </a:r>
          </a:p>
          <a:p>
            <a:pPr lvl="1"/>
            <a:r>
              <a:rPr lang="en-US" dirty="0"/>
              <a:t>Produce SC memory </a:t>
            </a:r>
            <a:r>
              <a:rPr lang="en-US" dirty="0" smtClean="0"/>
              <a:t>trace </a:t>
            </a:r>
            <a:r>
              <a:rPr lang="en-US" dirty="0"/>
              <a:t>from PIN</a:t>
            </a:r>
          </a:p>
          <a:p>
            <a:pPr lvl="1"/>
            <a:r>
              <a:rPr lang="en-US" dirty="0"/>
              <a:t>Annotate barriers, persistent </a:t>
            </a:r>
            <a:r>
              <a:rPr lang="en-US" dirty="0" err="1"/>
              <a:t>malloc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r>
              <a:rPr lang="en-US" dirty="0"/>
              <a:t>P</a:t>
            </a:r>
            <a:r>
              <a:rPr lang="en-US" dirty="0" smtClean="0"/>
              <a:t>ersist critical path from simulation</a:t>
            </a:r>
          </a:p>
          <a:p>
            <a:pPr lvl="1"/>
            <a:r>
              <a:rPr lang="en-US" dirty="0" smtClean="0"/>
              <a:t>Track persist dependences at variable granularity</a:t>
            </a:r>
          </a:p>
          <a:p>
            <a:pPr lvl="1"/>
            <a:r>
              <a:rPr lang="en-US" dirty="0" smtClean="0"/>
              <a:t>Persists coalesce assuming variable atomic persist</a:t>
            </a:r>
          </a:p>
          <a:p>
            <a:pPr lvl="1"/>
            <a:r>
              <a:rPr lang="en-US" dirty="0" smtClean="0"/>
              <a:t>(both 8 bytes by default)</a:t>
            </a:r>
          </a:p>
          <a:p>
            <a:pPr lvl="1"/>
            <a:r>
              <a:rPr lang="en-US" dirty="0" smtClean="0"/>
              <a:t>Observe persist timing and dependences from persistency model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499" y="1044295"/>
            <a:ext cx="652500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Relaxed persistency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500" y="5991671"/>
            <a:ext cx="8969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Relaxed persistency removes constraints and regains throughput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68244" y="1592796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 smtClean="0"/>
              <a:t>Line indicates instruction execution rate</a:t>
            </a:r>
          </a:p>
          <a:p>
            <a:pPr algn="l"/>
            <a:endParaRPr lang="en-US" sz="1600" b="0" dirty="0"/>
          </a:p>
          <a:p>
            <a:pPr algn="l"/>
            <a:r>
              <a:rPr lang="en-US" sz="1600" b="0" dirty="0" smtClean="0"/>
              <a:t>Assumes 500ns persists</a:t>
            </a:r>
          </a:p>
        </p:txBody>
      </p:sp>
    </p:spTree>
    <p:extLst>
      <p:ext uri="{BB962C8B-B14F-4D97-AF65-F5344CB8AC3E}">
        <p14:creationId xmlns:p14="http://schemas.microsoft.com/office/powerpoint/2010/main" val="18081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24" y="1008291"/>
            <a:ext cx="715575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1835" y="5991671"/>
            <a:ext cx="7340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Relaxed persistency tolerates greater persist latency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6150" y="2020778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17ns</a:t>
            </a:r>
            <a:endParaRPr lang="en-US" b="0" dirty="0"/>
          </a:p>
        </p:txBody>
      </p:sp>
      <p:sp>
        <p:nvSpPr>
          <p:cNvPr id="8" name="TextBox 7"/>
          <p:cNvSpPr txBox="1"/>
          <p:nvPr/>
        </p:nvSpPr>
        <p:spPr>
          <a:xfrm>
            <a:off x="3527884" y="2020778"/>
            <a:ext cx="864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119ns</a:t>
            </a:r>
            <a:endParaRPr lang="en-US" b="0" dirty="0"/>
          </a:p>
        </p:txBody>
      </p:sp>
      <p:sp>
        <p:nvSpPr>
          <p:cNvPr id="9" name="TextBox 8"/>
          <p:cNvSpPr txBox="1"/>
          <p:nvPr/>
        </p:nvSpPr>
        <p:spPr>
          <a:xfrm>
            <a:off x="5915991" y="2020778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6.2µs</a:t>
            </a:r>
            <a:endParaRPr lang="en-US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7272300" y="2747826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(1 Thread)</a:t>
            </a:r>
          </a:p>
        </p:txBody>
      </p:sp>
    </p:spTree>
    <p:extLst>
      <p:ext uri="{BB962C8B-B14F-4D97-AF65-F5344CB8AC3E}">
        <p14:creationId xmlns:p14="http://schemas.microsoft.com/office/powerpoint/2010/main" val="110390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49" y="1008291"/>
            <a:ext cx="656850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coalescing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4040" y="5991671"/>
            <a:ext cx="841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Larger atomic persists improve concurrency for strict models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17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874" y="1008291"/>
            <a:ext cx="659025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false sharing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131" y="5991671"/>
            <a:ext cx="747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Coarse dependence tracking reintroduces constraints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067" y="3065854"/>
            <a:ext cx="2544750" cy="177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37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order persists, but over-constraining hurts performance (resembles consistency)</a:t>
            </a:r>
            <a:endParaRPr lang="en-US" dirty="0" smtClean="0"/>
          </a:p>
          <a:p>
            <a:r>
              <a:rPr lang="en-US" dirty="0" smtClean="0"/>
              <a:t>Memory </a:t>
            </a:r>
            <a:r>
              <a:rPr lang="en-US" dirty="0" smtClean="0"/>
              <a:t>persistency </a:t>
            </a:r>
            <a:r>
              <a:rPr lang="en-US" dirty="0" smtClean="0"/>
              <a:t>builds on consistency to enforce persist order</a:t>
            </a:r>
          </a:p>
          <a:p>
            <a:r>
              <a:rPr lang="en-US" dirty="0" smtClean="0"/>
              <a:t>Persistency may be relaxed, de-coupling store and persist order constraints</a:t>
            </a:r>
            <a:endParaRPr lang="en-US" dirty="0" smtClean="0"/>
          </a:p>
          <a:p>
            <a:r>
              <a:rPr lang="en-US" dirty="0" smtClean="0"/>
              <a:t>Relaxed </a:t>
            </a:r>
            <a:r>
              <a:rPr lang="en-US" dirty="0" smtClean="0"/>
              <a:t>persistency </a:t>
            </a:r>
            <a:r>
              <a:rPr lang="en-US" dirty="0" smtClean="0"/>
              <a:t>enables</a:t>
            </a:r>
            <a:r>
              <a:rPr lang="en-US" dirty="0" smtClean="0"/>
              <a:t> </a:t>
            </a:r>
            <a:r>
              <a:rPr lang="en-US" dirty="0" smtClean="0"/>
              <a:t>instruction execution rate with recovery correctness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to my family, friends, Tom, committee, collaborators, and all of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33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on memory consistency, providing models to constrain NVRAM write order</a:t>
            </a:r>
          </a:p>
          <a:p>
            <a:r>
              <a:rPr lang="en-US" dirty="0" smtClean="0"/>
              <a:t>Relax persistency to improve write concurrency, increasing throughput</a:t>
            </a:r>
          </a:p>
          <a:p>
            <a:r>
              <a:rPr lang="en-US" dirty="0" smtClean="0"/>
              <a:t>This project:</a:t>
            </a:r>
            <a:r>
              <a:rPr lang="en-US" baseline="0" dirty="0" smtClean="0"/>
              <a:t> focus on models (interface), rather than implementations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11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Defining order of persists to same address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Relaxed persistency, all queues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Effect of latency on CWL, 8 threads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5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Persists to same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Strict persistency relies on consistency model to define order or persists to same address</a:t>
            </a:r>
          </a:p>
          <a:p>
            <a:pPr lvl="1"/>
            <a:r>
              <a:rPr lang="en-US" dirty="0" smtClean="0"/>
              <a:t>Often relies on cache coherence guarantees</a:t>
            </a:r>
          </a:p>
          <a:p>
            <a:r>
              <a:rPr lang="en-US" dirty="0" smtClean="0"/>
              <a:t>Relaxed consistency/relaxed persistency allows:</a:t>
            </a:r>
          </a:p>
          <a:p>
            <a:pPr lvl="1"/>
            <a:r>
              <a:rPr lang="en-US" dirty="0" smtClean="0"/>
              <a:t>Store visibility to reorder across persist barrier</a:t>
            </a:r>
          </a:p>
          <a:p>
            <a:pPr lvl="1"/>
            <a:r>
              <a:rPr lang="en-US" dirty="0" smtClean="0"/>
              <a:t>Persists to reorder across store barrier</a:t>
            </a:r>
          </a:p>
          <a:p>
            <a:r>
              <a:rPr lang="en-US" dirty="0" smtClean="0"/>
              <a:t>May violate cache coherence persist ordering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0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Persists to same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5449" y="4257092"/>
            <a:ext cx="3136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Thread 1’s stores reorder around the barrier</a:t>
            </a:r>
            <a:endParaRPr lang="en-US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5004049" y="4257092"/>
            <a:ext cx="4139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Persist ordering dependences shown for barriers and cache coherence order</a:t>
            </a:r>
            <a:endParaRPr lang="en-US" b="0" dirty="0"/>
          </a:p>
        </p:txBody>
      </p:sp>
      <p:sp>
        <p:nvSpPr>
          <p:cNvPr id="13" name="TextBox 12"/>
          <p:cNvSpPr txBox="1"/>
          <p:nvPr/>
        </p:nvSpPr>
        <p:spPr>
          <a:xfrm>
            <a:off x="1850858" y="5991671"/>
            <a:ext cx="5442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Dependence cycle cannot be enforced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65120" y="1520788"/>
            <a:ext cx="13388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1: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A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Barrier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56076" y="1520788"/>
            <a:ext cx="13388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2: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B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Barrier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A</a:t>
            </a:r>
            <a:endParaRPr lang="en-US" dirty="0"/>
          </a:p>
        </p:txBody>
      </p:sp>
      <p:sp>
        <p:nvSpPr>
          <p:cNvPr id="8" name="Curved Right Arrow 7"/>
          <p:cNvSpPr/>
          <p:nvPr/>
        </p:nvSpPr>
        <p:spPr bwMode="auto">
          <a:xfrm>
            <a:off x="2123728" y="2276872"/>
            <a:ext cx="504056" cy="1368152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Curved Right Arrow 8"/>
          <p:cNvSpPr/>
          <p:nvPr/>
        </p:nvSpPr>
        <p:spPr bwMode="auto">
          <a:xfrm flipH="1">
            <a:off x="6516216" y="2276872"/>
            <a:ext cx="504056" cy="1368152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3689831">
            <a:off x="3868024" y="2767176"/>
            <a:ext cx="1332148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7910169" flipH="1">
            <a:off x="4020424" y="2767176"/>
            <a:ext cx="1332148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76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8" grpId="0" animBg="1"/>
      <p:bldP spid="9" grpId="0" animBg="1"/>
      <p:bldP spid="11" grpId="0" animBg="1"/>
      <p:bldP spid="1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Persists to same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Resolve by:</a:t>
            </a:r>
          </a:p>
          <a:p>
            <a:pPr lvl="1"/>
            <a:r>
              <a:rPr lang="en-US" dirty="0" smtClean="0"/>
              <a:t>Relying on strict persistency</a:t>
            </a:r>
          </a:p>
          <a:p>
            <a:pPr lvl="1"/>
            <a:r>
              <a:rPr lang="en-US" dirty="0" smtClean="0"/>
              <a:t>Preventing stores from reordering around persist barriers</a:t>
            </a:r>
          </a:p>
          <a:p>
            <a:pPr lvl="1"/>
            <a:r>
              <a:rPr lang="en-US" dirty="0" smtClean="0"/>
              <a:t>Defining additional synchronization to prevent such situations</a:t>
            </a:r>
          </a:p>
          <a:p>
            <a:pPr lvl="2"/>
            <a:r>
              <a:rPr lang="en-US" dirty="0" smtClean="0"/>
              <a:t>Interaction between consistency barriers and persist barriers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8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49" y="1008291"/>
            <a:ext cx="648150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queues, 1 thread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0271" y="5991671"/>
            <a:ext cx="7843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Varied</a:t>
            </a:r>
            <a:r>
              <a:rPr lang="en-US" sz="2400" b="0" i="1" dirty="0" smtClean="0">
                <a:solidFill>
                  <a:srgbClr val="FF0909"/>
                </a:solidFill>
              </a:rPr>
              <a:t> volatile performance.  Require strand persistency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23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49" y="1008291"/>
            <a:ext cx="648150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queues, 8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7491" y="5991671"/>
            <a:ext cx="8789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Multi-threading improves persist concurrency.  Epochs sufficient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95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24" y="1008291"/>
            <a:ext cx="715575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Latency, CWL 8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3398" y="5991671"/>
            <a:ext cx="4857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Epoch persistency likely sufficient 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7784" y="2776862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28ns</a:t>
            </a:r>
            <a:endParaRPr lang="en-US" b="0" dirty="0"/>
          </a:p>
        </p:txBody>
      </p:sp>
      <p:sp>
        <p:nvSpPr>
          <p:cNvPr id="8" name="TextBox 7"/>
          <p:cNvSpPr txBox="1"/>
          <p:nvPr/>
        </p:nvSpPr>
        <p:spPr>
          <a:xfrm>
            <a:off x="4968044" y="2776862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1.6µs</a:t>
            </a:r>
            <a:endParaRPr lang="en-US" b="0" dirty="0"/>
          </a:p>
        </p:txBody>
      </p:sp>
      <p:sp>
        <p:nvSpPr>
          <p:cNvPr id="9" name="TextBox 8"/>
          <p:cNvSpPr txBox="1"/>
          <p:nvPr/>
        </p:nvSpPr>
        <p:spPr>
          <a:xfrm>
            <a:off x="6120172" y="2776862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10.5µs</a:t>
            </a:r>
            <a:endParaRPr lang="en-US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6948264" y="1916832"/>
            <a:ext cx="2335465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PER-free: 202ns (not shown)</a:t>
            </a:r>
          </a:p>
        </p:txBody>
      </p:sp>
    </p:spTree>
    <p:extLst>
      <p:ext uri="{BB962C8B-B14F-4D97-AF65-F5344CB8AC3E}">
        <p14:creationId xmlns:p14="http://schemas.microsoft.com/office/powerpoint/2010/main" val="357147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0" name="Rounded Rectangle 39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1" name="Rounded Rectangle 40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[dependence template]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8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Memory Persistency</a:t>
            </a:r>
          </a:p>
          <a:p>
            <a:r>
              <a:rPr lang="en-US" dirty="0" smtClean="0"/>
              <a:t>Memory persistency models</a:t>
            </a:r>
          </a:p>
          <a:p>
            <a:r>
              <a:rPr lang="en-US" dirty="0" smtClean="0"/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3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Memory Persistency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9368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439364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 bwMode="auto">
          <a:xfrm rot="4455321">
            <a:off x="1714655" y="3670267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ight Arrow 7"/>
          <p:cNvSpPr/>
          <p:nvPr/>
        </p:nvSpPr>
        <p:spPr bwMode="auto">
          <a:xfrm rot="4455321">
            <a:off x="1890828" y="4410394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ight Arrow 8"/>
          <p:cNvSpPr/>
          <p:nvPr/>
        </p:nvSpPr>
        <p:spPr bwMode="auto">
          <a:xfrm rot="15235822">
            <a:off x="2147538" y="3887424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182395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79512" y="1225204"/>
            <a:ext cx="3996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Memory consistency: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Constrain order of loads and Stores Between processors</a:t>
            </a:r>
            <a:endParaRPr lang="en-US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4283969" y="1225205"/>
            <a:ext cx="48600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Memory persistency: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Imagine failure as </a:t>
            </a:r>
            <a:r>
              <a:rPr lang="en-US" b="0" i="1" dirty="0" smtClean="0"/>
              <a:t>recovery observer</a:t>
            </a:r>
            <a:endParaRPr lang="en-US" b="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Atomically loads all of memory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If two </a:t>
            </a:r>
            <a:r>
              <a:rPr lang="en-US" i="1" dirty="0" smtClean="0"/>
              <a:t>stores</a:t>
            </a:r>
            <a:r>
              <a:rPr lang="en-US" b="0" dirty="0" smtClean="0"/>
              <a:t> are ordered, then the associated </a:t>
            </a:r>
            <a:r>
              <a:rPr lang="en-US" i="1" dirty="0" smtClean="0"/>
              <a:t>persists</a:t>
            </a:r>
            <a:r>
              <a:rPr lang="en-US" b="0" dirty="0" smtClean="0"/>
              <a:t> also ordered</a:t>
            </a:r>
          </a:p>
        </p:txBody>
      </p:sp>
      <p:sp>
        <p:nvSpPr>
          <p:cNvPr id="13" name="Right Arrow 12"/>
          <p:cNvSpPr/>
          <p:nvPr/>
        </p:nvSpPr>
        <p:spPr bwMode="auto">
          <a:xfrm rot="441950">
            <a:off x="3723163" y="2996967"/>
            <a:ext cx="164536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20789114">
            <a:off x="3840459" y="4678743"/>
            <a:ext cx="164536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352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Persistency Design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Left-Right Arrow 4"/>
          <p:cNvSpPr/>
          <p:nvPr/>
        </p:nvSpPr>
        <p:spPr bwMode="auto">
          <a:xfrm>
            <a:off x="1475656" y="1268760"/>
            <a:ext cx="6084676" cy="432048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Left-Right Arrow 5"/>
          <p:cNvSpPr/>
          <p:nvPr/>
        </p:nvSpPr>
        <p:spPr bwMode="auto">
          <a:xfrm rot="16200000">
            <a:off x="-733974" y="3478389"/>
            <a:ext cx="4203234" cy="432048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4876" y="980728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Persistency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4852" y="3620808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Consistency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619672" y="1701077"/>
            <a:ext cx="6012668" cy="40592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617630" y="1700808"/>
            <a:ext cx="3008376" cy="2029968"/>
          </a:xfrm>
          <a:prstGeom prst="rect">
            <a:avLst/>
          </a:prstGeom>
          <a:solidFill>
            <a:srgbClr val="E0F1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Sequential consistency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(SC), persistent state must match volatile state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623964" y="3730507"/>
            <a:ext cx="3008376" cy="2029968"/>
          </a:xfrm>
          <a:prstGeom prst="rect">
            <a:avLst/>
          </a:prstGeom>
          <a:solidFill>
            <a:srgbClr val="E0F1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ea typeface="ＭＳ Ｐゴシック" charset="-128"/>
              </a:rPr>
              <a:t>Loads, stores, and persists may all reorder.  Complex, but minimizes delays for both persists and concurrency control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23964" y="1719125"/>
            <a:ext cx="2936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SC, but persistent state de-coupled from volatile states.  Persists may reorder</a:t>
            </a:r>
            <a:endParaRPr lang="en-US" b="0" dirty="0"/>
          </a:p>
        </p:txBody>
      </p:sp>
      <p:sp>
        <p:nvSpPr>
          <p:cNvPr id="16" name="TextBox 15"/>
          <p:cNvSpPr txBox="1"/>
          <p:nvPr/>
        </p:nvSpPr>
        <p:spPr>
          <a:xfrm>
            <a:off x="1617630" y="3748825"/>
            <a:ext cx="30063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Relaxed consistency, persistent state still matches some volatile state</a:t>
            </a:r>
            <a:endParaRPr lang="en-US" b="0" dirty="0"/>
          </a:p>
        </p:txBody>
      </p:sp>
      <p:sp>
        <p:nvSpPr>
          <p:cNvPr id="17" name="TextBox 16"/>
          <p:cNvSpPr txBox="1"/>
          <p:nvPr/>
        </p:nvSpPr>
        <p:spPr>
          <a:xfrm>
            <a:off x="4788024" y="5877092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/>
              <a:t>Persist order determined by new persist barriers</a:t>
            </a:r>
            <a:endParaRPr lang="en-US" sz="2400" b="0" dirty="0"/>
          </a:p>
        </p:txBody>
      </p:sp>
      <p:sp>
        <p:nvSpPr>
          <p:cNvPr id="18" name="TextBox 17"/>
          <p:cNvSpPr txBox="1"/>
          <p:nvPr/>
        </p:nvSpPr>
        <p:spPr>
          <a:xfrm>
            <a:off x="899591" y="5877092"/>
            <a:ext cx="3564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/>
              <a:t>Persist order determined by consistency model</a:t>
            </a:r>
            <a:endParaRPr lang="en-US" sz="2400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1617630" y="1284729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strict</a:t>
            </a:r>
            <a:endParaRPr lang="en-US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6426077" y="1284729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relaxed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95402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Define Memory Persistency</a:t>
            </a:r>
          </a:p>
          <a:p>
            <a:r>
              <a:rPr lang="en-US" dirty="0" smtClean="0"/>
              <a:t>Persistency models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58718</TotalTime>
  <Words>2016</Words>
  <Application>Microsoft Office PowerPoint</Application>
  <PresentationFormat>On-screen Show (4:3)</PresentationFormat>
  <Paragraphs>509</Paragraphs>
  <Slides>57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ＭＳ Ｐゴシック</vt:lpstr>
      <vt:lpstr>Arial</vt:lpstr>
      <vt:lpstr>Calibri</vt:lpstr>
      <vt:lpstr>Courier New</vt:lpstr>
      <vt:lpstr>Wingdings</vt:lpstr>
      <vt:lpstr>Blank Presentation</vt:lpstr>
      <vt:lpstr>1_Blank Presentation</vt:lpstr>
      <vt:lpstr>Memory Persistency</vt:lpstr>
      <vt:lpstr>Nonvolatile memory (NVRAM)</vt:lpstr>
      <vt:lpstr>NVRAM recovery</vt:lpstr>
      <vt:lpstr>Memory order</vt:lpstr>
      <vt:lpstr>Memory persistency</vt:lpstr>
      <vt:lpstr>Outline</vt:lpstr>
      <vt:lpstr>Define Memory Persistency</vt:lpstr>
      <vt:lpstr>Memory Persistency Design Space</vt:lpstr>
      <vt:lpstr>Outline</vt:lpstr>
      <vt:lpstr>Persistent Queue</vt:lpstr>
      <vt:lpstr>Queue Designs</vt:lpstr>
      <vt:lpstr>Copy-While-Locked Queue</vt:lpstr>
      <vt:lpstr>Persistency assumptions and goals</vt:lpstr>
      <vt:lpstr>New persistency models</vt:lpstr>
      <vt:lpstr>Model 1: strict persistency</vt:lpstr>
      <vt:lpstr>Strict persistency queue</vt:lpstr>
      <vt:lpstr>Strict persistency dependences</vt:lpstr>
      <vt:lpstr>Strict persistency dependences</vt:lpstr>
      <vt:lpstr>Strict persistency implementations</vt:lpstr>
      <vt:lpstr>Model 2: epoch persistency</vt:lpstr>
      <vt:lpstr>Persist epoch races (PER)</vt:lpstr>
      <vt:lpstr>Epoch persistency queue, 1st attempt</vt:lpstr>
      <vt:lpstr>Race-free epoch persistency dependences</vt:lpstr>
      <vt:lpstr>Race-free epoch persistency dependences</vt:lpstr>
      <vt:lpstr>Race-free epoch persistency dependences</vt:lpstr>
      <vt:lpstr>Epoch persistency ordering with PER</vt:lpstr>
      <vt:lpstr>PER persist ordering</vt:lpstr>
      <vt:lpstr>Epoch persistency queue, 2nd attempt</vt:lpstr>
      <vt:lpstr>Epoch persistency dependences</vt:lpstr>
      <vt:lpstr>Epoch persistency dependences</vt:lpstr>
      <vt:lpstr>Epoch persistency dependences</vt:lpstr>
      <vt:lpstr>Epoch persistency implementation</vt:lpstr>
      <vt:lpstr>Model 3: strand persistency</vt:lpstr>
      <vt:lpstr>Strand examples</vt:lpstr>
      <vt:lpstr>Perfect constraint labeling</vt:lpstr>
      <vt:lpstr>Strand persistency queue</vt:lpstr>
      <vt:lpstr>Strand persistency dependences</vt:lpstr>
      <vt:lpstr>Strand persistency dependences</vt:lpstr>
      <vt:lpstr>Strand persistency dependences</vt:lpstr>
      <vt:lpstr>Outline</vt:lpstr>
      <vt:lpstr>Methodology</vt:lpstr>
      <vt:lpstr>Methodology</vt:lpstr>
      <vt:lpstr>Methodology</vt:lpstr>
      <vt:lpstr>Relaxed persistency</vt:lpstr>
      <vt:lpstr>Persist latency</vt:lpstr>
      <vt:lpstr>Persist coalescing</vt:lpstr>
      <vt:lpstr>Persistent false sharing</vt:lpstr>
      <vt:lpstr>Conclusion</vt:lpstr>
      <vt:lpstr>Thank You!</vt:lpstr>
      <vt:lpstr>Backup Slides</vt:lpstr>
      <vt:lpstr>Persists to same address</vt:lpstr>
      <vt:lpstr>Persists to same address</vt:lpstr>
      <vt:lpstr>Persists to same address</vt:lpstr>
      <vt:lpstr>All queues, 1 thread</vt:lpstr>
      <vt:lpstr>All queues, 8 threads</vt:lpstr>
      <vt:lpstr>Latency, CWL 8 threads</vt:lpstr>
      <vt:lpstr>[dependence template]</vt:lpstr>
    </vt:vector>
  </TitlesOfParts>
  <Company>CMU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Streaming of Distributed Shared Memory</dc:title>
  <dc:creator>Stephen Somogyi</dc:creator>
  <cp:lastModifiedBy>Steven Pelley</cp:lastModifiedBy>
  <cp:revision>2623</cp:revision>
  <dcterms:created xsi:type="dcterms:W3CDTF">2010-03-13T18:55:09Z</dcterms:created>
  <dcterms:modified xsi:type="dcterms:W3CDTF">2014-01-20T20:54:34Z</dcterms:modified>
</cp:coreProperties>
</file>