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1"/>
  </p:notesMasterIdLst>
  <p:handoutMasterIdLst>
    <p:handoutMasterId r:id="rId82"/>
  </p:handoutMasterIdLst>
  <p:sldIdLst>
    <p:sldId id="866" r:id="rId3"/>
    <p:sldId id="1204" r:id="rId4"/>
    <p:sldId id="1203" r:id="rId5"/>
    <p:sldId id="1206" r:id="rId6"/>
    <p:sldId id="1208" r:id="rId7"/>
    <p:sldId id="1209" r:id="rId8"/>
    <p:sldId id="1211" r:id="rId9"/>
    <p:sldId id="1212" r:id="rId10"/>
    <p:sldId id="1213" r:id="rId11"/>
    <p:sldId id="1215" r:id="rId12"/>
    <p:sldId id="1218" r:id="rId13"/>
    <p:sldId id="1216" r:id="rId14"/>
    <p:sldId id="1214" r:id="rId15"/>
    <p:sldId id="1217" r:id="rId16"/>
    <p:sldId id="1126" r:id="rId17"/>
    <p:sldId id="1181" r:id="rId18"/>
    <p:sldId id="1182" r:id="rId19"/>
    <p:sldId id="1185" r:id="rId20"/>
    <p:sldId id="1183" r:id="rId21"/>
    <p:sldId id="1184" r:id="rId22"/>
    <p:sldId id="1186" r:id="rId23"/>
    <p:sldId id="1127" r:id="rId24"/>
    <p:sldId id="1128" r:id="rId25"/>
    <p:sldId id="1139" r:id="rId26"/>
    <p:sldId id="1140" r:id="rId27"/>
    <p:sldId id="1141" r:id="rId28"/>
    <p:sldId id="1142" r:id="rId29"/>
    <p:sldId id="1143" r:id="rId30"/>
    <p:sldId id="1144" r:id="rId31"/>
    <p:sldId id="1130" r:id="rId32"/>
    <p:sldId id="1153" r:id="rId33"/>
    <p:sldId id="1145" r:id="rId34"/>
    <p:sldId id="1147" r:id="rId35"/>
    <p:sldId id="1148" r:id="rId36"/>
    <p:sldId id="1149" r:id="rId37"/>
    <p:sldId id="1131" r:id="rId38"/>
    <p:sldId id="1151" r:id="rId39"/>
    <p:sldId id="1152" r:id="rId40"/>
    <p:sldId id="1150" r:id="rId41"/>
    <p:sldId id="1193" r:id="rId42"/>
    <p:sldId id="1195" r:id="rId43"/>
    <p:sldId id="1219" r:id="rId44"/>
    <p:sldId id="1156" r:id="rId45"/>
    <p:sldId id="1157" r:id="rId46"/>
    <p:sldId id="1158" r:id="rId47"/>
    <p:sldId id="1159" r:id="rId48"/>
    <p:sldId id="1154" r:id="rId49"/>
    <p:sldId id="1155" r:id="rId50"/>
    <p:sldId id="1162" r:id="rId51"/>
    <p:sldId id="1166" r:id="rId52"/>
    <p:sldId id="1132" r:id="rId53"/>
    <p:sldId id="1163" r:id="rId54"/>
    <p:sldId id="1164" r:id="rId55"/>
    <p:sldId id="1165" r:id="rId56"/>
    <p:sldId id="1134" r:id="rId57"/>
    <p:sldId id="1178" r:id="rId58"/>
    <p:sldId id="1179" r:id="rId59"/>
    <p:sldId id="1180" r:id="rId60"/>
    <p:sldId id="1136" r:id="rId61"/>
    <p:sldId id="1137" r:id="rId62"/>
    <p:sldId id="1173" r:id="rId63"/>
    <p:sldId id="1174" r:id="rId64"/>
    <p:sldId id="1138" r:id="rId65"/>
    <p:sldId id="1170" r:id="rId66"/>
    <p:sldId id="1168" r:id="rId67"/>
    <p:sldId id="1175" r:id="rId68"/>
    <p:sldId id="1176" r:id="rId69"/>
    <p:sldId id="1177" r:id="rId70"/>
    <p:sldId id="1188" r:id="rId71"/>
    <p:sldId id="1189" r:id="rId72"/>
    <p:sldId id="1169" r:id="rId73"/>
    <p:sldId id="1171" r:id="rId74"/>
    <p:sldId id="1172" r:id="rId75"/>
    <p:sldId id="1187" r:id="rId76"/>
    <p:sldId id="1146" r:id="rId77"/>
    <p:sldId id="1167" r:id="rId78"/>
    <p:sldId id="1197" r:id="rId79"/>
    <p:sldId id="1199" r:id="rId80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4"/>
            <p14:sldId id="1203"/>
            <p14:sldId id="1206"/>
            <p14:sldId id="1208"/>
            <p14:sldId id="1209"/>
            <p14:sldId id="1211"/>
            <p14:sldId id="1212"/>
            <p14:sldId id="1213"/>
            <p14:sldId id="1215"/>
            <p14:sldId id="1218"/>
            <p14:sldId id="1216"/>
            <p14:sldId id="1214"/>
            <p14:sldId id="1217"/>
            <p14:sldId id="1126"/>
            <p14:sldId id="1181"/>
            <p14:sldId id="1182"/>
            <p14:sldId id="1185"/>
            <p14:sldId id="1183"/>
            <p14:sldId id="1184"/>
            <p14:sldId id="1186"/>
            <p14:sldId id="1127"/>
            <p14:sldId id="1128"/>
            <p14:sldId id="1139"/>
            <p14:sldId id="1140"/>
            <p14:sldId id="1141"/>
            <p14:sldId id="1142"/>
            <p14:sldId id="1143"/>
            <p14:sldId id="1144"/>
            <p14:sldId id="1130"/>
            <p14:sldId id="1153"/>
            <p14:sldId id="1145"/>
            <p14:sldId id="1147"/>
            <p14:sldId id="1148"/>
            <p14:sldId id="1149"/>
            <p14:sldId id="1131"/>
            <p14:sldId id="1151"/>
            <p14:sldId id="1152"/>
            <p14:sldId id="1150"/>
          </p14:sldIdLst>
        </p14:section>
        <p14:section name="Untitled Section" id="{32155FB5-9438-4217-91FA-77B11DEEA4EB}">
          <p14:sldIdLst>
            <p14:sldId id="1193"/>
            <p14:sldId id="1195"/>
            <p14:sldId id="1219"/>
            <p14:sldId id="1156"/>
            <p14:sldId id="1157"/>
            <p14:sldId id="1158"/>
            <p14:sldId id="1159"/>
            <p14:sldId id="1154"/>
            <p14:sldId id="1155"/>
            <p14:sldId id="1162"/>
            <p14:sldId id="1166"/>
            <p14:sldId id="1132"/>
            <p14:sldId id="1163"/>
            <p14:sldId id="1164"/>
            <p14:sldId id="1165"/>
            <p14:sldId id="1134"/>
            <p14:sldId id="1178"/>
            <p14:sldId id="1179"/>
            <p14:sldId id="1180"/>
            <p14:sldId id="1136"/>
            <p14:sldId id="1137"/>
            <p14:sldId id="1173"/>
            <p14:sldId id="1174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73.xml"/><Relationship Id="rId4" Type="http://schemas.openxmlformats.org/officeDocument/2006/relationships/slide" Target="slide7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dirty="0" err="1" smtClean="0"/>
              <a:t>Caffarella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ADMS 2011</a:t>
            </a:r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Upcoming VLDB</a:t>
            </a:r>
          </a:p>
          <a:p>
            <a:r>
              <a:rPr lang="en-US" dirty="0" smtClean="0"/>
              <a:t>Memory persistency (focus of this talk)</a:t>
            </a:r>
          </a:p>
          <a:p>
            <a:pPr lvl="1"/>
            <a:r>
              <a:rPr lang="en-US" dirty="0" smtClean="0"/>
              <a:t>Extend memory consistency to reason about the order of NVRAM writes</a:t>
            </a:r>
          </a:p>
          <a:p>
            <a:pPr lvl="1"/>
            <a:r>
              <a:rPr lang="en-US" dirty="0" smtClean="0"/>
              <a:t>Program order NVRAM writes limit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New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1608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Store barrier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707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Load barrier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possible within processors,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</a:t>
            </a:r>
            <a:r>
              <a:rPr lang="en-US" b="0" dirty="0"/>
              <a:t>b</a:t>
            </a:r>
            <a:r>
              <a:rPr lang="en-US" b="0" dirty="0" smtClean="0"/>
              <a:t>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NVRAM write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4106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SC, enforcing same order for persists as stores</a:t>
            </a:r>
          </a:p>
          <a:p>
            <a:r>
              <a:rPr lang="en-US" dirty="0" smtClean="0"/>
              <a:t>Persists must be observed as interleaving of program orders</a:t>
            </a:r>
          </a:p>
          <a:p>
            <a:pPr lvl="1"/>
            <a:r>
              <a:rPr lang="en-US" dirty="0" smtClean="0"/>
              <a:t>Volatile accesses may order persists!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Barriers constrain memory operation order</a:t>
            </a:r>
          </a:p>
          <a:p>
            <a:pPr lvl="1"/>
            <a:r>
              <a:rPr lang="en-US" dirty="0" smtClean="0"/>
              <a:t>Barriers that order stores also order persists</a:t>
            </a:r>
          </a:p>
          <a:p>
            <a:r>
              <a:rPr lang="en-US" dirty="0" smtClean="0"/>
              <a:t>Persists on single thread now concurrent</a:t>
            </a:r>
          </a:p>
          <a:p>
            <a:r>
              <a:rPr lang="en-US" dirty="0" smtClean="0"/>
              <a:t>Barriers enforce both persist and store visibility order, even when only one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no longer scaling</a:t>
            </a:r>
          </a:p>
          <a:p>
            <a:pPr lvl="1"/>
            <a:r>
              <a:rPr lang="en-US" dirty="0" smtClean="0"/>
              <a:t>Need high capacity, low energy persistent storage</a:t>
            </a:r>
          </a:p>
          <a:p>
            <a:r>
              <a:rPr lang="en-US" dirty="0" smtClean="0"/>
              <a:t>DRAM no longer scaling</a:t>
            </a:r>
          </a:p>
          <a:p>
            <a:pPr lvl="1"/>
            <a:r>
              <a:rPr lang="en-US" dirty="0" smtClean="0"/>
              <a:t>Need high performance volatile storage</a:t>
            </a:r>
          </a:p>
          <a:p>
            <a:r>
              <a:rPr lang="en-US" dirty="0" smtClean="0"/>
              <a:t>Nonvolatile memories (NVRAM) provide both!</a:t>
            </a:r>
          </a:p>
          <a:p>
            <a:pPr lvl="1"/>
            <a:r>
              <a:rPr lang="en-US" dirty="0" smtClean="0"/>
              <a:t>Phase change (PCM)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(from HP)</a:t>
            </a:r>
          </a:p>
          <a:p>
            <a:pPr lvl="1"/>
            <a:r>
              <a:rPr lang="en-US" dirty="0" smtClean="0"/>
              <a:t>Spin-transfer torque (STT 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and </a:t>
            </a:r>
            <a:r>
              <a:rPr lang="en-US" i="1" dirty="0" smtClean="0"/>
              <a:t>persist</a:t>
            </a:r>
            <a:r>
              <a:rPr lang="en-US" dirty="0" smtClean="0"/>
              <a:t> are separate events</a:t>
            </a:r>
          </a:p>
          <a:p>
            <a:pPr lvl="1"/>
            <a:r>
              <a:rPr lang="en-US" dirty="0"/>
              <a:t>Persist order may deviate from store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New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synchronization, but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must not persist before data, but as the lock protects against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pPr lvl="1"/>
            <a:r>
              <a:rPr lang="en-US" dirty="0" smtClean="0"/>
              <a:t>Persist ordering constraint implies delay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ordered w.r.t. recovery observer implies ordered persists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</a:t>
            </a:r>
          </a:p>
          <a:p>
            <a:pPr lvl="1"/>
            <a:r>
              <a:rPr lang="en-US" dirty="0" smtClean="0"/>
              <a:t>If not ordered: concurrent!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CWL 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  <a:r>
              <a:rPr lang="en-US" dirty="0" smtClean="0"/>
              <a:t>, ordering persists</a:t>
            </a:r>
            <a:endParaRPr lang="en-US" i="1" dirty="0" smtClean="0"/>
          </a:p>
          <a:p>
            <a:r>
              <a:rPr lang="en-US" dirty="0" smtClean="0"/>
              <a:t>Data sharing continues to observe SC</a:t>
            </a:r>
          </a:p>
          <a:p>
            <a:r>
              <a:rPr lang="en-US" dirty="0" smtClean="0"/>
              <a:t>Persist order resembles RMO, persist barrier acts as a full memory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reduces storage access delays</a:t>
            </a:r>
          </a:p>
          <a:p>
            <a:pPr lvl="1"/>
            <a:r>
              <a:rPr lang="en-US" dirty="0" smtClean="0"/>
              <a:t>Redesign software assuming low-cost accesses</a:t>
            </a:r>
          </a:p>
          <a:p>
            <a:r>
              <a:rPr lang="en-US" dirty="0" smtClean="0"/>
              <a:t>Leverage native memory instruction interface to remove additional </a:t>
            </a:r>
            <a:r>
              <a:rPr lang="en-US" i="1" dirty="0" smtClean="0"/>
              <a:t>software</a:t>
            </a:r>
            <a:r>
              <a:rPr lang="en-US" dirty="0" smtClean="0"/>
              <a:t> overheads</a:t>
            </a:r>
          </a:p>
          <a:p>
            <a:pPr lvl="1"/>
            <a:r>
              <a:rPr lang="en-US" dirty="0" smtClean="0"/>
              <a:t>Reduce memory copy operations</a:t>
            </a:r>
          </a:p>
          <a:p>
            <a:pPr lvl="1"/>
            <a:r>
              <a:rPr lang="en-US" dirty="0" smtClean="0"/>
              <a:t>Improve concurrency/synchronization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64" y="5919663"/>
            <a:ext cx="802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removes delays and stalls due to storage access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i="1" dirty="0" smtClean="0"/>
              <a:t>volatile memory order</a:t>
            </a:r>
            <a:r>
              <a:rPr lang="en-US" dirty="0" smtClean="0"/>
              <a:t> and </a:t>
            </a:r>
            <a:r>
              <a:rPr lang="en-US" i="1" dirty="0" smtClean="0"/>
              <a:t>persistent memory order</a:t>
            </a:r>
            <a:endParaRPr lang="en-US" dirty="0" smtClean="0"/>
          </a:p>
          <a:p>
            <a:pPr lvl="1"/>
            <a:r>
              <a:rPr lang="en-US" dirty="0" smtClean="0"/>
              <a:t>Volatile order fulfills SC</a:t>
            </a:r>
          </a:p>
          <a:p>
            <a:pPr lvl="1"/>
            <a:r>
              <a:rPr lang="en-US" dirty="0" smtClean="0"/>
              <a:t>Persistent order contains subset of constraints</a:t>
            </a:r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 smtClean="0"/>
              <a:t>1: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dirty="0" smtClean="0"/>
              <a:t>Rule 2: </a:t>
            </a:r>
            <a:r>
              <a:rPr lang="en-US" dirty="0" smtClean="0"/>
              <a:t>conflicting operations (same </a:t>
            </a:r>
            <a:r>
              <a:rPr lang="en-US" dirty="0" smtClean="0"/>
              <a:t>address, at least </a:t>
            </a:r>
            <a:r>
              <a:rPr lang="en-US" smtClean="0"/>
              <a:t>1 </a:t>
            </a:r>
            <a:r>
              <a:rPr lang="en-US" smtClean="0"/>
              <a:t>write/persist) </a:t>
            </a:r>
            <a:r>
              <a:rPr lang="en-US" dirty="0" smtClean="0"/>
              <a:t>ordered</a:t>
            </a:r>
          </a:p>
          <a:p>
            <a:r>
              <a:rPr lang="en-US" dirty="0" smtClean="0"/>
              <a:t>Rule 3: 8-byte persists atomic with respect to recovery observer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</a:t>
            </a:r>
            <a:r>
              <a:rPr lang="en-US" sz="2800" dirty="0" smtClean="0"/>
              <a:t>{C’, D} </a:t>
            </a:r>
            <a:r>
              <a:rPr lang="en-US" sz="2800" dirty="0" smtClean="0"/>
              <a:t>before </a:t>
            </a:r>
            <a:r>
              <a:rPr lang="en-US" sz="2800" dirty="0" smtClean="0"/>
              <a:t>E; </a:t>
            </a:r>
            <a:r>
              <a:rPr lang="en-US" sz="2800" dirty="0" smtClean="0"/>
              <a:t>E’</a:t>
            </a:r>
            <a:r>
              <a:rPr lang="en-US" sz="2800" dirty="0" smtClean="0"/>
              <a:t> </a:t>
            </a:r>
            <a:r>
              <a:rPr lang="en-US" sz="2800" dirty="0" smtClean="0"/>
              <a:t>before </a:t>
            </a:r>
            <a:r>
              <a:rPr lang="en-US" sz="2800" dirty="0" smtClean="0"/>
              <a:t>F</a:t>
            </a:r>
            <a:endParaRPr lang="en-US" sz="2800" dirty="0" smtClean="0"/>
          </a:p>
          <a:p>
            <a:r>
              <a:rPr lang="en-US" sz="2800" dirty="0" smtClean="0"/>
              <a:t>Rule 2: C before </a:t>
            </a:r>
            <a:r>
              <a:rPr lang="en-US" sz="2800" dirty="0" smtClean="0"/>
              <a:t>C’;  </a:t>
            </a:r>
            <a:r>
              <a:rPr lang="en-US" sz="2800" dirty="0"/>
              <a:t>E</a:t>
            </a:r>
            <a:r>
              <a:rPr lang="en-US" sz="2800" dirty="0" smtClean="0"/>
              <a:t> </a:t>
            </a:r>
            <a:r>
              <a:rPr lang="en-US" sz="2800" dirty="0" smtClean="0"/>
              <a:t>before </a:t>
            </a:r>
            <a:r>
              <a:rPr lang="en-US" sz="2800" dirty="0" smtClean="0"/>
              <a:t>E’</a:t>
            </a:r>
            <a:endParaRPr lang="en-US" sz="2800" dirty="0" smtClean="0"/>
          </a:p>
          <a:p>
            <a:r>
              <a:rPr lang="en-US" sz="2800" dirty="0" smtClean="0"/>
              <a:t>Trans: A before </a:t>
            </a:r>
            <a:r>
              <a:rPr lang="en-US" sz="2800" dirty="0" smtClean="0"/>
              <a:t>{</a:t>
            </a:r>
            <a:r>
              <a:rPr lang="en-US" sz="2800" dirty="0" smtClean="0"/>
              <a:t>C’, E, E’, F</a:t>
            </a:r>
            <a:r>
              <a:rPr lang="en-US" sz="2800" dirty="0" smtClean="0"/>
              <a:t>}; </a:t>
            </a:r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 smtClean="0"/>
              <a:t>before </a:t>
            </a:r>
            <a:r>
              <a:rPr lang="en-US" sz="2800" dirty="0" smtClean="0"/>
              <a:t>{</a:t>
            </a:r>
            <a:r>
              <a:rPr lang="en-US" sz="2800" dirty="0" smtClean="0"/>
              <a:t>E, E’, F</a:t>
            </a:r>
            <a:r>
              <a:rPr lang="en-US" sz="2800" dirty="0" smtClean="0"/>
              <a:t>}…</a:t>
            </a:r>
            <a:endParaRPr lang="en-US" sz="2800" dirty="0" smtClean="0"/>
          </a:p>
          <a:p>
            <a:r>
              <a:rPr lang="en-US" sz="2800" dirty="0"/>
              <a:t>B concurrent with </a:t>
            </a:r>
            <a:r>
              <a:rPr lang="en-US" sz="2800" dirty="0" smtClean="0"/>
              <a:t>shown accesses on T2, T3</a:t>
            </a:r>
          </a:p>
          <a:p>
            <a:pPr lvl="1"/>
            <a:r>
              <a:rPr lang="en-US" sz="2400" dirty="0" smtClean="0"/>
              <a:t>Even if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C depends on B</a:t>
            </a:r>
          </a:p>
          <a:p>
            <a:r>
              <a:rPr lang="en-US" sz="2800" dirty="0" smtClean="0"/>
              <a:t>D concurrent with shown accesses on T1</a:t>
            </a:r>
            <a:endParaRPr lang="en-US" sz="2800" dirty="0" smtClean="0"/>
          </a:p>
          <a:p>
            <a:r>
              <a:rPr lang="en-US" sz="2800" dirty="0" smtClean="0"/>
              <a:t>Dependences and order </a:t>
            </a:r>
            <a:r>
              <a:rPr lang="en-US" sz="2800" dirty="0" smtClean="0"/>
              <a:t>propagate through volatile </a:t>
            </a:r>
            <a:r>
              <a:rPr lang="en-US" sz="2800" dirty="0" smtClean="0"/>
              <a:t>address space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</a:t>
                  </a:r>
                  <a:r>
                    <a:rPr lang="en-US" b="0" dirty="0" smtClean="0"/>
                    <a:t>C’ D </a:t>
                  </a:r>
                  <a:r>
                    <a:rPr lang="en-US" b="0" dirty="0" smtClean="0"/>
                    <a:t>| </a:t>
                  </a:r>
                  <a:r>
                    <a:rPr lang="en-US" b="0" dirty="0" smtClean="0"/>
                    <a:t>E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</a:t>
                  </a:r>
                  <a:r>
                    <a:rPr lang="en-US" b="0" dirty="0" smtClean="0"/>
                    <a:t>           E’ </a:t>
                  </a:r>
                  <a:r>
                    <a:rPr lang="en-US" b="0" dirty="0" smtClean="0"/>
                    <a:t>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Imagine:</a:t>
            </a:r>
          </a:p>
          <a:p>
            <a:pPr lvl="1"/>
            <a:r>
              <a:rPr lang="en-US" sz="2400" dirty="0" smtClean="0"/>
              <a:t>C is a load</a:t>
            </a:r>
          </a:p>
          <a:p>
            <a:pPr lvl="1"/>
            <a:r>
              <a:rPr lang="en-US" sz="2400" dirty="0" smtClean="0"/>
              <a:t>C’ is a store/persist</a:t>
            </a:r>
          </a:p>
          <a:p>
            <a:pPr lvl="1"/>
            <a:r>
              <a:rPr lang="en-US" sz="2400" dirty="0" smtClean="0"/>
              <a:t>Still a conflict!</a:t>
            </a:r>
            <a:endParaRPr lang="en-US" dirty="0" smtClean="0"/>
          </a:p>
          <a:p>
            <a:r>
              <a:rPr lang="en-US" dirty="0" smtClean="0"/>
              <a:t>Difficult to implement, typically load-store conflict does not imply order with previous stores/persists (e.g., TSO)</a:t>
            </a:r>
          </a:p>
          <a:p>
            <a:pPr lvl="1"/>
            <a:r>
              <a:rPr lang="en-US" dirty="0" smtClean="0"/>
              <a:t>E.g., A not before C’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</a:t>
                  </a:r>
                  <a:r>
                    <a:rPr lang="en-US" b="0" dirty="0" smtClean="0"/>
                    <a:t>C’ D </a:t>
                  </a:r>
                  <a:r>
                    <a:rPr lang="en-US" b="0" dirty="0" smtClean="0"/>
                    <a:t>| </a:t>
                  </a:r>
                  <a:r>
                    <a:rPr lang="en-US" b="0" dirty="0" smtClean="0"/>
                    <a:t>E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</a:t>
                  </a:r>
                  <a:r>
                    <a:rPr lang="en-US" b="0" dirty="0" smtClean="0"/>
                    <a:t>           E’ </a:t>
                  </a:r>
                  <a:r>
                    <a:rPr lang="en-US" b="0" dirty="0" smtClean="0"/>
                    <a:t>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8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from different inserts ordered 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allow limited concurrency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threads, but </a:t>
            </a:r>
            <a:r>
              <a:rPr lang="en-US" dirty="0" err="1" smtClean="0"/>
              <a:t>NewStrand</a:t>
            </a:r>
            <a:r>
              <a:rPr lang="en-US" dirty="0" smtClean="0"/>
              <a:t>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r>
              <a:rPr lang="en-US" dirty="0" smtClean="0"/>
              <a:t>Epoch </a:t>
            </a:r>
            <a:r>
              <a:rPr lang="en-US" dirty="0" smtClean="0"/>
              <a:t>pers. orders persists within </a:t>
            </a:r>
            <a:r>
              <a:rPr lang="en-US" dirty="0" smtClean="0"/>
              <a:t>strands</a:t>
            </a:r>
          </a:p>
          <a:p>
            <a:r>
              <a:rPr lang="en-US" dirty="0" smtClean="0"/>
              <a:t>Change Epoch persistency rule 1: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</a:t>
            </a:r>
            <a:r>
              <a:rPr lang="en-US" dirty="0" smtClean="0"/>
              <a:t>ordered</a:t>
            </a:r>
          </a:p>
          <a:p>
            <a:r>
              <a:rPr lang="en-US" dirty="0" smtClean="0"/>
              <a:t>Rules 2 and 3 remain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6768244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8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correct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order of persistent writes</a:t>
            </a:r>
          </a:p>
          <a:p>
            <a:r>
              <a:rPr lang="en-US" dirty="0" smtClean="0"/>
              <a:t>Current memory systems allow memory writes to reorder</a:t>
            </a:r>
          </a:p>
          <a:p>
            <a:pPr lvl="1"/>
            <a:r>
              <a:rPr lang="en-US" dirty="0" smtClean="0"/>
              <a:t>Cache eviction order ≠ store order</a:t>
            </a:r>
          </a:p>
          <a:p>
            <a:r>
              <a:rPr lang="en-US" dirty="0" smtClean="0"/>
              <a:t>Require </a:t>
            </a:r>
            <a:r>
              <a:rPr lang="en-US" i="1" dirty="0" smtClean="0"/>
              <a:t>persist barriers</a:t>
            </a:r>
            <a:endParaRPr lang="en-US" dirty="0"/>
          </a:p>
          <a:p>
            <a:pPr lvl="1"/>
            <a:r>
              <a:rPr lang="en-US" dirty="0" smtClean="0"/>
              <a:t>File system/disk sync()</a:t>
            </a:r>
          </a:p>
          <a:p>
            <a:pPr lvl="1"/>
            <a:r>
              <a:rPr lang="en-US" dirty="0" smtClean="0"/>
              <a:t>Many possible implementations</a:t>
            </a:r>
          </a:p>
          <a:p>
            <a:pPr lvl="1"/>
            <a:r>
              <a:rPr lang="en-US" dirty="0" smtClean="0"/>
              <a:t>Unknown performance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Persist value taken from last persist</a:t>
            </a:r>
            <a:endParaRPr lang="en-US" dirty="0" smtClean="0"/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</a:t>
            </a:r>
            <a:r>
              <a:rPr lang="en-US" dirty="0"/>
              <a:t>c</a:t>
            </a:r>
            <a:r>
              <a:rPr lang="en-US" dirty="0" smtClean="0"/>
              <a:t>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624677" y="4692622"/>
            <a:ext cx="788228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Couple transaction and durability management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  <a:endParaRPr lang="en-US" sz="260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Minimal software overhead/complexity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33120" y="1772816"/>
            <a:ext cx="4563838" cy="1908212"/>
            <a:chOff x="2233120" y="1540823"/>
            <a:chExt cx="4563838" cy="253624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223312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635896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55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</a:t>
            </a:r>
            <a:r>
              <a:rPr lang="en-US" sz="2300" b="0" dirty="0" smtClean="0">
                <a:ea typeface="ＭＳ Ｐゴシック" charset="-128"/>
              </a:rPr>
              <a:t>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Resembles RMO with </a:t>
            </a:r>
            <a:r>
              <a:rPr lang="en-US" b="0" i="1" smtClean="0">
                <a:solidFill>
                  <a:srgbClr val="FF0000"/>
                </a:solidFill>
              </a:rPr>
              <a:t>full barriers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 do barriers behave with shared memory?</a:t>
            </a:r>
          </a:p>
          <a:p>
            <a:r>
              <a:rPr lang="en-US" dirty="0" smtClean="0"/>
              <a:t>What performance results if we simply enforce program order of NVRAM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653136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59692</TotalTime>
  <Words>3178</Words>
  <Application>Microsoft Office PowerPoint</Application>
  <PresentationFormat>On-screen Show (4:3)</PresentationFormat>
  <Paragraphs>789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Future storage technologies</vt:lpstr>
      <vt:lpstr>Nonvolatile memory (NVRAM)</vt:lpstr>
      <vt:lpstr>Accelerating recoverable systems</vt:lpstr>
      <vt:lpstr>Example: transaction processing (VLDB)</vt:lpstr>
      <vt:lpstr>Ensuring correct recovery</vt:lpstr>
      <vt:lpstr>NVRAM group commit</vt:lpstr>
      <vt:lpstr>Recovery management performance</vt:lpstr>
      <vt:lpstr>Practical persist barriers</vt:lpstr>
      <vt:lpstr>Memory ordering</vt:lpstr>
      <vt:lpstr>Thesis</vt:lpstr>
      <vt:lpstr>Outline</vt:lpstr>
      <vt:lpstr>Memory consistency primer</vt:lpstr>
      <vt:lpstr>Memory consistency models</vt:lpstr>
      <vt:lpstr>Recovery observer</vt:lpstr>
      <vt:lpstr>Strict persistency</vt:lpstr>
      <vt:lpstr>Strict persistency/SC</vt:lpstr>
      <vt:lpstr>Buffered persistency</vt:lpstr>
      <vt:lpstr>Strict persistency/RMO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CWL required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Epoch persistency ordering</vt:lpstr>
      <vt:lpstr>Persist ordering example</vt:lpstr>
      <vt:lpstr>Load-store conflicts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example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3064</cp:revision>
  <dcterms:created xsi:type="dcterms:W3CDTF">2010-03-13T18:55:09Z</dcterms:created>
  <dcterms:modified xsi:type="dcterms:W3CDTF">2014-01-29T17:25:50Z</dcterms:modified>
</cp:coreProperties>
</file>