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866" r:id="rId3"/>
    <p:sldId id="1203" r:id="rId4"/>
    <p:sldId id="1209" r:id="rId5"/>
    <p:sldId id="1250" r:id="rId6"/>
    <p:sldId id="1222" r:id="rId7"/>
    <p:sldId id="1255" r:id="rId8"/>
    <p:sldId id="1226" r:id="rId9"/>
    <p:sldId id="1256" r:id="rId10"/>
    <p:sldId id="1257" r:id="rId11"/>
    <p:sldId id="1260" r:id="rId12"/>
    <p:sldId id="1258" r:id="rId13"/>
    <p:sldId id="1265" r:id="rId14"/>
    <p:sldId id="1263" r:id="rId15"/>
    <p:sldId id="1264" r:id="rId16"/>
    <p:sldId id="1262" r:id="rId17"/>
    <p:sldId id="1213" r:id="rId18"/>
    <p:sldId id="1261" r:id="rId1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385EE-469C-4EEA-B617-DC6C06EA8FC0}">
          <p14:sldIdLst>
            <p14:sldId id="866"/>
            <p14:sldId id="1203"/>
            <p14:sldId id="1209"/>
            <p14:sldId id="1250"/>
            <p14:sldId id="1222"/>
            <p14:sldId id="1255"/>
            <p14:sldId id="1226"/>
            <p14:sldId id="1256"/>
            <p14:sldId id="1257"/>
            <p14:sldId id="1260"/>
            <p14:sldId id="1258"/>
            <p14:sldId id="1265"/>
            <p14:sldId id="1263"/>
            <p14:sldId id="1264"/>
            <p14:sldId id="1262"/>
            <p14:sldId id="1213"/>
            <p14:sldId id="1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EDF6F7"/>
    <a:srgbClr val="E0F1F2"/>
    <a:srgbClr val="85C8CD"/>
    <a:srgbClr val="FF7171"/>
    <a:srgbClr val="CEDE00"/>
    <a:srgbClr val="8B9600"/>
    <a:srgbClr val="EEFF0D"/>
    <a:srgbClr val="FF0909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1088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699" cy="47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7300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843" y="1"/>
            <a:ext cx="3169699" cy="47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7300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1"/>
            <a:ext cx="3169699" cy="47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7300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43" y="9121141"/>
            <a:ext cx="3169699" cy="47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7300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699" cy="47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7300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43" y="1"/>
            <a:ext cx="3169699" cy="47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7300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2313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53" y="4560571"/>
            <a:ext cx="5851496" cy="431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1"/>
            <a:ext cx="3169699" cy="47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7300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43" y="9121141"/>
            <a:ext cx="3169699" cy="47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7300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ecs.umich.edu/~spelle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/>
              <a:t>High Performance Transaction Processing for NVRAM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Steven Pelley</a:t>
            </a:r>
            <a:r>
              <a:rPr lang="en-US" sz="2800" dirty="0" smtClean="0"/>
              <a:t>, Thomas F. </a:t>
            </a:r>
            <a:r>
              <a:rPr lang="en-US" sz="2800" dirty="0" err="1" smtClean="0"/>
              <a:t>Wenisch</a:t>
            </a:r>
            <a:endParaRPr lang="en-US" sz="2800" dirty="0" smtClean="0"/>
          </a:p>
          <a:p>
            <a:r>
              <a:rPr lang="en-US" sz="2800" dirty="0" smtClean="0"/>
              <a:t>University of Michigan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unavailable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database </a:t>
            </a:r>
            <a:r>
              <a:rPr lang="en-US" dirty="0"/>
              <a:t>on </a:t>
            </a:r>
            <a:r>
              <a:rPr lang="en-US" i="1" dirty="0"/>
              <a:t>real hardware</a:t>
            </a:r>
            <a:endParaRPr lang="en-US" dirty="0"/>
          </a:p>
          <a:p>
            <a:pPr lvl="1"/>
            <a:r>
              <a:rPr lang="en-US" dirty="0"/>
              <a:t>Log and </a:t>
            </a:r>
            <a:r>
              <a:rPr lang="en-US" dirty="0" err="1" smtClean="0"/>
              <a:t>db</a:t>
            </a:r>
            <a:r>
              <a:rPr lang="en-US" dirty="0" smtClean="0"/>
              <a:t> heap </a:t>
            </a:r>
            <a:r>
              <a:rPr lang="en-US" dirty="0"/>
              <a:t>on </a:t>
            </a:r>
            <a:r>
              <a:rPr lang="en-US" dirty="0" err="1" smtClean="0"/>
              <a:t>RAMDisk</a:t>
            </a:r>
            <a:r>
              <a:rPr lang="en-US" dirty="0" smtClean="0"/>
              <a:t> (or just in DRAM)</a:t>
            </a:r>
            <a:endParaRPr lang="en-US" dirty="0"/>
          </a:p>
          <a:p>
            <a:pPr lvl="1"/>
            <a:r>
              <a:rPr lang="en-US" dirty="0"/>
              <a:t>Introduce precise delays (20ns precision using x86 RDTSCP) to model persist barrier latency</a:t>
            </a:r>
          </a:p>
          <a:p>
            <a:r>
              <a:rPr lang="en-US" dirty="0" smtClean="0"/>
              <a:t>Build </a:t>
            </a:r>
            <a:r>
              <a:rPr lang="en-US" dirty="0"/>
              <a:t>recovery mechanisms in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Shore-MT: research platform for high performance transaction processing</a:t>
            </a:r>
            <a:endParaRPr lang="en-US" dirty="0"/>
          </a:p>
          <a:p>
            <a:pPr lvl="1"/>
            <a:r>
              <a:rPr lang="en-US" dirty="0"/>
              <a:t>Rely on dirty bit fields to </a:t>
            </a:r>
            <a:r>
              <a:rPr lang="en-US" dirty="0" smtClean="0"/>
              <a:t>track </a:t>
            </a:r>
            <a:r>
              <a:rPr lang="en-US" dirty="0"/>
              <a:t>buffer </a:t>
            </a:r>
            <a:r>
              <a:rPr lang="en-US" dirty="0" smtClean="0"/>
              <a:t>pool writes </a:t>
            </a:r>
            <a:r>
              <a:rPr lang="en-US" dirty="0"/>
              <a:t>during </a:t>
            </a:r>
            <a:r>
              <a:rPr lang="en-US" dirty="0" smtClean="0"/>
              <a:t>transaction, page latch, or 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1253" y="1124744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251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1253" y="1124744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11" name="Left Arrow 10"/>
          <p:cNvSpPr/>
          <p:nvPr/>
        </p:nvSpPr>
        <p:spPr bwMode="auto">
          <a:xfrm>
            <a:off x="7452320" y="2683958"/>
            <a:ext cx="980781" cy="41333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291" y="6021288"/>
            <a:ext cx="676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 replacement insensitive to latency, but slow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8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88" y="6021288"/>
            <a:ext cx="90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recovers throughput when barrier latency exposed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1253" y="1124744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9" name="Left Arrow 8"/>
          <p:cNvSpPr/>
          <p:nvPr/>
        </p:nvSpPr>
        <p:spPr bwMode="auto">
          <a:xfrm rot="5400000">
            <a:off x="6700544" y="2155879"/>
            <a:ext cx="980781" cy="41333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6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71253" y="1124744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TPCB benchmark</a:t>
            </a:r>
            <a:endParaRPr lang="en-US" b="0" dirty="0"/>
          </a:p>
        </p:txBody>
      </p:sp>
      <p:sp>
        <p:nvSpPr>
          <p:cNvPr id="3" name="Left Arrow 2"/>
          <p:cNvSpPr/>
          <p:nvPr/>
        </p:nvSpPr>
        <p:spPr bwMode="auto">
          <a:xfrm rot="1444219">
            <a:off x="2987824" y="2141533"/>
            <a:ext cx="1764196" cy="324036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413" y="6021288"/>
            <a:ext cx="728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High performance barriers and memory system ideal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VLDB paper…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and methodology details</a:t>
            </a:r>
          </a:p>
          <a:p>
            <a:r>
              <a:rPr lang="en-US" dirty="0" smtClean="0"/>
              <a:t>Persist bandwidth modeling</a:t>
            </a:r>
          </a:p>
          <a:p>
            <a:r>
              <a:rPr lang="en-US" dirty="0" smtClean="0"/>
              <a:t>Group commit trade-offs and transaction latency analysis</a:t>
            </a:r>
          </a:p>
          <a:p>
            <a:r>
              <a:rPr lang="en-US" dirty="0" smtClean="0"/>
              <a:t>Read-cache performance based on memory trace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r>
              <a:rPr lang="en-US" smtClean="0"/>
              <a:t>: NVRAM </a:t>
            </a:r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persists</a:t>
            </a:r>
          </a:p>
          <a:p>
            <a:pPr lvl="1"/>
            <a:r>
              <a:rPr lang="en-US" dirty="0" smtClean="0"/>
              <a:t>Allow execution to proceed ahead of persists</a:t>
            </a:r>
          </a:p>
          <a:p>
            <a:pPr lvl="1"/>
            <a:r>
              <a:rPr lang="en-US" dirty="0" smtClean="0"/>
              <a:t>Hides persist and persist barrier latency</a:t>
            </a:r>
          </a:p>
          <a:p>
            <a:pPr lvl="1"/>
            <a:r>
              <a:rPr lang="en-US" i="1" dirty="0" smtClean="0"/>
              <a:t>Persist ordering</a:t>
            </a:r>
            <a:r>
              <a:rPr lang="en-US" dirty="0" smtClean="0"/>
              <a:t> critical path limits persist rate</a:t>
            </a:r>
            <a:endParaRPr lang="en-US" i="1" dirty="0" smtClean="0"/>
          </a:p>
          <a:p>
            <a:r>
              <a:rPr lang="en-US" dirty="0" smtClean="0"/>
              <a:t>Persist coalescing</a:t>
            </a:r>
          </a:p>
          <a:p>
            <a:pPr lvl="1"/>
            <a:r>
              <a:rPr lang="en-US" dirty="0" smtClean="0"/>
              <a:t>Omit persists if ordering constraints not violated</a:t>
            </a:r>
          </a:p>
          <a:p>
            <a:pPr lvl="1"/>
            <a:r>
              <a:rPr lang="en-US" dirty="0" smtClean="0"/>
              <a:t>Acts as bandwidth filter (like write-back cache)</a:t>
            </a:r>
          </a:p>
          <a:p>
            <a:pPr lvl="1"/>
            <a:r>
              <a:rPr lang="en-US" dirty="0" smtClean="0"/>
              <a:t>Reduces persist ordering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735" y="5913276"/>
            <a:ext cx="8900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Need mechanisms to precisely label persist ordering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[upcoming ISCA: </a:t>
            </a:r>
            <a:r>
              <a:rPr lang="en-US" sz="2400" i="1" dirty="0" smtClean="0">
                <a:solidFill>
                  <a:srgbClr val="FF0909"/>
                </a:solidFill>
              </a:rPr>
              <a:t>Memory Persistency</a:t>
            </a:r>
            <a:r>
              <a:rPr lang="en-US" sz="2400" b="0" i="1" dirty="0" smtClean="0">
                <a:solidFill>
                  <a:srgbClr val="FF0909"/>
                </a:solidFill>
              </a:rPr>
              <a:t>] 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Disk-based software carries baggage</a:t>
            </a:r>
          </a:p>
          <a:p>
            <a:r>
              <a:rPr lang="en-US" dirty="0" smtClean="0"/>
              <a:t>Frequent persist synchronization also slow</a:t>
            </a:r>
          </a:p>
          <a:p>
            <a:r>
              <a:rPr lang="en-US" dirty="0" smtClean="0"/>
              <a:t>New software and memory systems improve performance and simplify software design</a:t>
            </a:r>
            <a:endParaRPr lang="en-US" dirty="0"/>
          </a:p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http://web.eecs.umich.edu/~</a:t>
            </a:r>
            <a:r>
              <a:rPr lang="en-US" dirty="0" smtClean="0">
                <a:hlinkClick r:id="rId2"/>
              </a:rPr>
              <a:t>spelley</a:t>
            </a:r>
            <a:endParaRPr lang="en-US" dirty="0" smtClean="0"/>
          </a:p>
          <a:p>
            <a:pPr lvl="1"/>
            <a:r>
              <a:rPr lang="en-US" sz="1800" dirty="0"/>
              <a:t>Steven Pelley, Thomas F. </a:t>
            </a:r>
            <a:r>
              <a:rPr lang="en-US" sz="1800" dirty="0" err="1"/>
              <a:t>Wenisch</a:t>
            </a:r>
            <a:r>
              <a:rPr lang="en-US" sz="1800" dirty="0"/>
              <a:t>, Brian T. Gold, Bill Bridge: Storage Management in the NVRAM Era. PVLDB 7(2): 121-132 (2013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[BPFS] </a:t>
            </a:r>
            <a:r>
              <a:rPr lang="en-US" sz="1800" dirty="0"/>
              <a:t>Jeremy Condit, Edmund B. Nightingale, Christopher Frost, </a:t>
            </a:r>
            <a:r>
              <a:rPr lang="en-US" sz="1800" dirty="0" err="1"/>
              <a:t>Engin</a:t>
            </a:r>
            <a:r>
              <a:rPr lang="en-US" sz="1800" dirty="0"/>
              <a:t> </a:t>
            </a:r>
            <a:r>
              <a:rPr lang="en-US" sz="1800" dirty="0" err="1"/>
              <a:t>Ipek</a:t>
            </a:r>
            <a:r>
              <a:rPr lang="en-US" sz="1800" dirty="0"/>
              <a:t>, Benjamin Lee, Doug Burger, and Derrick Coetzee. 2009. Better I/O through byte-addressable, persistent memory. In </a:t>
            </a:r>
            <a:r>
              <a:rPr lang="en-US" sz="1800" i="1" dirty="0"/>
              <a:t>Proceedings of the ACM SIGOPS 22nd symposium on Operating systems principles</a:t>
            </a:r>
            <a:r>
              <a:rPr lang="en-US" sz="1800" dirty="0"/>
              <a:t> (SOSP </a:t>
            </a:r>
            <a:r>
              <a:rPr lang="en-US" sz="1800" dirty="0" smtClean="0"/>
              <a:t>'09)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NVRAMs provide fast</a:t>
            </a:r>
            <a:r>
              <a:rPr lang="en-US" dirty="0"/>
              <a:t> </a:t>
            </a:r>
            <a:r>
              <a:rPr lang="en-US" dirty="0" smtClean="0"/>
              <a:t>durable storage (phase change, </a:t>
            </a:r>
            <a:r>
              <a:rPr lang="en-US" dirty="0" err="1" smtClean="0"/>
              <a:t>memristor</a:t>
            </a:r>
            <a:r>
              <a:rPr lang="en-US" dirty="0" smtClean="0"/>
              <a:t>, STT-RAM)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7060" y="5919663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</a:t>
            </a:r>
            <a:r>
              <a:rPr lang="en-US" sz="2400" i="1" dirty="0" smtClean="0">
                <a:solidFill>
                  <a:srgbClr val="FF0909"/>
                </a:solidFill>
              </a:rPr>
              <a:t>persistent</a:t>
            </a:r>
            <a:r>
              <a:rPr lang="en-US" sz="2400" b="0" i="1" dirty="0" smtClean="0">
                <a:solidFill>
                  <a:srgbClr val="FF0909"/>
                </a:solidFill>
              </a:rPr>
              <a:t>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30620"/>
              </p:ext>
            </p:extLst>
          </p:nvPr>
        </p:nvGraphicFramePr>
        <p:xfrm>
          <a:off x="1524000" y="3164552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protect </a:t>
            </a:r>
            <a:r>
              <a:rPr lang="en-US" dirty="0"/>
              <a:t>data </a:t>
            </a:r>
            <a:r>
              <a:rPr lang="en-US" dirty="0" smtClean="0"/>
              <a:t>against server failure</a:t>
            </a:r>
          </a:p>
          <a:p>
            <a:pPr lvl="1"/>
            <a:r>
              <a:rPr lang="en-US" dirty="0" smtClean="0"/>
              <a:t>E.g., file systems and databases</a:t>
            </a:r>
          </a:p>
          <a:p>
            <a:pPr lvl="1"/>
            <a:r>
              <a:rPr lang="en-US" dirty="0" smtClean="0"/>
              <a:t>Typically rely on disk, flash for persistent storage</a:t>
            </a:r>
          </a:p>
          <a:p>
            <a:r>
              <a:rPr lang="en-US" dirty="0" smtClean="0"/>
              <a:t>NVRAM accelerates persistent storage access</a:t>
            </a:r>
          </a:p>
          <a:p>
            <a:pPr lvl="1"/>
            <a:r>
              <a:rPr lang="en-US" dirty="0" smtClean="0"/>
              <a:t>Byte-addressable (native memory instructions) further decrease execution overheads</a:t>
            </a:r>
          </a:p>
          <a:p>
            <a:r>
              <a:rPr lang="en-US" dirty="0" smtClean="0"/>
              <a:t>Create recoverable, high performance data structures (main-memory/DRAM speed)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052" y="5919663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requires new recovery mechanisms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NVRAM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 of transaction processing [VLDB]</a:t>
            </a:r>
          </a:p>
          <a:p>
            <a:pPr lvl="1"/>
            <a:r>
              <a:rPr lang="en-US" dirty="0" smtClean="0"/>
              <a:t>NVRAM as a disk replacement (ARIES/WAL)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NVRAM imposes frequent persist ordering</a:t>
            </a:r>
          </a:p>
          <a:p>
            <a:pPr lvl="1"/>
            <a:r>
              <a:rPr lang="en-US" dirty="0" smtClean="0"/>
              <a:t>New software design to avoid ordering delays</a:t>
            </a:r>
          </a:p>
          <a:p>
            <a:r>
              <a:rPr lang="en-US" dirty="0" smtClean="0"/>
              <a:t>Future work: explore desirable optimizations and semantics for NVRAM memory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 bwMode="auto">
          <a:xfrm rot="3142142">
            <a:off x="2992495" y="3869520"/>
            <a:ext cx="2659529" cy="20851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as a disk replacement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2319" y="1376772"/>
            <a:ext cx="575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Ahead Logging (WAL) via ARIES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3603" y="5919663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Complexity necessary for slow disk now excessive overhead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414553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372215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530" y="326883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112397">
            <a:off x="3002335" y="3201216"/>
            <a:ext cx="900100" cy="20005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70" y="366000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Log flusher</a:t>
            </a:r>
            <a:endParaRPr lang="en-US" sz="2400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00267" y="3609020"/>
            <a:ext cx="1887857" cy="5020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Log buffer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485" y="510500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Page flusher</a:t>
            </a:r>
            <a:endParaRPr lang="en-US" sz="2400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1" y="5011971"/>
            <a:ext cx="2052228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Buffer cache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5796136" y="3745741"/>
            <a:ext cx="1368152" cy="23251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0236825">
            <a:off x="6223277" y="4820674"/>
            <a:ext cx="736419" cy="27519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202" y="2125305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Defer persists</a:t>
            </a:r>
          </a:p>
          <a:p>
            <a:pPr algn="l"/>
            <a:r>
              <a:rPr lang="en-US" sz="2400" b="0" dirty="0" smtClean="0"/>
              <a:t>Persist from specialized threads</a:t>
            </a:r>
          </a:p>
          <a:p>
            <a:pPr algn="l"/>
            <a:r>
              <a:rPr lang="en-US" sz="2400" b="0" dirty="0" smtClean="0"/>
              <a:t>Serialize log records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3850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order persists immediately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barriers </a:t>
            </a:r>
            <a:r>
              <a:rPr lang="en-US" sz="1800" dirty="0" smtClean="0"/>
              <a:t>[BPFS: SOSP </a:t>
            </a:r>
            <a:r>
              <a:rPr lang="en-US" sz="1800" dirty="0"/>
              <a:t>‘09</a:t>
            </a:r>
            <a:r>
              <a:rPr lang="en-US" sz="1800" dirty="0" smtClean="0"/>
              <a:t>]</a:t>
            </a:r>
            <a:endParaRPr lang="en-US" sz="1800" i="1" dirty="0" smtClean="0"/>
          </a:p>
          <a:p>
            <a:pPr lvl="1"/>
            <a:r>
              <a:rPr lang="en-US" dirty="0" smtClean="0"/>
              <a:t>Persists following barrier instruction may not complete before persists prior to barrier</a:t>
            </a:r>
          </a:p>
          <a:p>
            <a:pPr lvl="1"/>
            <a:r>
              <a:rPr lang="en-US" dirty="0" smtClean="0"/>
              <a:t>Persists that are not separated by barrier instruction are </a:t>
            </a:r>
            <a:r>
              <a:rPr lang="en-US" i="1" dirty="0" smtClean="0"/>
              <a:t>concurrent</a:t>
            </a:r>
          </a:p>
          <a:p>
            <a:r>
              <a:rPr lang="en-US" dirty="0" smtClean="0"/>
              <a:t>Barriers delay execution</a:t>
            </a:r>
          </a:p>
          <a:p>
            <a:pPr lvl="1"/>
            <a:r>
              <a:rPr lang="en-US" dirty="0" smtClean="0"/>
              <a:t>Frequency of barriers and </a:t>
            </a:r>
            <a:r>
              <a:rPr lang="en-US" i="1" dirty="0" smtClean="0"/>
              <a:t>exposed barrier latency</a:t>
            </a:r>
            <a:r>
              <a:rPr lang="en-US" dirty="0" smtClean="0"/>
              <a:t> determine resulting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in-place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78" y="5919663"/>
            <a:ext cx="911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Simple, removes software overhead, but frequent persist ordering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472" y="2175194"/>
            <a:ext cx="27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/>
              <a:t>Transaction thread</a:t>
            </a:r>
            <a:endParaRPr lang="en-US" sz="2400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99792" y="2132856"/>
            <a:ext cx="1332148" cy="484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Update</a:t>
            </a:r>
          </a:p>
        </p:txBody>
      </p:sp>
      <p:pic>
        <p:nvPicPr>
          <p:cNvPr id="12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289" y="3045625"/>
            <a:ext cx="2257722" cy="2478956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3822076">
            <a:off x="2929979" y="3152495"/>
            <a:ext cx="1130103" cy="2482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02060" y="3927695"/>
            <a:ext cx="3620075" cy="5630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Transaction/update logs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8179" y="3916144"/>
            <a:ext cx="1922173" cy="586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352050">
            <a:off x="3887915" y="3245385"/>
            <a:ext cx="2543389" cy="24858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2060" y="1160748"/>
            <a:ext cx="3405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Persist immediately</a:t>
            </a:r>
          </a:p>
          <a:p>
            <a:pPr algn="l"/>
            <a:r>
              <a:rPr lang="en-US" sz="2400" b="0" dirty="0" smtClean="0"/>
              <a:t>Remove centralized log</a:t>
            </a:r>
          </a:p>
          <a:p>
            <a:pPr algn="l"/>
            <a:r>
              <a:rPr lang="en-US" sz="2400" b="0" dirty="0" smtClean="0"/>
              <a:t>Barriers necessary at</a:t>
            </a:r>
            <a:br>
              <a:rPr lang="en-US" sz="2400" b="0" dirty="0" smtClean="0"/>
            </a:br>
            <a:r>
              <a:rPr lang="en-US" sz="2400" b="0" dirty="0" smtClean="0"/>
              <a:t>each update</a:t>
            </a:r>
          </a:p>
        </p:txBody>
      </p:sp>
    </p:spTree>
    <p:extLst>
      <p:ext uri="{BB962C8B-B14F-4D97-AF65-F5344CB8AC3E}">
        <p14:creationId xmlns:p14="http://schemas.microsoft.com/office/powerpoint/2010/main" val="9604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6706" y="4478436"/>
            <a:ext cx="2257722" cy="24789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 update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16017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16016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7" name="Straight Arrow Connector 26"/>
          <p:cNvCxnSpPr/>
          <p:nvPr/>
        </p:nvCxnSpPr>
        <p:spPr bwMode="auto">
          <a:xfrm>
            <a:off x="71500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043609" y="3765230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376523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Batch’s updates persist to batch log, then in place</a:t>
            </a:r>
            <a:endParaRPr lang="en-US" b="0" dirty="0"/>
          </a:p>
        </p:txBody>
      </p:sp>
      <p:sp>
        <p:nvSpPr>
          <p:cNvPr id="26" name="Right Arrow 25"/>
          <p:cNvSpPr/>
          <p:nvPr/>
        </p:nvSpPr>
        <p:spPr bwMode="auto">
          <a:xfrm rot="20030528">
            <a:off x="3551537" y="5237419"/>
            <a:ext cx="960914" cy="4462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449149">
            <a:off x="4103787" y="5751927"/>
            <a:ext cx="991807" cy="4902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4485" y="1746562"/>
            <a:ext cx="2195270" cy="40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Persist barriers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22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heap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92481" y="4473116"/>
            <a:ext cx="894668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batch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No centralized logging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Throughput high so long as batch </a:t>
            </a:r>
            <a:r>
              <a:rPr lang="en-US" sz="2600" b="0" i="1" dirty="0" err="1" smtClean="0">
                <a:solidFill>
                  <a:srgbClr val="FF0909"/>
                </a:solidFill>
              </a:rPr>
              <a:t>quiesce</a:t>
            </a:r>
            <a:r>
              <a:rPr lang="en-US" sz="2600" b="0" i="1" dirty="0" smtClean="0">
                <a:solidFill>
                  <a:srgbClr val="FF0909"/>
                </a:solidFill>
              </a:rPr>
              <a:t>/persist short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Several other tradeoffs</a:t>
            </a:r>
            <a:r>
              <a:rPr lang="en-US" sz="2600" b="0" i="1" dirty="0">
                <a:solidFill>
                  <a:srgbClr val="FF0909"/>
                </a:solidFill>
              </a:rPr>
              <a:t> </a:t>
            </a:r>
            <a:r>
              <a:rPr lang="en-US" sz="2600" b="0" i="1" dirty="0" smtClean="0">
                <a:solidFill>
                  <a:srgbClr val="FF0909"/>
                </a:solidFill>
              </a:rPr>
              <a:t>(e.g., increased transaction latency)</a:t>
            </a:r>
            <a:endParaRPr lang="en-US" sz="2600" b="0" i="1" dirty="0">
              <a:solidFill>
                <a:srgbClr val="FF0909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572000" y="1772816"/>
            <a:ext cx="2224958" cy="1908212"/>
            <a:chOff x="4572000" y="1540823"/>
            <a:chExt cx="2224958" cy="2536249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4554485" y="1746562"/>
            <a:ext cx="2195270" cy="40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Persist barriers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89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61082</TotalTime>
  <Words>598</Words>
  <Application>Microsoft Office PowerPoint</Application>
  <PresentationFormat>On-screen Show (4:3)</PresentationFormat>
  <Paragraphs>144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Wingdings</vt:lpstr>
      <vt:lpstr>Blank Presentation</vt:lpstr>
      <vt:lpstr>1_Blank Presentation</vt:lpstr>
      <vt:lpstr>High Performance Transaction Processing for NVRAM</vt:lpstr>
      <vt:lpstr>Nonvolatile memory (NVRAM)</vt:lpstr>
      <vt:lpstr>Recoverable systems</vt:lpstr>
      <vt:lpstr>Optimizing NVRAM </vt:lpstr>
      <vt:lpstr>NVRAM as a disk replacement</vt:lpstr>
      <vt:lpstr>Alternative: order persists immediately</vt:lpstr>
      <vt:lpstr>NVRAM in-place updates</vt:lpstr>
      <vt:lpstr>NVRAM Group Commit</vt:lpstr>
      <vt:lpstr>NVRAM Group Commit</vt:lpstr>
      <vt:lpstr>Modeling unavailable devices</vt:lpstr>
      <vt:lpstr>Recovery management performance</vt:lpstr>
      <vt:lpstr>Recovery management performance</vt:lpstr>
      <vt:lpstr>Recovery management performance</vt:lpstr>
      <vt:lpstr>Recovery management performance</vt:lpstr>
      <vt:lpstr>In the VLDB paper…</vt:lpstr>
      <vt:lpstr>Future work: NVRAM optimizations</vt:lpstr>
      <vt:lpstr>Conclusion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3402</cp:revision>
  <dcterms:created xsi:type="dcterms:W3CDTF">2010-03-13T18:55:09Z</dcterms:created>
  <dcterms:modified xsi:type="dcterms:W3CDTF">2014-03-12T17:45:34Z</dcterms:modified>
</cp:coreProperties>
</file>