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6"/>
  </p:notesMasterIdLst>
  <p:handoutMasterIdLst>
    <p:handoutMasterId r:id="rId87"/>
  </p:handoutMasterIdLst>
  <p:sldIdLst>
    <p:sldId id="866" r:id="rId3"/>
    <p:sldId id="908" r:id="rId4"/>
    <p:sldId id="909" r:id="rId5"/>
    <p:sldId id="887" r:id="rId6"/>
    <p:sldId id="911" r:id="rId7"/>
    <p:sldId id="912" r:id="rId8"/>
    <p:sldId id="939" r:id="rId9"/>
    <p:sldId id="913" r:id="rId10"/>
    <p:sldId id="982" r:id="rId11"/>
    <p:sldId id="910" r:id="rId12"/>
    <p:sldId id="875" r:id="rId13"/>
    <p:sldId id="881" r:id="rId14"/>
    <p:sldId id="983" r:id="rId15"/>
    <p:sldId id="984" r:id="rId16"/>
    <p:sldId id="941" r:id="rId17"/>
    <p:sldId id="943" r:id="rId18"/>
    <p:sldId id="942" r:id="rId19"/>
    <p:sldId id="944" r:id="rId20"/>
    <p:sldId id="945" r:id="rId21"/>
    <p:sldId id="946" r:id="rId22"/>
    <p:sldId id="948" r:id="rId23"/>
    <p:sldId id="949" r:id="rId24"/>
    <p:sldId id="950" r:id="rId25"/>
    <p:sldId id="951" r:id="rId26"/>
    <p:sldId id="989" r:id="rId27"/>
    <p:sldId id="990" r:id="rId28"/>
    <p:sldId id="991" r:id="rId29"/>
    <p:sldId id="992" r:id="rId30"/>
    <p:sldId id="993" r:id="rId31"/>
    <p:sldId id="994" r:id="rId32"/>
    <p:sldId id="995" r:id="rId33"/>
    <p:sldId id="996" r:id="rId34"/>
    <p:sldId id="960" r:id="rId35"/>
    <p:sldId id="961" r:id="rId36"/>
    <p:sldId id="999" r:id="rId37"/>
    <p:sldId id="963" r:id="rId38"/>
    <p:sldId id="1000" r:id="rId39"/>
    <p:sldId id="1004" r:id="rId40"/>
    <p:sldId id="915" r:id="rId41"/>
    <p:sldId id="928" r:id="rId42"/>
    <p:sldId id="929" r:id="rId43"/>
    <p:sldId id="930" r:id="rId44"/>
    <p:sldId id="917" r:id="rId45"/>
    <p:sldId id="932" r:id="rId46"/>
    <p:sldId id="927" r:id="rId47"/>
    <p:sldId id="931" r:id="rId48"/>
    <p:sldId id="922" r:id="rId49"/>
    <p:sldId id="923" r:id="rId50"/>
    <p:sldId id="924" r:id="rId51"/>
    <p:sldId id="933" r:id="rId52"/>
    <p:sldId id="925" r:id="rId53"/>
    <p:sldId id="934" r:id="rId54"/>
    <p:sldId id="935" r:id="rId55"/>
    <p:sldId id="926" r:id="rId56"/>
    <p:sldId id="936" r:id="rId57"/>
    <p:sldId id="937" r:id="rId58"/>
    <p:sldId id="938" r:id="rId59"/>
    <p:sldId id="940" r:id="rId60"/>
    <p:sldId id="964" r:id="rId61"/>
    <p:sldId id="965" r:id="rId62"/>
    <p:sldId id="966" r:id="rId63"/>
    <p:sldId id="967" r:id="rId64"/>
    <p:sldId id="968" r:id="rId65"/>
    <p:sldId id="969" r:id="rId66"/>
    <p:sldId id="970" r:id="rId67"/>
    <p:sldId id="971" r:id="rId68"/>
    <p:sldId id="972" r:id="rId69"/>
    <p:sldId id="973" r:id="rId70"/>
    <p:sldId id="974" r:id="rId71"/>
    <p:sldId id="975" r:id="rId72"/>
    <p:sldId id="976" r:id="rId73"/>
    <p:sldId id="977" r:id="rId74"/>
    <p:sldId id="978" r:id="rId75"/>
    <p:sldId id="979" r:id="rId76"/>
    <p:sldId id="980" r:id="rId77"/>
    <p:sldId id="981" r:id="rId78"/>
    <p:sldId id="985" r:id="rId79"/>
    <p:sldId id="986" r:id="rId80"/>
    <p:sldId id="987" r:id="rId81"/>
    <p:sldId id="988" r:id="rId82"/>
    <p:sldId id="1001" r:id="rId83"/>
    <p:sldId id="1002" r:id="rId84"/>
    <p:sldId id="1003" r:id="rId85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A3A3"/>
    <a:srgbClr val="FF7171"/>
    <a:srgbClr val="CEDE00"/>
    <a:srgbClr val="8B9600"/>
    <a:srgbClr val="EEFF0D"/>
    <a:srgbClr val="FF0909"/>
    <a:srgbClr val="FAC090"/>
    <a:srgbClr val="E46C0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7" autoAdjust="0"/>
    <p:restoredTop sz="96639" autoAdjust="0"/>
  </p:normalViewPr>
  <p:slideViewPr>
    <p:cSldViewPr>
      <p:cViewPr>
        <p:scale>
          <a:sx n="76" d="100"/>
          <a:sy n="76" d="100"/>
        </p:scale>
        <p:origin x="-252" y="-7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24" y="28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06741760"/>
        <c:axId val="106743680"/>
      </c:barChart>
      <c:catAx>
        <c:axId val="10674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106743680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106743680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06741760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16539392"/>
        <c:axId val="116541312"/>
      </c:barChart>
      <c:catAx>
        <c:axId val="116539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116541312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116541312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6539392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16606848"/>
        <c:axId val="116649984"/>
      </c:barChart>
      <c:catAx>
        <c:axId val="116606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116649984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116649984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6606848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analytics </a:t>
            </a:r>
            <a:r>
              <a:rPr lang="en-US" baseline="0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96036" y="1327491"/>
            <a:ext cx="3996444" cy="3325645"/>
            <a:chOff x="1939639" y="2379790"/>
            <a:chExt cx="4504569" cy="3748482"/>
          </a:xfrm>
        </p:grpSpPr>
        <p:grpSp>
          <p:nvGrpSpPr>
            <p:cNvPr id="5" name="Group 4"/>
            <p:cNvGrpSpPr/>
            <p:nvPr/>
          </p:nvGrpSpPr>
          <p:grpSpPr>
            <a:xfrm>
              <a:off x="1939639" y="2379790"/>
              <a:ext cx="4504569" cy="3748482"/>
              <a:chOff x="1939639" y="2420888"/>
              <a:chExt cx="4504569" cy="374848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55776" y="2420888"/>
                <a:ext cx="3888432" cy="3240360"/>
                <a:chOff x="2555776" y="2420888"/>
                <a:chExt cx="3888432" cy="324036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971600" y="4041068"/>
                  <a:ext cx="324036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2555776" y="5661248"/>
                  <a:ext cx="3888432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3595739" y="5769260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Selectivity (%)</a:t>
                </a:r>
                <a:endParaRPr lang="en-US" b="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207387" y="3841013"/>
                <a:ext cx="1864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Runtime (time)</a:t>
                </a:r>
                <a:endParaRPr lang="en-US" b="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91780" y="2775834"/>
              <a:ext cx="3708412" cy="432048"/>
              <a:chOff x="2591780" y="2816932"/>
              <a:chExt cx="3708412" cy="432048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2591780" y="3248980"/>
                <a:ext cx="370841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670110" y="2816932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Relation scan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966558">
              <a:off x="2337182" y="2451798"/>
              <a:ext cx="3721021" cy="2592288"/>
              <a:chOff x="2579171" y="2420888"/>
              <a:chExt cx="3721021" cy="25922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2591780" y="2420888"/>
                <a:ext cx="3708412" cy="25922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 rot="19503165">
                <a:off x="2579171" y="4041068"/>
                <a:ext cx="1510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Index scan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 rot="5400000">
              <a:off x="3131840" y="4005064"/>
              <a:ext cx="324036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77860" y="1601505"/>
            <a:ext cx="773855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dirty="0" smtClean="0"/>
              <a:t>Flash favors random data access</a:t>
            </a:r>
          </a:p>
          <a:p>
            <a:pPr algn="l"/>
            <a:r>
              <a:rPr lang="en-US" sz="2200" b="0" dirty="0" smtClean="0"/>
              <a:t>relative to disk.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Ex: Scans that return &lt; 10% of</a:t>
            </a:r>
          </a:p>
          <a:p>
            <a:pPr algn="l"/>
            <a:r>
              <a:rPr lang="en-US" sz="2200" b="0" dirty="0" smtClean="0"/>
              <a:t>table should use index, &gt; 10%</a:t>
            </a:r>
          </a:p>
          <a:p>
            <a:pPr algn="l"/>
            <a:r>
              <a:rPr lang="en-US" sz="2200" b="0" dirty="0" smtClean="0"/>
              <a:t>scan entire table</a:t>
            </a:r>
            <a:r>
              <a:rPr lang="en-US" sz="2200" b="0" dirty="0" smtClean="0"/>
              <a:t>.</a:t>
            </a:r>
          </a:p>
          <a:p>
            <a:pPr algn="l"/>
            <a:r>
              <a:rPr lang="en-US" sz="1200" b="0" dirty="0" smtClean="0"/>
              <a:t>[</a:t>
            </a:r>
            <a:r>
              <a:rPr lang="en-US" sz="1200" b="0" dirty="0" err="1" smtClean="0"/>
              <a:t>Ramakrishnan</a:t>
            </a:r>
            <a:r>
              <a:rPr lang="en-US" sz="1200" b="0" dirty="0" smtClean="0"/>
              <a:t> and </a:t>
            </a:r>
            <a:r>
              <a:rPr lang="en-US" sz="1200" b="0" dirty="0" err="1" smtClean="0"/>
              <a:t>Gehrke</a:t>
            </a:r>
            <a:r>
              <a:rPr lang="en-US" sz="1200" b="0" dirty="0" smtClean="0"/>
              <a:t>]</a:t>
            </a:r>
            <a:endParaRPr lang="en-US" sz="1200" b="0" dirty="0" smtClean="0"/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Expect to shift right with </a:t>
            </a:r>
            <a:r>
              <a:rPr lang="en-US" sz="2200" b="0" dirty="0" smtClean="0"/>
              <a:t>Flash</a:t>
            </a:r>
          </a:p>
          <a:p>
            <a:pPr algn="l"/>
            <a:endParaRPr lang="en-US" sz="2200" b="0" dirty="0"/>
          </a:p>
          <a:p>
            <a:pPr algn="l"/>
            <a:endParaRPr lang="en-US" sz="2200" b="0" dirty="0" smtClean="0"/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Measure performance of scans and joins on disk/Flash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Determine when query plans change between devices</a:t>
            </a:r>
            <a:endParaRPr lang="en-US" sz="1400" b="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6940721" y="2764911"/>
            <a:ext cx="1519711" cy="4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160748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4977172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160748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19268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19268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979010" y="5769260"/>
            <a:ext cx="5186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10% rule appropriate for </a:t>
            </a:r>
            <a:r>
              <a:rPr lang="en-US" sz="2800" i="1" dirty="0" smtClean="0">
                <a:solidFill>
                  <a:srgbClr val="FF0909"/>
                </a:solidFill>
              </a:rPr>
              <a:t>pages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paper for join analysis and details</a:t>
            </a:r>
            <a:endParaRPr lang="en-US" dirty="0" smtClean="0"/>
          </a:p>
          <a:p>
            <a:r>
              <a:rPr lang="en-US" dirty="0" smtClean="0"/>
              <a:t>Little </a:t>
            </a:r>
            <a:r>
              <a:rPr lang="en-US" dirty="0" smtClean="0"/>
              <a:t>opportunity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advantage of device-dependent</a:t>
            </a:r>
            <a:r>
              <a:rPr lang="en-US" baseline="0" dirty="0" smtClean="0"/>
              <a:t> query optimization</a:t>
            </a:r>
          </a:p>
          <a:p>
            <a:r>
              <a:rPr lang="en-US" dirty="0" smtClean="0"/>
              <a:t>Large access granularity interferes with </a:t>
            </a:r>
            <a:r>
              <a:rPr lang="en-US" dirty="0" smtClean="0"/>
              <a:t>Flash’s </a:t>
            </a:r>
            <a:r>
              <a:rPr lang="en-US" dirty="0" smtClean="0"/>
              <a:t>low random read latency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NVRAMs provide fine-grained access</a:t>
            </a:r>
          </a:p>
          <a:p>
            <a:pPr lvl="1"/>
            <a:r>
              <a:rPr lang="en-US" dirty="0" smtClean="0"/>
              <a:t>NVRAM </a:t>
            </a:r>
            <a:r>
              <a:rPr lang="en-US" dirty="0" smtClean="0"/>
              <a:t>holds promise for recovery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 persistent data structure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consistency 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NVRAM OLTP recovery management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 persistent data structure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consistency 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addressable </a:t>
            </a:r>
            <a:r>
              <a:rPr lang="en-US" dirty="0" smtClean="0"/>
              <a:t>reads </a:t>
            </a:r>
            <a:r>
              <a:rPr lang="en-US" dirty="0" smtClean="0"/>
              <a:t>and persistent writes</a:t>
            </a:r>
          </a:p>
          <a:p>
            <a:pPr lvl="1"/>
            <a:r>
              <a:rPr lang="en-US" dirty="0" smtClean="0"/>
              <a:t>Greater-than-DRAM read latency</a:t>
            </a:r>
            <a:endParaRPr lang="en-US" dirty="0" smtClean="0"/>
          </a:p>
          <a:p>
            <a:pPr lvl="1"/>
            <a:r>
              <a:rPr lang="en-US" dirty="0" smtClean="0"/>
              <a:t>Asymmetric writes/reads (slower writes)</a:t>
            </a:r>
            <a:endParaRPr lang="en-US" baseline="0" dirty="0" smtClean="0"/>
          </a:p>
          <a:p>
            <a:pPr lvl="1"/>
            <a:r>
              <a:rPr lang="en-US" dirty="0" smtClean="0"/>
              <a:t>MLC </a:t>
            </a:r>
            <a:r>
              <a:rPr lang="en-US" dirty="0" smtClean="0"/>
              <a:t>slows both reads and </a:t>
            </a:r>
            <a:r>
              <a:rPr lang="en-US" dirty="0" smtClean="0"/>
              <a:t>writes further</a:t>
            </a:r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 smtClean="0"/>
              <a:t>interfaces – implies varied latency</a:t>
            </a:r>
          </a:p>
          <a:p>
            <a:pPr lvl="1"/>
            <a:r>
              <a:rPr lang="en-US" dirty="0" smtClean="0"/>
              <a:t>Disk replacement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attached</a:t>
            </a:r>
          </a:p>
          <a:p>
            <a:pPr lvl="1"/>
            <a:r>
              <a:rPr lang="en-US" dirty="0" smtClean="0"/>
              <a:t>Main memory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573" y="5769260"/>
            <a:ext cx="843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Slower than DRAM, but much faster than disk/Flash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Transaction Processing (OLTP) relies on durability for recovery management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ecovery </a:t>
            </a:r>
            <a:r>
              <a:rPr lang="en-US" dirty="0" smtClean="0"/>
              <a:t>management optimized for disk [ARIES]</a:t>
            </a:r>
          </a:p>
          <a:p>
            <a:r>
              <a:rPr lang="en-US" dirty="0" smtClean="0"/>
              <a:t>Faster storage provides low latency recovery and greater transaction throughput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persist</a:t>
            </a:r>
            <a:r>
              <a:rPr lang="en-US" dirty="0"/>
              <a:t>:</a:t>
            </a:r>
            <a:r>
              <a:rPr lang="en-US" dirty="0" smtClean="0"/>
              <a:t> write to NVRAM durably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973" y="5769260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Main-memory DB performance, disk DB 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80" y="1088740"/>
            <a:ext cx="5525020" cy="476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07804" y="188082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0573" y="267291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28083" y="386104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2220" y="452164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93972" y="4521843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204" y="1124744"/>
            <a:ext cx="2270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  <a:endParaRPr lang="en-US" sz="12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15816" y="1246984"/>
            <a:ext cx="1944216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5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for the NVRAM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(under review at VLDB)</a:t>
            </a:r>
          </a:p>
          <a:p>
            <a:pPr lvl="0"/>
            <a:r>
              <a:rPr lang="en-US" sz="2800" dirty="0" smtClean="0"/>
              <a:t>Methodology to evaluate NVRAM on </a:t>
            </a:r>
            <a:r>
              <a:rPr lang="en-US" sz="2800" i="1" dirty="0" smtClean="0"/>
              <a:t>real hardware</a:t>
            </a:r>
            <a:endParaRPr lang="en-US" sz="2800" dirty="0" smtClean="0"/>
          </a:p>
          <a:p>
            <a:pPr lvl="0"/>
            <a:r>
              <a:rPr lang="en-US" sz="2800" dirty="0" smtClean="0"/>
              <a:t>Implement and compare r</a:t>
            </a:r>
            <a:r>
              <a:rPr lang="en-US" sz="2800" dirty="0" smtClean="0"/>
              <a:t>ecovery </a:t>
            </a:r>
            <a:r>
              <a:rPr lang="en-US" sz="2800" dirty="0" smtClean="0"/>
              <a:t>management</a:t>
            </a:r>
          </a:p>
          <a:p>
            <a:pPr lvl="1"/>
            <a:r>
              <a:rPr lang="en-US" sz="2400" i="1" dirty="0" smtClean="0"/>
              <a:t>NVRAM Disk-Replacement </a:t>
            </a:r>
            <a:r>
              <a:rPr lang="en-US" sz="2400" dirty="0" smtClean="0"/>
              <a:t>has software overhead</a:t>
            </a:r>
          </a:p>
          <a:p>
            <a:pPr lvl="1"/>
            <a:r>
              <a:rPr lang="en-US" sz="2400" dirty="0" smtClean="0"/>
              <a:t>Persisting </a:t>
            </a:r>
            <a:r>
              <a:rPr lang="en-US" sz="2400" dirty="0" smtClean="0"/>
              <a:t>to NVRAM immediately as </a:t>
            </a:r>
            <a:r>
              <a:rPr lang="en-US" sz="2400" i="1" dirty="0" smtClean="0"/>
              <a:t>In-Place Updates</a:t>
            </a:r>
            <a:r>
              <a:rPr lang="en-US" sz="2400" dirty="0" smtClean="0"/>
              <a:t>, enforcing persist order with </a:t>
            </a:r>
            <a:r>
              <a:rPr lang="en-US" sz="2400" i="1" dirty="0" smtClean="0"/>
              <a:t>persist barriers</a:t>
            </a:r>
            <a:r>
              <a:rPr lang="en-US" sz="2400" dirty="0" smtClean="0"/>
              <a:t> incurs frequent synchronization delays</a:t>
            </a:r>
          </a:p>
          <a:p>
            <a:pPr lvl="1"/>
            <a:r>
              <a:rPr lang="en-US" sz="2400" dirty="0" smtClean="0"/>
              <a:t>Introduce new </a:t>
            </a:r>
            <a:r>
              <a:rPr lang="en-US" sz="2400" i="1" dirty="0" smtClean="0"/>
              <a:t>NVRAM Group Commit</a:t>
            </a:r>
            <a:r>
              <a:rPr lang="en-US" sz="2400" dirty="0" smtClean="0"/>
              <a:t> to </a:t>
            </a:r>
            <a:r>
              <a:rPr lang="en-US" sz="2400" dirty="0" smtClean="0"/>
              <a:t>minimize persist </a:t>
            </a:r>
            <a:r>
              <a:rPr lang="en-US" sz="2400" dirty="0" smtClean="0"/>
              <a:t>barrier </a:t>
            </a:r>
            <a:r>
              <a:rPr lang="en-US" sz="2400" dirty="0" smtClean="0"/>
              <a:t>frequency while trading off transaction latency</a:t>
            </a:r>
            <a:endParaRPr lang="en-US" sz="2400" dirty="0" smtClean="0"/>
          </a:p>
          <a:p>
            <a:r>
              <a:rPr lang="en-US" sz="2800" dirty="0" smtClean="0"/>
              <a:t>Read performance analysis (see proposal)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1660" y="5013176"/>
            <a:ext cx="5607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Log orders actions from concurrent transactions</a:t>
            </a:r>
            <a:br>
              <a:rPr lang="en-US" b="0" dirty="0" smtClean="0"/>
            </a:br>
            <a:r>
              <a:rPr lang="en-US" b="0" dirty="0" smtClean="0"/>
              <a:t>Redo </a:t>
            </a:r>
            <a:r>
              <a:rPr lang="en-US" b="0" dirty="0" smtClean="0"/>
              <a:t>entries record how to repeat action</a:t>
            </a:r>
          </a:p>
          <a:p>
            <a:pPr algn="l"/>
            <a:r>
              <a:rPr lang="en-US" b="0" dirty="0" smtClean="0"/>
              <a:t>Undo entries record how to remove action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955629" y="6021288"/>
            <a:ext cx="722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transforms random writes into sequential writes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Nonvolatile Memory (NVRAM)</a:t>
            </a:r>
          </a:p>
          <a:p>
            <a:pPr lvl="1"/>
            <a:r>
              <a:rPr lang="en-US" dirty="0" smtClean="0"/>
              <a:t>Phase Change (PCRAM)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(HP)</a:t>
            </a:r>
          </a:p>
          <a:p>
            <a:pPr lvl="1"/>
            <a:r>
              <a:rPr lang="en-US" dirty="0" smtClean="0"/>
              <a:t>Spin-Torque Transfer (STT-RAM)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478" y="5847655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Devices offer immediate performance increase over disk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6014"/>
              </p:ext>
            </p:extLst>
          </p:nvPr>
        </p:nvGraphicFramePr>
        <p:xfrm>
          <a:off x="1524010" y="42138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91980" y="1503425"/>
            <a:ext cx="3825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Defer page write back – </a:t>
            </a:r>
            <a:r>
              <a:rPr lang="en-US" b="0" dirty="0" smtClean="0"/>
              <a:t>may only write back after log persists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4896036" y="2708920"/>
            <a:ext cx="424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smtClean="0"/>
              <a:t>commit/abort</a:t>
            </a:r>
            <a:r>
              <a:rPr lang="en-US" b="0" dirty="0"/>
              <a:t> </a:t>
            </a:r>
            <a:r>
              <a:rPr lang="en-US" b="0" dirty="0" smtClean="0"/>
              <a:t>m</a:t>
            </a:r>
            <a:r>
              <a:rPr lang="en-US" b="0" dirty="0" smtClean="0"/>
              <a:t>ust persist before responding </a:t>
            </a:r>
            <a:r>
              <a:rPr lang="en-US" b="0" dirty="0" smtClean="0"/>
              <a:t>to client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875689" y="1304438"/>
            <a:ext cx="432048" cy="552930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7381413">
            <a:off x="1057335" y="2628435"/>
            <a:ext cx="2531096" cy="430215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365" y="5877272"/>
            <a:ext cx="642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Transactions only stall on disk write at commit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 animBg="1"/>
      <p:bldP spid="26" grpId="0"/>
      <p:bldP spid="3" grpId="0" animBg="1"/>
      <p:bldP spid="30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947617" y="6021288"/>
            <a:ext cx="723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is sufficient to maintain durable consistent state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867" y="1304764"/>
            <a:ext cx="39356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On failure: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 smtClean="0"/>
              <a:t>Replay log to reproduce</a:t>
            </a:r>
            <a:br>
              <a:rPr lang="en-US" b="0" dirty="0" smtClean="0"/>
            </a:br>
            <a:r>
              <a:rPr lang="en-US" b="0" dirty="0" smtClean="0"/>
              <a:t>state at the time of failure.</a:t>
            </a:r>
            <a:br>
              <a:rPr lang="en-US" b="0" dirty="0" smtClean="0"/>
            </a:br>
            <a:r>
              <a:rPr lang="en-US" b="0" dirty="0" smtClean="0"/>
              <a:t>Fetch necessary store pages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 smtClean="0"/>
              <a:t>Apply undo to remove</a:t>
            </a:r>
            <a:br>
              <a:rPr lang="en-US" b="0" dirty="0" smtClean="0"/>
            </a:br>
            <a:r>
              <a:rPr lang="en-US" b="0" dirty="0" smtClean="0"/>
              <a:t>any in-flight transactions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1511660" y="5077917"/>
            <a:ext cx="6696744" cy="411978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1506804" y="5505653"/>
            <a:ext cx="6696744" cy="411978"/>
          </a:xfrm>
          <a:prstGeom prst="rightArrow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2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1373" y="6021288"/>
            <a:ext cx="750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Optimizations necessary for disk </a:t>
            </a:r>
            <a:r>
              <a:rPr lang="en-US" sz="2400" b="0" i="1" dirty="0" smtClean="0">
                <a:solidFill>
                  <a:srgbClr val="FF0909"/>
                </a:solidFill>
              </a:rPr>
              <a:t>now </a:t>
            </a:r>
            <a:r>
              <a:rPr lang="en-US" sz="2400" b="0" i="1" dirty="0" smtClean="0">
                <a:solidFill>
                  <a:srgbClr val="FF0909"/>
                </a:solidFill>
              </a:rPr>
              <a:t>get in the way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5793" y="1328242"/>
            <a:ext cx="409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Overheads: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Serialized log introduces large</a:t>
            </a:r>
            <a:br>
              <a:rPr lang="en-US" b="0" dirty="0" smtClean="0"/>
            </a:br>
            <a:r>
              <a:rPr lang="en-US" b="0" dirty="0" smtClean="0"/>
              <a:t>code paths and high contention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Frequent page flushing creates</a:t>
            </a:r>
            <a:br>
              <a:rPr lang="en-US" b="0" dirty="0" smtClean="0"/>
            </a:br>
            <a:r>
              <a:rPr lang="en-US" b="0" dirty="0" smtClean="0"/>
              <a:t>contention on hot page latches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Page and log flusher threads</a:t>
            </a:r>
            <a:br>
              <a:rPr lang="en-US" b="0" dirty="0" smtClean="0"/>
            </a:br>
            <a:r>
              <a:rPr lang="en-US" b="0" dirty="0" smtClean="0"/>
              <a:t>use CPU time</a:t>
            </a:r>
          </a:p>
        </p:txBody>
      </p:sp>
    </p:spTree>
    <p:extLst>
      <p:ext uri="{BB962C8B-B14F-4D97-AF65-F5344CB8AC3E}">
        <p14:creationId xmlns:p14="http://schemas.microsoft.com/office/powerpoint/2010/main" val="34626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2" name="Picture 4" descr="http://www.stec-inc.com/wp-content/uploads/2013/03/DRAM_DD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42134"/>
            <a:ext cx="4762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0434" y="1016732"/>
            <a:ext cx="445356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updates in </a:t>
            </a:r>
            <a:r>
              <a:rPr lang="en-US" b="0" dirty="0" smtClean="0"/>
              <a:t>place immediately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/>
              <a:t>Requires </a:t>
            </a:r>
            <a:r>
              <a:rPr lang="en-US" b="0" i="1" dirty="0"/>
              <a:t>persist </a:t>
            </a:r>
            <a:r>
              <a:rPr lang="en-US" b="0" i="1" dirty="0" smtClean="0"/>
              <a:t>barriers</a:t>
            </a:r>
            <a:r>
              <a:rPr lang="en-US" b="0" dirty="0" smtClean="0"/>
              <a:t>, causing </a:t>
            </a:r>
            <a:r>
              <a:rPr lang="en-US" b="0" dirty="0"/>
              <a:t>transaction to stall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Requires </a:t>
            </a:r>
            <a:r>
              <a:rPr lang="en-US" b="0" dirty="0" smtClean="0"/>
              <a:t>per-update </a:t>
            </a:r>
            <a:r>
              <a:rPr lang="en-US" b="0" dirty="0" smtClean="0"/>
              <a:t>log </a:t>
            </a:r>
            <a:r>
              <a:rPr lang="en-US" b="0" dirty="0" smtClean="0"/>
              <a:t>to make </a:t>
            </a:r>
            <a:r>
              <a:rPr lang="en-US" b="0" dirty="0" smtClean="0"/>
              <a:t>page updates atomic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Always at “replayed” state</a:t>
            </a:r>
          </a:p>
          <a:p>
            <a:pPr algn="l"/>
            <a:r>
              <a:rPr lang="en-US" b="0" dirty="0" smtClean="0"/>
              <a:t>No undo, no replay</a:t>
            </a:r>
            <a:endParaRPr lang="en-US" b="0" dirty="0"/>
          </a:p>
          <a:p>
            <a:pPr algn="l"/>
            <a:endParaRPr lang="en-US" b="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15116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317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118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319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120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321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90434" y="403700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centralized log</a:t>
            </a:r>
            <a:br>
              <a:rPr lang="en-US" b="0" dirty="0" smtClean="0"/>
            </a:br>
            <a:r>
              <a:rPr lang="en-US" b="0" dirty="0" smtClean="0"/>
              <a:t>Undo now transaction-local</a:t>
            </a:r>
            <a:endParaRPr lang="en-US" b="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30495" y="6021288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 centralized log, but transactions incur persist delays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2359E-6 L -0.196 0.1725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8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4348E-6 L 0.05521 -0.053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6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04348E-6 L -0.14167 0.10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1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0.22743 -0.054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2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9" grpId="0"/>
      <p:bldP spid="20" grpId="0"/>
      <p:bldP spid="21" grpId="0" animBg="1"/>
      <p:bldP spid="22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recovery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NVRAM Disk-Replacement</a:t>
            </a:r>
            <a:r>
              <a:rPr lang="en-US" dirty="0" smtClean="0"/>
              <a:t> incurs persist delays on page and flusher threads</a:t>
            </a:r>
          </a:p>
          <a:p>
            <a:pPr lvl="1"/>
            <a:r>
              <a:rPr lang="en-US" dirty="0" smtClean="0"/>
              <a:t>Transaction threads delay only at commit</a:t>
            </a:r>
          </a:p>
          <a:p>
            <a:r>
              <a:rPr lang="en-US" i="1" dirty="0" smtClean="0"/>
              <a:t>In-Place Updates</a:t>
            </a:r>
            <a:r>
              <a:rPr lang="en-US" dirty="0" smtClean="0"/>
              <a:t> </a:t>
            </a:r>
            <a:r>
              <a:rPr lang="en-US" dirty="0" smtClean="0"/>
              <a:t>delays</a:t>
            </a:r>
            <a:r>
              <a:rPr lang="en-US" dirty="0" smtClean="0"/>
              <a:t> at each update</a:t>
            </a:r>
            <a:endParaRPr lang="en-US" i="1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persist barrier delay increases </a:t>
            </a:r>
            <a:r>
              <a:rPr lang="en-US" i="1" dirty="0" smtClean="0"/>
              <a:t>NVRAM Disk-Replacement </a:t>
            </a:r>
            <a:r>
              <a:rPr lang="en-US" dirty="0" smtClean="0"/>
              <a:t>eventually </a:t>
            </a:r>
            <a:r>
              <a:rPr lang="en-US" dirty="0" smtClean="0"/>
              <a:t>wins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61" y="5631631"/>
            <a:ext cx="9070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Want to remove logging and synchronous persist overheads</a:t>
            </a:r>
          </a:p>
          <a:p>
            <a:r>
              <a:rPr lang="en-US" sz="2600" i="1" dirty="0" smtClean="0">
                <a:solidFill>
                  <a:srgbClr val="FF0909"/>
                </a:solidFill>
              </a:rPr>
              <a:t>NVRAM Group Commit</a:t>
            </a:r>
            <a:endParaRPr lang="en-US" sz="26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7684" y="3753036"/>
            <a:ext cx="3440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Transactions operate on</a:t>
            </a:r>
            <a:br>
              <a:rPr lang="en-US" b="0" dirty="0" smtClean="0"/>
            </a:br>
            <a:r>
              <a:rPr lang="en-US" b="0" dirty="0" smtClean="0"/>
              <a:t>copy of data in volatile buffer</a:t>
            </a:r>
            <a:endParaRPr lang="en-US" b="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27584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221088"/>
            <a:ext cx="32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3788" y="3861048"/>
            <a:ext cx="2988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Overwritten data copied to NVRAM log</a:t>
            </a:r>
            <a:endParaRPr lang="en-US" b="0" dirty="0"/>
          </a:p>
        </p:txBody>
      </p:sp>
      <p:sp>
        <p:nvSpPr>
          <p:cNvPr id="16" name="Curved Right Arrow 15"/>
          <p:cNvSpPr/>
          <p:nvPr/>
        </p:nvSpPr>
        <p:spPr bwMode="auto">
          <a:xfrm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7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ight Arrow 7"/>
          <p:cNvSpPr/>
          <p:nvPr/>
        </p:nvSpPr>
        <p:spPr bwMode="auto">
          <a:xfrm rot="20433333">
            <a:off x="3284367" y="5134984"/>
            <a:ext cx="1480787" cy="3991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3692" y="4221087"/>
            <a:ext cx="220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batch updates in-place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314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498031" y="3825044"/>
            <a:ext cx="325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log</a:t>
            </a:r>
          </a:p>
          <a:p>
            <a:pPr algn="l"/>
            <a:r>
              <a:rPr lang="en-US" b="0" dirty="0" smtClean="0"/>
              <a:t>Commit transactions</a:t>
            </a:r>
          </a:p>
          <a:p>
            <a:pPr algn="l"/>
            <a:r>
              <a:rPr lang="en-US" b="0" dirty="0" smtClean="0"/>
              <a:t>Begin new batch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Multiply 32"/>
          <p:cNvSpPr/>
          <p:nvPr/>
        </p:nvSpPr>
        <p:spPr bwMode="auto">
          <a:xfrm>
            <a:off x="6522311" y="5505827"/>
            <a:ext cx="1116124" cy="1224136"/>
          </a:xfrm>
          <a:prstGeom prst="mathMultiply">
            <a:avLst>
              <a:gd name="adj1" fmla="val 1454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63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systems for Flash/NVRAM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Decades</a:t>
            </a:r>
            <a:r>
              <a:rPr lang="en-US" dirty="0" smtClean="0"/>
              <a:t> of research/engineering to avoid random access on disk</a:t>
            </a:r>
          </a:p>
          <a:p>
            <a:r>
              <a:rPr lang="en-US" dirty="0" smtClean="0"/>
              <a:t>Redesign/optimize database applications for most relevant storage technology</a:t>
            </a:r>
          </a:p>
          <a:p>
            <a:pPr lvl="0"/>
            <a:r>
              <a:rPr lang="en-US" b="1" baseline="0" dirty="0" smtClean="0"/>
              <a:t>Analytics (DSS) on Flash</a:t>
            </a:r>
          </a:p>
          <a:p>
            <a:pPr lvl="0"/>
            <a:r>
              <a:rPr lang="en-US" b="1" dirty="0" smtClean="0"/>
              <a:t>Transaction Processing (OLTP) on NVRAM</a:t>
            </a:r>
          </a:p>
          <a:p>
            <a:pPr lvl="0"/>
            <a:r>
              <a:rPr lang="en-US" b="1" baseline="0" dirty="0" smtClean="0"/>
              <a:t>Ongoing:</a:t>
            </a:r>
            <a:r>
              <a:rPr lang="en-US" b="1" dirty="0" smtClean="0"/>
              <a:t> Persistent Memory Consistency</a:t>
            </a:r>
          </a:p>
          <a:p>
            <a:pPr lvl="1"/>
            <a:r>
              <a:rPr lang="en-US" dirty="0" smtClean="0"/>
              <a:t>Intuitive mechanisms to enable high persist throughput and enforce proper recovery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79712" y="4305290"/>
            <a:ext cx="272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Recovery copies valid log back to store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Curved Right Arrow 24"/>
          <p:cNvSpPr/>
          <p:nvPr/>
        </p:nvSpPr>
        <p:spPr bwMode="auto">
          <a:xfrm flipV="1"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5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416286" y="4473116"/>
            <a:ext cx="82990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Stores on </a:t>
            </a:r>
            <a:r>
              <a:rPr lang="en-US" dirty="0" err="1"/>
              <a:t>RAMDisk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pPr lvl="1"/>
            <a:r>
              <a:rPr lang="en-US" dirty="0"/>
              <a:t>Model persist bandwidth constraints with shared variable reservation</a:t>
            </a:r>
          </a:p>
          <a:p>
            <a:r>
              <a:rPr lang="en-US" dirty="0"/>
              <a:t>Build recovery mechanisms in Shore</a:t>
            </a:r>
          </a:p>
          <a:p>
            <a:pPr lvl="1"/>
            <a:r>
              <a:rPr lang="en-US" dirty="0"/>
              <a:t>Rely on dirty bit fields to track how much of buffer pool is written during transaction/page </a:t>
            </a:r>
            <a:r>
              <a:rPr lang="en-US" dirty="0" smtClean="0"/>
              <a:t>latch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1843" y="1088740"/>
            <a:ext cx="5800315" cy="4945377"/>
            <a:chOff x="823913" y="233363"/>
            <a:chExt cx="7496175" cy="63912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913" y="233363"/>
              <a:ext cx="74961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3140968"/>
              <a:ext cx="4400550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610" y="6021288"/>
            <a:ext cx="857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</a:t>
            </a:r>
            <a:r>
              <a:rPr lang="en-US" sz="2400" b="0" i="1" dirty="0" smtClean="0">
                <a:solidFill>
                  <a:srgbClr val="FF0909"/>
                </a:solidFill>
              </a:rPr>
              <a:t>commit necessary </a:t>
            </a:r>
            <a:r>
              <a:rPr lang="en-US" sz="2400" b="0" i="1" dirty="0" smtClean="0">
                <a:solidFill>
                  <a:srgbClr val="FF0909"/>
                </a:solidFill>
              </a:rPr>
              <a:t>above 2µs but increases </a:t>
            </a:r>
            <a:r>
              <a:rPr lang="en-US" sz="2400" b="0" i="1" dirty="0" err="1" smtClean="0">
                <a:solidFill>
                  <a:srgbClr val="FF0909"/>
                </a:solidFill>
              </a:rPr>
              <a:t>xct</a:t>
            </a:r>
            <a:r>
              <a:rPr lang="en-US" sz="2400" b="0" i="1" dirty="0" smtClean="0">
                <a:solidFill>
                  <a:srgbClr val="FF0909"/>
                </a:solidFill>
              </a:rPr>
              <a:t>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548" y="980726"/>
            <a:ext cx="6444716" cy="5040562"/>
            <a:chOff x="461963" y="233363"/>
            <a:chExt cx="8220075" cy="639127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63" y="233363"/>
              <a:ext cx="82200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836" y="2600908"/>
              <a:ext cx="4619625" cy="207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311" y="6021288"/>
            <a:ext cx="826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Batching increases throughput with less-than-disk latencies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2220" y="1628800"/>
            <a:ext cx="22557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Shown for 3µs</a:t>
            </a:r>
            <a:br>
              <a:rPr lang="en-US" b="0" dirty="0" smtClean="0"/>
            </a:br>
            <a:r>
              <a:rPr lang="en-US" b="0" dirty="0" smtClean="0"/>
              <a:t>persist barrier</a:t>
            </a:r>
            <a:br>
              <a:rPr lang="en-US" b="0" dirty="0" smtClean="0"/>
            </a:br>
            <a:r>
              <a:rPr lang="en-US" b="0" dirty="0" smtClean="0"/>
              <a:t>latency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Normalized to 0µs</a:t>
            </a:r>
            <a:br>
              <a:rPr lang="en-US" b="0" dirty="0" smtClean="0"/>
            </a:br>
            <a:r>
              <a:rPr lang="en-US" b="0" dirty="0" smtClean="0"/>
              <a:t>In-place updates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24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 of Group Commit and quantitative demonstration of performance</a:t>
            </a:r>
          </a:p>
          <a:p>
            <a:pPr lvl="1"/>
            <a:r>
              <a:rPr lang="en-US" dirty="0" smtClean="0"/>
              <a:t>Data structures and concurrency management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Quantitative validation of timing model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Device lifetime and persist bandwidth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not yet optimized for NVRAM</a:t>
            </a:r>
          </a:p>
          <a:p>
            <a:r>
              <a:rPr lang="en-US" dirty="0"/>
              <a:t>M</a:t>
            </a:r>
            <a:r>
              <a:rPr lang="en-US" baseline="0" dirty="0" smtClean="0"/>
              <a:t>ethodology </a:t>
            </a:r>
            <a:r>
              <a:rPr lang="en-US" baseline="0" dirty="0" smtClean="0"/>
              <a:t>to </a:t>
            </a:r>
            <a:r>
              <a:rPr lang="en-US" baseline="0" dirty="0" smtClean="0"/>
              <a:t>evaluate</a:t>
            </a:r>
            <a:r>
              <a:rPr lang="en-US" dirty="0" smtClean="0"/>
              <a:t> unavailable devices</a:t>
            </a:r>
          </a:p>
          <a:p>
            <a:r>
              <a:rPr lang="en-US" baseline="0" dirty="0" smtClean="0"/>
              <a:t>Recovery</a:t>
            </a:r>
            <a:r>
              <a:rPr lang="en-US" dirty="0" smtClean="0"/>
              <a:t> mechanisms to avoid software overheads and persist synchronization delays</a:t>
            </a:r>
            <a:endParaRPr lang="en-US" baseline="0" dirty="0" smtClean="0"/>
          </a:p>
          <a:p>
            <a:r>
              <a:rPr lang="en-US" baseline="0" dirty="0" smtClean="0"/>
              <a:t>Consider implications </a:t>
            </a:r>
            <a:r>
              <a:rPr lang="en-US" dirty="0" smtClean="0"/>
              <a:t>of increased read latency and caching solutions (in proposal)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NVRAM OLTP recovery management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 persistent data structure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consistency 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 persistent data structure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consistency 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persist barriers implemented?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intuitive programming models to reason about NVRAM persistence</a:t>
            </a:r>
          </a:p>
          <a:p>
            <a:pPr lvl="1"/>
            <a:r>
              <a:rPr lang="en-US" dirty="0" smtClean="0"/>
              <a:t>Disk interface</a:t>
            </a:r>
            <a:r>
              <a:rPr lang="en-US" baseline="0" dirty="0" smtClean="0"/>
              <a:t> – flush cache lines and sync.  Must know data cache lines and produces delays</a:t>
            </a:r>
          </a:p>
          <a:p>
            <a:pPr lvl="1"/>
            <a:r>
              <a:rPr lang="en-US" baseline="0" dirty="0" smtClean="0"/>
              <a:t>DRAM interface – cannot control write order</a:t>
            </a:r>
          </a:p>
          <a:p>
            <a:pPr lvl="1"/>
            <a:r>
              <a:rPr lang="en-US" baseline="0" dirty="0" smtClean="0"/>
              <a:t>Perform all persists in program order – terrible performance!  Must persist out of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818" y="5697252"/>
            <a:ext cx="879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Performance/programmability tradeoff like memory consistency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448780"/>
            <a:ext cx="59490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Data </a:t>
            </a:r>
            <a:r>
              <a:rPr lang="en-US" sz="2200" b="0" dirty="0" smtClean="0"/>
              <a:t>should</a:t>
            </a:r>
            <a:r>
              <a:rPr lang="en-US" sz="2200" b="0" dirty="0" smtClean="0"/>
              <a:t> </a:t>
            </a:r>
            <a:r>
              <a:rPr lang="en-US" sz="2200" b="0" dirty="0" smtClean="0"/>
              <a:t>“prefer” disk or </a:t>
            </a:r>
            <a:r>
              <a:rPr lang="en-US" sz="2200" b="0" dirty="0" smtClean="0"/>
              <a:t>Flash</a:t>
            </a:r>
          </a:p>
          <a:p>
            <a:pPr algn="l"/>
            <a:r>
              <a:rPr lang="en-US" sz="2200" b="0" dirty="0" smtClean="0"/>
              <a:t>Flash accelerates random access to tables</a:t>
            </a:r>
          </a:p>
          <a:p>
            <a:pPr algn="l"/>
            <a:endParaRPr lang="en-US" sz="2200" b="0" dirty="0"/>
          </a:p>
          <a:p>
            <a:pPr algn="l"/>
            <a:r>
              <a:rPr lang="en-US" sz="2200" b="0" dirty="0" smtClean="0"/>
              <a:t>Measure disk/Flash performance to determine</a:t>
            </a:r>
          </a:p>
          <a:p>
            <a:pPr algn="l"/>
            <a:r>
              <a:rPr lang="en-US" sz="2200" b="0" dirty="0" smtClean="0"/>
              <a:t>When optimal query plan shifts [ADMS ’11]</a:t>
            </a:r>
            <a:endParaRPr lang="en-US" sz="2200" b="0" dirty="0" smtClean="0"/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426" y="5950441"/>
            <a:ext cx="8129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1" dirty="0" smtClean="0">
                <a:solidFill>
                  <a:srgbClr val="FF0909"/>
                </a:solidFill>
              </a:rPr>
              <a:t>Coarse-grain access limits ability to leverage fast random reads</a:t>
            </a:r>
            <a:endParaRPr lang="en-US" sz="22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346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430" y="5733256"/>
            <a:ext cx="6845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Improved performance requires user intervention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537" y="3460938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Might reorder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3798" y="3801524"/>
            <a:ext cx="774086" cy="407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68537" y="3812317"/>
            <a:ext cx="387043" cy="804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208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memory 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en-US" baseline="0" dirty="0" smtClean="0"/>
              <a:t> control similar to persistence</a:t>
            </a:r>
          </a:p>
          <a:p>
            <a:pPr lvl="1"/>
            <a:r>
              <a:rPr lang="en-US" dirty="0" smtClean="0"/>
              <a:t>Consistency:</a:t>
            </a:r>
            <a:r>
              <a:rPr lang="en-US" baseline="0" dirty="0" smtClean="0"/>
              <a:t> order in which stores are visible</a:t>
            </a:r>
          </a:p>
          <a:p>
            <a:pPr lvl="1"/>
            <a:r>
              <a:rPr lang="en-US" baseline="0" dirty="0" smtClean="0"/>
              <a:t>Persistence: order in which </a:t>
            </a:r>
            <a:r>
              <a:rPr lang="en-US" i="1" baseline="0" dirty="0" smtClean="0"/>
              <a:t>persists</a:t>
            </a:r>
            <a:r>
              <a:rPr lang="en-US" i="0" baseline="0" dirty="0" smtClean="0"/>
              <a:t> are</a:t>
            </a:r>
            <a:r>
              <a:rPr lang="en-US" i="0" dirty="0" smtClean="0"/>
              <a:t> </a:t>
            </a:r>
            <a:r>
              <a:rPr lang="en-US" i="0" baseline="0" dirty="0" smtClean="0"/>
              <a:t>visible</a:t>
            </a:r>
          </a:p>
          <a:p>
            <a:r>
              <a:rPr lang="en-US" dirty="0" smtClean="0"/>
              <a:t>Persist order must be enforced across threads</a:t>
            </a:r>
          </a:p>
          <a:p>
            <a:pPr lvl="1"/>
            <a:r>
              <a:rPr lang="en-US" dirty="0" smtClean="0"/>
              <a:t>Leverage consistency to determine persist order</a:t>
            </a:r>
          </a:p>
          <a:p>
            <a:r>
              <a:rPr lang="en-US" dirty="0" smtClean="0"/>
              <a:t>Extend memory consistency with 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7509" y="5733256"/>
            <a:ext cx="548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Persistent Memory Consistency (PMC)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Memory Consistency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High performance recoverable data structures with minimal software modifications</a:t>
            </a:r>
          </a:p>
          <a:p>
            <a:r>
              <a:rPr lang="en-US" baseline="0" dirty="0" smtClean="0"/>
              <a:t>Demonstrate new consistency models and reason about their performance</a:t>
            </a:r>
          </a:p>
          <a:p>
            <a:r>
              <a:rPr lang="en-US" baseline="0" dirty="0" smtClean="0"/>
              <a:t>Future: evaluate models and data structures</a:t>
            </a:r>
          </a:p>
          <a:p>
            <a:r>
              <a:rPr lang="en-US" i="1" baseline="0" dirty="0" smtClean="0"/>
              <a:t>motivate</a:t>
            </a:r>
            <a:r>
              <a:rPr lang="en-US" i="0" baseline="0" dirty="0" smtClean="0"/>
              <a:t> PMC as necessary and effective, don’t consider precise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 about persist performance</a:t>
            </a:r>
          </a:p>
          <a:p>
            <a:pPr lvl="1"/>
            <a:r>
              <a:rPr lang="en-US" dirty="0" smtClean="0"/>
              <a:t>What makes</a:t>
            </a:r>
            <a:r>
              <a:rPr lang="en-US" baseline="0" dirty="0" smtClean="0"/>
              <a:t> a high-performance consistency model?</a:t>
            </a:r>
          </a:p>
          <a:p>
            <a:pPr lvl="0"/>
            <a:r>
              <a:rPr lang="en-US" dirty="0" smtClean="0"/>
              <a:t>Demonstrate a simple data structure</a:t>
            </a:r>
          </a:p>
          <a:p>
            <a:pPr lvl="0"/>
            <a:r>
              <a:rPr lang="en-US" dirty="0" smtClean="0"/>
              <a:t>Introduce</a:t>
            </a:r>
            <a:r>
              <a:rPr lang="en-US" baseline="0" dirty="0" smtClean="0"/>
              <a:t> new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Important</a:t>
            </a:r>
            <a:r>
              <a:rPr lang="en-US" dirty="0" smtClean="0"/>
              <a:t> optimization: </a:t>
            </a:r>
            <a:r>
              <a:rPr lang="en-US" baseline="0" dirty="0" smtClean="0"/>
              <a:t>execution</a:t>
            </a:r>
            <a:r>
              <a:rPr lang="en-US" dirty="0" smtClean="0"/>
              <a:t> </a:t>
            </a:r>
            <a:r>
              <a:rPr lang="en-US" baseline="0" dirty="0" smtClean="0"/>
              <a:t>runs ahead of persistent state via buffering</a:t>
            </a:r>
          </a:p>
          <a:p>
            <a:pPr lvl="1"/>
            <a:r>
              <a:rPr lang="en-US" dirty="0" smtClean="0"/>
              <a:t>Persists still occur in consistent order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/>
              <a:t>average</a:t>
            </a:r>
            <a:r>
              <a:rPr lang="en-US" baseline="0" dirty="0" smtClean="0"/>
              <a:t> persist throughput less than </a:t>
            </a:r>
            <a:r>
              <a:rPr lang="en-US" i="1" baseline="0" dirty="0" smtClean="0"/>
              <a:t>average</a:t>
            </a:r>
            <a:r>
              <a:rPr lang="en-US" dirty="0" smtClean="0"/>
              <a:t> execution rate, buffers fill</a:t>
            </a:r>
            <a:endParaRPr lang="en-US" baseline="0" dirty="0" smtClean="0"/>
          </a:p>
          <a:p>
            <a:r>
              <a:rPr lang="en-US" baseline="0" dirty="0" smtClean="0"/>
              <a:t>Persist order constraints limit persist throughput/parallelism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330" y="5625244"/>
            <a:ext cx="869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Maximize performance by minimizing persist order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Define/Constrain the order of</a:t>
            </a:r>
            <a:r>
              <a:rPr lang="en-US" baseline="0" dirty="0" smtClean="0"/>
              <a:t> persists</a:t>
            </a:r>
          </a:p>
          <a:p>
            <a:pPr lvl="1"/>
            <a:r>
              <a:rPr lang="en-US" dirty="0" smtClean="0"/>
              <a:t>Parallel persists in single-threaded code</a:t>
            </a:r>
            <a:endParaRPr lang="en-US" baseline="0" dirty="0" smtClean="0"/>
          </a:p>
          <a:p>
            <a:pPr lvl="1"/>
            <a:r>
              <a:rPr lang="en-US" baseline="0" dirty="0" smtClean="0"/>
              <a:t>Consistency and persistence -- does thread reading persistent value from 2nd thread imply order?</a:t>
            </a:r>
          </a:p>
          <a:p>
            <a:pPr lvl="1"/>
            <a:r>
              <a:rPr lang="en-US" dirty="0" smtClean="0"/>
              <a:t>Sync – how to enforce that execution state equals persistent state</a:t>
            </a:r>
          </a:p>
          <a:p>
            <a:r>
              <a:rPr lang="en-US" dirty="0" smtClean="0"/>
              <a:t>Implementation is separate!</a:t>
            </a:r>
          </a:p>
          <a:p>
            <a:pPr lvl="1"/>
            <a:r>
              <a:rPr lang="en-US" dirty="0" smtClean="0"/>
              <a:t>Implementations allow any optimization so long as </a:t>
            </a:r>
            <a:r>
              <a:rPr lang="en-US" i="1" dirty="0" smtClean="0"/>
              <a:t>appearance</a:t>
            </a:r>
            <a:r>
              <a:rPr lang="en-US" dirty="0" smtClean="0"/>
              <a:t> of model is maintained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persistent 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</a:p>
          <a:p>
            <a:r>
              <a:rPr lang="en-US" dirty="0" smtClean="0"/>
              <a:t>Persistent counter marks valid end of array</a:t>
            </a:r>
          </a:p>
          <a:p>
            <a:r>
              <a:rPr lang="en-US" dirty="0" smtClean="0"/>
              <a:t>On recovery: base to counter considered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2576" y="3581523"/>
            <a:ext cx="5679604" cy="2079725"/>
            <a:chOff x="1406996" y="3432861"/>
            <a:chExt cx="5679604" cy="2079725"/>
          </a:xfrm>
        </p:grpSpPr>
        <p:sp>
          <p:nvSpPr>
            <p:cNvPr id="5" name="Rectangle 4"/>
            <p:cNvSpPr/>
            <p:nvPr/>
          </p:nvSpPr>
          <p:spPr>
            <a:xfrm>
              <a:off x="3086100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7586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996" y="4188945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Buffer</a:t>
              </a:r>
            </a:p>
            <a:p>
              <a:pPr algn="ctr"/>
              <a:r>
                <a:rPr lang="en-US" sz="2400" dirty="0" smtClean="0"/>
                <a:t>array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61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894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7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5700" y="505092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Counter = 1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48064" y="368625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503" y="5883659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data must persist before counter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Sequential Consistency (PSC)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549900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0700" y="153683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64" y="141277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 atomic </a:t>
            </a:r>
            <a:r>
              <a:rPr lang="en-US" sz="2400" dirty="0"/>
              <a:t>s</a:t>
            </a:r>
            <a:r>
              <a:rPr lang="en-US" sz="2400" dirty="0" smtClean="0"/>
              <a:t>egment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39840" y="1523693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Tail LSN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2128" y="1376772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Persists before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4574" y="1778500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3688" y="2459797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19358" y="2488100"/>
            <a:ext cx="2122714" cy="457200"/>
            <a:chOff x="544286" y="4339046"/>
            <a:chExt cx="2122714" cy="457200"/>
          </a:xfrm>
        </p:grpSpPr>
        <p:sp>
          <p:nvSpPr>
            <p:cNvPr id="18" name="Rectangle 1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1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295705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2" idx="3"/>
            <a:endCxn id="23" idx="1"/>
          </p:cNvCxnSpPr>
          <p:nvPr/>
        </p:nvCxnSpPr>
        <p:spPr>
          <a:xfrm>
            <a:off x="3886402" y="268839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21043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7"/>
            <a:endCxn id="20" idx="1"/>
          </p:cNvCxnSpPr>
          <p:nvPr/>
        </p:nvCxnSpPr>
        <p:spPr>
          <a:xfrm flipV="1">
            <a:off x="4718470" y="271670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5" idx="1"/>
          </p:cNvCxnSpPr>
          <p:nvPr/>
        </p:nvCxnSpPr>
        <p:spPr>
          <a:xfrm>
            <a:off x="7342072" y="271670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040" y="3825044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95636" y="3994028"/>
            <a:ext cx="29482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Assume: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 byte entries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8 byte atomic persist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100ns persist</a:t>
            </a:r>
          </a:p>
          <a:p>
            <a:pPr algn="l"/>
            <a:r>
              <a:rPr lang="en-US" i="1" dirty="0" smtClean="0">
                <a:solidFill>
                  <a:srgbClr val="FF0000"/>
                </a:solidFill>
              </a:rPr>
              <a:t>Can insert every 1.4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 µ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1426" y="5847655"/>
            <a:ext cx="518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Strict consistency limits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unnecessary cross-thread ordering</a:t>
            </a:r>
          </a:p>
          <a:p>
            <a:r>
              <a:rPr lang="en-US" dirty="0" smtClean="0"/>
              <a:t>Within thread all persists in program order</a:t>
            </a:r>
          </a:p>
          <a:p>
            <a:r>
              <a:rPr lang="en-US" dirty="0" smtClean="0"/>
              <a:t>Enforcing order across threads: 1</a:t>
            </a:r>
            <a:r>
              <a:rPr lang="en-US" baseline="30000" dirty="0" smtClean="0"/>
              <a:t>st</a:t>
            </a:r>
            <a:r>
              <a:rPr lang="en-US" dirty="0" smtClean="0"/>
              <a:t> thread inserts </a:t>
            </a:r>
            <a:r>
              <a:rPr lang="en-US" i="1" dirty="0" smtClean="0"/>
              <a:t>persist-before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thread </a:t>
            </a:r>
            <a:r>
              <a:rPr lang="en-US" i="1" dirty="0" smtClean="0"/>
              <a:t>persist-after</a:t>
            </a:r>
          </a:p>
          <a:p>
            <a:pPr lvl="1"/>
            <a:r>
              <a:rPr lang="en-US" dirty="0" smtClean="0"/>
              <a:t>Any data sharing between threads implies order</a:t>
            </a:r>
          </a:p>
          <a:p>
            <a:pPr lvl="1"/>
            <a:r>
              <a:rPr lang="en-US" dirty="0" smtClean="0"/>
              <a:t>Similar to release-acquire semantics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NVRAM should accelerate transaction processing and recovery</a:t>
            </a:r>
            <a:endParaRPr lang="en-US" sz="2800" dirty="0" smtClean="0"/>
          </a:p>
          <a:p>
            <a:r>
              <a:rPr lang="en-US" sz="2800" dirty="0" smtClean="0"/>
              <a:t>True, but</a:t>
            </a:r>
            <a:r>
              <a:rPr lang="en-US" sz="2800" dirty="0" smtClean="0"/>
              <a:t> existing </a:t>
            </a:r>
            <a:r>
              <a:rPr lang="en-US" sz="2800" dirty="0" smtClean="0"/>
              <a:t>systems not optimized for NVRAM</a:t>
            </a:r>
          </a:p>
          <a:p>
            <a:pPr lvl="1"/>
            <a:r>
              <a:rPr lang="en-US" sz="2400" dirty="0" smtClean="0"/>
              <a:t>Disk optimizations impose unnecessary overheads</a:t>
            </a:r>
            <a:endParaRPr lang="en-US" sz="2400" dirty="0" smtClean="0"/>
          </a:p>
          <a:p>
            <a:pPr lvl="1"/>
            <a:r>
              <a:rPr lang="en-US" sz="2400" i="1" dirty="0" smtClean="0"/>
              <a:t>Persist barriers</a:t>
            </a:r>
            <a:r>
              <a:rPr lang="en-US" sz="2400" dirty="0" smtClean="0"/>
              <a:t> to ensure proper recovery introduce delays</a:t>
            </a:r>
          </a:p>
          <a:p>
            <a:pPr lvl="1"/>
            <a:r>
              <a:rPr lang="en-US" sz="2400" dirty="0" smtClean="0"/>
              <a:t>Greater-than-DRAM </a:t>
            </a:r>
            <a:r>
              <a:rPr lang="en-US" sz="2400" dirty="0" smtClean="0"/>
              <a:t>read </a:t>
            </a:r>
            <a:r>
              <a:rPr lang="en-US" sz="2400" dirty="0" smtClean="0"/>
              <a:t>latency lengthens read stalls</a:t>
            </a:r>
            <a:endParaRPr lang="en-US" sz="2400" dirty="0" smtClean="0"/>
          </a:p>
          <a:p>
            <a:r>
              <a:rPr lang="en-US" sz="2800" dirty="0" smtClean="0"/>
              <a:t>I Provide NVRAM performance methodology, new NVRAM recovery mechanisms, and read performance analysis [submitted to VLDB]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423" y="5841268"/>
            <a:ext cx="878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NVRAM enables high throughput and instant 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9003" y="3821377"/>
            <a:ext cx="2122714" cy="457200"/>
            <a:chOff x="544286" y="4339046"/>
            <a:chExt cx="2122714" cy="457200"/>
          </a:xfrm>
        </p:grpSpPr>
        <p:sp>
          <p:nvSpPr>
            <p:cNvPr id="6" name="Rectangle 5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44673" y="3849680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21020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4011717" y="404997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46358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>
            <a:off x="4916320" y="5057994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7467387" y="407828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1418740" y="5057994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5596" y="481197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7"/>
            <a:endCxn id="14" idx="1"/>
          </p:cNvCxnSpPr>
          <p:nvPr/>
        </p:nvCxnSpPr>
        <p:spPr>
          <a:xfrm flipV="1">
            <a:off x="4843785" y="407828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842" y="5549170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Single-thread constraint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190773" y="4613066"/>
            <a:ext cx="401550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954" y="6027675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Allows buffer data from multiple threads to persist concurrently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1158820"/>
            <a:ext cx="81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persist_after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# counter persists after last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persist_before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counter persists before 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I/O through byte-addressable, persistent </a:t>
            </a:r>
            <a:r>
              <a:rPr lang="en-US" dirty="0" smtClean="0"/>
              <a:t>memory – Condit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Divide code into </a:t>
            </a:r>
            <a:r>
              <a:rPr lang="en-US" i="1" dirty="0" smtClean="0"/>
              <a:t>epochs </a:t>
            </a:r>
            <a:r>
              <a:rPr lang="en-US" dirty="0" smtClean="0"/>
              <a:t>with </a:t>
            </a:r>
            <a:r>
              <a:rPr lang="en-US" i="1" dirty="0" smtClean="0"/>
              <a:t>epoch barriers</a:t>
            </a:r>
            <a:endParaRPr lang="en-US" dirty="0" smtClean="0"/>
          </a:p>
          <a:p>
            <a:pPr lvl="1"/>
            <a:r>
              <a:rPr lang="en-US" dirty="0" smtClean="0"/>
              <a:t>Persists within same epoch occur in parallel</a:t>
            </a:r>
          </a:p>
          <a:p>
            <a:pPr lvl="1"/>
            <a:r>
              <a:rPr lang="en-US" dirty="0" smtClean="0"/>
              <a:t>Persists may not reorder across barriers</a:t>
            </a:r>
          </a:p>
          <a:p>
            <a:pPr lvl="1"/>
            <a:r>
              <a:rPr lang="en-US" dirty="0" smtClean="0"/>
              <a:t>Shared memory accesses w/ at least one write imply epoch order between threads</a:t>
            </a:r>
          </a:p>
          <a:p>
            <a:r>
              <a:rPr lang="en-US" dirty="0" smtClean="0"/>
              <a:t>Propose hardware (cache extensions)</a:t>
            </a:r>
          </a:p>
          <a:p>
            <a:r>
              <a:rPr lang="en-US" dirty="0" smtClean="0"/>
              <a:t>No races in persist epochs (even volatile synchronization)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059189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782" y="2907304"/>
            <a:ext cx="5927390" cy="2141876"/>
            <a:chOff x="1799692" y="1497225"/>
            <a:chExt cx="5943781" cy="214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79969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stCxn id="29" idx="3"/>
                  <a:endCxn id="26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8" idx="3"/>
                  <a:endCxn id="26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27" idx="3"/>
              <a:endCxn id="26" idx="3"/>
            </p:cNvCxnSpPr>
            <p:nvPr/>
          </p:nvCxnSpPr>
          <p:spPr>
            <a:xfrm>
              <a:off x="229499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29727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0" idx="3"/>
              <a:endCxn id="19" idx="3"/>
            </p:cNvCxnSpPr>
            <p:nvPr/>
          </p:nvCxnSpPr>
          <p:spPr>
            <a:xfrm>
              <a:off x="579257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6" idx="7"/>
              <a:endCxn id="22" idx="1"/>
            </p:cNvCxnSpPr>
            <p:nvPr/>
          </p:nvCxnSpPr>
          <p:spPr>
            <a:xfrm flipV="1">
              <a:off x="4173358" y="1725825"/>
              <a:ext cx="1123914" cy="150665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1" idx="1"/>
            </p:cNvCxnSpPr>
            <p:nvPr/>
          </p:nvCxnSpPr>
          <p:spPr>
            <a:xfrm flipV="1">
              <a:off x="4245893" y="2355043"/>
              <a:ext cx="1051379" cy="10483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20" idx="1"/>
            </p:cNvCxnSpPr>
            <p:nvPr/>
          </p:nvCxnSpPr>
          <p:spPr>
            <a:xfrm flipV="1">
              <a:off x="4173358" y="2984261"/>
              <a:ext cx="1123914" cy="589982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20414" y="5229200"/>
            <a:ext cx="770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should persist in parallel with prev. counter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Restricts important programming patterns (batching)</a:t>
            </a:r>
          </a:p>
        </p:txBody>
      </p:sp>
    </p:spTree>
    <p:extLst>
      <p:ext uri="{BB962C8B-B14F-4D97-AF65-F5344CB8AC3E}">
        <p14:creationId xmlns:p14="http://schemas.microsoft.com/office/powerpoint/2010/main" val="4869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epochs from separate threads </a:t>
            </a:r>
            <a:r>
              <a:rPr lang="en-US" i="1" dirty="0" smtClean="0"/>
              <a:t>concurrent</a:t>
            </a:r>
            <a:r>
              <a:rPr lang="en-US" dirty="0" smtClean="0"/>
              <a:t> if they contain a race</a:t>
            </a:r>
          </a:p>
          <a:p>
            <a:pPr lvl="1"/>
            <a:r>
              <a:rPr lang="en-US" dirty="0" smtClean="0"/>
              <a:t>Subsequent epochs inherit order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3014950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036" y="3063363"/>
            <a:ext cx="385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Similar to BPFS code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(barriers outside locks)</a:t>
            </a:r>
          </a:p>
          <a:p>
            <a:endParaRPr lang="en-US" sz="2400" b="0" i="1" dirty="0">
              <a:solidFill>
                <a:srgbClr val="FF0909"/>
              </a:solidFill>
            </a:endParaRP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Buffer persists in parallel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with previous counter</a:t>
            </a:r>
          </a:p>
        </p:txBody>
      </p:sp>
    </p:spTree>
    <p:extLst>
      <p:ext uri="{BB962C8B-B14F-4D97-AF65-F5344CB8AC3E}">
        <p14:creationId xmlns:p14="http://schemas.microsoft.com/office/powerpoint/2010/main" val="4210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1660" y="2204864"/>
            <a:ext cx="6740876" cy="2435831"/>
            <a:chOff x="2325189" y="3424253"/>
            <a:chExt cx="5943781" cy="2147799"/>
          </a:xfrm>
        </p:grpSpPr>
        <p:grpSp>
          <p:nvGrpSpPr>
            <p:cNvPr id="8" name="Group 7"/>
            <p:cNvGrpSpPr/>
            <p:nvPr/>
          </p:nvGrpSpPr>
          <p:grpSpPr>
            <a:xfrm>
              <a:off x="232518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3" idx="3"/>
                  <a:endCxn id="10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2" idx="3"/>
                  <a:endCxn id="10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>
              <a:stCxn id="11" idx="3"/>
              <a:endCxn id="10" idx="3"/>
            </p:cNvCxnSpPr>
            <p:nvPr/>
          </p:nvCxnSpPr>
          <p:spPr>
            <a:xfrm>
              <a:off x="282048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82276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0" idx="3"/>
              <a:endCxn id="19" idx="3"/>
            </p:cNvCxnSpPr>
            <p:nvPr/>
          </p:nvCxnSpPr>
          <p:spPr>
            <a:xfrm>
              <a:off x="631806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7"/>
              <a:endCxn id="22" idx="1"/>
            </p:cNvCxnSpPr>
            <p:nvPr/>
          </p:nvCxnSpPr>
          <p:spPr>
            <a:xfrm flipV="1">
              <a:off x="4698855" y="3652853"/>
              <a:ext cx="1123914" cy="150665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1" idx="1"/>
            </p:cNvCxnSpPr>
            <p:nvPr/>
          </p:nvCxnSpPr>
          <p:spPr>
            <a:xfrm flipV="1">
              <a:off x="4771390" y="4282071"/>
              <a:ext cx="1051379" cy="104831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1"/>
            </p:cNvCxnSpPr>
            <p:nvPr/>
          </p:nvCxnSpPr>
          <p:spPr>
            <a:xfrm flipV="1">
              <a:off x="4698855" y="4911289"/>
              <a:ext cx="1123914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2" idx="1"/>
            </p:cNvCxnSpPr>
            <p:nvPr/>
          </p:nvCxnSpPr>
          <p:spPr>
            <a:xfrm>
              <a:off x="2820489" y="3652853"/>
              <a:ext cx="30022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3740" y="5572052"/>
              <a:ext cx="34647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5222" y="1448780"/>
            <a:ext cx="634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Race with counter orders with counter’s dependencies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040" y="4761148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Adjacent insert from same thread enforces ordering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923928" y="1848890"/>
            <a:ext cx="103829" cy="5359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</p:cNvCxnSpPr>
          <p:nvPr/>
        </p:nvCxnSpPr>
        <p:spPr>
          <a:xfrm flipV="1">
            <a:off x="5068640" y="4145206"/>
            <a:ext cx="0" cy="6159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55323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Prevents deadlock.  Removes most unnecessary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Too complicated to be useful?</a:t>
            </a:r>
          </a:p>
        </p:txBody>
      </p:sp>
    </p:spTree>
    <p:extLst>
      <p:ext uri="{BB962C8B-B14F-4D97-AF65-F5344CB8AC3E}">
        <p14:creationId xmlns:p14="http://schemas.microsoft.com/office/powerpoint/2010/main" val="27942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enforce counter persist order, both within and across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2595" y="3045397"/>
            <a:ext cx="2446201" cy="2147799"/>
            <a:chOff x="2636339" y="397281"/>
            <a:chExt cx="2446201" cy="2147799"/>
          </a:xfrm>
        </p:grpSpPr>
        <p:grpSp>
          <p:nvGrpSpPr>
            <p:cNvPr id="6" name="Group 5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3"/>
                <a:endCxn id="7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3"/>
            <a:endCxn id="7" idx="3"/>
          </p:cNvCxnSpPr>
          <p:nvPr/>
        </p:nvCxnSpPr>
        <p:spPr>
          <a:xfrm>
            <a:off x="250789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510175" y="3045397"/>
            <a:ext cx="2446201" cy="2147799"/>
            <a:chOff x="2636339" y="397281"/>
            <a:chExt cx="2446201" cy="2147799"/>
          </a:xfrm>
        </p:grpSpPr>
        <p:grpSp>
          <p:nvGrpSpPr>
            <p:cNvPr id="15" name="Group 14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9" idx="3"/>
                <a:endCxn id="1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3"/>
                <a:endCxn id="1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7" idx="3"/>
            <a:endCxn id="16" idx="3"/>
          </p:cNvCxnSpPr>
          <p:nvPr/>
        </p:nvCxnSpPr>
        <p:spPr>
          <a:xfrm>
            <a:off x="600547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6" idx="4"/>
          </p:cNvCxnSpPr>
          <p:nvPr/>
        </p:nvCxnSpPr>
        <p:spPr>
          <a:xfrm>
            <a:off x="4386261" y="5122415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21995" y="47098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  <a:endCxn id="7" idx="4"/>
          </p:cNvCxnSpPr>
          <p:nvPr/>
        </p:nvCxnSpPr>
        <p:spPr>
          <a:xfrm>
            <a:off x="1517295" y="4951533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in hardware allows opt.</a:t>
            </a:r>
          </a:p>
          <a:p>
            <a:r>
              <a:rPr lang="en-US" dirty="0" smtClean="0"/>
              <a:t>E.g., skip persists to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3236" y="4849238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5656" y="3032956"/>
            <a:ext cx="4336278" cy="2344877"/>
            <a:chOff x="2636339" y="397281"/>
            <a:chExt cx="4336278" cy="2344877"/>
          </a:xfrm>
        </p:grpSpPr>
        <p:sp>
          <p:nvSpPr>
            <p:cNvPr id="7" name="Rectangle 6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12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2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739399" y="51361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12" idx="3"/>
          </p:cNvCxnSpPr>
          <p:nvPr/>
        </p:nvCxnSpPr>
        <p:spPr>
          <a:xfrm>
            <a:off x="1970956" y="4519992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73236" y="3032956"/>
            <a:ext cx="2059704" cy="2318681"/>
            <a:chOff x="2636339" y="397281"/>
            <a:chExt cx="2059704" cy="2318681"/>
          </a:xfrm>
        </p:grpSpPr>
        <p:sp>
          <p:nvSpPr>
            <p:cNvPr id="15" name="Rectangle 14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3"/>
              <a:endCxn id="20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0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960405" y="5109974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20" idx="3"/>
          </p:cNvCxnSpPr>
          <p:nvPr/>
        </p:nvCxnSpPr>
        <p:spPr>
          <a:xfrm>
            <a:off x="5468536" y="4519992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naïve</a:t>
            </a:r>
            <a:r>
              <a:rPr lang="en-US" dirty="0" smtClean="0"/>
              <a:t> implementation, measure persist critical path of simple data structures</a:t>
            </a:r>
          </a:p>
          <a:p>
            <a:pPr lvl="1"/>
            <a:r>
              <a:rPr lang="en-US" dirty="0" smtClean="0"/>
              <a:t>Is persist the bottleneck for each model?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OLTP/Shore-MT</a:t>
            </a:r>
          </a:p>
          <a:p>
            <a:pPr lvl="1"/>
            <a:r>
              <a:rPr lang="en-US" dirty="0" smtClean="0"/>
              <a:t>Batching (from OLTP design)</a:t>
            </a:r>
          </a:p>
          <a:p>
            <a:r>
              <a:rPr lang="en-US" dirty="0" smtClean="0"/>
              <a:t>Possible new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1028" name="Picture 4" descr="File:Flash cell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358770"/>
            <a:ext cx="6264696" cy="46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582" y="2300096"/>
            <a:ext cx="43300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New durable storage popularized</a:t>
            </a:r>
          </a:p>
          <a:p>
            <a:pPr algn="l"/>
            <a:r>
              <a:rPr lang="en-US" sz="2200" b="0" dirty="0" smtClean="0"/>
              <a:t>by  mobile devices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State stored in floating gate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Variable charge stored in</a:t>
            </a:r>
          </a:p>
          <a:p>
            <a:pPr algn="l"/>
            <a:r>
              <a:rPr lang="en-US" sz="2200" b="0" dirty="0" smtClean="0"/>
              <a:t>gate allows Multi-Level</a:t>
            </a:r>
          </a:p>
          <a:p>
            <a:pPr algn="l"/>
            <a:r>
              <a:rPr lang="en-US" sz="2200" b="0" dirty="0" smtClean="0"/>
              <a:t>Cells (MLC)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Limited write endurance</a:t>
            </a:r>
            <a:endParaRPr lang="en-US" sz="2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226029" y="5499230"/>
            <a:ext cx="155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Image: Wikipedia</a:t>
            </a:r>
            <a:endParaRPr lang="en-US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72974" y="5883659"/>
            <a:ext cx="81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Flash now popular for high performance enterprise storage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memory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sequential accesses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637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Ongoing: NVRAM </a:t>
            </a:r>
            <a:r>
              <a:rPr lang="en-US" dirty="0" smtClean="0"/>
              <a:t>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Recovery/durability changes instruction ordering requirements</a:t>
            </a:r>
          </a:p>
          <a:p>
            <a:pPr lvl="1"/>
            <a:r>
              <a:rPr lang="en-US" sz="2400" baseline="0" dirty="0" smtClean="0"/>
              <a:t>Persisting</a:t>
            </a:r>
            <a:r>
              <a:rPr lang="en-US" sz="2400" dirty="0" smtClean="0"/>
              <a:t> in program order yields poor performance</a:t>
            </a:r>
          </a:p>
          <a:p>
            <a:pPr lvl="1"/>
            <a:r>
              <a:rPr lang="en-US" sz="2400" baseline="0" dirty="0" smtClean="0"/>
              <a:t>Annotating</a:t>
            </a:r>
            <a:r>
              <a:rPr lang="en-US" sz="2400" dirty="0" smtClean="0"/>
              <a:t> persist order difficult</a:t>
            </a:r>
            <a:endParaRPr lang="en-US" sz="2400" baseline="0" dirty="0" smtClean="0"/>
          </a:p>
          <a:p>
            <a:r>
              <a:rPr lang="en-US" sz="2800" dirty="0" smtClean="0"/>
              <a:t>Similar to </a:t>
            </a:r>
            <a:r>
              <a:rPr lang="en-US" sz="2800" i="1" dirty="0" smtClean="0"/>
              <a:t>memory</a:t>
            </a:r>
            <a:r>
              <a:rPr lang="en-US" sz="2800" baseline="0" dirty="0" smtClean="0"/>
              <a:t> </a:t>
            </a:r>
            <a:r>
              <a:rPr lang="en-US" sz="2800" i="1" baseline="0" dirty="0" smtClean="0"/>
              <a:t>consistency models</a:t>
            </a:r>
          </a:p>
          <a:p>
            <a:pPr lvl="1"/>
            <a:r>
              <a:rPr lang="en-US" sz="2400" dirty="0" smtClean="0"/>
              <a:t>Define order that </a:t>
            </a:r>
            <a:r>
              <a:rPr lang="en-US" sz="2400" i="1" dirty="0" smtClean="0"/>
              <a:t>writes</a:t>
            </a:r>
            <a:r>
              <a:rPr lang="en-US" sz="2400" dirty="0" smtClean="0"/>
              <a:t> observed</a:t>
            </a:r>
          </a:p>
          <a:p>
            <a:pPr lvl="1"/>
            <a:r>
              <a:rPr lang="en-US" sz="2400" dirty="0" smtClean="0"/>
              <a:t>Persistence defines order that </a:t>
            </a:r>
            <a:r>
              <a:rPr lang="en-US" sz="2400" i="1" dirty="0" smtClean="0"/>
              <a:t>persists</a:t>
            </a:r>
            <a:r>
              <a:rPr lang="en-US" sz="2400" dirty="0" smtClean="0"/>
              <a:t> </a:t>
            </a:r>
            <a:r>
              <a:rPr lang="en-US" sz="2400" dirty="0" smtClean="0"/>
              <a:t>observed</a:t>
            </a:r>
          </a:p>
          <a:p>
            <a:r>
              <a:rPr lang="en-US" sz="2800" i="1" dirty="0" smtClean="0"/>
              <a:t>Persistent Memory Consistency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744" y="5769260"/>
            <a:ext cx="866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Provide </a:t>
            </a:r>
            <a:r>
              <a:rPr lang="en-US" sz="2800" b="0" i="1" dirty="0" smtClean="0">
                <a:solidFill>
                  <a:srgbClr val="FF0909"/>
                </a:solidFill>
              </a:rPr>
              <a:t>high performance, intuitive persistence model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  <p:extLst>
      <p:ext uri="{BB962C8B-B14F-4D97-AF65-F5344CB8AC3E}">
        <p14:creationId xmlns:p14="http://schemas.microsoft.com/office/powerpoint/2010/main" val="23744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45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929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4696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937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864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26582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1871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Understanding and Abstracting Total Data Center </a:t>
            </a:r>
            <a:r>
              <a:rPr lang="en-US" sz="2800" dirty="0" smtClean="0"/>
              <a:t>Power [WEED ‘09]</a:t>
            </a:r>
            <a:endParaRPr lang="en-US" sz="2800" dirty="0" smtClean="0"/>
          </a:p>
          <a:p>
            <a:pPr lvl="1"/>
            <a:r>
              <a:rPr lang="en-US" sz="2400" dirty="0" smtClean="0"/>
              <a:t>Data center power model encompassing all components</a:t>
            </a:r>
            <a:endParaRPr lang="en-US" sz="2400" dirty="0" smtClean="0"/>
          </a:p>
          <a:p>
            <a:r>
              <a:rPr lang="en-US" sz="2800" dirty="0" err="1" smtClean="0"/>
              <a:t>PowerRouting</a:t>
            </a:r>
            <a:r>
              <a:rPr lang="en-US" sz="2800" dirty="0" smtClean="0"/>
              <a:t>: Dynamic Power Provisioning in the </a:t>
            </a:r>
            <a:r>
              <a:rPr lang="en-US" sz="2800" dirty="0" err="1" smtClean="0"/>
              <a:t>DataCenter</a:t>
            </a:r>
            <a:r>
              <a:rPr lang="en-US" sz="2800" dirty="0" smtClean="0"/>
              <a:t> [ASPLOS ‘10]</a:t>
            </a:r>
          </a:p>
          <a:p>
            <a:pPr lvl="1"/>
            <a:r>
              <a:rPr lang="en-US" sz="2400" dirty="0" smtClean="0"/>
              <a:t>Better utilize installed power infrastructure by introducing power feed switching mechanisms and smart control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07533" y="4617132"/>
            <a:ext cx="3728934" cy="2011077"/>
            <a:chOff x="2162142" y="4090555"/>
            <a:chExt cx="4648096" cy="2506797"/>
          </a:xfrm>
        </p:grpSpPr>
        <p:grpSp>
          <p:nvGrpSpPr>
            <p:cNvPr id="5" name="Group 5"/>
            <p:cNvGrpSpPr/>
            <p:nvPr/>
          </p:nvGrpSpPr>
          <p:grpSpPr>
            <a:xfrm>
              <a:off x="2162142" y="4090555"/>
              <a:ext cx="961469" cy="948669"/>
              <a:chOff x="3561544" y="1255689"/>
              <a:chExt cx="1063373" cy="104567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8"/>
            <p:cNvGrpSpPr/>
            <p:nvPr/>
          </p:nvGrpSpPr>
          <p:grpSpPr>
            <a:xfrm>
              <a:off x="5848769" y="4090555"/>
              <a:ext cx="961469" cy="948669"/>
              <a:chOff x="3561544" y="1255689"/>
              <a:chExt cx="1063373" cy="104567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ight Arrow 10"/>
            <p:cNvSpPr/>
            <p:nvPr/>
          </p:nvSpPr>
          <p:spPr>
            <a:xfrm rot="13673132">
              <a:off x="310062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926868" flipH="1">
              <a:off x="476250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2742" y="4453780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60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rack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1279" y="5514562"/>
              <a:ext cx="1139778" cy="108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69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208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2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980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Flash and DRAM expected to stop scaling in the next few years</a:t>
            </a:r>
          </a:p>
          <a:p>
            <a:pPr lvl="1"/>
            <a:r>
              <a:rPr lang="en-US" dirty="0" smtClean="0"/>
              <a:t>Need scalable dense replacements for both</a:t>
            </a:r>
          </a:p>
          <a:p>
            <a:pPr lvl="1"/>
            <a:r>
              <a:rPr lang="en-US" dirty="0" smtClean="0"/>
              <a:t>Numerous technologies for “Storage Class Memory” or “Universal Memory”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7550" y="4329100"/>
            <a:ext cx="6408901" cy="1384995"/>
            <a:chOff x="1475467" y="4473116"/>
            <a:chExt cx="6408901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1475467" y="4473116"/>
              <a:ext cx="2911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Resistive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Phase Change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Memristor</a:t>
              </a:r>
              <a:endParaRPr lang="en-US" sz="2800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6752" y="4473116"/>
              <a:ext cx="34676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Magnetic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STT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FerroElectric</a:t>
              </a:r>
              <a:r>
                <a:rPr lang="en-US" sz="2800" b="0" dirty="0" smtClean="0"/>
                <a:t> RAM</a:t>
              </a:r>
              <a:endParaRPr lang="en-US" sz="2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read latency may be up to 5x DRAM read latency [IBM]</a:t>
            </a:r>
          </a:p>
          <a:p>
            <a:pPr lvl="1"/>
            <a:r>
              <a:rPr lang="en-US" dirty="0" smtClean="0"/>
              <a:t>Greater if not connected via main memory bus</a:t>
            </a:r>
          </a:p>
          <a:p>
            <a:r>
              <a:rPr lang="en-US" dirty="0" smtClean="0"/>
              <a:t>Require DRAM/on-chip cache to accelerate reads</a:t>
            </a:r>
          </a:p>
          <a:p>
            <a:r>
              <a:rPr lang="en-US" dirty="0" smtClean="0"/>
              <a:t>Traditional software-managed DRAM buffer pool or hardware-managed DRAM cache?</a:t>
            </a:r>
          </a:p>
          <a:p>
            <a:pPr lvl="1"/>
            <a:r>
              <a:rPr lang="en-US" dirty="0" smtClean="0"/>
              <a:t>Depends on capacity necessary to improve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1700" y="1124744"/>
            <a:ext cx="5616624" cy="4608512"/>
            <a:chOff x="900113" y="233363"/>
            <a:chExt cx="7343775" cy="639127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33363"/>
              <a:ext cx="73437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2614017"/>
              <a:ext cx="369570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37" y="6021288"/>
            <a:ext cx="872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Caches likely required but  even small capacity largely effective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  <a:endParaRPr lang="en-US" dirty="0" smtClean="0"/>
          </a:p>
          <a:p>
            <a:r>
              <a:rPr lang="en-US" dirty="0" smtClean="0"/>
              <a:t>NVRAM OLTP recovery management</a:t>
            </a:r>
            <a:endParaRPr lang="en-US" dirty="0" smtClean="0"/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/>
              <a:t>Example persistent data structure</a:t>
            </a:r>
          </a:p>
          <a:p>
            <a:r>
              <a:rPr lang="en-US" dirty="0" smtClean="0"/>
              <a:t>Persistent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35696" y="872716"/>
            <a:ext cx="5652628" cy="4912403"/>
            <a:chOff x="904875" y="233363"/>
            <a:chExt cx="7334250" cy="63912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75" y="233363"/>
              <a:ext cx="7334250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24744"/>
              <a:ext cx="270510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009" y="6021288"/>
            <a:ext cx="811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B-Trees, append-heavy, and small tables cache effectively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en-US" baseline="0" dirty="0" smtClean="0"/>
              <a:t> Commit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</a:t>
            </a:r>
            <a:r>
              <a:rPr lang="en-US" baseline="0" dirty="0" smtClean="0"/>
              <a:t> only allows so much room</a:t>
            </a:r>
          </a:p>
          <a:p>
            <a:r>
              <a:rPr lang="en-US" baseline="0" dirty="0" smtClean="0"/>
              <a:t>Group Commit large software effort</a:t>
            </a:r>
          </a:p>
          <a:p>
            <a:pPr lvl="1"/>
            <a:r>
              <a:rPr lang="en-US" dirty="0" smtClean="0"/>
              <a:t>Useful</a:t>
            </a:r>
            <a:r>
              <a:rPr lang="en-US" baseline="0" dirty="0" smtClean="0"/>
              <a:t> mechanism for NVRAM persistence (not just OLTP)</a:t>
            </a:r>
          </a:p>
          <a:p>
            <a:pPr lvl="0"/>
            <a:r>
              <a:rPr lang="en-US" dirty="0" smtClean="0"/>
              <a:t>Intend to include:</a:t>
            </a:r>
          </a:p>
          <a:p>
            <a:pPr lvl="1"/>
            <a:r>
              <a:rPr lang="en-US" dirty="0" smtClean="0"/>
              <a:t>Description of new data structures to efficiently track and log dirty regions</a:t>
            </a:r>
          </a:p>
          <a:p>
            <a:pPr lvl="1"/>
            <a:r>
              <a:rPr lang="en-US" dirty="0" smtClean="0"/>
              <a:t>Batch</a:t>
            </a:r>
            <a:r>
              <a:rPr lang="en-US" baseline="0" dirty="0" smtClean="0"/>
              <a:t> management to quickly persist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</a:t>
            </a:r>
            <a:r>
              <a:rPr lang="en-US" baseline="0" dirty="0" smtClean="0"/>
              <a:t> to include detailed study of timing model and bandwidth reservation</a:t>
            </a:r>
          </a:p>
          <a:p>
            <a:r>
              <a:rPr lang="en-US" baseline="0" dirty="0" smtClean="0"/>
              <a:t>More detail</a:t>
            </a:r>
          </a:p>
          <a:p>
            <a:r>
              <a:rPr lang="en-US" dirty="0" smtClean="0"/>
              <a:t>Quantify</a:t>
            </a:r>
            <a:r>
              <a:rPr lang="en-US" baseline="0" dirty="0" smtClean="0"/>
              <a:t> accuracy and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 to include quantitative</a:t>
            </a:r>
            <a:r>
              <a:rPr lang="en-US" baseline="0" dirty="0" smtClean="0"/>
              <a:t> study of:</a:t>
            </a:r>
          </a:p>
          <a:p>
            <a:pPr lvl="1"/>
            <a:r>
              <a:rPr lang="en-US" dirty="0" smtClean="0"/>
              <a:t>Persist bandwidth required for each mechanism</a:t>
            </a:r>
          </a:p>
          <a:p>
            <a:pPr lvl="2"/>
            <a:r>
              <a:rPr lang="en-US" dirty="0" smtClean="0"/>
              <a:t>Group commit is </a:t>
            </a:r>
            <a:r>
              <a:rPr lang="en-US" dirty="0" err="1" smtClean="0"/>
              <a:t>bursty</a:t>
            </a:r>
            <a:r>
              <a:rPr lang="en-US" dirty="0" smtClean="0"/>
              <a:t>, required more bandwidth</a:t>
            </a:r>
          </a:p>
          <a:p>
            <a:pPr lvl="1"/>
            <a:r>
              <a:rPr lang="en-US" dirty="0" smtClean="0"/>
              <a:t>Device lifetime</a:t>
            </a:r>
            <a:r>
              <a:rPr lang="en-US" baseline="0" dirty="0" smtClean="0"/>
              <a:t> due to write endurance</a:t>
            </a:r>
          </a:p>
          <a:p>
            <a:pPr lvl="2"/>
            <a:r>
              <a:rPr lang="en-US" dirty="0" smtClean="0"/>
              <a:t>Each recovery mechanism</a:t>
            </a:r>
            <a:r>
              <a:rPr lang="en-US" baseline="0" dirty="0" smtClean="0"/>
              <a:t> produces varying quantity of persists and distributes persists across addresses/cells differently</a:t>
            </a:r>
          </a:p>
          <a:p>
            <a:pPr lvl="2"/>
            <a:r>
              <a:rPr lang="en-US" dirty="0" smtClean="0"/>
              <a:t>Prior work imagines hardware to distribute writes to the same address across numerous cells.  Consider device lifetime with hardware ware-leveling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 persistent data structure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consistency 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55404</TotalTime>
  <Words>3394</Words>
  <Application>Microsoft Office PowerPoint</Application>
  <PresentationFormat>On-screen Show (4:3)</PresentationFormat>
  <Paragraphs>825</Paragraphs>
  <Slides>83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Blank Presentation</vt:lpstr>
      <vt:lpstr>1_Blank Presentation</vt:lpstr>
      <vt:lpstr>Database and System Design for Emerging Storage Technologies</vt:lpstr>
      <vt:lpstr>Emerging storage technologies</vt:lpstr>
      <vt:lpstr>Optimizing systems for Flash/NVRAM</vt:lpstr>
      <vt:lpstr>Taking advantage of SSDs</vt:lpstr>
      <vt:lpstr>NVRAM OLTP optimization</vt:lpstr>
      <vt:lpstr>Ongoing: NVRAM programming models</vt:lpstr>
      <vt:lpstr>Additional publications</vt:lpstr>
      <vt:lpstr>Outline</vt:lpstr>
      <vt:lpstr>Outline</vt:lpstr>
      <vt:lpstr>Flash analytics optimization</vt:lpstr>
      <vt:lpstr>Actual performance</vt:lpstr>
      <vt:lpstr>Flash Implications</vt:lpstr>
      <vt:lpstr>Outline</vt:lpstr>
      <vt:lpstr>Outline</vt:lpstr>
      <vt:lpstr>NVRAM characteristics</vt:lpstr>
      <vt:lpstr>NVRAM Transaction Processing</vt:lpstr>
      <vt:lpstr>NVRAM OLTP opportunity</vt:lpstr>
      <vt:lpstr>Storage Management for the NVRAM Era</vt:lpstr>
      <vt:lpstr>ARIES Recovery Management</vt:lpstr>
      <vt:lpstr>ARIES Recovery Management</vt:lpstr>
      <vt:lpstr>ARIES Recovery Management</vt:lpstr>
      <vt:lpstr>ARIES Recovery Management</vt:lpstr>
      <vt:lpstr>In-Place Updates</vt:lpstr>
      <vt:lpstr>Choosing recovery mechanism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Modeling unavailable devices</vt:lpstr>
      <vt:lpstr>Recovery management performance</vt:lpstr>
      <vt:lpstr>Transaction latency</vt:lpstr>
      <vt:lpstr>Future work</vt:lpstr>
      <vt:lpstr>Summary</vt:lpstr>
      <vt:lpstr>Outline</vt:lpstr>
      <vt:lpstr>Outline</vt:lpstr>
      <vt:lpstr>Persistent Programming</vt:lpstr>
      <vt:lpstr>Memory consistency</vt:lpstr>
      <vt:lpstr>Memory consistency</vt:lpstr>
      <vt:lpstr>Why memory consistency?</vt:lpstr>
      <vt:lpstr>Persistent Memory Consistency goals</vt:lpstr>
      <vt:lpstr>Progress</vt:lpstr>
      <vt:lpstr>Implications of persist order</vt:lpstr>
      <vt:lpstr>Persistent consistency models</vt:lpstr>
      <vt:lpstr>Example – persistent log/buffer</vt:lpstr>
      <vt:lpstr>Persistent Sequential Consistency (PSC)</vt:lpstr>
      <vt:lpstr>Local Persist Order (LPO)</vt:lpstr>
      <vt:lpstr>Local Persist Order (LPO)</vt:lpstr>
      <vt:lpstr>BPFS (Total Epoch Order)</vt:lpstr>
      <vt:lpstr>BPFS (Total Epoch Order)</vt:lpstr>
      <vt:lpstr>Partial Epoch Order (PEO)</vt:lpstr>
      <vt:lpstr>Partial Epoch Order (PEO)</vt:lpstr>
      <vt:lpstr>Ideal Dependencies</vt:lpstr>
      <vt:lpstr>Future optimizations</vt:lpstr>
      <vt:lpstr>Future work</vt:lpstr>
      <vt:lpstr>Flash memory</vt:lpstr>
      <vt:lpstr>Flash memory performance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NVRAM</vt:lpstr>
      <vt:lpstr>NVRAM read performance</vt:lpstr>
      <vt:lpstr>Read throughput</vt:lpstr>
      <vt:lpstr>Caching</vt:lpstr>
      <vt:lpstr>Group Commit future work</vt:lpstr>
      <vt:lpstr>Methodology future work</vt:lpstr>
      <vt:lpstr>Results future work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2066</cp:revision>
  <dcterms:created xsi:type="dcterms:W3CDTF">2010-03-13T18:55:09Z</dcterms:created>
  <dcterms:modified xsi:type="dcterms:W3CDTF">2013-07-23T22:54:49Z</dcterms:modified>
</cp:coreProperties>
</file>