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55"/>
  </p:notesMasterIdLst>
  <p:handoutMasterIdLst>
    <p:handoutMasterId r:id="rId56"/>
  </p:handoutMasterIdLst>
  <p:sldIdLst>
    <p:sldId id="866" r:id="rId3"/>
    <p:sldId id="908" r:id="rId4"/>
    <p:sldId id="909" r:id="rId5"/>
    <p:sldId id="910" r:id="rId6"/>
    <p:sldId id="911" r:id="rId7"/>
    <p:sldId id="912" r:id="rId8"/>
    <p:sldId id="939" r:id="rId9"/>
    <p:sldId id="913" r:id="rId10"/>
    <p:sldId id="940" r:id="rId11"/>
    <p:sldId id="888" r:id="rId12"/>
    <p:sldId id="887" r:id="rId13"/>
    <p:sldId id="889" r:id="rId14"/>
    <p:sldId id="891" r:id="rId15"/>
    <p:sldId id="892" r:id="rId16"/>
    <p:sldId id="900" r:id="rId17"/>
    <p:sldId id="901" r:id="rId18"/>
    <p:sldId id="903" r:id="rId19"/>
    <p:sldId id="902" r:id="rId20"/>
    <p:sldId id="904" r:id="rId21"/>
    <p:sldId id="905" r:id="rId22"/>
    <p:sldId id="906" r:id="rId23"/>
    <p:sldId id="894" r:id="rId24"/>
    <p:sldId id="875" r:id="rId25"/>
    <p:sldId id="876" r:id="rId26"/>
    <p:sldId id="907" r:id="rId27"/>
    <p:sldId id="878" r:id="rId28"/>
    <p:sldId id="879" r:id="rId29"/>
    <p:sldId id="896" r:id="rId30"/>
    <p:sldId id="897" r:id="rId31"/>
    <p:sldId id="881" r:id="rId32"/>
    <p:sldId id="914" r:id="rId33"/>
    <p:sldId id="941" r:id="rId34"/>
    <p:sldId id="942" r:id="rId35"/>
    <p:sldId id="915" r:id="rId36"/>
    <p:sldId id="928" r:id="rId37"/>
    <p:sldId id="929" r:id="rId38"/>
    <p:sldId id="930" r:id="rId39"/>
    <p:sldId id="917" r:id="rId40"/>
    <p:sldId id="932" r:id="rId41"/>
    <p:sldId id="927" r:id="rId42"/>
    <p:sldId id="931" r:id="rId43"/>
    <p:sldId id="922" r:id="rId44"/>
    <p:sldId id="923" r:id="rId45"/>
    <p:sldId id="924" r:id="rId46"/>
    <p:sldId id="933" r:id="rId47"/>
    <p:sldId id="925" r:id="rId48"/>
    <p:sldId id="934" r:id="rId49"/>
    <p:sldId id="935" r:id="rId50"/>
    <p:sldId id="926" r:id="rId51"/>
    <p:sldId id="936" r:id="rId52"/>
    <p:sldId id="937" r:id="rId53"/>
    <p:sldId id="938" r:id="rId54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7171"/>
    <a:srgbClr val="CEDE00"/>
    <a:srgbClr val="8B9600"/>
    <a:srgbClr val="EEFF0D"/>
    <a:srgbClr val="FF0909"/>
    <a:srgbClr val="FAC090"/>
    <a:srgbClr val="E46C0A"/>
    <a:srgbClr val="0066FF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87" autoAdjust="0"/>
  </p:normalViewPr>
  <p:slideViewPr>
    <p:cSldViewPr>
      <p:cViewPr>
        <p:scale>
          <a:sx n="76" d="100"/>
          <a:sy n="76" d="100"/>
        </p:scale>
        <p:origin x="-258" y="-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11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3703424"/>
        <c:axId val="73705344"/>
      </c:barChart>
      <c:catAx>
        <c:axId val="73703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370534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370534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703424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3370624"/>
        <c:axId val="73372800"/>
      </c:barChart>
      <c:catAx>
        <c:axId val="73370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337280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337280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370624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3435008"/>
        <c:axId val="73441280"/>
      </c:barChart>
      <c:catAx>
        <c:axId val="73435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344128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344128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343500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</a:t>
            </a:r>
            <a:r>
              <a:rPr lang="en-US" baseline="0" dirty="0" smtClean="0"/>
              <a:t>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607312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Data may “prefer” disk or </a:t>
            </a:r>
            <a:r>
              <a:rPr lang="en-US" sz="2400" b="0" dirty="0" smtClean="0"/>
              <a:t>Flash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Intelligent layout: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Improve performance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400" b="0" dirty="0" smtClean="0"/>
              <a:t>Maintain low cost</a:t>
            </a:r>
            <a:endParaRPr lang="en-US" sz="2400" b="0" dirty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220486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Automated Layout</a:t>
            </a:r>
          </a:p>
          <a:p>
            <a:pPr algn="l"/>
            <a:r>
              <a:rPr lang="en-US" sz="1600" b="0" dirty="0" smtClean="0"/>
              <a:t>[</a:t>
            </a:r>
            <a:r>
              <a:rPr lang="en-US" sz="1600" b="0" dirty="0" err="1" smtClean="0"/>
              <a:t>Agrawal</a:t>
            </a:r>
            <a:r>
              <a:rPr lang="en-US" sz="1600" b="0" i="1" dirty="0" smtClean="0"/>
              <a:t> et al.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Ozmen</a:t>
            </a:r>
            <a:r>
              <a:rPr lang="en-US" sz="1600" b="0" dirty="0" smtClean="0"/>
              <a:t> </a:t>
            </a:r>
            <a:r>
              <a:rPr lang="en-US" sz="1600" b="0" i="1" dirty="0" smtClean="0"/>
              <a:t>et al.</a:t>
            </a:r>
            <a:r>
              <a:rPr lang="en-US" sz="1600" b="0" dirty="0" smtClean="0"/>
              <a:t>]</a:t>
            </a:r>
            <a:endParaRPr lang="en-US" sz="16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74752" y="5883659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Optimal query plan should depend on where data resides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</a:t>
            </a:r>
            <a:r>
              <a:rPr lang="en-US" sz="2500" b="0" dirty="0" smtClean="0"/>
              <a:t>Flash</a:t>
            </a:r>
            <a:endParaRPr lang="en-US" sz="2500" b="0" dirty="0" smtClean="0"/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</a:t>
            </a:r>
            <a:r>
              <a:rPr lang="en-US" sz="2500" b="0" dirty="0" smtClean="0"/>
              <a:t>Flash</a:t>
            </a:r>
            <a:endParaRPr lang="en-US" sz="2500" b="0" dirty="0" smtClean="0"/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dirty="0" smtClean="0"/>
                        <a:t>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592796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5524780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592796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55272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55272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  <a:endParaRPr lang="en-US" dirty="0" smtClean="0"/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really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opportunity for taking 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flash’s low random read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Disk-optimizations </a:t>
            </a:r>
            <a:r>
              <a:rPr lang="en-US" dirty="0" smtClean="0"/>
              <a:t>that </a:t>
            </a:r>
            <a:r>
              <a:rPr lang="en-US" dirty="0" smtClean="0"/>
              <a:t>provide page </a:t>
            </a:r>
            <a:r>
              <a:rPr lang="en-US" i="1" dirty="0" smtClean="0"/>
              <a:t>locality</a:t>
            </a:r>
            <a:r>
              <a:rPr lang="en-US" i="0" baseline="0" dirty="0" smtClean="0"/>
              <a:t> </a:t>
            </a:r>
            <a:r>
              <a:rPr lang="en-US" i="0" baseline="0" dirty="0" smtClean="0"/>
              <a:t>(</a:t>
            </a:r>
            <a:r>
              <a:rPr lang="en-US" i="0" baseline="0" dirty="0" smtClean="0"/>
              <a:t>use entire page on access</a:t>
            </a:r>
            <a:r>
              <a:rPr lang="en-US" i="0" baseline="0" dirty="0" smtClean="0"/>
              <a:t>) </a:t>
            </a:r>
            <a:r>
              <a:rPr lang="en-US" i="0" baseline="0" dirty="0" smtClean="0"/>
              <a:t>already optimized for </a:t>
            </a:r>
            <a:r>
              <a:rPr lang="en-US" i="0" baseline="0" dirty="0" smtClean="0"/>
              <a:t>Flash</a:t>
            </a:r>
          </a:p>
          <a:p>
            <a:r>
              <a:rPr lang="en-US" dirty="0" smtClean="0"/>
              <a:t>Future NVRAMs provide fine-grained access</a:t>
            </a:r>
          </a:p>
          <a:p>
            <a:pPr lvl="1"/>
            <a:r>
              <a:rPr lang="en-US" dirty="0" smtClean="0"/>
              <a:t>NVRAM analytics strongly resembles DRAM</a:t>
            </a:r>
          </a:p>
          <a:p>
            <a:pPr lvl="1"/>
            <a:r>
              <a:rPr lang="en-US" dirty="0" smtClean="0"/>
              <a:t>NVRAM holds promise for recovery management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3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reads and writes</a:t>
            </a:r>
          </a:p>
          <a:p>
            <a:pPr lvl="1"/>
            <a:r>
              <a:rPr lang="en-US" dirty="0" smtClean="0"/>
              <a:t>Often asymmetric</a:t>
            </a:r>
            <a:r>
              <a:rPr lang="en-US" baseline="0" dirty="0" smtClean="0"/>
              <a:t> (write lat. ~5x read lat.)</a:t>
            </a:r>
          </a:p>
          <a:p>
            <a:pPr lvl="1"/>
            <a:r>
              <a:rPr lang="en-US" dirty="0" smtClean="0"/>
              <a:t>MLC slows both reads and writes</a:t>
            </a:r>
          </a:p>
          <a:p>
            <a:r>
              <a:rPr lang="en-US" dirty="0" smtClean="0"/>
              <a:t>Write endurance concerns</a:t>
            </a:r>
          </a:p>
          <a:p>
            <a:r>
              <a:rPr lang="en-US" dirty="0" smtClean="0"/>
              <a:t>Possible 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persist barriers implemented?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intuitive programming models to reason about NVRAM persistence</a:t>
            </a:r>
          </a:p>
          <a:p>
            <a:pPr lvl="1"/>
            <a:r>
              <a:rPr lang="en-US" dirty="0" smtClean="0"/>
              <a:t>Disk interface</a:t>
            </a:r>
            <a:r>
              <a:rPr lang="en-US" baseline="0" dirty="0" smtClean="0"/>
              <a:t> – flush cache lines and sync.  Must know data cache lines and produces delays</a:t>
            </a:r>
          </a:p>
          <a:p>
            <a:pPr lvl="1"/>
            <a:r>
              <a:rPr lang="en-US" baseline="0" dirty="0" smtClean="0"/>
              <a:t>DRAM interface – cannot control write order</a:t>
            </a:r>
          </a:p>
          <a:p>
            <a:pPr lvl="1"/>
            <a:r>
              <a:rPr lang="en-US" baseline="0" dirty="0" smtClean="0"/>
              <a:t>Perform all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818" y="5697252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Performance/programmability tradeoff like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430" y="5733256"/>
            <a:ext cx="684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Improved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537" y="3460938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dirty="0" smtClean="0"/>
              <a:t>Extend memory consistency with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7509" y="5733256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Persistent Memory Consistency (PMC)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Memory Consistency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High performance recoverable data structures with minimal software modifications</a:t>
            </a:r>
          </a:p>
          <a:p>
            <a:r>
              <a:rPr lang="en-US" baseline="0" dirty="0" smtClean="0"/>
              <a:t>Demonstrate new consistency models and reason about their performance</a:t>
            </a:r>
          </a:p>
          <a:p>
            <a:r>
              <a:rPr lang="en-US" baseline="0" dirty="0" smtClean="0"/>
              <a:t>Future: evaluate models and data structures</a:t>
            </a:r>
          </a:p>
          <a:p>
            <a:r>
              <a:rPr lang="en-US" i="1" baseline="0" dirty="0" smtClean="0"/>
              <a:t>motivate</a:t>
            </a:r>
            <a:r>
              <a:rPr lang="en-US" i="0" baseline="0" dirty="0" smtClean="0"/>
              <a:t> PMC as necessary and effective, don’t consider precise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about persist performance</a:t>
            </a:r>
          </a:p>
          <a:p>
            <a:pPr lvl="1"/>
            <a:r>
              <a:rPr lang="en-US" dirty="0" smtClean="0"/>
              <a:t>What makes</a:t>
            </a:r>
            <a:r>
              <a:rPr lang="en-US" baseline="0" dirty="0" smtClean="0"/>
              <a:t> a high-performance consistency model?</a:t>
            </a:r>
          </a:p>
          <a:p>
            <a:pPr lvl="0"/>
            <a:r>
              <a:rPr lang="en-US" dirty="0" smtClean="0"/>
              <a:t>Demonstrate a simple data structure</a:t>
            </a:r>
          </a:p>
          <a:p>
            <a:pPr lvl="0"/>
            <a:r>
              <a:rPr lang="en-US" dirty="0" smtClean="0"/>
              <a:t>Introduce</a:t>
            </a:r>
            <a:r>
              <a:rPr lang="en-US" baseline="0" dirty="0" smtClean="0"/>
              <a:t>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" y="4944305"/>
            <a:ext cx="8229600" cy="168905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ADMS 2011 – Flash-specific query planning for scans/joins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Negative result.  Queries rarely affected.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1" y="1601505"/>
            <a:ext cx="43460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Flash 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Flash</a:t>
            </a:r>
          </a:p>
        </p:txBody>
      </p: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throughput/parallelism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30" y="5625244"/>
            <a:ext cx="869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 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Define/Constrain the order of</a:t>
            </a:r>
            <a:r>
              <a:rPr lang="en-US" baseline="0" dirty="0" smtClean="0"/>
              <a:t> persists</a:t>
            </a:r>
          </a:p>
          <a:p>
            <a:pPr lvl="1"/>
            <a:r>
              <a:rPr lang="en-US" dirty="0" smtClean="0"/>
              <a:t>Parallel persists in single-threaded code</a:t>
            </a:r>
            <a:endParaRPr lang="en-US" baseline="0" dirty="0" smtClean="0"/>
          </a:p>
          <a:p>
            <a:pPr lvl="1"/>
            <a:r>
              <a:rPr lang="en-US" baseline="0" dirty="0" smtClean="0"/>
              <a:t>Consistency and persistence -- does thread reading persistent value from 2nd thread imply order?</a:t>
            </a:r>
          </a:p>
          <a:p>
            <a:pPr lvl="1"/>
            <a:r>
              <a:rPr lang="en-US" dirty="0" smtClean="0"/>
              <a:t>Sync – how to enforce that execution state equals persistent state</a:t>
            </a:r>
          </a:p>
          <a:p>
            <a:r>
              <a:rPr lang="en-US" dirty="0" smtClean="0"/>
              <a:t>Implementation is separate!</a:t>
            </a:r>
          </a:p>
          <a:p>
            <a:pPr lvl="1"/>
            <a:r>
              <a:rPr lang="en-US" dirty="0" smtClean="0"/>
              <a:t>Implementations allow any optimization so long as </a:t>
            </a:r>
            <a:r>
              <a:rPr lang="en-US" i="1" dirty="0" smtClean="0"/>
              <a:t>appearance</a:t>
            </a:r>
            <a:r>
              <a:rPr lang="en-US" dirty="0" smtClean="0"/>
              <a:t> of model is maintained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to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503" y="5883659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  <a:r>
              <a:rPr lang="en-US" baseline="0" dirty="0" smtClean="0"/>
              <a:t> Sequential Consistency (PSC)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Tail LSN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95636" y="3994028"/>
            <a:ext cx="29482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Assume: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 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1426" y="5847655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Within thread all persists in program order</a:t>
            </a:r>
            <a:endParaRPr lang="en-US" dirty="0" smtClean="0"/>
          </a:p>
          <a:p>
            <a:r>
              <a:rPr lang="en-US" dirty="0" smtClean="0"/>
              <a:t>Enforcing 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 smtClean="0"/>
              <a:t>Any data sharing between threads implies order</a:t>
            </a:r>
          </a:p>
          <a:p>
            <a:pPr lvl="1"/>
            <a:r>
              <a:rPr lang="en-US" dirty="0" smtClean="0"/>
              <a:t>Similar to release-acquire semantics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Single-thread constraint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</a:t>
            </a:r>
            <a:r>
              <a:rPr lang="en-US" dirty="0" smtClean="0"/>
              <a:t>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</a:t>
            </a:r>
            <a:r>
              <a:rPr lang="en-US" dirty="0" smtClean="0"/>
              <a:t>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= &amp;array[counter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  <a:endParaRPr lang="en-US" sz="2400" b="0" i="1" dirty="0" smtClean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= &amp;array[counter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4210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27942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management benefits from NVRAM’s low-latency persistent writes</a:t>
            </a:r>
          </a:p>
          <a:p>
            <a:r>
              <a:rPr lang="en-US" dirty="0" smtClean="0"/>
              <a:t>Existing systems not optimized for NVRAM</a:t>
            </a:r>
          </a:p>
          <a:p>
            <a:pPr lvl="1"/>
            <a:r>
              <a:rPr lang="en-US" dirty="0" smtClean="0"/>
              <a:t>Disk optimizations impose unnecessary overheads</a:t>
            </a:r>
          </a:p>
          <a:p>
            <a:pPr lvl="1"/>
            <a:r>
              <a:rPr lang="en-US" dirty="0" smtClean="0"/>
              <a:t>Greater-than-DRAM read latency</a:t>
            </a:r>
          </a:p>
          <a:p>
            <a:pPr lvl="1"/>
            <a:r>
              <a:rPr lang="en-US" i="1" dirty="0" smtClean="0"/>
              <a:t>Persist barriers</a:t>
            </a:r>
            <a:r>
              <a:rPr lang="en-US" dirty="0" smtClean="0"/>
              <a:t> introduce delays to enforce persist order necessary for recovery</a:t>
            </a:r>
            <a:endParaRPr lang="en-US" i="1" dirty="0" smtClean="0"/>
          </a:p>
          <a:p>
            <a:r>
              <a:rPr lang="en-US" dirty="0" smtClean="0"/>
              <a:t>Under review at VLDB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enforce counter persist order, both within and across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in hardware allows opt.</a:t>
            </a:r>
          </a:p>
          <a:p>
            <a:r>
              <a:rPr lang="en-US" dirty="0" smtClean="0"/>
              <a:t>E.g., skip persists to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Possible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main memory systems not equipped for durability</a:t>
            </a:r>
          </a:p>
          <a:p>
            <a:pPr lvl="1"/>
            <a:r>
              <a:rPr lang="en-US" baseline="0" dirty="0" smtClean="0"/>
              <a:t>Cannot</a:t>
            </a:r>
            <a:r>
              <a:rPr lang="en-US" dirty="0" smtClean="0"/>
              <a:t> order writes to the device (persist barrier)</a:t>
            </a:r>
          </a:p>
          <a:p>
            <a:pPr lvl="1"/>
            <a:r>
              <a:rPr lang="en-US" dirty="0" smtClean="0"/>
              <a:t>Programming interfaces do not imply persist order</a:t>
            </a:r>
            <a:endParaRPr lang="en-US" baseline="0" dirty="0" smtClean="0"/>
          </a:p>
          <a:p>
            <a:r>
              <a:rPr lang="en-US" dirty="0" smtClean="0"/>
              <a:t>Similar to </a:t>
            </a:r>
            <a:r>
              <a:rPr lang="en-US" i="1" dirty="0" smtClean="0"/>
              <a:t>memory</a:t>
            </a:r>
            <a:r>
              <a:rPr lang="en-US" baseline="0" dirty="0" smtClean="0"/>
              <a:t> </a:t>
            </a:r>
            <a:r>
              <a:rPr lang="en-US" i="1" baseline="0" dirty="0" smtClean="0"/>
              <a:t>consistency </a:t>
            </a:r>
            <a:r>
              <a:rPr lang="en-US" i="1" baseline="0" dirty="0" smtClean="0"/>
              <a:t>models</a:t>
            </a:r>
          </a:p>
          <a:p>
            <a:pPr lvl="1"/>
            <a:r>
              <a:rPr lang="en-US" dirty="0" smtClean="0"/>
              <a:t>Define order that </a:t>
            </a:r>
            <a:r>
              <a:rPr lang="en-US" i="1" dirty="0" smtClean="0"/>
              <a:t>writes</a:t>
            </a:r>
            <a:r>
              <a:rPr lang="en-US" dirty="0" smtClean="0"/>
              <a:t> observed</a:t>
            </a:r>
          </a:p>
          <a:p>
            <a:pPr lvl="1"/>
            <a:r>
              <a:rPr lang="en-US" dirty="0" smtClean="0"/>
              <a:t>Persistence defines order that </a:t>
            </a:r>
            <a:r>
              <a:rPr lang="en-US" i="1" dirty="0" smtClean="0"/>
              <a:t>persists</a:t>
            </a:r>
            <a:r>
              <a:rPr lang="en-US" dirty="0" smtClean="0"/>
              <a:t> observed</a:t>
            </a:r>
          </a:p>
          <a:p>
            <a:r>
              <a:rPr lang="en-US" dirty="0" smtClean="0"/>
              <a:t>Ongoing: Persistent Memory Consistency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work (not included)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and Abstracting Total Data Center Power</a:t>
            </a:r>
          </a:p>
          <a:p>
            <a:pPr lvl="1"/>
            <a:r>
              <a:rPr lang="en-US" dirty="0" smtClean="0"/>
              <a:t>WEED 2009</a:t>
            </a:r>
          </a:p>
          <a:p>
            <a:r>
              <a:rPr lang="en-US" dirty="0" err="1" smtClean="0"/>
              <a:t>PowerRouting</a:t>
            </a:r>
            <a:r>
              <a:rPr lang="en-US" dirty="0" smtClean="0"/>
              <a:t>: Dynamic Power Provisioning in the </a:t>
            </a:r>
            <a:r>
              <a:rPr lang="en-US" dirty="0" err="1" smtClean="0"/>
              <a:t>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2162142" y="4090555"/>
            <a:ext cx="961469" cy="948669"/>
            <a:chOff x="3561544" y="1255689"/>
            <a:chExt cx="1063373" cy="1045677"/>
          </a:xfrm>
        </p:grpSpPr>
        <p:sp>
          <p:nvSpPr>
            <p:cNvPr id="6" name="Rectangle 5"/>
            <p:cNvSpPr/>
            <p:nvPr/>
          </p:nvSpPr>
          <p:spPr>
            <a:xfrm>
              <a:off x="3561544" y="1255689"/>
              <a:ext cx="1063373" cy="104567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" descr="Filename: j0379767.wmf&#10;Keywords: electrical plugs, electricity, household ...&#10;File Size: 11 K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752" y="1322162"/>
              <a:ext cx="811249" cy="850698"/>
            </a:xfrm>
            <a:prstGeom prst="rect">
              <a:avLst/>
            </a:prstGeom>
            <a:noFill/>
          </p:spPr>
        </p:pic>
      </p:grpSp>
      <p:grpSp>
        <p:nvGrpSpPr>
          <p:cNvPr id="8" name="Group 8"/>
          <p:cNvGrpSpPr/>
          <p:nvPr/>
        </p:nvGrpSpPr>
        <p:grpSpPr>
          <a:xfrm>
            <a:off x="5848769" y="4090555"/>
            <a:ext cx="961469" cy="948669"/>
            <a:chOff x="3561544" y="1255689"/>
            <a:chExt cx="1063373" cy="1045677"/>
          </a:xfrm>
        </p:grpSpPr>
        <p:sp>
          <p:nvSpPr>
            <p:cNvPr id="9" name="Rectangle 8"/>
            <p:cNvSpPr/>
            <p:nvPr/>
          </p:nvSpPr>
          <p:spPr>
            <a:xfrm>
              <a:off x="3561544" y="1255689"/>
              <a:ext cx="1063373" cy="1045677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1" descr="Filename: j0379767.wmf&#10;Keywords: electrical plugs, electricity, household ...&#10;File Size: 11 K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6752" y="1322162"/>
              <a:ext cx="811249" cy="850698"/>
            </a:xfrm>
            <a:prstGeom prst="rect">
              <a:avLst/>
            </a:prstGeom>
            <a:noFill/>
          </p:spPr>
        </p:pic>
      </p:grpSp>
      <p:sp>
        <p:nvSpPr>
          <p:cNvPr id="11" name="Right Arrow 10"/>
          <p:cNvSpPr/>
          <p:nvPr/>
        </p:nvSpPr>
        <p:spPr>
          <a:xfrm rot="13673132">
            <a:off x="3100628" y="4667865"/>
            <a:ext cx="1103086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926868" flipH="1">
            <a:off x="4762508" y="4667865"/>
            <a:ext cx="1103086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2742" y="4453780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13" descr="r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1279" y="5514562"/>
            <a:ext cx="1139778" cy="10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smtClean="0"/>
              <a:t>NVRAM technologies</a:t>
            </a:r>
          </a:p>
          <a:p>
            <a:r>
              <a:rPr lang="en-US" dirty="0" smtClean="0"/>
              <a:t>NVRAM OLTP</a:t>
            </a:r>
          </a:p>
          <a:p>
            <a:r>
              <a:rPr lang="en-US" dirty="0" smtClean="0"/>
              <a:t>NVRAM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54680</TotalTime>
  <Words>2290</Words>
  <Application>Microsoft Office PowerPoint</Application>
  <PresentationFormat>On-screen Show (4:3)</PresentationFormat>
  <Paragraphs>513</Paragraphs>
  <Slides>52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Flash analytics optimization</vt:lpstr>
      <vt:lpstr>NVRAM OLTP optimization</vt:lpstr>
      <vt:lpstr>NVRAM programming models</vt:lpstr>
      <vt:lpstr>Additional work (not included)</vt:lpstr>
      <vt:lpstr>Outline</vt:lpstr>
      <vt:lpstr>Flash memory</vt:lpstr>
      <vt:lpstr>Flash memory performance</vt:lpstr>
      <vt:lpstr>Taking advantage of SSDs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Actual performance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What does this really say</vt:lpstr>
      <vt:lpstr>NVRAM</vt:lpstr>
      <vt:lpstr>NVRAM characteristics</vt:lpstr>
      <vt:lpstr>NVRAM Transaction Processing</vt:lpstr>
      <vt:lpstr>Persistent Programming</vt:lpstr>
      <vt:lpstr>Memory consistency</vt:lpstr>
      <vt:lpstr>Memory consistency</vt:lpstr>
      <vt:lpstr>Why memory consistency?</vt:lpstr>
      <vt:lpstr>Persistent Memory Consistency goals</vt:lpstr>
      <vt:lpstr>Progress</vt:lpstr>
      <vt:lpstr>Implications of persist order</vt:lpstr>
      <vt:lpstr>Persistent consistency models</vt:lpstr>
      <vt:lpstr>Example – persistent log/buffer</vt:lpstr>
      <vt:lpstr>Persistent Sequential Consistency (PSC)</vt:lpstr>
      <vt:lpstr>Local Persist Order (LPO)</vt:lpstr>
      <vt:lpstr>Local Persist Order (LPO)</vt:lpstr>
      <vt:lpstr>BPFS (Total Epoch Order)</vt:lpstr>
      <vt:lpstr>BPFS (Total Epoch Order)</vt:lpstr>
      <vt:lpstr>Partial Epoch Order (PEO)</vt:lpstr>
      <vt:lpstr>Partial Epoch Order (PEO)</vt:lpstr>
      <vt:lpstr>Ideal Dependencies</vt:lpstr>
      <vt:lpstr>Future optimizations</vt:lpstr>
      <vt:lpstr>Future work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1702</cp:revision>
  <dcterms:created xsi:type="dcterms:W3CDTF">2010-03-13T18:55:09Z</dcterms:created>
  <dcterms:modified xsi:type="dcterms:W3CDTF">2013-07-22T20:34:54Z</dcterms:modified>
</cp:coreProperties>
</file>