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7"/>
  </p:notesMasterIdLst>
  <p:handoutMasterIdLst>
    <p:handoutMasterId r:id="rId88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82" r:id="rId11"/>
    <p:sldId id="910" r:id="rId12"/>
    <p:sldId id="875" r:id="rId13"/>
    <p:sldId id="881" r:id="rId14"/>
    <p:sldId id="983" r:id="rId15"/>
    <p:sldId id="984" r:id="rId16"/>
    <p:sldId id="941" r:id="rId17"/>
    <p:sldId id="943" r:id="rId18"/>
    <p:sldId id="942" r:id="rId19"/>
    <p:sldId id="944" r:id="rId20"/>
    <p:sldId id="945" r:id="rId21"/>
    <p:sldId id="946" r:id="rId22"/>
    <p:sldId id="948" r:id="rId23"/>
    <p:sldId id="949" r:id="rId24"/>
    <p:sldId id="950" r:id="rId25"/>
    <p:sldId id="951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6" r:id="rId34"/>
    <p:sldId id="960" r:id="rId35"/>
    <p:sldId id="961" r:id="rId36"/>
    <p:sldId id="999" r:id="rId37"/>
    <p:sldId id="963" r:id="rId38"/>
    <p:sldId id="1000" r:id="rId39"/>
    <p:sldId id="1004" r:id="rId40"/>
    <p:sldId id="915" r:id="rId41"/>
    <p:sldId id="928" r:id="rId42"/>
    <p:sldId id="929" r:id="rId43"/>
    <p:sldId id="930" r:id="rId44"/>
    <p:sldId id="1005" r:id="rId45"/>
    <p:sldId id="1006" r:id="rId46"/>
    <p:sldId id="922" r:id="rId47"/>
    <p:sldId id="927" r:id="rId48"/>
    <p:sldId id="1012" r:id="rId49"/>
    <p:sldId id="923" r:id="rId50"/>
    <p:sldId id="924" r:id="rId51"/>
    <p:sldId id="933" r:id="rId52"/>
    <p:sldId id="936" r:id="rId53"/>
    <p:sldId id="937" r:id="rId54"/>
    <p:sldId id="938" r:id="rId55"/>
    <p:sldId id="1013" r:id="rId56"/>
    <p:sldId id="940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5" r:id="rId76"/>
    <p:sldId id="986" r:id="rId77"/>
    <p:sldId id="987" r:id="rId78"/>
    <p:sldId id="988" r:id="rId79"/>
    <p:sldId id="1001" r:id="rId80"/>
    <p:sldId id="1002" r:id="rId81"/>
    <p:sldId id="1003" r:id="rId82"/>
    <p:sldId id="1008" r:id="rId83"/>
    <p:sldId id="1009" r:id="rId84"/>
    <p:sldId id="1010" r:id="rId85"/>
    <p:sldId id="1011" r:id="rId8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 autoAdjust="0"/>
    <p:restoredTop sz="96639" autoAdjust="0"/>
  </p:normalViewPr>
  <p:slideViewPr>
    <p:cSldViewPr>
      <p:cViewPr varScale="1">
        <p:scale>
          <a:sx n="75" d="100"/>
          <a:sy n="75" d="100"/>
        </p:scale>
        <p:origin x="-282" y="-10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242368"/>
        <c:axId val="79244288"/>
      </c:barChart>
      <c:catAx>
        <c:axId val="7924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244288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244288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242368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307136"/>
        <c:axId val="79309056"/>
      </c:barChart>
      <c:catAx>
        <c:axId val="7930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309056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309056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307136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81476608"/>
        <c:axId val="81478784"/>
      </c:barChart>
      <c:catAx>
        <c:axId val="8147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814787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814787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1476608"/>
        <c:crosses val="autoZero"/>
        <c:crossBetween val="between"/>
        <c:majorUnit val="0.2"/>
      </c:valAx>
    </c:plotArea>
    <c:legend>
      <c:legendPos val="t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proposal for join analysis and details</a:t>
            </a:r>
          </a:p>
          <a:p>
            <a:r>
              <a:rPr lang="en-US" dirty="0" smtClean="0"/>
              <a:t>Little opportunity to 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Flash’s low random read latency</a:t>
            </a:r>
          </a:p>
          <a:p>
            <a:r>
              <a:rPr lang="en-US" dirty="0" smtClean="0"/>
              <a:t>Future NVRAMs provide fine-grained access</a:t>
            </a:r>
          </a:p>
          <a:p>
            <a:pPr lvl="1"/>
            <a:r>
              <a:rPr lang="en-US" dirty="0" smtClean="0"/>
              <a:t>NVRAM 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reads and persistent writes</a:t>
            </a:r>
          </a:p>
          <a:p>
            <a:pPr lvl="1"/>
            <a:r>
              <a:rPr lang="en-US" dirty="0" smtClean="0"/>
              <a:t>Greater-than-DRAM read latency</a:t>
            </a:r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slows both reads and writes further</a:t>
            </a:r>
          </a:p>
          <a:p>
            <a:r>
              <a:rPr lang="en-US" dirty="0" smtClean="0"/>
              <a:t>Possible 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recovery 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minimize persist barrier frequency while trading off transaction latency</a:t>
            </a:r>
          </a:p>
          <a:p>
            <a:r>
              <a:rPr lang="en-US" sz="2800" dirty="0" smtClean="0"/>
              <a:t>Read performance analysis (see proposal)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may only write back after log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896036" y="2708920"/>
            <a:ext cx="424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commit/abort</a:t>
            </a:r>
            <a:r>
              <a:rPr lang="en-US" b="0" dirty="0"/>
              <a:t> </a:t>
            </a:r>
            <a:r>
              <a:rPr lang="en-US" b="0" dirty="0" smtClean="0"/>
              <a:t>must persist before responding 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5877272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30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0572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</a:t>
            </a:r>
            <a:r>
              <a:rPr lang="en-US" b="0" dirty="0" smtClean="0"/>
              <a:t>: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</a:t>
            </a:r>
            <a:r>
              <a:rPr lang="en-US" b="0" dirty="0" smtClean="0"/>
              <a:t>failure</a:t>
            </a:r>
            <a:endParaRPr lang="en-US" b="0" dirty="0"/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</a:t>
            </a:r>
            <a:r>
              <a:rPr lang="en-US" dirty="0" smtClean="0"/>
              <a:t>performance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now 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11148"/>
            <a:ext cx="374653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Serialized </a:t>
            </a:r>
            <a:r>
              <a:rPr lang="en-US" b="0" dirty="0" smtClean="0"/>
              <a:t>log introduces large</a:t>
            </a:r>
            <a:br>
              <a:rPr lang="en-US" b="0" dirty="0" smtClean="0"/>
            </a:br>
            <a:r>
              <a:rPr lang="en-US" b="0" dirty="0" smtClean="0"/>
              <a:t>code paths and high </a:t>
            </a:r>
            <a:r>
              <a:rPr lang="en-US" b="0" dirty="0" smtClean="0"/>
              <a:t>contention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Frequent page flushing </a:t>
            </a:r>
            <a:r>
              <a:rPr lang="en-US" b="0" dirty="0" smtClean="0"/>
              <a:t>creates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contention on hot page </a:t>
            </a:r>
            <a:r>
              <a:rPr lang="en-US" b="0" dirty="0" smtClean="0"/>
              <a:t>latches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per-update log to make 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</a:t>
            </a:r>
            <a:r>
              <a:rPr lang="en-US" b="0" dirty="0" smtClean="0"/>
              <a:t>re</a:t>
            </a:r>
            <a:r>
              <a:rPr lang="en-US" b="0" dirty="0" smtClean="0"/>
              <a:t>do</a:t>
            </a:r>
            <a:r>
              <a:rPr lang="en-US" b="0" dirty="0" smtClean="0"/>
              <a:t>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</a:t>
            </a:r>
            <a:r>
              <a:rPr lang="en-US" b="0" dirty="0" smtClean="0"/>
              <a:t>transaction-local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delays at each update</a:t>
            </a:r>
            <a:endParaRPr lang="en-US" i="1" dirty="0" smtClean="0"/>
          </a:p>
          <a:p>
            <a:r>
              <a:rPr lang="en-US" dirty="0" smtClean="0"/>
              <a:t>As 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wins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</a:t>
            </a:r>
            <a:r>
              <a:rPr lang="en-US" sz="2600" i="1" dirty="0" smtClean="0">
                <a:solidFill>
                  <a:srgbClr val="FF0909"/>
                </a:solidFill>
              </a:rPr>
              <a:t>Commit</a:t>
            </a:r>
            <a:r>
              <a:rPr lang="en-US" sz="2600" b="0" i="1" dirty="0" smtClean="0">
                <a:solidFill>
                  <a:srgbClr val="FF0909"/>
                </a:solidFill>
              </a:rPr>
              <a:t> – Entire batch commits or aborts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789368" y="3259473"/>
            <a:ext cx="2734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Barriers ensure store persists after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31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79712" y="4305290"/>
            <a:ext cx="272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Recovery copies valid log back to store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urved Right Arrow 24"/>
          <p:cNvSpPr/>
          <p:nvPr/>
        </p:nvSpPr>
        <p:spPr bwMode="auto">
          <a:xfrm flipV="1"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pPr lvl="1"/>
            <a:r>
              <a:rPr lang="en-US" dirty="0"/>
              <a:t>Model persist bandwidth constraints with shared variable reservation</a:t>
            </a:r>
          </a:p>
          <a:p>
            <a:r>
              <a:rPr lang="en-US" dirty="0"/>
              <a:t>Build recovery mechanisms in Shore</a:t>
            </a:r>
          </a:p>
          <a:p>
            <a:pPr lvl="1"/>
            <a:r>
              <a:rPr lang="en-US" dirty="0"/>
              <a:t>Rely on dirty bit fields to track how much of buffer pool is written during transaction/page </a:t>
            </a:r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necessary 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16732"/>
            <a:ext cx="6013108" cy="500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8204" y="2652008"/>
            <a:ext cx="24842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3µs persist barrier latency</a:t>
            </a:r>
            <a:endParaRPr lang="en-US" sz="2200" b="0" dirty="0" smtClean="0"/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Normalized to </a:t>
            </a:r>
            <a:r>
              <a:rPr lang="en-US" sz="2200" b="0" dirty="0" smtClean="0"/>
              <a:t>0µs in-place </a:t>
            </a:r>
            <a:r>
              <a:rPr lang="en-US" sz="2200" b="0" dirty="0" smtClean="0"/>
              <a:t>updates</a:t>
            </a:r>
            <a:endParaRPr lang="en-US" sz="22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387297"/>
            <a:ext cx="3168351" cy="13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to 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979" y="5589240"/>
            <a:ext cx="523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fficient barriers enable simple, high </a:t>
            </a:r>
            <a:br>
              <a:rPr lang="en-US" sz="2400" b="0" i="1" dirty="0" smtClean="0">
                <a:solidFill>
                  <a:srgbClr val="FF0909"/>
                </a:solidFill>
              </a:rPr>
            </a:br>
            <a:r>
              <a:rPr lang="en-US" sz="2400" b="0" i="1" dirty="0" smtClean="0">
                <a:solidFill>
                  <a:srgbClr val="FF0909"/>
                </a:solidFill>
              </a:rPr>
              <a:t>performance recovery management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databases: recoverable data structures in NVRAM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mechanisms to establish NVRAM persist</a:t>
            </a:r>
            <a:r>
              <a:rPr lang="en-US" dirty="0" smtClean="0"/>
              <a:t> order</a:t>
            </a:r>
            <a:endParaRPr lang="en-US" baseline="0" dirty="0" smtClean="0"/>
          </a:p>
          <a:p>
            <a:pPr lvl="1"/>
            <a:r>
              <a:rPr lang="en-US" baseline="0" dirty="0" smtClean="0"/>
              <a:t>DRAM – cannot control write order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– flush cache lines and sync. </a:t>
            </a:r>
            <a:r>
              <a:rPr lang="en-US" dirty="0" smtClean="0"/>
              <a:t> Unintuitive</a:t>
            </a:r>
            <a:endParaRPr lang="en-US" baseline="0" dirty="0" smtClean="0"/>
          </a:p>
          <a:p>
            <a:pPr lvl="1"/>
            <a:r>
              <a:rPr lang="en-US" baseline="0" dirty="0" smtClean="0"/>
              <a:t>Perform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546" y="5877272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 ordering resembles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should “prefer” disk or 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966" y="5733256"/>
            <a:ext cx="691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Improving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564" y="3460938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i="1" dirty="0" smtClean="0"/>
              <a:t>Persistent Memory Consistency</a:t>
            </a:r>
            <a:r>
              <a:rPr lang="en-US" dirty="0" smtClean="0"/>
              <a:t>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245" y="558924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909"/>
                </a:solidFill>
              </a:rPr>
              <a:t>Motivate</a:t>
            </a:r>
            <a:r>
              <a:rPr lang="en-US" sz="2400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PMC, don’t consider precise implementations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/>
              <a:t>Ex: data structure and consistency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through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343" y="5883659"/>
            <a:ext cx="824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 for correct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parallelism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" y="5625244"/>
            <a:ext cx="877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persist-order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pPr lvl="1"/>
            <a:r>
              <a:rPr lang="en-US" dirty="0" smtClean="0"/>
              <a:t>Persists occur strictly in program order, as valid interleaving of persists between threads</a:t>
            </a:r>
          </a:p>
          <a:p>
            <a:pPr lvl="1"/>
            <a:r>
              <a:rPr lang="en-US" dirty="0" smtClean="0"/>
              <a:t>Persistent state tied to execution state</a:t>
            </a:r>
          </a:p>
          <a:p>
            <a:pPr lvl="2"/>
            <a:r>
              <a:rPr lang="en-US" dirty="0" smtClean="0"/>
              <a:t>Running instruction implies previous persists complete</a:t>
            </a:r>
          </a:p>
          <a:p>
            <a:pPr lvl="2"/>
            <a:r>
              <a:rPr lang="en-US" dirty="0" smtClean="0"/>
              <a:t>No barriers (ordering or sync) necessary</a:t>
            </a:r>
          </a:p>
          <a:p>
            <a:r>
              <a:rPr lang="en-US" dirty="0" smtClean="0"/>
              <a:t>Buffered</a:t>
            </a:r>
          </a:p>
          <a:p>
            <a:pPr lvl="1"/>
            <a:r>
              <a:rPr lang="en-US" dirty="0" smtClean="0"/>
              <a:t>Persistent state lags execution state</a:t>
            </a:r>
          </a:p>
          <a:p>
            <a:pPr lvl="1"/>
            <a:r>
              <a:rPr lang="en-US" dirty="0" smtClean="0"/>
              <a:t>Requires sync barrier for external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9612" y="3994028"/>
            <a:ext cx="3757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 (slow)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371" y="584765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requires no barriers but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Single threaded operation resembles PSC</a:t>
            </a:r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sharing implies persist order</a:t>
            </a:r>
          </a:p>
          <a:p>
            <a:pPr lvl="1"/>
            <a:r>
              <a:rPr lang="en-US" dirty="0" smtClean="0"/>
              <a:t>Similar to release-acquire 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Databases designed for disk limit performance with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</a:p>
          <a:p>
            <a:r>
              <a:rPr lang="en-US" dirty="0" smtClean="0"/>
              <a:t>NVRAM presents own set of obstacles</a:t>
            </a:r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read latency lengthens read stalls</a:t>
            </a:r>
          </a:p>
          <a:p>
            <a:r>
              <a:rPr lang="en-US" sz="2800" dirty="0" smtClean="0"/>
              <a:t>I provide NVRAM evaluation methodology and new recovery mechanisms [VLDB submission]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9528" y="5697252"/>
            <a:ext cx="9163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NVRAM improves throughput and recovery performance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</a:t>
            </a:r>
            <a:r>
              <a:rPr lang="en-US" dirty="0"/>
              <a:t>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FF0000"/>
                </a:solidFill>
              </a:rPr>
              <a:t>Single-thread constraint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persist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persists before associated counter</a:t>
            </a:r>
          </a:p>
          <a:p>
            <a:r>
              <a:rPr lang="en-US" dirty="0" smtClean="0"/>
              <a:t>Counters persist in-order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1367" y="6027675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one barrier per insert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persists to counter values</a:t>
            </a:r>
          </a:p>
          <a:p>
            <a:r>
              <a:rPr lang="en-US" dirty="0" smtClean="0"/>
              <a:t>Requires all counter dependencies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4074" y="6027675"/>
            <a:ext cx="45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bounded constant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New consistency models </a:t>
            </a:r>
            <a:r>
              <a:rPr lang="en-US" smtClean="0"/>
              <a:t>when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NVRAM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instruction ordering requirements</a:t>
            </a:r>
          </a:p>
          <a:p>
            <a:pPr lvl="1"/>
            <a:r>
              <a:rPr lang="en-US" sz="2400" baseline="0" dirty="0" smtClean="0"/>
              <a:t>Writing NVRAM in program order yields</a:t>
            </a:r>
            <a:r>
              <a:rPr lang="en-US" sz="2400" dirty="0" smtClean="0"/>
              <a:t> poor performance</a:t>
            </a:r>
            <a:endParaRPr lang="en-US" sz="2400" baseline="0" dirty="0" smtClean="0"/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 and error prone</a:t>
            </a:r>
            <a:endParaRPr lang="en-US" sz="24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Power [WEED ‘09]</a:t>
            </a:r>
          </a:p>
          <a:p>
            <a:pPr lvl="1"/>
            <a:r>
              <a:rPr lang="en-US" sz="2400" dirty="0" smtClean="0"/>
              <a:t>Data center power model encompassing all components</a:t>
            </a:r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intelligent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1039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1754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1382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55544</TotalTime>
  <Words>3394</Words>
  <Application>Microsoft Office PowerPoint</Application>
  <PresentationFormat>On-screen Show (4:3)</PresentationFormat>
  <Paragraphs>829</Paragraphs>
  <Slides>84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NVRAM OLTP optimization</vt:lpstr>
      <vt:lpstr>Ongoing: NVRAM programming models</vt:lpstr>
      <vt:lpstr>Additional publications</vt:lpstr>
      <vt:lpstr>Outline</vt:lpstr>
      <vt:lpstr>Outline</vt:lpstr>
      <vt:lpstr>Flash analytics optimization</vt:lpstr>
      <vt:lpstr>Actual performance</vt:lpstr>
      <vt:lpstr>Flash Implications</vt:lpstr>
      <vt:lpstr>Outline</vt:lpstr>
      <vt:lpstr>Outline</vt:lpstr>
      <vt:lpstr>NVRAM characteristics</vt:lpstr>
      <vt:lpstr>NVRAM Transaction Processing</vt:lpstr>
      <vt:lpstr>NVRAM OLTP opportunity</vt:lpstr>
      <vt:lpstr>Storage Management for the NVRAM Era</vt:lpstr>
      <vt:lpstr>Background: ARIES</vt:lpstr>
      <vt:lpstr>Background: ARIES</vt:lpstr>
      <vt:lpstr>Background: ARIES</vt:lpstr>
      <vt:lpstr>ARIES performance overheads</vt:lpstr>
      <vt:lpstr>In-Place Updates</vt:lpstr>
      <vt:lpstr>Choosing recovery mechanism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Future work</vt:lpstr>
      <vt:lpstr>Summary</vt:lpstr>
      <vt:lpstr>Outline</vt:lpstr>
      <vt:lpstr>Outline</vt:lpstr>
      <vt:lpstr>Persistent Programming</vt:lpstr>
      <vt:lpstr>Memory consistency</vt:lpstr>
      <vt:lpstr>Memory consistency</vt:lpstr>
      <vt:lpstr>Persistent consistency</vt:lpstr>
      <vt:lpstr>Outline</vt:lpstr>
      <vt:lpstr>Outline</vt:lpstr>
      <vt:lpstr>Persistent log/buffer</vt:lpstr>
      <vt:lpstr>Implications of persist order</vt:lpstr>
      <vt:lpstr>Persistent Sequential Consistency (PSC)</vt:lpstr>
      <vt:lpstr>PSC persist constraints</vt:lpstr>
      <vt:lpstr>Local Persist Order (LPO)</vt:lpstr>
      <vt:lpstr>LPO persist constraints</vt:lpstr>
      <vt:lpstr>Ideal persist constraints</vt:lpstr>
      <vt:lpstr>Example implementation optimization</vt:lpstr>
      <vt:lpstr>Possible directions</vt:lpstr>
      <vt:lpstr>Backup slides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Read throughput</vt:lpstr>
      <vt:lpstr>Caching</vt:lpstr>
      <vt:lpstr>Group Commit future work</vt:lpstr>
      <vt:lpstr>Methodology future work</vt:lpstr>
      <vt:lpstr>Results future work</vt:lpstr>
      <vt:lpstr>BPFS (Total Epoch Order)</vt:lpstr>
      <vt:lpstr>BPFS (Total Epoch Order)</vt:lpstr>
      <vt:lpstr>Partial Epoch Order (PEO)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2213</cp:revision>
  <dcterms:created xsi:type="dcterms:W3CDTF">2010-03-13T18:55:09Z</dcterms:created>
  <dcterms:modified xsi:type="dcterms:W3CDTF">2013-07-24T15:00:55Z</dcterms:modified>
</cp:coreProperties>
</file>