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7"/>
  </p:notesMasterIdLst>
  <p:handoutMasterIdLst>
    <p:handoutMasterId r:id="rId88"/>
  </p:handoutMasterIdLst>
  <p:sldIdLst>
    <p:sldId id="866" r:id="rId3"/>
    <p:sldId id="908" r:id="rId4"/>
    <p:sldId id="909" r:id="rId5"/>
    <p:sldId id="887" r:id="rId6"/>
    <p:sldId id="911" r:id="rId7"/>
    <p:sldId id="912" r:id="rId8"/>
    <p:sldId id="939" r:id="rId9"/>
    <p:sldId id="913" r:id="rId10"/>
    <p:sldId id="982" r:id="rId11"/>
    <p:sldId id="910" r:id="rId12"/>
    <p:sldId id="875" r:id="rId13"/>
    <p:sldId id="881" r:id="rId14"/>
    <p:sldId id="983" r:id="rId15"/>
    <p:sldId id="984" r:id="rId16"/>
    <p:sldId id="941" r:id="rId17"/>
    <p:sldId id="943" r:id="rId18"/>
    <p:sldId id="942" r:id="rId19"/>
    <p:sldId id="944" r:id="rId20"/>
    <p:sldId id="945" r:id="rId21"/>
    <p:sldId id="946" r:id="rId22"/>
    <p:sldId id="948" r:id="rId23"/>
    <p:sldId id="949" r:id="rId24"/>
    <p:sldId id="950" r:id="rId25"/>
    <p:sldId id="951" r:id="rId26"/>
    <p:sldId id="989" r:id="rId27"/>
    <p:sldId id="990" r:id="rId28"/>
    <p:sldId id="991" r:id="rId29"/>
    <p:sldId id="992" r:id="rId30"/>
    <p:sldId id="993" r:id="rId31"/>
    <p:sldId id="994" r:id="rId32"/>
    <p:sldId id="995" r:id="rId33"/>
    <p:sldId id="996" r:id="rId34"/>
    <p:sldId id="960" r:id="rId35"/>
    <p:sldId id="961" r:id="rId36"/>
    <p:sldId id="999" r:id="rId37"/>
    <p:sldId id="963" r:id="rId38"/>
    <p:sldId id="1000" r:id="rId39"/>
    <p:sldId id="1004" r:id="rId40"/>
    <p:sldId id="915" r:id="rId41"/>
    <p:sldId id="928" r:id="rId42"/>
    <p:sldId id="929" r:id="rId43"/>
    <p:sldId id="930" r:id="rId44"/>
    <p:sldId id="1005" r:id="rId45"/>
    <p:sldId id="1006" r:id="rId46"/>
    <p:sldId id="922" r:id="rId47"/>
    <p:sldId id="927" r:id="rId48"/>
    <p:sldId id="1012" r:id="rId49"/>
    <p:sldId id="923" r:id="rId50"/>
    <p:sldId id="924" r:id="rId51"/>
    <p:sldId id="933" r:id="rId52"/>
    <p:sldId id="936" r:id="rId53"/>
    <p:sldId id="937" r:id="rId54"/>
    <p:sldId id="938" r:id="rId55"/>
    <p:sldId id="1013" r:id="rId56"/>
    <p:sldId id="940" r:id="rId57"/>
    <p:sldId id="964" r:id="rId58"/>
    <p:sldId id="965" r:id="rId59"/>
    <p:sldId id="966" r:id="rId60"/>
    <p:sldId id="967" r:id="rId61"/>
    <p:sldId id="968" r:id="rId62"/>
    <p:sldId id="969" r:id="rId63"/>
    <p:sldId id="970" r:id="rId64"/>
    <p:sldId id="971" r:id="rId65"/>
    <p:sldId id="972" r:id="rId66"/>
    <p:sldId id="973" r:id="rId67"/>
    <p:sldId id="974" r:id="rId68"/>
    <p:sldId id="975" r:id="rId69"/>
    <p:sldId id="976" r:id="rId70"/>
    <p:sldId id="977" r:id="rId71"/>
    <p:sldId id="978" r:id="rId72"/>
    <p:sldId id="979" r:id="rId73"/>
    <p:sldId id="980" r:id="rId74"/>
    <p:sldId id="981" r:id="rId75"/>
    <p:sldId id="985" r:id="rId76"/>
    <p:sldId id="986" r:id="rId77"/>
    <p:sldId id="987" r:id="rId78"/>
    <p:sldId id="988" r:id="rId79"/>
    <p:sldId id="1001" r:id="rId80"/>
    <p:sldId id="1002" r:id="rId81"/>
    <p:sldId id="1003" r:id="rId82"/>
    <p:sldId id="1008" r:id="rId83"/>
    <p:sldId id="1009" r:id="rId84"/>
    <p:sldId id="1010" r:id="rId85"/>
    <p:sldId id="1011" r:id="rId86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8CD"/>
    <a:srgbClr val="FFA3A3"/>
    <a:srgbClr val="FF7171"/>
    <a:srgbClr val="CEDE00"/>
    <a:srgbClr val="8B9600"/>
    <a:srgbClr val="EEFF0D"/>
    <a:srgbClr val="FF0909"/>
    <a:srgbClr val="FAC090"/>
    <a:srgbClr val="E46C0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7" autoAdjust="0"/>
    <p:restoredTop sz="96639" autoAdjust="0"/>
  </p:normalViewPr>
  <p:slideViewPr>
    <p:cSldViewPr>
      <p:cViewPr>
        <p:scale>
          <a:sx n="76" d="100"/>
          <a:sy n="76" d="100"/>
        </p:scale>
        <p:origin x="-252" y="-72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24" y="28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722" y="-96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teve\Documents\svn\FlashDB\ADMS2011\join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27E-2"/>
          <c:y val="0.12037037037037036"/>
          <c:w val="0.88276156482137469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0.8818314565484997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(2)'!$Q$2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(2)'!$Q$3:$Q$15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3"/>
          <c:order val="3"/>
          <c:tx>
            <c:strRef>
              <c:f>'join (2)'!$R$2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(2)'!$R$3:$R$15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06741760"/>
        <c:axId val="106743680"/>
      </c:barChart>
      <c:catAx>
        <c:axId val="106741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9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106743680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106743680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9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06741760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0.88183145654849915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0.21526899440672675</c:v>
                </c:pt>
                <c:pt idx="1">
                  <c:v>0.22340550092938985</c:v>
                </c:pt>
                <c:pt idx="2">
                  <c:v>0.21184245541296068</c:v>
                </c:pt>
                <c:pt idx="3">
                  <c:v>0.219359519325383</c:v>
                </c:pt>
                <c:pt idx="4">
                  <c:v>0.20321507694231764</c:v>
                </c:pt>
                <c:pt idx="5">
                  <c:v>0.18629823328151748</c:v>
                </c:pt>
                <c:pt idx="7">
                  <c:v>0.20432438975491524</c:v>
                </c:pt>
                <c:pt idx="8">
                  <c:v>0.12952628500137373</c:v>
                </c:pt>
                <c:pt idx="9">
                  <c:v>0.13226472084019744</c:v>
                </c:pt>
                <c:pt idx="10">
                  <c:v>0.12287910062209814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0.21519733597109858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0.20381330790037472</c:v>
                </c:pt>
                <c:pt idx="8">
                  <c:v>0.1343127090034224</c:v>
                </c:pt>
                <c:pt idx="9">
                  <c:v>0.12889937121551689</c:v>
                </c:pt>
                <c:pt idx="10">
                  <c:v>0.12210837872645687</c:v>
                </c:pt>
                <c:pt idx="11">
                  <c:v>0.12554326388403336</c:v>
                </c:pt>
                <c:pt idx="12">
                  <c:v>0.30441584527023058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16539392"/>
        <c:axId val="116541312"/>
      </c:barChart>
      <c:catAx>
        <c:axId val="116539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62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116541312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116541312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6539392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1.0825176217618613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0.88183145654849937</c:v>
                </c:pt>
                <c:pt idx="9">
                  <c:v>0.82543267217794258</c:v>
                </c:pt>
                <c:pt idx="10">
                  <c:v>0.83559033601880006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0.21526899440672681</c:v>
                </c:pt>
                <c:pt idx="1">
                  <c:v>0.22340550092938985</c:v>
                </c:pt>
                <c:pt idx="2">
                  <c:v>0.21184245541296076</c:v>
                </c:pt>
                <c:pt idx="3">
                  <c:v>0.219359519325383</c:v>
                </c:pt>
                <c:pt idx="4">
                  <c:v>0.20321507694231766</c:v>
                </c:pt>
                <c:pt idx="5">
                  <c:v>0.18629823328151751</c:v>
                </c:pt>
                <c:pt idx="7">
                  <c:v>0.20432438975491524</c:v>
                </c:pt>
                <c:pt idx="8">
                  <c:v>0.12952628500137375</c:v>
                </c:pt>
                <c:pt idx="9">
                  <c:v>0.13226472084019744</c:v>
                </c:pt>
                <c:pt idx="10">
                  <c:v>0.12287910062209813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0.21519733597109864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0.20381330790037475</c:v>
                </c:pt>
                <c:pt idx="8">
                  <c:v>0.1343127090034224</c:v>
                </c:pt>
                <c:pt idx="9">
                  <c:v>0.12889937121551687</c:v>
                </c:pt>
                <c:pt idx="10">
                  <c:v>0.12210837872645688</c:v>
                </c:pt>
                <c:pt idx="11">
                  <c:v>0.12554326388403339</c:v>
                </c:pt>
                <c:pt idx="12">
                  <c:v>0.30441584527023063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16606848"/>
        <c:axId val="116649984"/>
      </c:barChart>
      <c:catAx>
        <c:axId val="116606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73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116649984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116649984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6606848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addresses/numbers to the </a:t>
            </a:r>
            <a:r>
              <a:rPr lang="en-US" dirty="0" err="1" smtClean="0"/>
              <a:t>rowids</a:t>
            </a:r>
            <a:r>
              <a:rPr lang="en-US" dirty="0" smtClean="0"/>
              <a:t> (2 parts, page and 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up this slide</a:t>
            </a:r>
          </a:p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database size relative to database size</a:t>
            </a:r>
          </a:p>
          <a:p>
            <a:r>
              <a:rPr lang="en-US" baseline="0" dirty="0" smtClean="0"/>
              <a:t>Before I hit the button talk about these results more-</a:t>
            </a:r>
          </a:p>
          <a:p>
            <a:r>
              <a:rPr lang="en-US" baseline="0" dirty="0" smtClean="0"/>
              <a:t>With one outlier, the best join type changes with </a:t>
            </a:r>
            <a:r>
              <a:rPr lang="en-US" baseline="0" dirty="0" err="1" smtClean="0"/>
              <a:t>projectivity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performance different between algorithms on flash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this</a:t>
            </a:r>
            <a:r>
              <a:rPr lang="en-US" baseline="0" dirty="0" smtClean="0"/>
              <a:t> performance difference in mind, I came up with an idea.</a:t>
            </a:r>
          </a:p>
          <a:p>
            <a:r>
              <a:rPr lang="en-US" baseline="0" dirty="0" smtClean="0"/>
              <a:t>Data may prefer either disk or flash</a:t>
            </a:r>
          </a:p>
          <a:p>
            <a:r>
              <a:rPr lang="en-US" baseline="0" dirty="0" smtClean="0"/>
              <a:t>For example… scans</a:t>
            </a:r>
          </a:p>
          <a:p>
            <a:r>
              <a:rPr lang="en-US" baseline="0" dirty="0" smtClean="0"/>
              <a:t>But the real contribution is that the optimal query plan, and thus performance, will depend on where the data resides.</a:t>
            </a:r>
          </a:p>
          <a:p>
            <a:r>
              <a:rPr lang="en-US" baseline="0" dirty="0" smtClean="0"/>
              <a:t>So I needed to figure out exactly how query optimizers dealt with flash SSDs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the colors in the table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between previous index line</a:t>
            </a:r>
            <a:r>
              <a:rPr lang="en-US" baseline="0" dirty="0" smtClean="0"/>
              <a:t> and the </a:t>
            </a:r>
            <a:r>
              <a:rPr lang="en-US" baseline="0" dirty="0" err="1" smtClean="0"/>
              <a:t>rowid</a:t>
            </a:r>
            <a:r>
              <a:rPr lang="en-US" baseline="0" dirty="0" smtClean="0"/>
              <a:t>-sort scan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Scans start with cold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one extreme we</a:t>
            </a:r>
            <a:r>
              <a:rPr lang="en-US" baseline="0" dirty="0" smtClean="0"/>
              <a:t> might assume that things persist in program order – no additional annotation required.  On the other extreme we borrow the disk interface and flush individual cache lines (much harder to program for and unintuitive).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sequential bandwidth is similar across devices, but random read is much faster on flash SSDs.  Could possibly simplify DBMSs, which have long been optimized for high latency disks.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a bit more on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is best, but found that it wasn’t better for a set of queries</a:t>
            </a:r>
          </a:p>
          <a:p>
            <a:r>
              <a:rPr lang="en-US" dirty="0" smtClean="0"/>
              <a:t>Performance difference that appears on disk disappears</a:t>
            </a:r>
            <a:r>
              <a:rPr lang="en-US" baseline="0" dirty="0" smtClean="0"/>
              <a:t> on flash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commercial systems.  Not sure where</a:t>
            </a:r>
            <a:endParaRPr lang="en-US" dirty="0" smtClean="0"/>
          </a:p>
          <a:p>
            <a:r>
              <a:rPr lang="en-US" dirty="0" smtClean="0"/>
              <a:t>Spend more time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Scope,</a:t>
            </a:r>
            <a:r>
              <a:rPr lang="en-US" baseline="0" dirty="0" smtClean="0"/>
              <a:t> but the simplicity of these experiments yields tremendous insight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2013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</a:t>
            </a:r>
            <a:r>
              <a:rPr lang="en-US" sz="2400" dirty="0" err="1" smtClean="0"/>
              <a:t>Pelley</a:t>
            </a:r>
            <a:endParaRPr lang="en-US" sz="2400" dirty="0" smtClean="0"/>
          </a:p>
          <a:p>
            <a:r>
              <a:rPr lang="en-US" sz="2400" dirty="0" smtClean="0"/>
              <a:t>Thesis Proposal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fld id="{24EAD923-3004-4A31-84C7-9B440B7855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analytics </a:t>
            </a:r>
            <a:r>
              <a:rPr lang="en-US" baseline="0" dirty="0" smtClean="0"/>
              <a:t>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96036" y="1327491"/>
            <a:ext cx="3996444" cy="3325645"/>
            <a:chOff x="1939639" y="2379790"/>
            <a:chExt cx="4504569" cy="3748482"/>
          </a:xfrm>
        </p:grpSpPr>
        <p:grpSp>
          <p:nvGrpSpPr>
            <p:cNvPr id="5" name="Group 4"/>
            <p:cNvGrpSpPr/>
            <p:nvPr/>
          </p:nvGrpSpPr>
          <p:grpSpPr>
            <a:xfrm>
              <a:off x="1939639" y="2379790"/>
              <a:ext cx="4504569" cy="3748482"/>
              <a:chOff x="1939639" y="2420888"/>
              <a:chExt cx="4504569" cy="374848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55776" y="2420888"/>
                <a:ext cx="3888432" cy="3240360"/>
                <a:chOff x="2555776" y="2420888"/>
                <a:chExt cx="3888432" cy="3240360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971600" y="4041068"/>
                  <a:ext cx="324036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2555776" y="5661248"/>
                  <a:ext cx="3888432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3595739" y="5769260"/>
                <a:ext cx="1808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Selectivity (%)</a:t>
                </a:r>
                <a:endParaRPr lang="en-US" b="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1207387" y="3841013"/>
                <a:ext cx="1864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Runtime (time)</a:t>
                </a:r>
                <a:endParaRPr lang="en-US" b="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91780" y="2775834"/>
              <a:ext cx="3708412" cy="432048"/>
              <a:chOff x="2591780" y="2816932"/>
              <a:chExt cx="3708412" cy="432048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2591780" y="3248980"/>
                <a:ext cx="370841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2670110" y="2816932"/>
                <a:ext cx="1851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Relation scan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20966558">
              <a:off x="2337182" y="2451798"/>
              <a:ext cx="3721021" cy="2592288"/>
              <a:chOff x="2579171" y="2420888"/>
              <a:chExt cx="3721021" cy="259228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2591780" y="2420888"/>
                <a:ext cx="3708412" cy="2592288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 rot="19503165">
                <a:off x="2579171" y="4041068"/>
                <a:ext cx="15103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Index scan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 bwMode="auto">
            <a:xfrm rot="5400000">
              <a:off x="3131840" y="4005064"/>
              <a:ext cx="324036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77860" y="1601505"/>
            <a:ext cx="773855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dirty="0" smtClean="0"/>
              <a:t>Flash favors random data access</a:t>
            </a:r>
          </a:p>
          <a:p>
            <a:pPr algn="l"/>
            <a:r>
              <a:rPr lang="en-US" sz="2200" b="0" dirty="0" smtClean="0"/>
              <a:t>relative to disk.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Ex: Scans that return &lt; 10% of</a:t>
            </a:r>
          </a:p>
          <a:p>
            <a:pPr algn="l"/>
            <a:r>
              <a:rPr lang="en-US" sz="2200" b="0" dirty="0" smtClean="0"/>
              <a:t>table should use index, &gt; 10%</a:t>
            </a:r>
          </a:p>
          <a:p>
            <a:pPr algn="l"/>
            <a:r>
              <a:rPr lang="en-US" sz="2200" b="0" dirty="0" smtClean="0"/>
              <a:t>scan entire table</a:t>
            </a:r>
            <a:r>
              <a:rPr lang="en-US" sz="2200" b="0" dirty="0" smtClean="0"/>
              <a:t>.</a:t>
            </a:r>
          </a:p>
          <a:p>
            <a:pPr algn="l"/>
            <a:r>
              <a:rPr lang="en-US" sz="1200" b="0" dirty="0" smtClean="0"/>
              <a:t>[</a:t>
            </a:r>
            <a:r>
              <a:rPr lang="en-US" sz="1200" b="0" dirty="0" err="1" smtClean="0"/>
              <a:t>Ramakrishnan</a:t>
            </a:r>
            <a:r>
              <a:rPr lang="en-US" sz="1200" b="0" dirty="0" smtClean="0"/>
              <a:t> and </a:t>
            </a:r>
            <a:r>
              <a:rPr lang="en-US" sz="1200" b="0" dirty="0" err="1" smtClean="0"/>
              <a:t>Gehrke</a:t>
            </a:r>
            <a:r>
              <a:rPr lang="en-US" sz="1200" b="0" dirty="0" smtClean="0"/>
              <a:t>]</a:t>
            </a:r>
            <a:endParaRPr lang="en-US" sz="1200" b="0" dirty="0" smtClean="0"/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Expect to shift right with </a:t>
            </a:r>
            <a:r>
              <a:rPr lang="en-US" sz="2200" b="0" dirty="0" smtClean="0"/>
              <a:t>Flash</a:t>
            </a:r>
          </a:p>
          <a:p>
            <a:pPr algn="l"/>
            <a:endParaRPr lang="en-US" sz="2200" b="0" dirty="0"/>
          </a:p>
          <a:p>
            <a:pPr algn="l"/>
            <a:endParaRPr lang="en-US" sz="2200" b="0" dirty="0" smtClean="0"/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Measure performance of scans and joins on disk/Flash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Determine when query plans change between devices</a:t>
            </a:r>
            <a:endParaRPr lang="en-US" sz="1400" b="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6940721" y="2764911"/>
            <a:ext cx="1519711" cy="4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10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anDis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26" y="1160748"/>
            <a:ext cx="4900462" cy="3693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45" y="4977172"/>
            <a:ext cx="80445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at lower selectivity than expected</a:t>
            </a:r>
          </a:p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shift for only 0.9% </a:t>
            </a:r>
            <a:r>
              <a:rPr lang="en-US" sz="2600" b="0" dirty="0" err="1" smtClean="0"/>
              <a:t>selectivities</a:t>
            </a:r>
            <a:endParaRPr lang="en-US" sz="2600" b="0" dirty="0"/>
          </a:p>
        </p:txBody>
      </p:sp>
      <p:pic>
        <p:nvPicPr>
          <p:cNvPr id="13" name="Picture 12" descr="ScanFlas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2058" y="1160748"/>
            <a:ext cx="4900462" cy="3693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9548" y="119268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0425" y="1192686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Flash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979010" y="5769260"/>
            <a:ext cx="5186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10% rule appropriate for </a:t>
            </a:r>
            <a:r>
              <a:rPr lang="en-US" sz="2800" i="1" dirty="0" smtClean="0">
                <a:solidFill>
                  <a:srgbClr val="FF0909"/>
                </a:solidFill>
              </a:rPr>
              <a:t>pages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proposal for join analysis and details</a:t>
            </a:r>
            <a:endParaRPr lang="en-US" dirty="0" smtClean="0"/>
          </a:p>
          <a:p>
            <a:r>
              <a:rPr lang="en-US" dirty="0" smtClean="0"/>
              <a:t>Little </a:t>
            </a:r>
            <a:r>
              <a:rPr lang="en-US" dirty="0" smtClean="0"/>
              <a:t>opportunity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advantage of device-dependent</a:t>
            </a:r>
            <a:r>
              <a:rPr lang="en-US" baseline="0" dirty="0" smtClean="0"/>
              <a:t> query optimization</a:t>
            </a:r>
          </a:p>
          <a:p>
            <a:r>
              <a:rPr lang="en-US" dirty="0" smtClean="0"/>
              <a:t>Large access granularity interferes with </a:t>
            </a:r>
            <a:r>
              <a:rPr lang="en-US" dirty="0" smtClean="0"/>
              <a:t>Flash’s </a:t>
            </a:r>
            <a:r>
              <a:rPr lang="en-US" dirty="0" smtClean="0"/>
              <a:t>low random read latency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NVRAMs provide fine-grained access</a:t>
            </a:r>
          </a:p>
          <a:p>
            <a:pPr lvl="1"/>
            <a:r>
              <a:rPr lang="en-US" dirty="0" smtClean="0"/>
              <a:t>NVRAM </a:t>
            </a:r>
            <a:r>
              <a:rPr lang="en-US" dirty="0" smtClean="0"/>
              <a:t>holds promise for recovery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NVRAM OLTP recovery management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addressable </a:t>
            </a:r>
            <a:r>
              <a:rPr lang="en-US" dirty="0" smtClean="0"/>
              <a:t>reads </a:t>
            </a:r>
            <a:r>
              <a:rPr lang="en-US" dirty="0" smtClean="0"/>
              <a:t>and persistent writes</a:t>
            </a:r>
          </a:p>
          <a:p>
            <a:pPr lvl="1"/>
            <a:r>
              <a:rPr lang="en-US" dirty="0" smtClean="0"/>
              <a:t>Greater-than-DRAM read latency</a:t>
            </a:r>
            <a:endParaRPr lang="en-US" dirty="0" smtClean="0"/>
          </a:p>
          <a:p>
            <a:pPr lvl="1"/>
            <a:r>
              <a:rPr lang="en-US" dirty="0" smtClean="0"/>
              <a:t>Asymmetric writes/reads (slower writes)</a:t>
            </a:r>
            <a:endParaRPr lang="en-US" baseline="0" dirty="0" smtClean="0"/>
          </a:p>
          <a:p>
            <a:pPr lvl="1"/>
            <a:r>
              <a:rPr lang="en-US" dirty="0" smtClean="0"/>
              <a:t>MLC </a:t>
            </a:r>
            <a:r>
              <a:rPr lang="en-US" dirty="0" smtClean="0"/>
              <a:t>slows both reads and </a:t>
            </a:r>
            <a:r>
              <a:rPr lang="en-US" dirty="0" smtClean="0"/>
              <a:t>writes further</a:t>
            </a:r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 smtClean="0"/>
              <a:t>interfaces – implies varied latency</a:t>
            </a:r>
          </a:p>
          <a:p>
            <a:pPr lvl="1"/>
            <a:r>
              <a:rPr lang="en-US" dirty="0" smtClean="0"/>
              <a:t>Disk replacement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attached</a:t>
            </a:r>
          </a:p>
          <a:p>
            <a:pPr lvl="1"/>
            <a:r>
              <a:rPr lang="en-US" dirty="0" smtClean="0"/>
              <a:t>Main memory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573" y="5769260"/>
            <a:ext cx="8436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Slower than DRAM, but much faster than disk/Flash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2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Transaction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Transaction Processing (OLTP) relies on durability for recovery management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ecovery </a:t>
            </a:r>
            <a:r>
              <a:rPr lang="en-US" dirty="0" smtClean="0"/>
              <a:t>management optimized for disk [ARIES]</a:t>
            </a:r>
          </a:p>
          <a:p>
            <a:r>
              <a:rPr lang="en-US" dirty="0" smtClean="0"/>
              <a:t>Faster storage provides low latency recovery and greater transaction throughput</a:t>
            </a:r>
          </a:p>
          <a:p>
            <a:r>
              <a:rPr lang="en-US" dirty="0" smtClean="0"/>
              <a:t>Define </a:t>
            </a:r>
            <a:r>
              <a:rPr lang="en-US" i="1" dirty="0" smtClean="0"/>
              <a:t>persist</a:t>
            </a:r>
            <a:r>
              <a:rPr lang="en-US" dirty="0"/>
              <a:t>:</a:t>
            </a:r>
            <a:r>
              <a:rPr lang="en-US" dirty="0" smtClean="0"/>
              <a:t> write to NVRAM durably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973" y="5769260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Main-memory DB performance, disk DB recovery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80" y="1088740"/>
            <a:ext cx="5525020" cy="476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07804" y="188082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0573" y="267291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28083" y="386104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52220" y="452164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93972" y="4521843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204" y="1124744"/>
            <a:ext cx="22701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  <a:endParaRPr lang="en-US" sz="12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15816" y="1246984"/>
            <a:ext cx="1944216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59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Management for the NVRAM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Methodology to evaluate NVRAM on </a:t>
            </a:r>
            <a:r>
              <a:rPr lang="en-US" sz="2800" i="1" dirty="0" smtClean="0"/>
              <a:t>real hardware</a:t>
            </a:r>
            <a:endParaRPr lang="en-US" sz="2800" dirty="0" smtClean="0"/>
          </a:p>
          <a:p>
            <a:pPr lvl="0"/>
            <a:r>
              <a:rPr lang="en-US" sz="2800" dirty="0" smtClean="0"/>
              <a:t>Implement and compare r</a:t>
            </a:r>
            <a:r>
              <a:rPr lang="en-US" sz="2800" dirty="0" smtClean="0"/>
              <a:t>ecovery </a:t>
            </a:r>
            <a:r>
              <a:rPr lang="en-US" sz="2800" dirty="0" smtClean="0"/>
              <a:t>management</a:t>
            </a:r>
          </a:p>
          <a:p>
            <a:pPr lvl="1"/>
            <a:r>
              <a:rPr lang="en-US" sz="2400" i="1" dirty="0" smtClean="0"/>
              <a:t>NVRAM Disk-Replacement </a:t>
            </a:r>
            <a:r>
              <a:rPr lang="en-US" sz="2400" dirty="0" smtClean="0"/>
              <a:t>has software overhead</a:t>
            </a:r>
          </a:p>
          <a:p>
            <a:pPr lvl="1"/>
            <a:r>
              <a:rPr lang="en-US" sz="2400" dirty="0" smtClean="0"/>
              <a:t>Persisting </a:t>
            </a:r>
            <a:r>
              <a:rPr lang="en-US" sz="2400" dirty="0" smtClean="0"/>
              <a:t>to NVRAM immediately as </a:t>
            </a:r>
            <a:r>
              <a:rPr lang="en-US" sz="2400" i="1" dirty="0" smtClean="0"/>
              <a:t>In-Place Updates</a:t>
            </a:r>
            <a:r>
              <a:rPr lang="en-US" sz="2400" dirty="0" smtClean="0"/>
              <a:t>, enforcing persist order with </a:t>
            </a:r>
            <a:r>
              <a:rPr lang="en-US" sz="2400" i="1" dirty="0" smtClean="0"/>
              <a:t>persist barriers</a:t>
            </a:r>
            <a:r>
              <a:rPr lang="en-US" sz="2400" dirty="0" smtClean="0"/>
              <a:t> incurs frequent synchronization delays</a:t>
            </a:r>
          </a:p>
          <a:p>
            <a:pPr lvl="1"/>
            <a:r>
              <a:rPr lang="en-US" sz="2400" dirty="0" smtClean="0"/>
              <a:t>Introduce new </a:t>
            </a:r>
            <a:r>
              <a:rPr lang="en-US" sz="2400" i="1" dirty="0" smtClean="0"/>
              <a:t>NVRAM Group Commit</a:t>
            </a:r>
            <a:r>
              <a:rPr lang="en-US" sz="2400" dirty="0" smtClean="0"/>
              <a:t> to </a:t>
            </a:r>
            <a:r>
              <a:rPr lang="en-US" sz="2400" dirty="0" smtClean="0"/>
              <a:t>minimize persist </a:t>
            </a:r>
            <a:r>
              <a:rPr lang="en-US" sz="2400" dirty="0" smtClean="0"/>
              <a:t>barrier </a:t>
            </a:r>
            <a:r>
              <a:rPr lang="en-US" sz="2400" dirty="0" smtClean="0"/>
              <a:t>frequency while trading off transaction latency</a:t>
            </a:r>
            <a:endParaRPr lang="en-US" sz="2400" dirty="0" smtClean="0"/>
          </a:p>
          <a:p>
            <a:r>
              <a:rPr lang="en-US" sz="2800" dirty="0" smtClean="0"/>
              <a:t>Read performance analysis (see proposal)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11660" y="5013176"/>
            <a:ext cx="5607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Log orders actions from concurrent transactions</a:t>
            </a:r>
            <a:br>
              <a:rPr lang="en-US" b="0" dirty="0" smtClean="0"/>
            </a:br>
            <a:r>
              <a:rPr lang="en-US" b="0" dirty="0" smtClean="0"/>
              <a:t>Redo </a:t>
            </a:r>
            <a:r>
              <a:rPr lang="en-US" b="0" dirty="0" smtClean="0"/>
              <a:t>entries record how to repeat action</a:t>
            </a:r>
          </a:p>
          <a:p>
            <a:pPr algn="l"/>
            <a:r>
              <a:rPr lang="en-US" b="0" dirty="0" smtClean="0"/>
              <a:t>Undo entries record how to remove action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955629" y="6021288"/>
            <a:ext cx="722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Log transforms random writes into sequential writes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</a:t>
            </a:r>
            <a:r>
              <a:rPr lang="en-US" baseline="0" dirty="0" smtClean="0"/>
              <a:t>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</a:p>
          <a:p>
            <a:r>
              <a:rPr lang="en-US" dirty="0" smtClean="0"/>
              <a:t>Nonvolatile Memory (NVRAM)</a:t>
            </a:r>
          </a:p>
          <a:p>
            <a:pPr lvl="1"/>
            <a:r>
              <a:rPr lang="en-US" dirty="0" smtClean="0"/>
              <a:t>Phase Change (PCRAM)</a:t>
            </a:r>
          </a:p>
          <a:p>
            <a:pPr lvl="1"/>
            <a:r>
              <a:rPr lang="en-US" dirty="0" err="1" smtClean="0"/>
              <a:t>Memristor</a:t>
            </a:r>
            <a:r>
              <a:rPr lang="en-US" dirty="0" smtClean="0"/>
              <a:t> (HP)</a:t>
            </a:r>
          </a:p>
          <a:p>
            <a:pPr lvl="1"/>
            <a:r>
              <a:rPr lang="en-US" dirty="0" smtClean="0"/>
              <a:t>Spin-Torque Transfer (STT-RAM)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478" y="5847655"/>
            <a:ext cx="787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Devices offer immediate performance increase over disk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86014"/>
              </p:ext>
            </p:extLst>
          </p:nvPr>
        </p:nvGraphicFramePr>
        <p:xfrm>
          <a:off x="1524010" y="421389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91980" y="1503425"/>
            <a:ext cx="3825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Defer page write back – </a:t>
            </a:r>
            <a:r>
              <a:rPr lang="en-US" b="0" dirty="0" smtClean="0"/>
              <a:t>may only write back after log persists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4896036" y="2708920"/>
            <a:ext cx="4247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smtClean="0"/>
              <a:t>commit/abort</a:t>
            </a:r>
            <a:r>
              <a:rPr lang="en-US" b="0" dirty="0"/>
              <a:t> </a:t>
            </a:r>
            <a:r>
              <a:rPr lang="en-US" b="0" dirty="0" smtClean="0"/>
              <a:t>m</a:t>
            </a:r>
            <a:r>
              <a:rPr lang="en-US" b="0" dirty="0" smtClean="0"/>
              <a:t>ust persist before responding </a:t>
            </a:r>
            <a:r>
              <a:rPr lang="en-US" b="0" dirty="0" smtClean="0"/>
              <a:t>to client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875689" y="1304438"/>
            <a:ext cx="432048" cy="552930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 rot="17381413">
            <a:off x="1057335" y="2628435"/>
            <a:ext cx="2531096" cy="430215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53365" y="5877272"/>
            <a:ext cx="642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Transactions only stall on disk write at commit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4" grpId="0" animBg="1"/>
      <p:bldP spid="26" grpId="0"/>
      <p:bldP spid="3" grpId="0" animBg="1"/>
      <p:bldP spid="30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947617" y="6021288"/>
            <a:ext cx="723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Log is sufficient to maintain durable consistent state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7867" y="1304764"/>
            <a:ext cx="39356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On failure: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dirty="0" smtClean="0"/>
              <a:t>Replay log to reproduce</a:t>
            </a:r>
            <a:br>
              <a:rPr lang="en-US" b="0" dirty="0" smtClean="0"/>
            </a:br>
            <a:r>
              <a:rPr lang="en-US" b="0" dirty="0" smtClean="0"/>
              <a:t>state at the time of failure.</a:t>
            </a:r>
            <a:br>
              <a:rPr lang="en-US" b="0" dirty="0" smtClean="0"/>
            </a:br>
            <a:r>
              <a:rPr lang="en-US" b="0" dirty="0" smtClean="0"/>
              <a:t>Fetch necessary store pages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dirty="0" smtClean="0"/>
              <a:t>Apply undo to remove</a:t>
            </a:r>
            <a:br>
              <a:rPr lang="en-US" b="0" dirty="0" smtClean="0"/>
            </a:br>
            <a:r>
              <a:rPr lang="en-US" b="0" dirty="0" smtClean="0"/>
              <a:t>any in-flight transactions</a:t>
            </a:r>
          </a:p>
        </p:txBody>
      </p:sp>
      <p:sp>
        <p:nvSpPr>
          <p:cNvPr id="33" name="Right Arrow 32"/>
          <p:cNvSpPr/>
          <p:nvPr/>
        </p:nvSpPr>
        <p:spPr bwMode="auto">
          <a:xfrm>
            <a:off x="1511660" y="5077917"/>
            <a:ext cx="6696744" cy="411978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1506804" y="5505653"/>
            <a:ext cx="6696744" cy="411978"/>
          </a:xfrm>
          <a:prstGeom prst="rightArrow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92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Recovery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1373" y="6021288"/>
            <a:ext cx="7508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Optimizations necessary for disk </a:t>
            </a:r>
            <a:r>
              <a:rPr lang="en-US" sz="2400" b="0" i="1" dirty="0" smtClean="0">
                <a:solidFill>
                  <a:srgbClr val="FF0909"/>
                </a:solidFill>
              </a:rPr>
              <a:t>now </a:t>
            </a:r>
            <a:r>
              <a:rPr lang="en-US" sz="2400" b="0" i="1" dirty="0" smtClean="0">
                <a:solidFill>
                  <a:srgbClr val="FF0909"/>
                </a:solidFill>
              </a:rPr>
              <a:t>get in the way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5793" y="1328242"/>
            <a:ext cx="409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Overheads: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0" dirty="0" smtClean="0"/>
              <a:t>Serialized log introduces large</a:t>
            </a:r>
            <a:br>
              <a:rPr lang="en-US" b="0" dirty="0" smtClean="0"/>
            </a:br>
            <a:r>
              <a:rPr lang="en-US" b="0" dirty="0" smtClean="0"/>
              <a:t>code paths and high contention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0" dirty="0" smtClean="0"/>
              <a:t>Frequent page flushing creates</a:t>
            </a:r>
            <a:br>
              <a:rPr lang="en-US" b="0" dirty="0" smtClean="0"/>
            </a:br>
            <a:r>
              <a:rPr lang="en-US" b="0" dirty="0" smtClean="0"/>
              <a:t>contention on hot page latches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b="0" dirty="0" smtClean="0"/>
              <a:t>Page and log flusher threads</a:t>
            </a:r>
            <a:br>
              <a:rPr lang="en-US" b="0" dirty="0" smtClean="0"/>
            </a:br>
            <a:r>
              <a:rPr lang="en-US" b="0" dirty="0" smtClean="0"/>
              <a:t>use CPU time</a:t>
            </a:r>
          </a:p>
        </p:txBody>
      </p:sp>
    </p:spTree>
    <p:extLst>
      <p:ext uri="{BB962C8B-B14F-4D97-AF65-F5344CB8AC3E}">
        <p14:creationId xmlns:p14="http://schemas.microsoft.com/office/powerpoint/2010/main" val="34626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2" name="Picture 4" descr="http://www.stec-inc.com/wp-content/uploads/2013/03/DRAM_DD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42134"/>
            <a:ext cx="4762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90434" y="1016732"/>
            <a:ext cx="445356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updates in </a:t>
            </a:r>
            <a:r>
              <a:rPr lang="en-US" b="0" dirty="0" smtClean="0"/>
              <a:t>place immediately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/>
              <a:t>Requires </a:t>
            </a:r>
            <a:r>
              <a:rPr lang="en-US" b="0" i="1" dirty="0"/>
              <a:t>persist </a:t>
            </a:r>
            <a:r>
              <a:rPr lang="en-US" b="0" i="1" dirty="0" smtClean="0"/>
              <a:t>barriers</a:t>
            </a:r>
            <a:r>
              <a:rPr lang="en-US" b="0" dirty="0" smtClean="0"/>
              <a:t>, causing </a:t>
            </a:r>
            <a:r>
              <a:rPr lang="en-US" b="0" dirty="0"/>
              <a:t>transaction to stall</a:t>
            </a:r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Requires </a:t>
            </a:r>
            <a:r>
              <a:rPr lang="en-US" b="0" dirty="0" smtClean="0"/>
              <a:t>per-update </a:t>
            </a:r>
            <a:r>
              <a:rPr lang="en-US" b="0" dirty="0" smtClean="0"/>
              <a:t>log </a:t>
            </a:r>
            <a:r>
              <a:rPr lang="en-US" b="0" dirty="0" smtClean="0"/>
              <a:t>to make </a:t>
            </a:r>
            <a:r>
              <a:rPr lang="en-US" b="0" dirty="0" smtClean="0"/>
              <a:t>page updates atomic</a:t>
            </a:r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Always at “replayed” state</a:t>
            </a:r>
          </a:p>
          <a:p>
            <a:pPr algn="l"/>
            <a:r>
              <a:rPr lang="en-US" b="0" dirty="0" smtClean="0"/>
              <a:t>No undo, no replay</a:t>
            </a:r>
            <a:endParaRPr lang="en-US" b="0" dirty="0"/>
          </a:p>
          <a:p>
            <a:pPr algn="l"/>
            <a:endParaRPr lang="en-US" b="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15116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317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3118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0319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120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8321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056276" y="4409492"/>
            <a:ext cx="90010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a typeface="ＭＳ Ｐゴシック" charset="-128"/>
              </a:rPr>
              <a:t>commit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3887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90434" y="4037002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Remove centralized log</a:t>
            </a:r>
            <a:br>
              <a:rPr lang="en-US" b="0" dirty="0" smtClean="0"/>
            </a:br>
            <a:r>
              <a:rPr lang="en-US" b="0" dirty="0" smtClean="0"/>
              <a:t>Undo now transaction-local</a:t>
            </a:r>
            <a:endParaRPr lang="en-US" b="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30495" y="6021288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 centralized log, but transactions incur persist delays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2359E-6 L -0.196 0.1725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86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04348E-6 L 0.05521 -0.0536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268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04348E-6 L -0.14167 0.10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18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0.22743 -0.0548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2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9" grpId="0"/>
      <p:bldP spid="20" grpId="0"/>
      <p:bldP spid="21" grpId="0" animBg="1"/>
      <p:bldP spid="22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recovery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NVRAM Disk-Replacement</a:t>
            </a:r>
            <a:r>
              <a:rPr lang="en-US" dirty="0" smtClean="0"/>
              <a:t> incurs persist delays on page and flusher threads</a:t>
            </a:r>
          </a:p>
          <a:p>
            <a:pPr lvl="1"/>
            <a:r>
              <a:rPr lang="en-US" dirty="0" smtClean="0"/>
              <a:t>Transaction threads delay only at commit</a:t>
            </a:r>
          </a:p>
          <a:p>
            <a:r>
              <a:rPr lang="en-US" i="1" dirty="0" smtClean="0"/>
              <a:t>In-Place Updates</a:t>
            </a:r>
            <a:r>
              <a:rPr lang="en-US" dirty="0" smtClean="0"/>
              <a:t> </a:t>
            </a:r>
            <a:r>
              <a:rPr lang="en-US" dirty="0" smtClean="0"/>
              <a:t>delays</a:t>
            </a:r>
            <a:r>
              <a:rPr lang="en-US" dirty="0" smtClean="0"/>
              <a:t> at each update</a:t>
            </a:r>
            <a:endParaRPr lang="en-US" i="1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persist barrier delay increases </a:t>
            </a:r>
            <a:r>
              <a:rPr lang="en-US" i="1" dirty="0" smtClean="0"/>
              <a:t>NVRAM Disk-Replacement </a:t>
            </a:r>
            <a:r>
              <a:rPr lang="en-US" dirty="0" smtClean="0"/>
              <a:t>eventually </a:t>
            </a:r>
            <a:r>
              <a:rPr lang="en-US" dirty="0" smtClean="0"/>
              <a:t>wins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61" y="5631631"/>
            <a:ext cx="90704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Want to remove logging and synchronous persist overheads</a:t>
            </a:r>
          </a:p>
          <a:p>
            <a:r>
              <a:rPr lang="en-US" sz="2600" i="1" dirty="0" smtClean="0">
                <a:solidFill>
                  <a:srgbClr val="FF0909"/>
                </a:solidFill>
              </a:rPr>
              <a:t>NVRAM Group Commit</a:t>
            </a:r>
            <a:endParaRPr lang="en-US" sz="26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7684" y="3753036"/>
            <a:ext cx="3440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Transactions operate on</a:t>
            </a:r>
            <a:br>
              <a:rPr lang="en-US" b="0" dirty="0" smtClean="0"/>
            </a:br>
            <a:r>
              <a:rPr lang="en-US" b="0" dirty="0" smtClean="0"/>
              <a:t>copy of data in volatile buffer</a:t>
            </a:r>
            <a:endParaRPr lang="en-US" b="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827584" y="2996952"/>
            <a:ext cx="1404156" cy="22322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4221088"/>
            <a:ext cx="3276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1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3788" y="3861048"/>
            <a:ext cx="2988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Overwritten data copied to NVRAM log</a:t>
            </a:r>
            <a:endParaRPr lang="en-US" b="0" dirty="0"/>
          </a:p>
        </p:txBody>
      </p:sp>
      <p:sp>
        <p:nvSpPr>
          <p:cNvPr id="16" name="Curved Right Arrow 15"/>
          <p:cNvSpPr/>
          <p:nvPr/>
        </p:nvSpPr>
        <p:spPr bwMode="auto">
          <a:xfrm>
            <a:off x="3872279" y="4797152"/>
            <a:ext cx="932365" cy="140415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87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ight Arrow 7"/>
          <p:cNvSpPr/>
          <p:nvPr/>
        </p:nvSpPr>
        <p:spPr bwMode="auto">
          <a:xfrm rot="20433333">
            <a:off x="3284367" y="5134984"/>
            <a:ext cx="1480787" cy="3991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3692" y="4221087"/>
            <a:ext cx="220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batch updates in-place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314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498031" y="3825044"/>
            <a:ext cx="325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Remove log</a:t>
            </a:r>
          </a:p>
          <a:p>
            <a:pPr algn="l"/>
            <a:r>
              <a:rPr lang="en-US" b="0" dirty="0" smtClean="0"/>
              <a:t>Commit transactions</a:t>
            </a:r>
          </a:p>
          <a:p>
            <a:pPr algn="l"/>
            <a:r>
              <a:rPr lang="en-US" b="0" dirty="0" smtClean="0"/>
              <a:t>Begin new batch</a:t>
            </a:r>
            <a:endParaRPr lang="en-US" b="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3" name="Multiply 32"/>
          <p:cNvSpPr/>
          <p:nvPr/>
        </p:nvSpPr>
        <p:spPr bwMode="auto">
          <a:xfrm>
            <a:off x="6522311" y="5505827"/>
            <a:ext cx="1116124" cy="1224136"/>
          </a:xfrm>
          <a:prstGeom prst="mathMultiply">
            <a:avLst>
              <a:gd name="adj1" fmla="val 1454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63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systems for Flash/NVRAM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Decades</a:t>
            </a:r>
            <a:r>
              <a:rPr lang="en-US" dirty="0" smtClean="0"/>
              <a:t> of research/engineering to avoid random access on disk</a:t>
            </a:r>
          </a:p>
          <a:p>
            <a:r>
              <a:rPr lang="en-US" dirty="0" smtClean="0"/>
              <a:t>Redesign/optimize database applications for most relevant storage technology</a:t>
            </a:r>
          </a:p>
          <a:p>
            <a:pPr lvl="0"/>
            <a:r>
              <a:rPr lang="en-US" b="1" baseline="0" dirty="0" smtClean="0"/>
              <a:t>Analytics (DSS) on Flash</a:t>
            </a:r>
          </a:p>
          <a:p>
            <a:pPr lvl="0"/>
            <a:r>
              <a:rPr lang="en-US" b="1" dirty="0" smtClean="0"/>
              <a:t>Transaction Processing (OLTP) on NVRAM</a:t>
            </a:r>
          </a:p>
          <a:p>
            <a:pPr lvl="0"/>
            <a:r>
              <a:rPr lang="en-US" b="1" baseline="0" dirty="0" smtClean="0"/>
              <a:t>Ongoing:</a:t>
            </a:r>
            <a:r>
              <a:rPr lang="en-US" b="1" dirty="0" smtClean="0"/>
              <a:t> Persistent Memory Consistency</a:t>
            </a:r>
          </a:p>
          <a:p>
            <a:pPr lvl="1"/>
            <a:r>
              <a:rPr lang="en-US" dirty="0" smtClean="0"/>
              <a:t>Intuitive mechanisms to enable high persist throughput and enforce proper recovery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979712" y="4305290"/>
            <a:ext cx="2722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Recovery copies valid log back to store</a:t>
            </a:r>
            <a:endParaRPr lang="en-US" b="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5" name="Curved Right Arrow 24"/>
          <p:cNvSpPr/>
          <p:nvPr/>
        </p:nvSpPr>
        <p:spPr bwMode="auto">
          <a:xfrm flipV="1">
            <a:off x="3872279" y="4797152"/>
            <a:ext cx="932365" cy="140415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5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827584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416286" y="4473116"/>
            <a:ext cx="82990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batch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No centralized logging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Throughput high so long as batch </a:t>
            </a:r>
            <a:r>
              <a:rPr lang="en-US" sz="2600" b="0" i="1" dirty="0" err="1" smtClean="0">
                <a:solidFill>
                  <a:srgbClr val="FF0909"/>
                </a:solidFill>
              </a:rPr>
              <a:t>quiesce</a:t>
            </a:r>
            <a:r>
              <a:rPr lang="en-US" sz="2600" b="0" i="1" dirty="0" smtClean="0">
                <a:solidFill>
                  <a:srgbClr val="FF0909"/>
                </a:solidFill>
              </a:rPr>
              <a:t>/persist short</a:t>
            </a:r>
            <a:endParaRPr lang="en-US" sz="26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unavailable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database </a:t>
            </a:r>
            <a:r>
              <a:rPr lang="en-US" dirty="0"/>
              <a:t>on </a:t>
            </a:r>
            <a:r>
              <a:rPr lang="en-US" i="1" dirty="0"/>
              <a:t>real hardware</a:t>
            </a:r>
            <a:endParaRPr lang="en-US" dirty="0"/>
          </a:p>
          <a:p>
            <a:pPr lvl="1"/>
            <a:r>
              <a:rPr lang="en-US" dirty="0"/>
              <a:t>Log and Stores on </a:t>
            </a:r>
            <a:r>
              <a:rPr lang="en-US" dirty="0" err="1"/>
              <a:t>RAMDisk</a:t>
            </a:r>
            <a:endParaRPr lang="en-US" dirty="0"/>
          </a:p>
          <a:p>
            <a:pPr lvl="1"/>
            <a:r>
              <a:rPr lang="en-US" dirty="0"/>
              <a:t>Introduce precise delays (20ns precision using x86 RDTSCP) to model persist barrier latency</a:t>
            </a:r>
          </a:p>
          <a:p>
            <a:pPr lvl="1"/>
            <a:r>
              <a:rPr lang="en-US" dirty="0"/>
              <a:t>Model persist bandwidth constraints with shared variable reservation</a:t>
            </a:r>
          </a:p>
          <a:p>
            <a:r>
              <a:rPr lang="en-US" dirty="0"/>
              <a:t>Build recovery mechanisms in Shore</a:t>
            </a:r>
          </a:p>
          <a:p>
            <a:pPr lvl="1"/>
            <a:r>
              <a:rPr lang="en-US" dirty="0"/>
              <a:t>Rely on dirty bit fields to track how much of buffer pool is written during transaction/page </a:t>
            </a:r>
            <a:r>
              <a:rPr lang="en-US" dirty="0" smtClean="0"/>
              <a:t>latch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71843" y="1088740"/>
            <a:ext cx="5800315" cy="4945377"/>
            <a:chOff x="823913" y="233363"/>
            <a:chExt cx="7496175" cy="63912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913" y="233363"/>
              <a:ext cx="74961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3140968"/>
              <a:ext cx="4400550" cy="195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610" y="6021288"/>
            <a:ext cx="8576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</a:t>
            </a:r>
            <a:r>
              <a:rPr lang="en-US" sz="2400" b="0" i="1" dirty="0" smtClean="0">
                <a:solidFill>
                  <a:srgbClr val="FF0909"/>
                </a:solidFill>
              </a:rPr>
              <a:t>commit necessary </a:t>
            </a:r>
            <a:r>
              <a:rPr lang="en-US" sz="2400" b="0" i="1" dirty="0" smtClean="0">
                <a:solidFill>
                  <a:srgbClr val="FF0909"/>
                </a:solidFill>
              </a:rPr>
              <a:t>above 2µs but increases </a:t>
            </a:r>
            <a:r>
              <a:rPr lang="en-US" sz="2400" b="0" i="1" dirty="0" err="1" smtClean="0">
                <a:solidFill>
                  <a:srgbClr val="FF0909"/>
                </a:solidFill>
              </a:rPr>
              <a:t>xct</a:t>
            </a:r>
            <a:r>
              <a:rPr lang="en-US" sz="2400" b="0" i="1" dirty="0" smtClean="0">
                <a:solidFill>
                  <a:srgbClr val="FF0909"/>
                </a:solidFill>
              </a:rPr>
              <a:t>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3548" y="980726"/>
            <a:ext cx="6444716" cy="5040562"/>
            <a:chOff x="461963" y="233363"/>
            <a:chExt cx="8220075" cy="639127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963" y="233363"/>
              <a:ext cx="82200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836" y="2600908"/>
              <a:ext cx="4619625" cy="207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311" y="6021288"/>
            <a:ext cx="826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Batching increases throughput with less-than-disk latencies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2220" y="1628800"/>
            <a:ext cx="22557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Shown for 3µs</a:t>
            </a:r>
            <a:br>
              <a:rPr lang="en-US" b="0" dirty="0" smtClean="0"/>
            </a:br>
            <a:r>
              <a:rPr lang="en-US" b="0" dirty="0" smtClean="0"/>
              <a:t>persist barrier</a:t>
            </a:r>
            <a:br>
              <a:rPr lang="en-US" b="0" dirty="0" smtClean="0"/>
            </a:br>
            <a:r>
              <a:rPr lang="en-US" b="0" dirty="0" smtClean="0"/>
              <a:t>latency</a:t>
            </a:r>
          </a:p>
          <a:p>
            <a:pPr algn="l"/>
            <a:endParaRPr lang="en-US" b="0" dirty="0"/>
          </a:p>
          <a:p>
            <a:pPr algn="l"/>
            <a:r>
              <a:rPr lang="en-US" b="0" dirty="0" smtClean="0"/>
              <a:t>Normalized to 0µs</a:t>
            </a:r>
            <a:br>
              <a:rPr lang="en-US" b="0" dirty="0" smtClean="0"/>
            </a:br>
            <a:r>
              <a:rPr lang="en-US" b="0" dirty="0" smtClean="0"/>
              <a:t>In-place updates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248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description of Group Commit and quantitative demonstration of performance</a:t>
            </a:r>
          </a:p>
          <a:p>
            <a:pPr lvl="1"/>
            <a:r>
              <a:rPr lang="en-US" dirty="0" smtClean="0"/>
              <a:t>Data structures and concurrency management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Quantitative validation of timing model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Device lifetime and persist bandwidth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OLTP not yet optimized for NVRAM</a:t>
            </a:r>
          </a:p>
          <a:p>
            <a:r>
              <a:rPr lang="en-US" dirty="0"/>
              <a:t>M</a:t>
            </a:r>
            <a:r>
              <a:rPr lang="en-US" baseline="0" dirty="0" smtClean="0"/>
              <a:t>ethodology </a:t>
            </a:r>
            <a:r>
              <a:rPr lang="en-US" baseline="0" dirty="0" smtClean="0"/>
              <a:t>to </a:t>
            </a:r>
            <a:r>
              <a:rPr lang="en-US" baseline="0" dirty="0" smtClean="0"/>
              <a:t>evaluate</a:t>
            </a:r>
            <a:r>
              <a:rPr lang="en-US" dirty="0" smtClean="0"/>
              <a:t> unavailable devices</a:t>
            </a:r>
          </a:p>
          <a:p>
            <a:r>
              <a:rPr lang="en-US" baseline="0" dirty="0" smtClean="0"/>
              <a:t>Recovery</a:t>
            </a:r>
            <a:r>
              <a:rPr lang="en-US" dirty="0" smtClean="0"/>
              <a:t> mechanisms to avoid software overheads and persist synchronization delays</a:t>
            </a:r>
            <a:endParaRPr lang="en-US" baseline="0" dirty="0" smtClean="0"/>
          </a:p>
          <a:p>
            <a:r>
              <a:rPr lang="en-US" baseline="0" dirty="0" smtClean="0"/>
              <a:t>Consider implications </a:t>
            </a:r>
            <a:r>
              <a:rPr lang="en-US" dirty="0" smtClean="0"/>
              <a:t>of increased read latency and caching solutions (in proposal)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7290" y="5661248"/>
            <a:ext cx="5117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E</a:t>
            </a:r>
            <a:r>
              <a:rPr lang="en-US" sz="2400" b="0" i="1" dirty="0" smtClean="0">
                <a:solidFill>
                  <a:srgbClr val="FF0909"/>
                </a:solidFill>
              </a:rPr>
              <a:t>fficient barriers enable simple high </a:t>
            </a:r>
            <a:br>
              <a:rPr lang="en-US" sz="2400" b="0" i="1" dirty="0" smtClean="0">
                <a:solidFill>
                  <a:srgbClr val="FF0909"/>
                </a:solidFill>
              </a:rPr>
            </a:br>
            <a:r>
              <a:rPr lang="en-US" sz="2400" b="0" i="1" dirty="0" smtClean="0">
                <a:solidFill>
                  <a:srgbClr val="FF0909"/>
                </a:solidFill>
              </a:rPr>
              <a:t>performance recovery management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NVRAM OLTP recovery management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databases: recoverable data structures in NVRAM</a:t>
            </a:r>
            <a:endParaRPr lang="en-US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</a:t>
            </a:r>
            <a:r>
              <a:rPr lang="en-US" baseline="0" dirty="0" smtClean="0"/>
              <a:t>intuitive </a:t>
            </a:r>
            <a:r>
              <a:rPr lang="en-US" baseline="0" dirty="0" smtClean="0"/>
              <a:t>mechanisms </a:t>
            </a:r>
            <a:r>
              <a:rPr lang="en-US" baseline="0" dirty="0" smtClean="0"/>
              <a:t>to </a:t>
            </a:r>
            <a:r>
              <a:rPr lang="en-US" baseline="0" dirty="0" smtClean="0"/>
              <a:t>establish NVRAM persist</a:t>
            </a:r>
            <a:r>
              <a:rPr lang="en-US" dirty="0" smtClean="0"/>
              <a:t> order</a:t>
            </a:r>
            <a:endParaRPr lang="en-US" baseline="0" dirty="0" smtClean="0"/>
          </a:p>
          <a:p>
            <a:pPr lvl="1"/>
            <a:r>
              <a:rPr lang="en-US" baseline="0" dirty="0" smtClean="0"/>
              <a:t>DRAM – cannot control write order</a:t>
            </a:r>
          </a:p>
          <a:p>
            <a:pPr lvl="1"/>
            <a:r>
              <a:rPr lang="en-US" dirty="0" smtClean="0"/>
              <a:t>Disk</a:t>
            </a:r>
            <a:r>
              <a:rPr lang="en-US" baseline="0" dirty="0" smtClean="0"/>
              <a:t> </a:t>
            </a:r>
            <a:r>
              <a:rPr lang="en-US" baseline="0" dirty="0" smtClean="0"/>
              <a:t>– flush cache </a:t>
            </a:r>
            <a:r>
              <a:rPr lang="en-US" baseline="0" dirty="0" smtClean="0"/>
              <a:t>lines </a:t>
            </a:r>
            <a:r>
              <a:rPr lang="en-US" baseline="0" dirty="0" smtClean="0"/>
              <a:t>and sync. </a:t>
            </a:r>
            <a:r>
              <a:rPr lang="en-US" dirty="0" smtClean="0"/>
              <a:t> Unintuitive</a:t>
            </a:r>
            <a:endParaRPr lang="en-US" baseline="0" dirty="0" smtClean="0"/>
          </a:p>
          <a:p>
            <a:pPr lvl="1"/>
            <a:r>
              <a:rPr lang="en-US" baseline="0" dirty="0" smtClean="0"/>
              <a:t>Perform </a:t>
            </a:r>
            <a:r>
              <a:rPr lang="en-US" baseline="0" dirty="0" smtClean="0"/>
              <a:t>persists in program order – terrible performance!  Must persist out of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546" y="5877272"/>
            <a:ext cx="674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 ordering resembles</a:t>
            </a:r>
            <a:r>
              <a:rPr lang="en-US" sz="2400" b="0" i="1" dirty="0" smtClean="0">
                <a:solidFill>
                  <a:srgbClr val="FF0909"/>
                </a:solidFill>
              </a:rPr>
              <a:t> </a:t>
            </a:r>
            <a:r>
              <a:rPr lang="en-US" sz="2400" b="0" i="1" dirty="0" smtClean="0">
                <a:solidFill>
                  <a:srgbClr val="FF0909"/>
                </a:solidFill>
              </a:rPr>
              <a:t>memory consistency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SSDs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C:\Users\Steve\AppData\Local\Microsoft\Windows\Temporary Internet Files\Content.IE5\YQYIFPMB\MC9000786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981182" cy="29784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9692" y="1448780"/>
            <a:ext cx="594906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Data </a:t>
            </a:r>
            <a:r>
              <a:rPr lang="en-US" sz="2200" b="0" dirty="0" smtClean="0"/>
              <a:t>should</a:t>
            </a:r>
            <a:r>
              <a:rPr lang="en-US" sz="2200" b="0" dirty="0" smtClean="0"/>
              <a:t> </a:t>
            </a:r>
            <a:r>
              <a:rPr lang="en-US" sz="2200" b="0" dirty="0" smtClean="0"/>
              <a:t>“prefer” disk or </a:t>
            </a:r>
            <a:r>
              <a:rPr lang="en-US" sz="2200" b="0" dirty="0" smtClean="0"/>
              <a:t>Flash</a:t>
            </a:r>
          </a:p>
          <a:p>
            <a:pPr algn="l"/>
            <a:r>
              <a:rPr lang="en-US" sz="2200" b="0" dirty="0" smtClean="0"/>
              <a:t>Flash accelerates random access to tables</a:t>
            </a:r>
          </a:p>
          <a:p>
            <a:pPr algn="l"/>
            <a:endParaRPr lang="en-US" sz="2200" b="0" dirty="0"/>
          </a:p>
          <a:p>
            <a:pPr algn="l"/>
            <a:r>
              <a:rPr lang="en-US" sz="2200" b="0" dirty="0" smtClean="0"/>
              <a:t>Measure disk/Flash performance to determine</a:t>
            </a:r>
          </a:p>
          <a:p>
            <a:pPr algn="l"/>
            <a:r>
              <a:rPr lang="en-US" sz="2200" b="0" dirty="0" smtClean="0"/>
              <a:t>When optimal query plan shifts [ADMS ’11]</a:t>
            </a:r>
            <a:endParaRPr lang="en-US" sz="2200" b="0" dirty="0" smtClean="0"/>
          </a:p>
        </p:txBody>
      </p:sp>
      <p:pic>
        <p:nvPicPr>
          <p:cNvPr id="102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020844"/>
            <a:ext cx="1681658" cy="184644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4175956" y="3372772"/>
            <a:ext cx="1584176" cy="1188720"/>
          </a:xfrm>
          <a:prstGeom prst="rect">
            <a:avLst/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1: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Accessed Sequentially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75956" y="4545124"/>
            <a:ext cx="1584176" cy="1188720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 2: Accessed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Randomly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8431266">
            <a:off x="3174105" y="3724270"/>
            <a:ext cx="933877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426" y="5950441"/>
            <a:ext cx="8129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i="1" dirty="0" smtClean="0">
                <a:solidFill>
                  <a:srgbClr val="FF0909"/>
                </a:solidFill>
              </a:rPr>
              <a:t>Coarse-grain access limits ability to leverage fast random reads</a:t>
            </a:r>
            <a:endParaRPr lang="en-US" sz="2200" b="0" i="1" dirty="0">
              <a:solidFill>
                <a:srgbClr val="FF0909"/>
              </a:solidFill>
            </a:endParaRPr>
          </a:p>
        </p:txBody>
      </p:sp>
      <p:pic>
        <p:nvPicPr>
          <p:cNvPr id="25602" name="Picture 2" descr="http://storagemojo.com/wp-content/uploads/2008/01/fusionio_ca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0523" y="3933056"/>
            <a:ext cx="2421449" cy="1861871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953861">
            <a:off x="5808505" y="4837447"/>
            <a:ext cx="822660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346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4966" y="5733256"/>
            <a:ext cx="691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Improving </a:t>
            </a:r>
            <a:r>
              <a:rPr lang="en-US" sz="2400" b="0" i="1" dirty="0" smtClean="0">
                <a:solidFill>
                  <a:srgbClr val="FF0909"/>
                </a:solidFill>
              </a:rPr>
              <a:t>performance requires user intervention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1564" y="3460938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might </a:t>
            </a:r>
            <a:r>
              <a:rPr lang="en-US" b="0" dirty="0" smtClean="0">
                <a:solidFill>
                  <a:srgbClr val="FF0000"/>
                </a:solidFill>
              </a:rPr>
              <a:t>reorder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3798" y="3801524"/>
            <a:ext cx="774086" cy="407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368537" y="3812317"/>
            <a:ext cx="387043" cy="804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208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r>
              <a:rPr lang="en-US" baseline="0" dirty="0" smtClean="0"/>
              <a:t> control similar to persistence</a:t>
            </a:r>
          </a:p>
          <a:p>
            <a:pPr lvl="1"/>
            <a:r>
              <a:rPr lang="en-US" dirty="0" smtClean="0"/>
              <a:t>Consistency:</a:t>
            </a:r>
            <a:r>
              <a:rPr lang="en-US" baseline="0" dirty="0" smtClean="0"/>
              <a:t> order in which stores are visible</a:t>
            </a:r>
          </a:p>
          <a:p>
            <a:pPr lvl="1"/>
            <a:r>
              <a:rPr lang="en-US" baseline="0" dirty="0" smtClean="0"/>
              <a:t>Persistence: order in which </a:t>
            </a:r>
            <a:r>
              <a:rPr lang="en-US" i="1" baseline="0" dirty="0" smtClean="0"/>
              <a:t>persists</a:t>
            </a:r>
            <a:r>
              <a:rPr lang="en-US" i="0" baseline="0" dirty="0" smtClean="0"/>
              <a:t> are</a:t>
            </a:r>
            <a:r>
              <a:rPr lang="en-US" i="0" dirty="0" smtClean="0"/>
              <a:t> </a:t>
            </a:r>
            <a:r>
              <a:rPr lang="en-US" i="0" baseline="0" dirty="0" smtClean="0"/>
              <a:t>visible</a:t>
            </a:r>
          </a:p>
          <a:p>
            <a:r>
              <a:rPr lang="en-US" dirty="0" smtClean="0"/>
              <a:t>Persist order must be enforced across threads</a:t>
            </a:r>
          </a:p>
          <a:p>
            <a:pPr lvl="1"/>
            <a:r>
              <a:rPr lang="en-US" dirty="0" smtClean="0"/>
              <a:t>Leverage consistency to determine persist </a:t>
            </a:r>
            <a:r>
              <a:rPr lang="en-US" dirty="0" smtClean="0"/>
              <a:t>order</a:t>
            </a:r>
          </a:p>
          <a:p>
            <a:r>
              <a:rPr lang="en-US" i="1" dirty="0" smtClean="0"/>
              <a:t>Persistent Memory Consistency</a:t>
            </a:r>
            <a:r>
              <a:rPr lang="en-US" dirty="0" smtClean="0"/>
              <a:t> (PMC)</a:t>
            </a:r>
          </a:p>
          <a:p>
            <a:r>
              <a:rPr lang="en-US" dirty="0" smtClean="0"/>
              <a:t>Goal: </a:t>
            </a:r>
            <a:r>
              <a:rPr lang="en-US" i="1" dirty="0" smtClean="0"/>
              <a:t>motivate</a:t>
            </a:r>
            <a:r>
              <a:rPr lang="en-US" dirty="0" smtClean="0"/>
              <a:t> </a:t>
            </a:r>
            <a:r>
              <a:rPr lang="en-US" dirty="0"/>
              <a:t>PMC as </a:t>
            </a:r>
            <a:r>
              <a:rPr lang="en-US" dirty="0" smtClean="0"/>
              <a:t>necessary, </a:t>
            </a:r>
            <a:r>
              <a:rPr lang="en-US" dirty="0"/>
              <a:t>don’t consider precise implementations</a:t>
            </a:r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analytics – leveraging fast random reads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 smtClean="0"/>
              <a:t>Ex: data structure and consistency models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ersistent </a:t>
            </a:r>
            <a:r>
              <a:rPr lang="en-US" dirty="0" smtClean="0"/>
              <a:t>log/buffer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array</a:t>
            </a:r>
          </a:p>
          <a:p>
            <a:r>
              <a:rPr lang="en-US" dirty="0" smtClean="0"/>
              <a:t>Persistent counter marks valid end of array</a:t>
            </a:r>
          </a:p>
          <a:p>
            <a:r>
              <a:rPr lang="en-US" dirty="0" smtClean="0"/>
              <a:t>On recovery: base </a:t>
            </a:r>
            <a:r>
              <a:rPr lang="en-US" dirty="0" smtClean="0"/>
              <a:t>through</a:t>
            </a:r>
            <a:r>
              <a:rPr lang="en-US" dirty="0" smtClean="0"/>
              <a:t> </a:t>
            </a:r>
            <a:r>
              <a:rPr lang="en-US" dirty="0" smtClean="0"/>
              <a:t>counter considered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612576" y="3581523"/>
            <a:ext cx="5679604" cy="2079725"/>
            <a:chOff x="1406996" y="3432861"/>
            <a:chExt cx="5679604" cy="2079725"/>
          </a:xfrm>
        </p:grpSpPr>
        <p:sp>
          <p:nvSpPr>
            <p:cNvPr id="5" name="Rectangle 4"/>
            <p:cNvSpPr/>
            <p:nvPr/>
          </p:nvSpPr>
          <p:spPr>
            <a:xfrm>
              <a:off x="3086100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87586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996" y="4188945"/>
              <a:ext cx="228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Buffer</a:t>
              </a:r>
            </a:p>
            <a:p>
              <a:pPr algn="ctr"/>
              <a:r>
                <a:rPr lang="en-US" sz="2400" dirty="0" smtClean="0"/>
                <a:t>array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861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894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927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5700" y="5050921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Counter = 1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48064" y="3686252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1343" y="5883659"/>
            <a:ext cx="824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data must persist before </a:t>
            </a:r>
            <a:r>
              <a:rPr lang="en-US" sz="2400" b="0" i="1" dirty="0" smtClean="0">
                <a:solidFill>
                  <a:srgbClr val="FF0909"/>
                </a:solidFill>
              </a:rPr>
              <a:t>counter for correct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r>
              <a:rPr lang="en-US" baseline="0" dirty="0" smtClean="0"/>
              <a:t> of persist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Important</a:t>
            </a:r>
            <a:r>
              <a:rPr lang="en-US" dirty="0" smtClean="0"/>
              <a:t> optimization: </a:t>
            </a:r>
            <a:r>
              <a:rPr lang="en-US" baseline="0" dirty="0" smtClean="0"/>
              <a:t>execution</a:t>
            </a:r>
            <a:r>
              <a:rPr lang="en-US" dirty="0" smtClean="0"/>
              <a:t> </a:t>
            </a:r>
            <a:r>
              <a:rPr lang="en-US" baseline="0" dirty="0" smtClean="0"/>
              <a:t>runs ahead of persistent state via buffering</a:t>
            </a:r>
          </a:p>
          <a:p>
            <a:pPr lvl="1"/>
            <a:r>
              <a:rPr lang="en-US" dirty="0" smtClean="0"/>
              <a:t>Persists still occur in consistent order</a:t>
            </a:r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i="1" baseline="0" dirty="0" smtClean="0"/>
              <a:t>average</a:t>
            </a:r>
            <a:r>
              <a:rPr lang="en-US" baseline="0" dirty="0" smtClean="0"/>
              <a:t> persist throughput less than </a:t>
            </a:r>
            <a:r>
              <a:rPr lang="en-US" i="1" baseline="0" dirty="0" smtClean="0"/>
              <a:t>average</a:t>
            </a:r>
            <a:r>
              <a:rPr lang="en-US" dirty="0" smtClean="0"/>
              <a:t> execution rate, buffers fill</a:t>
            </a:r>
            <a:endParaRPr lang="en-US" baseline="0" dirty="0" smtClean="0"/>
          </a:p>
          <a:p>
            <a:r>
              <a:rPr lang="en-US" baseline="0" dirty="0" smtClean="0"/>
              <a:t>Persist order constraints limit persist </a:t>
            </a:r>
            <a:r>
              <a:rPr lang="en-US" baseline="0" dirty="0" smtClean="0"/>
              <a:t>parallelism and throughput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048" y="5625244"/>
            <a:ext cx="877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Maximize performance by minimizing </a:t>
            </a:r>
            <a:r>
              <a:rPr lang="en-US" sz="2400" b="0" i="1" dirty="0" smtClean="0">
                <a:solidFill>
                  <a:srgbClr val="FF0909"/>
                </a:solidFill>
              </a:rPr>
              <a:t>persist-order </a:t>
            </a:r>
            <a:r>
              <a:rPr lang="en-US" sz="2400" b="0" i="1" dirty="0" smtClean="0">
                <a:solidFill>
                  <a:srgbClr val="FF0909"/>
                </a:solidFill>
              </a:rPr>
              <a:t>critical path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Sequential Consistency (PSC)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</a:t>
            </a:r>
          </a:p>
          <a:p>
            <a:pPr lvl="1"/>
            <a:r>
              <a:rPr lang="en-US" dirty="0" smtClean="0"/>
              <a:t>Persists occur strictly in program order, as valid interleaving of persists between threads</a:t>
            </a:r>
          </a:p>
          <a:p>
            <a:pPr lvl="1"/>
            <a:r>
              <a:rPr lang="en-US" dirty="0" smtClean="0"/>
              <a:t>Persistent state tied to execution state</a:t>
            </a:r>
          </a:p>
          <a:p>
            <a:pPr lvl="2"/>
            <a:r>
              <a:rPr lang="en-US" dirty="0" smtClean="0"/>
              <a:t>Running instruction implies previous persists complete</a:t>
            </a:r>
          </a:p>
          <a:p>
            <a:pPr lvl="2"/>
            <a:r>
              <a:rPr lang="en-US" dirty="0" smtClean="0"/>
              <a:t>No barriers (ordering or sync) necessary</a:t>
            </a:r>
          </a:p>
          <a:p>
            <a:r>
              <a:rPr lang="en-US" dirty="0" smtClean="0"/>
              <a:t>Buffered</a:t>
            </a:r>
          </a:p>
          <a:p>
            <a:pPr lvl="1"/>
            <a:r>
              <a:rPr lang="en-US" dirty="0" smtClean="0"/>
              <a:t>Persistent state lags execution state</a:t>
            </a:r>
          </a:p>
          <a:p>
            <a:pPr lvl="1"/>
            <a:r>
              <a:rPr lang="en-US" dirty="0" smtClean="0"/>
              <a:t>Requires sync barrier for external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 persist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6100" y="1549900"/>
            <a:ext cx="4953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00700" y="153683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264" y="1412776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Buffer atomic </a:t>
            </a:r>
            <a:r>
              <a:rPr lang="en-US" sz="2400" dirty="0"/>
              <a:t>s</a:t>
            </a:r>
            <a:r>
              <a:rPr lang="en-US" sz="2400" dirty="0" smtClean="0"/>
              <a:t>egment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39840" y="1523693"/>
            <a:ext cx="189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Counter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32128" y="1376772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Persists before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14574" y="1778500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63688" y="2459797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219358" y="2488100"/>
            <a:ext cx="2122714" cy="457200"/>
            <a:chOff x="544286" y="4339046"/>
            <a:chExt cx="2122714" cy="457200"/>
          </a:xfrm>
        </p:grpSpPr>
        <p:sp>
          <p:nvSpPr>
            <p:cNvPr id="18" name="Rectangle 17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3"/>
              <a:endCxn id="19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3"/>
              <a:endCxn id="18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295705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2" idx="3"/>
            <a:endCxn id="23" idx="1"/>
          </p:cNvCxnSpPr>
          <p:nvPr/>
        </p:nvCxnSpPr>
        <p:spPr>
          <a:xfrm>
            <a:off x="3886402" y="268839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821043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7"/>
            <a:endCxn id="20" idx="1"/>
          </p:cNvCxnSpPr>
          <p:nvPr/>
        </p:nvCxnSpPr>
        <p:spPr>
          <a:xfrm flipV="1">
            <a:off x="4718470" y="271670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25" idx="1"/>
          </p:cNvCxnSpPr>
          <p:nvPr/>
        </p:nvCxnSpPr>
        <p:spPr>
          <a:xfrm>
            <a:off x="7342072" y="271670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040" y="3825044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9612" y="3994028"/>
            <a:ext cx="3757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100 </a:t>
            </a:r>
            <a:r>
              <a:rPr lang="en-US" dirty="0" smtClean="0">
                <a:solidFill>
                  <a:srgbClr val="FF0000"/>
                </a:solidFill>
              </a:rPr>
              <a:t>byte entries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8 byte atomic persist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100ns persist</a:t>
            </a:r>
          </a:p>
          <a:p>
            <a:pPr algn="l"/>
            <a:r>
              <a:rPr lang="en-US" i="1" dirty="0" smtClean="0">
                <a:solidFill>
                  <a:srgbClr val="FF0000"/>
                </a:solidFill>
              </a:rPr>
              <a:t>Can insert every 1.4</a:t>
            </a:r>
            <a:r>
              <a:rPr lang="en-US" i="1" dirty="0" smtClean="0">
                <a:solidFill>
                  <a:srgbClr val="FF0000"/>
                </a:solidFill>
                <a:latin typeface="Matisse ITC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Matisse ITC"/>
              </a:rPr>
              <a:t>µ</a:t>
            </a:r>
            <a:r>
              <a:rPr lang="en-US" i="1" dirty="0" smtClean="0">
                <a:solidFill>
                  <a:srgbClr val="FF0000"/>
                </a:solidFill>
                <a:latin typeface="+mn-lt"/>
              </a:rPr>
              <a:t>s (slow)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6371" y="5847655"/>
            <a:ext cx="8451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Strict </a:t>
            </a:r>
            <a:r>
              <a:rPr lang="en-US" sz="2400" b="0" i="1" dirty="0" smtClean="0">
                <a:solidFill>
                  <a:srgbClr val="FF0909"/>
                </a:solidFill>
              </a:rPr>
              <a:t>consistency requires no barriers but </a:t>
            </a:r>
            <a:r>
              <a:rPr lang="en-US" sz="2400" b="0" i="1" dirty="0" smtClean="0">
                <a:solidFill>
                  <a:srgbClr val="FF0909"/>
                </a:solidFill>
              </a:rPr>
              <a:t>limits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3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unnecessary cross-thread ordering</a:t>
            </a:r>
          </a:p>
          <a:p>
            <a:r>
              <a:rPr lang="en-US" dirty="0" smtClean="0"/>
              <a:t>Single threaded operation resembles PSC</a:t>
            </a:r>
            <a:endParaRPr lang="en-US" dirty="0" smtClean="0"/>
          </a:p>
          <a:p>
            <a:r>
              <a:rPr lang="en-US" dirty="0" smtClean="0"/>
              <a:t>Enforcing </a:t>
            </a:r>
            <a:r>
              <a:rPr lang="en-US" dirty="0" smtClean="0"/>
              <a:t>order across threads: 1</a:t>
            </a:r>
            <a:r>
              <a:rPr lang="en-US" baseline="30000" dirty="0" smtClean="0"/>
              <a:t>st</a:t>
            </a:r>
            <a:r>
              <a:rPr lang="en-US" dirty="0" smtClean="0"/>
              <a:t> thread inserts </a:t>
            </a:r>
            <a:r>
              <a:rPr lang="en-US" i="1" dirty="0" smtClean="0"/>
              <a:t>persist-before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thread </a:t>
            </a:r>
            <a:r>
              <a:rPr lang="en-US" i="1" dirty="0" smtClean="0"/>
              <a:t>persist-after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sharing implies persist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Similar to release-acquire </a:t>
            </a:r>
            <a:r>
              <a:rPr lang="en-US" dirty="0" smtClean="0"/>
              <a:t>consistency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Hypothesis: NVRAM should accelerate transaction processing and recovery</a:t>
            </a:r>
            <a:endParaRPr lang="en-US" sz="2800" dirty="0" smtClean="0"/>
          </a:p>
          <a:p>
            <a:r>
              <a:rPr lang="en-US" sz="2800" dirty="0" smtClean="0"/>
              <a:t>True, but</a:t>
            </a:r>
            <a:r>
              <a:rPr lang="en-US" sz="2800" dirty="0" smtClean="0"/>
              <a:t> existing </a:t>
            </a:r>
            <a:r>
              <a:rPr lang="en-US" sz="2800" dirty="0" smtClean="0"/>
              <a:t>systems not optimized for NVRAM</a:t>
            </a:r>
          </a:p>
          <a:p>
            <a:pPr lvl="1"/>
            <a:r>
              <a:rPr lang="en-US" sz="2400" dirty="0" smtClean="0"/>
              <a:t>Disk optimizations impose unnecessary overheads</a:t>
            </a:r>
            <a:endParaRPr lang="en-US" sz="2400" dirty="0" smtClean="0"/>
          </a:p>
          <a:p>
            <a:pPr lvl="1"/>
            <a:r>
              <a:rPr lang="en-US" sz="2400" i="1" dirty="0" smtClean="0"/>
              <a:t>Persist barriers</a:t>
            </a:r>
            <a:r>
              <a:rPr lang="en-US" sz="2400" dirty="0" smtClean="0"/>
              <a:t> to ensure proper recovery introduce delays</a:t>
            </a:r>
          </a:p>
          <a:p>
            <a:pPr lvl="1"/>
            <a:r>
              <a:rPr lang="en-US" sz="2400" dirty="0" smtClean="0"/>
              <a:t>Greater-than-DRAM </a:t>
            </a:r>
            <a:r>
              <a:rPr lang="en-US" sz="2400" dirty="0" smtClean="0"/>
              <a:t>read </a:t>
            </a:r>
            <a:r>
              <a:rPr lang="en-US" sz="2400" dirty="0" smtClean="0"/>
              <a:t>latency lengthens read stalls</a:t>
            </a:r>
            <a:endParaRPr lang="en-US" sz="2400" dirty="0" smtClean="0"/>
          </a:p>
          <a:p>
            <a:r>
              <a:rPr lang="en-US" sz="2800" dirty="0" smtClean="0"/>
              <a:t>Provide NVRAM performance methodology, new NVRAM recovery mechanisms, and read performance analysis [submitted to VLDB]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423" y="5841268"/>
            <a:ext cx="878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NVRAM enables high throughput and instant recovery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LPO</a:t>
            </a:r>
            <a:r>
              <a:rPr lang="en-US" dirty="0"/>
              <a:t> </a:t>
            </a:r>
            <a:r>
              <a:rPr lang="en-US" dirty="0" smtClean="0"/>
              <a:t>persist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89003" y="3821377"/>
            <a:ext cx="2122714" cy="457200"/>
            <a:chOff x="544286" y="4339046"/>
            <a:chExt cx="2122714" cy="457200"/>
          </a:xfrm>
        </p:grpSpPr>
        <p:sp>
          <p:nvSpPr>
            <p:cNvPr id="6" name="Rectangle 5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6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44673" y="3849680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4421020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" idx="3"/>
            <a:endCxn id="17" idx="1"/>
          </p:cNvCxnSpPr>
          <p:nvPr/>
        </p:nvCxnSpPr>
        <p:spPr>
          <a:xfrm>
            <a:off x="4011717" y="404997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46358" y="481633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6"/>
            <a:endCxn id="19" idx="2"/>
          </p:cNvCxnSpPr>
          <p:nvPr/>
        </p:nvCxnSpPr>
        <p:spPr>
          <a:xfrm>
            <a:off x="4916320" y="5057994"/>
            <a:ext cx="303003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9" idx="1"/>
          </p:cNvCxnSpPr>
          <p:nvPr/>
        </p:nvCxnSpPr>
        <p:spPr>
          <a:xfrm>
            <a:off x="7467387" y="407828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2"/>
          </p:cNvCxnSpPr>
          <p:nvPr/>
        </p:nvCxnSpPr>
        <p:spPr>
          <a:xfrm>
            <a:off x="1418740" y="5057994"/>
            <a:ext cx="30022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35596" y="481197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7" idx="7"/>
            <a:endCxn id="14" idx="1"/>
          </p:cNvCxnSpPr>
          <p:nvPr/>
        </p:nvCxnSpPr>
        <p:spPr>
          <a:xfrm flipV="1">
            <a:off x="4843785" y="407828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8842" y="5549170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Single-thread constraint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5190773" y="4613066"/>
            <a:ext cx="401550" cy="93610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6954" y="6027675"/>
            <a:ext cx="869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Allows buffer data from multiple threads to persist concurrently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568" y="1158820"/>
            <a:ext cx="8100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persist_after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# counter persists after last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persist_before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counter persists before next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1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enforce counter persist order, both within and across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12595" y="3045397"/>
            <a:ext cx="2446201" cy="2147799"/>
            <a:chOff x="2636339" y="397281"/>
            <a:chExt cx="2446201" cy="2147799"/>
          </a:xfrm>
        </p:grpSpPr>
        <p:grpSp>
          <p:nvGrpSpPr>
            <p:cNvPr id="6" name="Group 5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0" idx="3"/>
                <a:endCxn id="7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3"/>
                <a:endCxn id="7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8" idx="3"/>
            <a:endCxn id="7" idx="3"/>
          </p:cNvCxnSpPr>
          <p:nvPr/>
        </p:nvCxnSpPr>
        <p:spPr>
          <a:xfrm>
            <a:off x="250789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510175" y="3045397"/>
            <a:ext cx="2446201" cy="2147799"/>
            <a:chOff x="2636339" y="397281"/>
            <a:chExt cx="2446201" cy="2147799"/>
          </a:xfrm>
        </p:grpSpPr>
        <p:grpSp>
          <p:nvGrpSpPr>
            <p:cNvPr id="15" name="Group 14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19" idx="3"/>
                <a:endCxn id="16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3"/>
                <a:endCxn id="16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7" idx="3"/>
            <a:endCxn id="16" idx="3"/>
          </p:cNvCxnSpPr>
          <p:nvPr/>
        </p:nvCxnSpPr>
        <p:spPr>
          <a:xfrm>
            <a:off x="600547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6" idx="4"/>
          </p:cNvCxnSpPr>
          <p:nvPr/>
        </p:nvCxnSpPr>
        <p:spPr>
          <a:xfrm>
            <a:off x="4386261" y="5122415"/>
            <a:ext cx="3322465" cy="7078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21995" y="47098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6"/>
            <a:endCxn id="7" idx="4"/>
          </p:cNvCxnSpPr>
          <p:nvPr/>
        </p:nvCxnSpPr>
        <p:spPr>
          <a:xfrm>
            <a:off x="1517295" y="4951533"/>
            <a:ext cx="2693851" cy="2416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51367" y="6027675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Critical path: one barrier per insert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7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 smtClean="0"/>
              <a:t>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</a:t>
            </a:r>
            <a:r>
              <a:rPr lang="en-US" dirty="0" smtClean="0"/>
              <a:t>persists to </a:t>
            </a:r>
            <a:r>
              <a:rPr lang="en-US" dirty="0" smtClean="0"/>
              <a:t>counter values</a:t>
            </a:r>
          </a:p>
          <a:p>
            <a:r>
              <a:rPr lang="en-US" dirty="0" smtClean="0"/>
              <a:t>Requires all counter dependencie</a:t>
            </a:r>
            <a:r>
              <a:rPr lang="en-US" dirty="0" smtClean="0"/>
              <a:t>s satisfied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3236" y="4849238"/>
            <a:ext cx="2939488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75656" y="3032956"/>
            <a:ext cx="4336278" cy="2344877"/>
            <a:chOff x="2636339" y="397281"/>
            <a:chExt cx="4336278" cy="2344877"/>
          </a:xfrm>
        </p:grpSpPr>
        <p:sp>
          <p:nvSpPr>
            <p:cNvPr id="7" name="Rectangle 6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  <a:endCxn id="12" idx="1"/>
            </p:cNvCxnSpPr>
            <p:nvPr/>
          </p:nvCxnSpPr>
          <p:spPr>
            <a:xfrm>
              <a:off x="3131639" y="625881"/>
              <a:ext cx="3840978" cy="19453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12" idx="2"/>
            </p:cNvCxnSpPr>
            <p:nvPr/>
          </p:nvCxnSpPr>
          <p:spPr>
            <a:xfrm>
              <a:off x="3131639" y="1255099"/>
              <a:ext cx="3768443" cy="14870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5739399" y="51361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12" idx="3"/>
          </p:cNvCxnSpPr>
          <p:nvPr/>
        </p:nvCxnSpPr>
        <p:spPr>
          <a:xfrm>
            <a:off x="1970956" y="4519992"/>
            <a:ext cx="3840978" cy="102872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973236" y="3032956"/>
            <a:ext cx="2059704" cy="2318681"/>
            <a:chOff x="2636339" y="397281"/>
            <a:chExt cx="2059704" cy="2318681"/>
          </a:xfrm>
        </p:grpSpPr>
        <p:sp>
          <p:nvSpPr>
            <p:cNvPr id="15" name="Rectangle 14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3"/>
              <a:endCxn id="20" idx="1"/>
            </p:cNvCxnSpPr>
            <p:nvPr/>
          </p:nvCxnSpPr>
          <p:spPr>
            <a:xfrm>
              <a:off x="3131639" y="625881"/>
              <a:ext cx="1564404" cy="1919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  <a:endCxn id="20" idx="2"/>
            </p:cNvCxnSpPr>
            <p:nvPr/>
          </p:nvCxnSpPr>
          <p:spPr>
            <a:xfrm>
              <a:off x="3131639" y="1255099"/>
              <a:ext cx="1491869" cy="146086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6960405" y="5109974"/>
            <a:ext cx="495300" cy="483326"/>
          </a:xfrm>
          <a:prstGeom prst="ellipse">
            <a:avLst/>
          </a:prstGeom>
          <a:pattFill prst="wdUpDiag">
            <a:fgClr>
              <a:srgbClr val="FF5050"/>
            </a:fgClr>
            <a:bgClr>
              <a:schemeClr val="bg1"/>
            </a:bgClr>
          </a:patt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5" idx="3"/>
            <a:endCxn id="20" idx="3"/>
          </p:cNvCxnSpPr>
          <p:nvPr/>
        </p:nvCxnSpPr>
        <p:spPr>
          <a:xfrm>
            <a:off x="5468536" y="4519992"/>
            <a:ext cx="1564404" cy="100252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14074" y="6027675"/>
            <a:ext cx="451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Critical path: bounded constant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Assume </a:t>
            </a:r>
            <a:r>
              <a:rPr lang="en-US" i="1" dirty="0" smtClean="0"/>
              <a:t>naïve</a:t>
            </a:r>
            <a:r>
              <a:rPr lang="en-US" dirty="0" smtClean="0"/>
              <a:t> implementation, measure persist critical path of simple data structures</a:t>
            </a:r>
          </a:p>
          <a:p>
            <a:pPr lvl="1"/>
            <a:r>
              <a:rPr lang="en-US" dirty="0" smtClean="0"/>
              <a:t>Is persist the bottleneck for each model?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OLTP/Shore-MT</a:t>
            </a:r>
          </a:p>
          <a:p>
            <a:pPr lvl="1"/>
            <a:r>
              <a:rPr lang="en-US" dirty="0" smtClean="0"/>
              <a:t>Batching (from OLTP design)</a:t>
            </a:r>
          </a:p>
          <a:p>
            <a:r>
              <a:rPr lang="en-US" dirty="0" smtClean="0"/>
              <a:t>Possible new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028" name="Picture 4" descr="File:Flash cell stru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1358770"/>
            <a:ext cx="6264696" cy="46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582" y="2300096"/>
            <a:ext cx="433003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New durable storage popularized</a:t>
            </a:r>
          </a:p>
          <a:p>
            <a:pPr algn="l"/>
            <a:r>
              <a:rPr lang="en-US" sz="2200" b="0" dirty="0" smtClean="0"/>
              <a:t>by  mobile devices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State stored in floating gate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Variable charge stored in</a:t>
            </a:r>
          </a:p>
          <a:p>
            <a:pPr algn="l"/>
            <a:r>
              <a:rPr lang="en-US" sz="2200" b="0" dirty="0" smtClean="0"/>
              <a:t>gate allows Multi-Level</a:t>
            </a:r>
          </a:p>
          <a:p>
            <a:pPr algn="l"/>
            <a:r>
              <a:rPr lang="en-US" sz="2200" b="0" dirty="0" smtClean="0"/>
              <a:t>Cells (MLC)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Limited write endurance</a:t>
            </a:r>
            <a:endParaRPr lang="en-US" sz="22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226029" y="5499230"/>
            <a:ext cx="1558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Image: Wikipedia</a:t>
            </a:r>
            <a:endParaRPr lang="en-US" sz="1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72974" y="5883659"/>
            <a:ext cx="819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Flash now popular for high performance enterprise storage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baseline="0" dirty="0" smtClean="0"/>
              <a:t> memory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837" y="1374552"/>
          <a:ext cx="6000327" cy="234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23"/>
                <a:gridCol w="2096795"/>
                <a:gridCol w="2000109"/>
              </a:tblGrid>
              <a:tr h="488719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Flash</a:t>
                      </a: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WD 10Krpm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OCZ </a:t>
                      </a:r>
                      <a:r>
                        <a:rPr lang="en-US" dirty="0" err="1" smtClean="0"/>
                        <a:t>RevoDrive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Seq.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190MB/s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Random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10ms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90µs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$/GB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0643" y="3917374"/>
            <a:ext cx="70855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much lower read latency than disk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eliminates performance difference</a:t>
            </a:r>
            <a:br>
              <a:rPr lang="en-US" sz="2800" b="0" dirty="0" smtClean="0"/>
            </a:br>
            <a:r>
              <a:rPr lang="en-US" sz="2800" b="0" dirty="0" smtClean="0"/>
              <a:t>between random and sequential accesses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Current DBMS optimized for disk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6240" y="1412776"/>
            <a:ext cx="79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2011</a:t>
            </a:r>
            <a:br>
              <a:rPr lang="en-US" sz="1400" b="0" dirty="0" smtClean="0"/>
            </a:br>
            <a:r>
              <a:rPr lang="en-US" sz="1400" b="0" dirty="0" smtClean="0"/>
              <a:t>devices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7637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query plans unchanged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48132" name="Picture 4" descr="C:\Users\Steve\AppData\Local\Microsoft\Windows\Temporary Internet Files\Content.IE5\L0EU03D8\MC9000788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1052736"/>
            <a:ext cx="2581275" cy="3152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4786" y="2780928"/>
            <a:ext cx="749115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Flash gives better performance, but…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Query plans do not need to be changed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Using commercial DBMS – IBM DB2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0.9% of scan </a:t>
            </a:r>
            <a:r>
              <a:rPr lang="en-US" sz="2500" b="0" dirty="0" err="1" smtClean="0"/>
              <a:t>selectivities</a:t>
            </a:r>
            <a:r>
              <a:rPr lang="en-US" sz="2500" b="0" dirty="0" smtClean="0"/>
              <a:t> change access path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Join choice matters on disk, but not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Intelligent layout does not depend on query opt.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</p:txBody>
      </p:sp>
    </p:spTree>
    <p:extLst>
      <p:ext uri="{BB962C8B-B14F-4D97-AF65-F5344CB8AC3E}">
        <p14:creationId xmlns:p14="http://schemas.microsoft.com/office/powerpoint/2010/main" val="23744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Experimental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two key aspects of query plans</a:t>
            </a:r>
          </a:p>
          <a:p>
            <a:pPr lvl="1"/>
            <a:r>
              <a:rPr lang="en-US" dirty="0" smtClean="0"/>
              <a:t>Access paths (scan type)</a:t>
            </a:r>
          </a:p>
          <a:p>
            <a:pPr lvl="1"/>
            <a:r>
              <a:rPr lang="en-US" dirty="0" smtClean="0"/>
              <a:t>Join type</a:t>
            </a:r>
          </a:p>
          <a:p>
            <a:r>
              <a:rPr lang="en-US" dirty="0" smtClean="0"/>
              <a:t>Force specific query plans and measure </a:t>
            </a:r>
            <a:r>
              <a:rPr lang="en-US" i="1" dirty="0" smtClean="0"/>
              <a:t>actual</a:t>
            </a:r>
            <a:r>
              <a:rPr lang="en-US" dirty="0" smtClean="0"/>
              <a:t> performance</a:t>
            </a:r>
          </a:p>
          <a:p>
            <a:r>
              <a:rPr lang="en-US" dirty="0" smtClean="0"/>
              <a:t>Determine performance difference between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DB2</a:t>
            </a:r>
            <a:r>
              <a:rPr lang="en-US" baseline="0" dirty="0" smtClean="0"/>
              <a:t> v9.7</a:t>
            </a:r>
          </a:p>
          <a:p>
            <a:r>
              <a:rPr lang="en-US" dirty="0" smtClean="0"/>
              <a:t>Intel core 2 (dual core)</a:t>
            </a:r>
          </a:p>
          <a:p>
            <a:r>
              <a:rPr lang="en-US" dirty="0" smtClean="0"/>
              <a:t>2GB memory</a:t>
            </a:r>
            <a:endParaRPr lang="en-US" baseline="0" dirty="0" smtClean="0"/>
          </a:p>
          <a:p>
            <a:r>
              <a:rPr lang="en-US" dirty="0" smtClean="0"/>
              <a:t>Disk: WD </a:t>
            </a:r>
            <a:r>
              <a:rPr lang="en-US" dirty="0" err="1" smtClean="0"/>
              <a:t>VelociRaptor</a:t>
            </a:r>
            <a:r>
              <a:rPr lang="en-US" dirty="0" smtClean="0"/>
              <a:t> 10Krpm drive</a:t>
            </a:r>
          </a:p>
          <a:p>
            <a:r>
              <a:rPr lang="en-US" dirty="0" smtClean="0"/>
              <a:t>Flash: OCZ </a:t>
            </a:r>
            <a:r>
              <a:rPr lang="en-US" dirty="0" err="1" smtClean="0"/>
              <a:t>RevoDrive</a:t>
            </a:r>
            <a:r>
              <a:rPr lang="en-US" dirty="0" smtClean="0"/>
              <a:t> </a:t>
            </a:r>
            <a:r>
              <a:rPr lang="en-US" dirty="0" err="1" smtClean="0"/>
              <a:t>PCIe</a:t>
            </a:r>
            <a:endParaRPr lang="en-US" dirty="0" smtClean="0"/>
          </a:p>
          <a:p>
            <a:r>
              <a:rPr lang="en-US" dirty="0" smtClean="0"/>
              <a:t>Wisconsin Benchmark schema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Ongoing: NVRAM </a:t>
            </a:r>
            <a:r>
              <a:rPr lang="en-US" dirty="0" smtClean="0"/>
              <a:t>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Hypothesis: Recovery/durability changes instruction ordering requirements</a:t>
            </a:r>
          </a:p>
          <a:p>
            <a:pPr lvl="1"/>
            <a:r>
              <a:rPr lang="en-US" sz="2400" baseline="0" dirty="0" smtClean="0"/>
              <a:t>Persisting</a:t>
            </a:r>
            <a:r>
              <a:rPr lang="en-US" sz="2400" dirty="0" smtClean="0"/>
              <a:t> in program order yields poor performance</a:t>
            </a:r>
          </a:p>
          <a:p>
            <a:pPr lvl="1"/>
            <a:r>
              <a:rPr lang="en-US" sz="2400" baseline="0" dirty="0" smtClean="0"/>
              <a:t>Annotating</a:t>
            </a:r>
            <a:r>
              <a:rPr lang="en-US" sz="2400" dirty="0" smtClean="0"/>
              <a:t> persist order difficult</a:t>
            </a:r>
            <a:endParaRPr lang="en-US" sz="2400" baseline="0" dirty="0" smtClean="0"/>
          </a:p>
          <a:p>
            <a:r>
              <a:rPr lang="en-US" sz="2800" dirty="0" smtClean="0"/>
              <a:t>Similar to </a:t>
            </a:r>
            <a:r>
              <a:rPr lang="en-US" sz="2800" i="1" dirty="0" smtClean="0"/>
              <a:t>memory</a:t>
            </a:r>
            <a:r>
              <a:rPr lang="en-US" sz="2800" baseline="0" dirty="0" smtClean="0"/>
              <a:t> </a:t>
            </a:r>
            <a:r>
              <a:rPr lang="en-US" sz="2800" i="1" baseline="0" dirty="0" smtClean="0"/>
              <a:t>consistency models</a:t>
            </a:r>
          </a:p>
          <a:p>
            <a:pPr lvl="1"/>
            <a:r>
              <a:rPr lang="en-US" sz="2400" dirty="0" smtClean="0"/>
              <a:t>Define order that </a:t>
            </a:r>
            <a:r>
              <a:rPr lang="en-US" sz="2400" i="1" dirty="0" smtClean="0"/>
              <a:t>writes</a:t>
            </a:r>
            <a:r>
              <a:rPr lang="en-US" sz="2400" dirty="0" smtClean="0"/>
              <a:t> observed</a:t>
            </a:r>
          </a:p>
          <a:p>
            <a:pPr lvl="1"/>
            <a:r>
              <a:rPr lang="en-US" sz="2400" dirty="0" smtClean="0"/>
              <a:t>Persistence defines order that </a:t>
            </a:r>
            <a:r>
              <a:rPr lang="en-US" sz="2400" i="1" dirty="0" smtClean="0"/>
              <a:t>persists</a:t>
            </a:r>
            <a:r>
              <a:rPr lang="en-US" sz="2400" dirty="0" smtClean="0"/>
              <a:t> </a:t>
            </a:r>
            <a:r>
              <a:rPr lang="en-US" sz="2400" dirty="0" smtClean="0"/>
              <a:t>observed</a:t>
            </a:r>
          </a:p>
          <a:p>
            <a:r>
              <a:rPr lang="en-US" sz="2800" i="1" dirty="0" smtClean="0"/>
              <a:t>Persistent Memory Consistency (PMC)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744" y="5769260"/>
            <a:ext cx="866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Provide </a:t>
            </a:r>
            <a:r>
              <a:rPr lang="en-US" sz="2800" b="0" i="1" dirty="0" smtClean="0">
                <a:solidFill>
                  <a:srgbClr val="FF0909"/>
                </a:solidFill>
              </a:rPr>
              <a:t>high performance, intuitive persistence model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945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7128" y="5841268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Relation scan: high selectivity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9298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4696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1"/>
          </p:cNvCxnSpPr>
          <p:nvPr/>
        </p:nvCxnSpPr>
        <p:spPr bwMode="auto">
          <a:xfrm>
            <a:off x="2303748" y="2636912"/>
            <a:ext cx="2556284" cy="194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19" idx="1"/>
          </p:cNvCxnSpPr>
          <p:nvPr/>
        </p:nvCxnSpPr>
        <p:spPr bwMode="auto">
          <a:xfrm>
            <a:off x="2303748" y="2636912"/>
            <a:ext cx="2556284" cy="11341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27" idx="1"/>
          </p:cNvCxnSpPr>
          <p:nvPr/>
        </p:nvCxnSpPr>
        <p:spPr bwMode="auto">
          <a:xfrm>
            <a:off x="2339752" y="2636912"/>
            <a:ext cx="2520280" cy="2450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004905" y="584126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Index scan: low selectivity</a:t>
            </a:r>
            <a:endParaRPr lang="en-US" b="0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2331720" y="2636520"/>
            <a:ext cx="2484120" cy="2423160"/>
          </a:xfrm>
          <a:custGeom>
            <a:avLst/>
            <a:gdLst>
              <a:gd name="connsiteX0" fmla="*/ 0 w 2484120"/>
              <a:gd name="connsiteY0" fmla="*/ 0 h 2423160"/>
              <a:gd name="connsiteX1" fmla="*/ 1097280 w 2484120"/>
              <a:gd name="connsiteY1" fmla="*/ 365760 h 2423160"/>
              <a:gd name="connsiteX2" fmla="*/ 1767840 w 2484120"/>
              <a:gd name="connsiteY2" fmla="*/ 1600200 h 2423160"/>
              <a:gd name="connsiteX3" fmla="*/ 2484120 w 2484120"/>
              <a:gd name="connsiteY3" fmla="*/ 242316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120" h="2423160">
                <a:moveTo>
                  <a:pt x="0" y="0"/>
                </a:moveTo>
                <a:cubicBezTo>
                  <a:pt x="401320" y="49530"/>
                  <a:pt x="802640" y="99060"/>
                  <a:pt x="1097280" y="365760"/>
                </a:cubicBezTo>
                <a:cubicBezTo>
                  <a:pt x="1391920" y="632460"/>
                  <a:pt x="1536700" y="1257300"/>
                  <a:pt x="1767840" y="1600200"/>
                </a:cubicBezTo>
                <a:cubicBezTo>
                  <a:pt x="1998980" y="1943100"/>
                  <a:pt x="2241550" y="2183130"/>
                  <a:pt x="2484120" y="242316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09372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8648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3" name="TextBox 52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43808" y="1664804"/>
            <a:ext cx="928216" cy="369332"/>
            <a:chOff x="2843808" y="1664804"/>
            <a:chExt cx="928216" cy="369332"/>
          </a:xfrm>
        </p:grpSpPr>
        <p:sp>
          <p:nvSpPr>
            <p:cNvPr id="34" name="Oval 33"/>
            <p:cNvSpPr/>
            <p:nvPr/>
          </p:nvSpPr>
          <p:spPr bwMode="auto">
            <a:xfrm>
              <a:off x="2843808" y="177281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4629" y="166480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{5;10}</a:t>
              </a:r>
              <a:endParaRPr lang="en-US" sz="1800" b="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84629" y="20515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{17;7}</a:t>
            </a:r>
            <a:endParaRPr lang="en-US" sz="1800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2984629" y="23848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{10;1}</a:t>
            </a:r>
            <a:endParaRPr lang="en-US" sz="1800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2995712" y="27089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{17;5}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926582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55112E-17 L -3.05556E-6 0.1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1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347 L -3.05556E-6 -0.05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3.05556E-6 -0.047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2" grpId="0" animBg="1"/>
      <p:bldP spid="43" grpId="0"/>
      <p:bldP spid="46" grpId="0"/>
      <p:bldP spid="4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843808" y="177281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cxnSp>
        <p:nvCxnSpPr>
          <p:cNvPr id="47" name="Straight Arrow Connector 46"/>
          <p:cNvCxnSpPr>
            <a:stCxn id="34" idx="6"/>
            <a:endCxn id="14" idx="1"/>
          </p:cNvCxnSpPr>
          <p:nvPr/>
        </p:nvCxnSpPr>
        <p:spPr bwMode="auto">
          <a:xfrm>
            <a:off x="3059832" y="1880828"/>
            <a:ext cx="1800200" cy="950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35" idx="6"/>
            <a:endCxn id="19" idx="1"/>
          </p:cNvCxnSpPr>
          <p:nvPr/>
        </p:nvCxnSpPr>
        <p:spPr bwMode="auto">
          <a:xfrm>
            <a:off x="3059832" y="2228867"/>
            <a:ext cx="1800200" cy="1542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" idx="6"/>
            <a:endCxn id="27" idx="1"/>
          </p:cNvCxnSpPr>
          <p:nvPr/>
        </p:nvCxnSpPr>
        <p:spPr bwMode="auto">
          <a:xfrm>
            <a:off x="3059832" y="2576906"/>
            <a:ext cx="1800200" cy="251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2" idx="6"/>
            <a:endCxn id="27" idx="1"/>
          </p:cNvCxnSpPr>
          <p:nvPr/>
        </p:nvCxnSpPr>
        <p:spPr bwMode="auto">
          <a:xfrm>
            <a:off x="3059832" y="2924944"/>
            <a:ext cx="1800200" cy="21622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591330" y="5841268"/>
            <a:ext cx="396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</a:t>
            </a:r>
            <a:r>
              <a:rPr lang="en-US" b="0" dirty="0" smtClean="0"/>
              <a:t>-sort scan: mid </a:t>
            </a:r>
            <a:r>
              <a:rPr lang="en-US" b="0" dirty="0" err="1" smtClean="0"/>
              <a:t>selectivities</a:t>
            </a:r>
            <a:endParaRPr lang="en-US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61871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Selecting access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6673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Below 10% selectivity use index scan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Above 10% selectivity use relation scan</a:t>
            </a:r>
            <a:endParaRPr lang="en-US" sz="2800" b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39639" y="2379790"/>
            <a:ext cx="4504569" cy="3748482"/>
            <a:chOff x="1939639" y="2420888"/>
            <a:chExt cx="4504569" cy="3748482"/>
          </a:xfrm>
        </p:grpSpPr>
        <p:grpSp>
          <p:nvGrpSpPr>
            <p:cNvPr id="13" name="Group 12"/>
            <p:cNvGrpSpPr/>
            <p:nvPr/>
          </p:nvGrpSpPr>
          <p:grpSpPr>
            <a:xfrm>
              <a:off x="2555776" y="2420888"/>
              <a:ext cx="3888432" cy="3240360"/>
              <a:chOff x="2555776" y="2420888"/>
              <a:chExt cx="3888432" cy="324036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rot="5400000">
                <a:off x="971600" y="4041068"/>
                <a:ext cx="324036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555776" y="5661248"/>
                <a:ext cx="388843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3595739" y="5769260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Selectivity (%)</a:t>
              </a:r>
              <a:endParaRPr 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07387" y="3841013"/>
              <a:ext cx="1864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Runtime (time)</a:t>
              </a:r>
              <a:endParaRPr lang="en-US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1780" y="2775834"/>
            <a:ext cx="3708412" cy="432048"/>
            <a:chOff x="2591780" y="2816932"/>
            <a:chExt cx="3708412" cy="432048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2591780" y="3248980"/>
              <a:ext cx="370841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914404" y="2816932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Relation scan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20966558">
            <a:off x="2337182" y="2451798"/>
            <a:ext cx="3721021" cy="2592288"/>
            <a:chOff x="2579171" y="2420888"/>
            <a:chExt cx="3721021" cy="2592288"/>
          </a:xfrm>
        </p:grpSpPr>
        <p:cxnSp>
          <p:nvCxnSpPr>
            <p:cNvPr id="24" name="Straight Connector 23"/>
            <p:cNvCxnSpPr/>
            <p:nvPr/>
          </p:nvCxnSpPr>
          <p:spPr bwMode="auto">
            <a:xfrm flipV="1">
              <a:off x="2591780" y="2420888"/>
              <a:ext cx="3708412" cy="25922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 rot="19503165">
              <a:off x="2579171" y="4041068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Index scan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 rot="5400000">
            <a:off x="3131840" y="4005064"/>
            <a:ext cx="32403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64905" y="6099683"/>
            <a:ext cx="781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Flash’s low latency should shift break-even point to right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3698 0.037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48844E-6 L 0.13385 2.488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869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7907" y="5955667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Implication: relation scan preferred even on flash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64904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27 </a:t>
            </a:r>
            <a:r>
              <a:rPr lang="en-US" dirty="0" err="1" smtClean="0">
                <a:solidFill>
                  <a:srgbClr val="FF0000"/>
                </a:solidFill>
              </a:rPr>
              <a:t>tuples</a:t>
            </a:r>
            <a:r>
              <a:rPr lang="en-US" dirty="0" smtClean="0">
                <a:solidFill>
                  <a:srgbClr val="FF0000"/>
                </a:solidFill>
              </a:rPr>
              <a:t>/page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at 4% row sel.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expect 67% pages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1943708" y="2924944"/>
            <a:ext cx="1224136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32088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Understanding and Abstracting Total Data Center </a:t>
            </a:r>
            <a:r>
              <a:rPr lang="en-US" sz="2800" dirty="0" smtClean="0"/>
              <a:t>Power [WEED ‘09]</a:t>
            </a:r>
            <a:endParaRPr lang="en-US" sz="2800" dirty="0" smtClean="0"/>
          </a:p>
          <a:p>
            <a:pPr lvl="1"/>
            <a:r>
              <a:rPr lang="en-US" sz="2400" dirty="0" smtClean="0"/>
              <a:t>Data center power model encompassing all components</a:t>
            </a:r>
            <a:endParaRPr lang="en-US" sz="2400" dirty="0" smtClean="0"/>
          </a:p>
          <a:p>
            <a:r>
              <a:rPr lang="en-US" sz="2800" dirty="0" err="1" smtClean="0"/>
              <a:t>PowerRouting</a:t>
            </a:r>
            <a:r>
              <a:rPr lang="en-US" sz="2800" dirty="0" smtClean="0"/>
              <a:t>: Dynamic Power Provisioning in the </a:t>
            </a:r>
            <a:r>
              <a:rPr lang="en-US" sz="2800" dirty="0" err="1" smtClean="0"/>
              <a:t>DataCenter</a:t>
            </a:r>
            <a:r>
              <a:rPr lang="en-US" sz="2800" dirty="0" smtClean="0"/>
              <a:t> [ASPLOS ‘10]</a:t>
            </a:r>
          </a:p>
          <a:p>
            <a:pPr lvl="1"/>
            <a:r>
              <a:rPr lang="en-US" sz="2400" dirty="0" smtClean="0"/>
              <a:t>Better utilize installed power infrastructure by introducing power feed switching mechanisms and smart control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707533" y="4617132"/>
            <a:ext cx="3728934" cy="2011077"/>
            <a:chOff x="2162142" y="4090555"/>
            <a:chExt cx="4648096" cy="2506797"/>
          </a:xfrm>
        </p:grpSpPr>
        <p:grpSp>
          <p:nvGrpSpPr>
            <p:cNvPr id="5" name="Group 5"/>
            <p:cNvGrpSpPr/>
            <p:nvPr/>
          </p:nvGrpSpPr>
          <p:grpSpPr>
            <a:xfrm>
              <a:off x="2162142" y="4090555"/>
              <a:ext cx="961469" cy="948669"/>
              <a:chOff x="3561544" y="1255689"/>
              <a:chExt cx="1063373" cy="104567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561544" y="1255689"/>
                <a:ext cx="1063373" cy="1045677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1" descr="Filename: j0379767.wmf&#10;Keywords: electrical plugs, electricity, household ...&#10;File Size: 11 K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6752" y="1322162"/>
                <a:ext cx="811249" cy="850698"/>
              </a:xfrm>
              <a:prstGeom prst="rect">
                <a:avLst/>
              </a:prstGeom>
              <a:noFill/>
            </p:spPr>
          </p:pic>
        </p:grpSp>
        <p:grpSp>
          <p:nvGrpSpPr>
            <p:cNvPr id="8" name="Group 8"/>
            <p:cNvGrpSpPr/>
            <p:nvPr/>
          </p:nvGrpSpPr>
          <p:grpSpPr>
            <a:xfrm>
              <a:off x="5848769" y="4090555"/>
              <a:ext cx="961469" cy="948669"/>
              <a:chOff x="3561544" y="1255689"/>
              <a:chExt cx="1063373" cy="104567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561544" y="1255689"/>
                <a:ext cx="1063373" cy="1045677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1" descr="Filename: j0379767.wmf&#10;Keywords: electrical plugs, electricity, household ...&#10;File Size: 11 K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6752" y="1322162"/>
                <a:ext cx="811249" cy="850698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ight Arrow 10"/>
            <p:cNvSpPr/>
            <p:nvPr/>
          </p:nvSpPr>
          <p:spPr>
            <a:xfrm rot="13673132">
              <a:off x="3100628" y="4667865"/>
              <a:ext cx="1103086" cy="537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7926868" flipH="1">
              <a:off x="4762508" y="4667865"/>
              <a:ext cx="1103086" cy="537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2742" y="4453780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Calibri" pitchFamily="34" charset="0"/>
                  <a:cs typeface="Calibri" pitchFamily="34" charset="0"/>
                </a:rPr>
                <a:t>?</a:t>
              </a:r>
              <a:endParaRPr lang="en-US" sz="60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4" name="Picture 13" descr="rack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1279" y="5514562"/>
              <a:ext cx="1139778" cy="108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0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performance on disk depends on: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Relation sizes</a:t>
            </a:r>
          </a:p>
          <a:p>
            <a:pPr lvl="1"/>
            <a:r>
              <a:rPr lang="en-US" dirty="0" err="1" smtClean="0"/>
              <a:t>Projectivity</a:t>
            </a:r>
            <a:endParaRPr lang="en-US" dirty="0" smtClean="0"/>
          </a:p>
          <a:p>
            <a:r>
              <a:rPr lang="en-US" dirty="0" smtClean="0"/>
              <a:t>These determine</a:t>
            </a:r>
          </a:p>
          <a:p>
            <a:pPr lvl="1"/>
            <a:r>
              <a:rPr lang="en-US" dirty="0" smtClean="0"/>
              <a:t>Device access patterns</a:t>
            </a:r>
          </a:p>
          <a:p>
            <a:pPr lvl="1"/>
            <a:r>
              <a:rPr lang="en-US" dirty="0" smtClean="0"/>
              <a:t>Data read and written to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22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0980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73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640452" y="3645024"/>
            <a:ext cx="288032" cy="576064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 bwMode="auto">
          <a:xfrm rot="16200000" flipV="1">
            <a:off x="7848364" y="2708920"/>
            <a:ext cx="1368152" cy="50405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84860" y="1880828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bound outlier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099" y="6027675"/>
            <a:ext cx="869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 insensitive to join type – 5.4% avg. difference w/o outlier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6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Flash and DRAM expected to stop scaling in the next few years</a:t>
            </a:r>
          </a:p>
          <a:p>
            <a:pPr lvl="1"/>
            <a:r>
              <a:rPr lang="en-US" dirty="0" smtClean="0"/>
              <a:t>Need scalable dense replacements for both</a:t>
            </a:r>
          </a:p>
          <a:p>
            <a:pPr lvl="1"/>
            <a:r>
              <a:rPr lang="en-US" dirty="0" smtClean="0"/>
              <a:t>Numerous technologies for “Storage Class Memory” or “Universal Memory”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67550" y="4329100"/>
            <a:ext cx="6408901" cy="1384995"/>
            <a:chOff x="1475467" y="4473116"/>
            <a:chExt cx="6408901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1475467" y="4473116"/>
              <a:ext cx="29113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Resistive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Phase Change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Memristor</a:t>
              </a:r>
              <a:endParaRPr lang="en-US" sz="2800" b="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16752" y="4473116"/>
              <a:ext cx="346761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Magnetic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STT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FerroElectric</a:t>
              </a:r>
              <a:r>
                <a:rPr lang="en-US" sz="2800" b="0" dirty="0" smtClean="0"/>
                <a:t> RAM</a:t>
              </a:r>
              <a:endParaRPr lang="en-US" sz="28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4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read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NVRAM read latency may be up to 5x DRAM read latency [IBM]</a:t>
            </a:r>
          </a:p>
          <a:p>
            <a:pPr lvl="1"/>
            <a:r>
              <a:rPr lang="en-US" dirty="0" smtClean="0"/>
              <a:t>Greater if not connected via main memory bus</a:t>
            </a:r>
          </a:p>
          <a:p>
            <a:r>
              <a:rPr lang="en-US" dirty="0" smtClean="0"/>
              <a:t>Require DRAM/on-chip cache to accelerate reads</a:t>
            </a:r>
          </a:p>
          <a:p>
            <a:r>
              <a:rPr lang="en-US" dirty="0" smtClean="0"/>
              <a:t>Traditional software-managed DRAM buffer pool or hardware-managed DRAM cache?</a:t>
            </a:r>
          </a:p>
          <a:p>
            <a:pPr lvl="1"/>
            <a:r>
              <a:rPr lang="en-US" dirty="0" smtClean="0"/>
              <a:t>Depends on capacity necessary to improve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71700" y="1124744"/>
            <a:ext cx="5616624" cy="4608512"/>
            <a:chOff x="900113" y="233363"/>
            <a:chExt cx="7343775" cy="639127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233363"/>
              <a:ext cx="73437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2614017"/>
              <a:ext cx="369570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437" y="6021288"/>
            <a:ext cx="872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Caches likely required but  even small capacity largely effective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35696" y="872716"/>
            <a:ext cx="5652628" cy="4912403"/>
            <a:chOff x="904875" y="233363"/>
            <a:chExt cx="7334250" cy="63912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75" y="233363"/>
              <a:ext cx="7334250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24744"/>
              <a:ext cx="2705100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009" y="6021288"/>
            <a:ext cx="811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B-Trees, append-heavy, and small tables cache effectively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r>
              <a:rPr lang="en-US" baseline="0" dirty="0" smtClean="0"/>
              <a:t> Commit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</a:t>
            </a:r>
            <a:r>
              <a:rPr lang="en-US" baseline="0" dirty="0" smtClean="0"/>
              <a:t> only allows so much room</a:t>
            </a:r>
          </a:p>
          <a:p>
            <a:r>
              <a:rPr lang="en-US" baseline="0" dirty="0" smtClean="0"/>
              <a:t>Group Commit large software effort</a:t>
            </a:r>
          </a:p>
          <a:p>
            <a:pPr lvl="1"/>
            <a:r>
              <a:rPr lang="en-US" dirty="0" smtClean="0"/>
              <a:t>Useful</a:t>
            </a:r>
            <a:r>
              <a:rPr lang="en-US" baseline="0" dirty="0" smtClean="0"/>
              <a:t> mechanism for NVRAM persistence (not just OLTP)</a:t>
            </a:r>
          </a:p>
          <a:p>
            <a:pPr lvl="0"/>
            <a:r>
              <a:rPr lang="en-US" dirty="0" smtClean="0"/>
              <a:t>Intend to include:</a:t>
            </a:r>
          </a:p>
          <a:p>
            <a:pPr lvl="1"/>
            <a:r>
              <a:rPr lang="en-US" dirty="0" smtClean="0"/>
              <a:t>Description of new data structures to efficiently track and log dirty regions</a:t>
            </a:r>
          </a:p>
          <a:p>
            <a:pPr lvl="1"/>
            <a:r>
              <a:rPr lang="en-US" dirty="0" smtClean="0"/>
              <a:t>Batch</a:t>
            </a:r>
            <a:r>
              <a:rPr lang="en-US" baseline="0" dirty="0" smtClean="0"/>
              <a:t> management to quickly persist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</a:t>
            </a:r>
            <a:r>
              <a:rPr lang="en-US" baseline="0" dirty="0" smtClean="0"/>
              <a:t> to include detailed study of timing model and bandwidth reservation</a:t>
            </a:r>
          </a:p>
          <a:p>
            <a:r>
              <a:rPr lang="en-US" baseline="0" dirty="0" smtClean="0"/>
              <a:t>More detail</a:t>
            </a:r>
          </a:p>
          <a:p>
            <a:r>
              <a:rPr lang="en-US" dirty="0" smtClean="0"/>
              <a:t>Quantify</a:t>
            </a:r>
            <a:r>
              <a:rPr lang="en-US" baseline="0" dirty="0" smtClean="0"/>
              <a:t> accuracy and 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  <a:endParaRPr lang="en-US" dirty="0" smtClean="0"/>
          </a:p>
          <a:p>
            <a:r>
              <a:rPr lang="en-US" dirty="0" smtClean="0"/>
              <a:t>NVRAM OLTP recovery management</a:t>
            </a:r>
            <a:endParaRPr lang="en-US" dirty="0" smtClean="0"/>
          </a:p>
          <a:p>
            <a:r>
              <a:rPr lang="en-US" dirty="0" smtClean="0"/>
              <a:t>Persistent Memory Consistency (PMC)</a:t>
            </a:r>
          </a:p>
          <a:p>
            <a:r>
              <a:rPr lang="en-US" dirty="0"/>
              <a:t>Ex: data structure and consistency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 to include quantitative</a:t>
            </a:r>
            <a:r>
              <a:rPr lang="en-US" baseline="0" dirty="0" smtClean="0"/>
              <a:t> study of:</a:t>
            </a:r>
          </a:p>
          <a:p>
            <a:pPr lvl="1"/>
            <a:r>
              <a:rPr lang="en-US" dirty="0" smtClean="0"/>
              <a:t>Persist bandwidth required for each mechanism</a:t>
            </a:r>
          </a:p>
          <a:p>
            <a:pPr lvl="2"/>
            <a:r>
              <a:rPr lang="en-US" dirty="0" smtClean="0"/>
              <a:t>Group commit is </a:t>
            </a:r>
            <a:r>
              <a:rPr lang="en-US" dirty="0" err="1" smtClean="0"/>
              <a:t>bursty</a:t>
            </a:r>
            <a:r>
              <a:rPr lang="en-US" dirty="0" smtClean="0"/>
              <a:t>, required more bandwidth</a:t>
            </a:r>
          </a:p>
          <a:p>
            <a:pPr lvl="1"/>
            <a:r>
              <a:rPr lang="en-US" dirty="0" smtClean="0"/>
              <a:t>Device lifetime</a:t>
            </a:r>
            <a:r>
              <a:rPr lang="en-US" baseline="0" dirty="0" smtClean="0"/>
              <a:t> due to write endurance</a:t>
            </a:r>
          </a:p>
          <a:p>
            <a:pPr lvl="2"/>
            <a:r>
              <a:rPr lang="en-US" dirty="0" smtClean="0"/>
              <a:t>Each recovery mechanism</a:t>
            </a:r>
            <a:r>
              <a:rPr lang="en-US" baseline="0" dirty="0" smtClean="0"/>
              <a:t> produces varying quantity of persists and distributes persists across addresses/cells differently</a:t>
            </a:r>
          </a:p>
          <a:p>
            <a:pPr lvl="2"/>
            <a:r>
              <a:rPr lang="en-US" dirty="0" smtClean="0"/>
              <a:t>Prior work imagines hardware to distribute writes to the same address across numerous cells.  Consider device lifetime with hardware ware-leveling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I/O through byte-addressable, persistent </a:t>
            </a:r>
            <a:r>
              <a:rPr lang="en-US" dirty="0" smtClean="0"/>
              <a:t>memory – Condit </a:t>
            </a:r>
            <a:r>
              <a:rPr lang="en-US" i="1" dirty="0" smtClean="0"/>
              <a:t>et al.</a:t>
            </a:r>
            <a:endParaRPr lang="en-US" dirty="0" smtClean="0"/>
          </a:p>
          <a:p>
            <a:r>
              <a:rPr lang="en-US" dirty="0" smtClean="0"/>
              <a:t>Divide code into </a:t>
            </a:r>
            <a:r>
              <a:rPr lang="en-US" i="1" dirty="0" smtClean="0"/>
              <a:t>epochs </a:t>
            </a:r>
            <a:r>
              <a:rPr lang="en-US" dirty="0" smtClean="0"/>
              <a:t>with </a:t>
            </a:r>
            <a:r>
              <a:rPr lang="en-US" i="1" dirty="0" smtClean="0"/>
              <a:t>epoch barriers</a:t>
            </a:r>
            <a:endParaRPr lang="en-US" dirty="0" smtClean="0"/>
          </a:p>
          <a:p>
            <a:pPr lvl="1"/>
            <a:r>
              <a:rPr lang="en-US" dirty="0" smtClean="0"/>
              <a:t>Persists within same epoch occur in parallel</a:t>
            </a:r>
          </a:p>
          <a:p>
            <a:pPr lvl="1"/>
            <a:r>
              <a:rPr lang="en-US" dirty="0" smtClean="0"/>
              <a:t>Persists may not reorder across barriers</a:t>
            </a:r>
          </a:p>
          <a:p>
            <a:pPr lvl="1"/>
            <a:r>
              <a:rPr lang="en-US" dirty="0" smtClean="0"/>
              <a:t>Shared memory accesses w/ at least one write imply epoch order between threads</a:t>
            </a:r>
          </a:p>
          <a:p>
            <a:r>
              <a:rPr lang="en-US" dirty="0" smtClean="0"/>
              <a:t>Propose hardware (cache extensions)</a:t>
            </a:r>
          </a:p>
          <a:p>
            <a:r>
              <a:rPr lang="en-US" dirty="0" smtClean="0"/>
              <a:t>No races in persist epochs (even volatile synchronization)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1059189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2782" y="2907304"/>
            <a:ext cx="5927390" cy="2141876"/>
            <a:chOff x="1799692" y="1497225"/>
            <a:chExt cx="5943781" cy="2147799"/>
          </a:xfrm>
        </p:grpSpPr>
        <p:grpSp>
          <p:nvGrpSpPr>
            <p:cNvPr id="11" name="Group 10"/>
            <p:cNvGrpSpPr/>
            <p:nvPr/>
          </p:nvGrpSpPr>
          <p:grpSpPr>
            <a:xfrm>
              <a:off x="179969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stCxn id="29" idx="3"/>
                  <a:endCxn id="26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8" idx="3"/>
                  <a:endCxn id="26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>
              <a:stCxn id="27" idx="3"/>
              <a:endCxn id="26" idx="3"/>
            </p:cNvCxnSpPr>
            <p:nvPr/>
          </p:nvCxnSpPr>
          <p:spPr>
            <a:xfrm>
              <a:off x="229499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29727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0" idx="3"/>
              <a:endCxn id="19" idx="3"/>
            </p:cNvCxnSpPr>
            <p:nvPr/>
          </p:nvCxnSpPr>
          <p:spPr>
            <a:xfrm>
              <a:off x="579257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6" idx="7"/>
              <a:endCxn id="22" idx="1"/>
            </p:cNvCxnSpPr>
            <p:nvPr/>
          </p:nvCxnSpPr>
          <p:spPr>
            <a:xfrm flipV="1">
              <a:off x="4173358" y="1725825"/>
              <a:ext cx="1123914" cy="1506654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1" idx="1"/>
            </p:cNvCxnSpPr>
            <p:nvPr/>
          </p:nvCxnSpPr>
          <p:spPr>
            <a:xfrm flipV="1">
              <a:off x="4245893" y="2355043"/>
              <a:ext cx="1051379" cy="1048318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5"/>
              <a:endCxn id="20" idx="1"/>
            </p:cNvCxnSpPr>
            <p:nvPr/>
          </p:nvCxnSpPr>
          <p:spPr>
            <a:xfrm flipV="1">
              <a:off x="4173358" y="2984261"/>
              <a:ext cx="1123914" cy="589982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20414" y="5229200"/>
            <a:ext cx="7703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should persist in parallel with prev. counter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Restricts important programming patterns (batching)</a:t>
            </a:r>
          </a:p>
        </p:txBody>
      </p:sp>
    </p:spTree>
    <p:extLst>
      <p:ext uri="{BB962C8B-B14F-4D97-AF65-F5344CB8AC3E}">
        <p14:creationId xmlns:p14="http://schemas.microsoft.com/office/powerpoint/2010/main" val="10390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epochs from separate threads </a:t>
            </a:r>
            <a:r>
              <a:rPr lang="en-US" i="1" dirty="0" smtClean="0"/>
              <a:t>concurrent</a:t>
            </a:r>
            <a:r>
              <a:rPr lang="en-US" dirty="0" smtClean="0"/>
              <a:t> if they contain a race</a:t>
            </a:r>
          </a:p>
          <a:p>
            <a:pPr lvl="1"/>
            <a:r>
              <a:rPr lang="en-US" dirty="0" smtClean="0"/>
              <a:t>Subsequent epochs inherit order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564" y="3014950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6036" y="3063363"/>
            <a:ext cx="385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Similar to BPFS code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(barriers outside locks)</a:t>
            </a:r>
          </a:p>
          <a:p>
            <a:endParaRPr lang="en-US" sz="2400" b="0" i="1" dirty="0">
              <a:solidFill>
                <a:srgbClr val="FF0909"/>
              </a:solidFill>
            </a:endParaRP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Buffer persists in parallel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with previous counter</a:t>
            </a:r>
          </a:p>
        </p:txBody>
      </p:sp>
    </p:spTree>
    <p:extLst>
      <p:ext uri="{BB962C8B-B14F-4D97-AF65-F5344CB8AC3E}">
        <p14:creationId xmlns:p14="http://schemas.microsoft.com/office/powerpoint/2010/main" val="17549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84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11660" y="2204864"/>
            <a:ext cx="6740876" cy="2435831"/>
            <a:chOff x="2325189" y="3424253"/>
            <a:chExt cx="5943781" cy="2147799"/>
          </a:xfrm>
        </p:grpSpPr>
        <p:grpSp>
          <p:nvGrpSpPr>
            <p:cNvPr id="8" name="Group 7"/>
            <p:cNvGrpSpPr/>
            <p:nvPr/>
          </p:nvGrpSpPr>
          <p:grpSpPr>
            <a:xfrm>
              <a:off x="232518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3" idx="3"/>
                  <a:endCxn id="10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2" idx="3"/>
                  <a:endCxn id="10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>
              <a:stCxn id="11" idx="3"/>
              <a:endCxn id="10" idx="3"/>
            </p:cNvCxnSpPr>
            <p:nvPr/>
          </p:nvCxnSpPr>
          <p:spPr>
            <a:xfrm>
              <a:off x="282048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582276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>
              <a:stCxn id="20" idx="3"/>
              <a:endCxn id="19" idx="3"/>
            </p:cNvCxnSpPr>
            <p:nvPr/>
          </p:nvCxnSpPr>
          <p:spPr>
            <a:xfrm>
              <a:off x="631806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7"/>
              <a:endCxn id="22" idx="1"/>
            </p:cNvCxnSpPr>
            <p:nvPr/>
          </p:nvCxnSpPr>
          <p:spPr>
            <a:xfrm flipV="1">
              <a:off x="4698855" y="3652853"/>
              <a:ext cx="1123914" cy="150665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21" idx="1"/>
            </p:cNvCxnSpPr>
            <p:nvPr/>
          </p:nvCxnSpPr>
          <p:spPr>
            <a:xfrm flipV="1">
              <a:off x="4771390" y="4282071"/>
              <a:ext cx="1051379" cy="1048318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5"/>
              <a:endCxn id="20" idx="1"/>
            </p:cNvCxnSpPr>
            <p:nvPr/>
          </p:nvCxnSpPr>
          <p:spPr>
            <a:xfrm flipV="1">
              <a:off x="4698855" y="4911289"/>
              <a:ext cx="1123914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3"/>
              <a:endCxn id="22" idx="1"/>
            </p:cNvCxnSpPr>
            <p:nvPr/>
          </p:nvCxnSpPr>
          <p:spPr>
            <a:xfrm>
              <a:off x="2820489" y="3652853"/>
              <a:ext cx="300228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23740" y="5572052"/>
              <a:ext cx="346472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55222" y="1448780"/>
            <a:ext cx="6345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Race with counter orders with counter’s dependencies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8040" y="4761148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Adjacent insert from same thread enforces ordering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3923928" y="1848890"/>
            <a:ext cx="103829" cy="53599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</p:cNvCxnSpPr>
          <p:nvPr/>
        </p:nvCxnSpPr>
        <p:spPr>
          <a:xfrm flipV="1">
            <a:off x="5068640" y="4145206"/>
            <a:ext cx="0" cy="6159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555323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Prevents deadlock.  Removes most unnecessary constraints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Too complicated to be useful?</a:t>
            </a:r>
          </a:p>
        </p:txBody>
      </p:sp>
    </p:spTree>
    <p:extLst>
      <p:ext uri="{BB962C8B-B14F-4D97-AF65-F5344CB8AC3E}">
        <p14:creationId xmlns:p14="http://schemas.microsoft.com/office/powerpoint/2010/main" val="138212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analytics – leveraging fast random reads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NVRAM OLTP recovery management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Persistent Memory Consistency (PMC)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55483</TotalTime>
  <Words>3386</Words>
  <Application>Microsoft Office PowerPoint</Application>
  <PresentationFormat>On-screen Show (4:3)</PresentationFormat>
  <Paragraphs>824</Paragraphs>
  <Slides>84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86" baseType="lpstr">
      <vt:lpstr>Blank Presentation</vt:lpstr>
      <vt:lpstr>1_Blank Presentation</vt:lpstr>
      <vt:lpstr>Database and System Design for Emerging Storage Technologies</vt:lpstr>
      <vt:lpstr>Emerging storage technologies</vt:lpstr>
      <vt:lpstr>Optimizing systems for Flash/NVRAM</vt:lpstr>
      <vt:lpstr>Taking advantage of SSDs</vt:lpstr>
      <vt:lpstr>NVRAM OLTP optimization</vt:lpstr>
      <vt:lpstr>Ongoing: NVRAM programming models</vt:lpstr>
      <vt:lpstr>Additional publications</vt:lpstr>
      <vt:lpstr>Outline</vt:lpstr>
      <vt:lpstr>Outline</vt:lpstr>
      <vt:lpstr>Flash analytics optimization</vt:lpstr>
      <vt:lpstr>Actual performance</vt:lpstr>
      <vt:lpstr>Flash Implications</vt:lpstr>
      <vt:lpstr>Outline</vt:lpstr>
      <vt:lpstr>Outline</vt:lpstr>
      <vt:lpstr>NVRAM characteristics</vt:lpstr>
      <vt:lpstr>NVRAM Transaction Processing</vt:lpstr>
      <vt:lpstr>NVRAM OLTP opportunity</vt:lpstr>
      <vt:lpstr>Storage Management for the NVRAM Era</vt:lpstr>
      <vt:lpstr>ARIES Recovery Management</vt:lpstr>
      <vt:lpstr>ARIES Recovery Management</vt:lpstr>
      <vt:lpstr>ARIES Recovery Management</vt:lpstr>
      <vt:lpstr>ARIES Recovery Management</vt:lpstr>
      <vt:lpstr>In-Place Updates</vt:lpstr>
      <vt:lpstr>Choosing recovery mechanism</vt:lpstr>
      <vt:lpstr>NVRAM Group Commit</vt:lpstr>
      <vt:lpstr>NVRAM Group Commit</vt:lpstr>
      <vt:lpstr>NVRAM Group Commit</vt:lpstr>
      <vt:lpstr>NVRAM Group Commit</vt:lpstr>
      <vt:lpstr>NVRAM Group Commit</vt:lpstr>
      <vt:lpstr>NVRAM Group Commit</vt:lpstr>
      <vt:lpstr>NVRAM Group Commit</vt:lpstr>
      <vt:lpstr>Modeling unavailable devices</vt:lpstr>
      <vt:lpstr>Recovery management performance</vt:lpstr>
      <vt:lpstr>Transaction latency</vt:lpstr>
      <vt:lpstr>Future work</vt:lpstr>
      <vt:lpstr>Summary</vt:lpstr>
      <vt:lpstr>Outline</vt:lpstr>
      <vt:lpstr>Outline</vt:lpstr>
      <vt:lpstr>Persistent Programming</vt:lpstr>
      <vt:lpstr>Memory consistency</vt:lpstr>
      <vt:lpstr>Memory consistency</vt:lpstr>
      <vt:lpstr>Persistent consistency</vt:lpstr>
      <vt:lpstr>Outline</vt:lpstr>
      <vt:lpstr>Outline</vt:lpstr>
      <vt:lpstr>Persistent log/buffer</vt:lpstr>
      <vt:lpstr>Implications of persist order</vt:lpstr>
      <vt:lpstr>Persistent Sequential Consistency (PSC)</vt:lpstr>
      <vt:lpstr>PSC persist constraints</vt:lpstr>
      <vt:lpstr>Local Persist Order (LPO)</vt:lpstr>
      <vt:lpstr>LPO persist constraints</vt:lpstr>
      <vt:lpstr>Ideal Dependencies</vt:lpstr>
      <vt:lpstr>Example optimization</vt:lpstr>
      <vt:lpstr>Possible directions</vt:lpstr>
      <vt:lpstr>Backup slides</vt:lpstr>
      <vt:lpstr>Flash memory</vt:lpstr>
      <vt:lpstr>Flash memory performance</vt:lpstr>
      <vt:lpstr>SSD query plans unchanged</vt:lpstr>
      <vt:lpstr>Experimental structure</vt:lpstr>
      <vt:lpstr>Methodology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Selecting access path</vt:lpstr>
      <vt:lpstr>Why is the 10% rule wrong?</vt:lpstr>
      <vt:lpstr>Why is the 10% rule wrong?</vt:lpstr>
      <vt:lpstr>Join</vt:lpstr>
      <vt:lpstr>Join performance</vt:lpstr>
      <vt:lpstr>Join performance</vt:lpstr>
      <vt:lpstr>Join performance</vt:lpstr>
      <vt:lpstr>NVRAM</vt:lpstr>
      <vt:lpstr>NVRAM read performance</vt:lpstr>
      <vt:lpstr>Read throughput</vt:lpstr>
      <vt:lpstr>Caching</vt:lpstr>
      <vt:lpstr>Group Commit future work</vt:lpstr>
      <vt:lpstr>Methodology future work</vt:lpstr>
      <vt:lpstr>Results future work</vt:lpstr>
      <vt:lpstr>BPFS (Total Epoch Order)</vt:lpstr>
      <vt:lpstr>BPFS (Total Epoch Order)</vt:lpstr>
      <vt:lpstr>Partial Epoch Order (PEO)</vt:lpstr>
      <vt:lpstr>Partial Epoch Order (PEO)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</cp:lastModifiedBy>
  <cp:revision>2146</cp:revision>
  <dcterms:created xsi:type="dcterms:W3CDTF">2010-03-13T18:55:09Z</dcterms:created>
  <dcterms:modified xsi:type="dcterms:W3CDTF">2013-07-24T00:13:40Z</dcterms:modified>
</cp:coreProperties>
</file>