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47"/>
  </p:notesMasterIdLst>
  <p:handoutMasterIdLst>
    <p:handoutMasterId r:id="rId48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27" r:id="rId10"/>
    <p:sldId id="1128" r:id="rId11"/>
    <p:sldId id="1139" r:id="rId12"/>
    <p:sldId id="1140" r:id="rId13"/>
    <p:sldId id="1141" r:id="rId14"/>
    <p:sldId id="1142" r:id="rId15"/>
    <p:sldId id="1143" r:id="rId16"/>
    <p:sldId id="1144" r:id="rId17"/>
    <p:sldId id="1130" r:id="rId18"/>
    <p:sldId id="1153" r:id="rId19"/>
    <p:sldId id="1145" r:id="rId20"/>
    <p:sldId id="1147" r:id="rId21"/>
    <p:sldId id="1148" r:id="rId22"/>
    <p:sldId id="1149" r:id="rId23"/>
    <p:sldId id="1131" r:id="rId24"/>
    <p:sldId id="1151" r:id="rId25"/>
    <p:sldId id="1152" r:id="rId26"/>
    <p:sldId id="1150" r:id="rId27"/>
    <p:sldId id="1160" r:id="rId28"/>
    <p:sldId id="1156" r:id="rId29"/>
    <p:sldId id="1157" r:id="rId30"/>
    <p:sldId id="1158" r:id="rId31"/>
    <p:sldId id="1159" r:id="rId32"/>
    <p:sldId id="1154" r:id="rId33"/>
    <p:sldId id="1155" r:id="rId34"/>
    <p:sldId id="1162" r:id="rId35"/>
    <p:sldId id="1166" r:id="rId36"/>
    <p:sldId id="1132" r:id="rId37"/>
    <p:sldId id="1163" r:id="rId38"/>
    <p:sldId id="1164" r:id="rId39"/>
    <p:sldId id="1165" r:id="rId40"/>
    <p:sldId id="1134" r:id="rId41"/>
    <p:sldId id="1135" r:id="rId42"/>
    <p:sldId id="1136" r:id="rId43"/>
    <p:sldId id="1137" r:id="rId44"/>
    <p:sldId id="1138" r:id="rId45"/>
    <p:sldId id="1146" r:id="rId4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dirty="0" smtClean="0"/>
              <a:t>Data segment, </a:t>
            </a:r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dirty="0" smtClean="0"/>
              <a:t>Thread state proceeds ahead of persists</a:t>
            </a:r>
          </a:p>
          <a:p>
            <a:pPr lvl="1"/>
            <a:r>
              <a:rPr lang="en-US" dirty="0" smtClean="0"/>
              <a:t>But persists still occur in proper order</a:t>
            </a:r>
          </a:p>
          <a:p>
            <a:pPr lvl="1"/>
            <a:r>
              <a:rPr lang="en-US" dirty="0"/>
              <a:t>P</a:t>
            </a:r>
            <a:r>
              <a:rPr lang="en-US" i="1" dirty="0" smtClean="0"/>
              <a:t>ersist order </a:t>
            </a:r>
            <a:r>
              <a:rPr lang="en-US" i="1" dirty="0" smtClean="0"/>
              <a:t>critical path</a:t>
            </a:r>
            <a:r>
              <a:rPr lang="en-US" dirty="0" smtClean="0"/>
              <a:t> limits performance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coalescing</a:t>
            </a:r>
            <a:endParaRPr lang="en-US" dirty="0" smtClean="0"/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/>
              <a:t>coalesce</a:t>
            </a:r>
            <a:r>
              <a:rPr lang="en-US" dirty="0" smtClean="0"/>
              <a:t> (persist only last value) if no ordering constraints violated</a:t>
            </a:r>
          </a:p>
          <a:p>
            <a:r>
              <a:rPr lang="en-US" dirty="0" smtClean="0"/>
              <a:t>Goal: create models to minimize critical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</a:t>
            </a:r>
            <a:r>
              <a:rPr lang="en-US" dirty="0" smtClean="0"/>
              <a:t>as </a:t>
            </a:r>
            <a:r>
              <a:rPr lang="en-US" dirty="0" smtClean="0"/>
              <a:t>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</a:t>
            </a:r>
            <a:r>
              <a:rPr lang="en-US" dirty="0" smtClean="0"/>
              <a:t>persistency to improve persist </a:t>
            </a:r>
            <a:r>
              <a:rPr lang="en-US" dirty="0" smtClean="0"/>
              <a:t>concurrency/reduce </a:t>
            </a:r>
            <a:r>
              <a:rPr lang="en-US" dirty="0" smtClean="0"/>
              <a:t>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/>
              <a:t>volatile memory </a:t>
            </a:r>
            <a:r>
              <a:rPr lang="en-US" dirty="0" smtClean="0"/>
              <a:t>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 smtClean="0"/>
              <a:t>stores guaranteed to be ordered w.r.t. recovery observer </a:t>
            </a:r>
            <a:r>
              <a:rPr lang="en-US" dirty="0" smtClean="0"/>
              <a:t>implies ordered persists</a:t>
            </a:r>
            <a:endParaRPr lang="en-US" dirty="0" smtClean="0"/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Data persists before head without extra 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Serializes persists of large entries to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all insert calls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</a:t>
            </a:r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</a:p>
          <a:p>
            <a:r>
              <a:rPr lang="en-US" dirty="0" smtClean="0"/>
              <a:t>Persists within each epoch are concurrent</a:t>
            </a:r>
          </a:p>
          <a:p>
            <a:r>
              <a:rPr lang="en-US" dirty="0" smtClean="0"/>
              <a:t>Determining persist order between threads can get tricky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synch.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</a:p>
          <a:p>
            <a:r>
              <a:rPr lang="en-US" b="0" dirty="0" smtClean="0"/>
              <a:t>Persist A</a:t>
            </a:r>
          </a:p>
          <a:p>
            <a:r>
              <a:rPr lang="en-US" b="0" dirty="0" smtClean="0"/>
              <a:t>Persist B</a:t>
            </a:r>
          </a:p>
          <a:p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2528899"/>
            <a:ext cx="1253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Read B</a:t>
            </a:r>
          </a:p>
          <a:p>
            <a:r>
              <a:rPr lang="en-US" b="0" dirty="0" smtClean="0"/>
              <a:t>Barrier</a:t>
            </a:r>
          </a:p>
          <a:p>
            <a:r>
              <a:rPr lang="en-US" b="0" dirty="0" smtClean="0"/>
              <a:t>Persist 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C persist before A?</a:t>
            </a:r>
          </a:p>
          <a:p>
            <a:pPr algn="l"/>
            <a:r>
              <a:rPr lang="en-US" b="0" dirty="0" smtClean="0"/>
              <a:t>Can C 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  <a:endParaRPr lang="en-US" b="0" i="1" dirty="0" smtClean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652981">
            <a:off x="2526791" y="3603124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persist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epoch races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data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bserve </a:t>
            </a:r>
            <a:r>
              <a:rPr lang="en-US" i="1" dirty="0" smtClean="0"/>
              <a:t>A</a:t>
            </a:r>
            <a:r>
              <a:rPr lang="en-US" dirty="0" smtClean="0"/>
              <a:t> persisted prior to barrier preceding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Or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to the same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032956"/>
            <a:ext cx="13388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1:</a:t>
            </a:r>
          </a:p>
          <a:p>
            <a:pPr algn="l"/>
            <a:r>
              <a:rPr lang="en-US" b="0" dirty="0" smtClean="0"/>
              <a:t>Persist A</a:t>
            </a:r>
          </a:p>
          <a:p>
            <a:pPr algn="l"/>
            <a:r>
              <a:rPr lang="en-US" b="0" i="1" dirty="0" smtClean="0"/>
              <a:t>Barrier</a:t>
            </a:r>
            <a:endParaRPr lang="en-US" b="0" dirty="0" smtClean="0"/>
          </a:p>
          <a:p>
            <a:pPr algn="l"/>
            <a:r>
              <a:rPr lang="en-US" b="0" dirty="0" smtClean="0"/>
              <a:t>Persist B</a:t>
            </a:r>
          </a:p>
          <a:p>
            <a:pPr algn="l"/>
            <a:r>
              <a:rPr lang="en-US" b="0" dirty="0" smtClean="0"/>
              <a:t>Store V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54344" y="3037148"/>
            <a:ext cx="13388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Thread 2:</a:t>
            </a:r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endParaRPr lang="en-US" b="0" dirty="0"/>
          </a:p>
          <a:p>
            <a:pPr algn="l"/>
            <a:endParaRPr lang="en-US" b="0" dirty="0" smtClean="0"/>
          </a:p>
          <a:p>
            <a:pPr algn="l"/>
            <a:r>
              <a:rPr lang="en-US" b="0" dirty="0" smtClean="0"/>
              <a:t>Read V</a:t>
            </a:r>
          </a:p>
          <a:p>
            <a:pPr algn="l"/>
            <a:r>
              <a:rPr lang="en-US" b="0" dirty="0" smtClean="0"/>
              <a:t>Persist B’</a:t>
            </a:r>
          </a:p>
          <a:p>
            <a:pPr algn="l"/>
            <a:r>
              <a:rPr lang="en-US" b="0" dirty="0" smtClean="0"/>
              <a:t>Persist C</a:t>
            </a:r>
          </a:p>
          <a:p>
            <a:pPr algn="l"/>
            <a:r>
              <a:rPr lang="en-US" b="0" i="1" dirty="0" smtClean="0"/>
              <a:t>Barrier</a:t>
            </a:r>
            <a:endParaRPr lang="en-US" b="0" dirty="0" smtClean="0"/>
          </a:p>
          <a:p>
            <a:pPr algn="l"/>
            <a:r>
              <a:rPr lang="en-US" b="0" dirty="0" smtClean="0"/>
              <a:t>Persist D</a:t>
            </a:r>
          </a:p>
        </p:txBody>
      </p:sp>
      <p:sp>
        <p:nvSpPr>
          <p:cNvPr id="7" name="Right Arrow 6"/>
          <p:cNvSpPr/>
          <p:nvPr/>
        </p:nvSpPr>
        <p:spPr bwMode="auto">
          <a:xfrm rot="1652981">
            <a:off x="1173255" y="4485894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9076" y="3037148"/>
            <a:ext cx="37451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Ordering constraints:</a:t>
            </a:r>
          </a:p>
          <a:p>
            <a:pPr algn="l"/>
            <a:r>
              <a:rPr lang="en-US" b="0" dirty="0" smtClean="0"/>
              <a:t>A before B</a:t>
            </a:r>
          </a:p>
          <a:p>
            <a:pPr algn="l"/>
            <a:r>
              <a:rPr lang="en-US" b="0" dirty="0" smtClean="0"/>
              <a:t>B’ before D</a:t>
            </a:r>
          </a:p>
          <a:p>
            <a:pPr algn="l"/>
            <a:r>
              <a:rPr lang="en-US" b="0" dirty="0" smtClean="0"/>
              <a:t>C before D</a:t>
            </a:r>
          </a:p>
          <a:p>
            <a:pPr algn="l"/>
            <a:r>
              <a:rPr lang="en-US" b="0" dirty="0" smtClean="0"/>
              <a:t>B before B’ (cache coherence)</a:t>
            </a:r>
          </a:p>
          <a:p>
            <a:pPr algn="l"/>
            <a:r>
              <a:rPr lang="en-US" b="0" dirty="0" smtClean="0"/>
              <a:t>A before D (through V)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7146443" y="3037148"/>
            <a:ext cx="1922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No constraint:</a:t>
            </a:r>
          </a:p>
          <a:p>
            <a:pPr algn="l"/>
            <a:r>
              <a:rPr lang="en-US" b="0" dirty="0" smtClean="0"/>
              <a:t>A and B’</a:t>
            </a:r>
          </a:p>
          <a:p>
            <a:pPr algn="l"/>
            <a:r>
              <a:rPr lang="en-US" b="0" dirty="0" smtClean="0"/>
              <a:t>A and C</a:t>
            </a:r>
          </a:p>
          <a:p>
            <a:pPr algn="l"/>
            <a:r>
              <a:rPr lang="en-US" b="0" dirty="0" smtClean="0"/>
              <a:t>B and C</a:t>
            </a:r>
          </a:p>
          <a:p>
            <a:pPr algn="l"/>
            <a:r>
              <a:rPr lang="en-US" b="0" dirty="0" smtClean="0"/>
              <a:t>B and D</a:t>
            </a:r>
          </a:p>
          <a:p>
            <a:pPr algn="l"/>
            <a:r>
              <a:rPr lang="en-US" b="0" dirty="0" smtClean="0"/>
              <a:t>B’ and C</a:t>
            </a:r>
          </a:p>
        </p:txBody>
      </p:sp>
    </p:spTree>
    <p:extLst>
      <p:ext uri="{BB962C8B-B14F-4D97-AF65-F5344CB8AC3E}">
        <p14:creationId xmlns:p14="http://schemas.microsoft.com/office/powerpoint/2010/main" val="1080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BPFS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</a:t>
            </a:r>
            <a:r>
              <a:rPr lang="en-US" sz="2400" b="0" i="1" dirty="0" smtClean="0">
                <a:solidFill>
                  <a:srgbClr val="FF0909"/>
                </a:solidFill>
              </a:rPr>
              <a:t>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836" y="4260540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Extra constraint introduced between B and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7150664" y="177730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14200" y="2444807"/>
            <a:ext cx="1454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1" dirty="0" err="1" smtClean="0"/>
              <a:t>NewStrand</a:t>
            </a:r>
            <a:endParaRPr lang="en-US" b="0" i="1" dirty="0" smtClean="0"/>
          </a:p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C</a:t>
            </a:r>
            <a:endParaRPr lang="en-US" b="0" dirty="0" smtClean="0"/>
          </a:p>
          <a:p>
            <a:pPr algn="l"/>
            <a:r>
              <a:rPr lang="en-US" b="0" i="1" dirty="0" err="1" smtClean="0"/>
              <a:t>NewStrand</a:t>
            </a:r>
            <a:endParaRPr lang="en-US" b="0" i="1" dirty="0" smtClean="0"/>
          </a:p>
          <a:p>
            <a:pPr algn="l"/>
            <a:r>
              <a:rPr lang="en-US" b="0" dirty="0" smtClean="0"/>
              <a:t>B</a:t>
            </a:r>
            <a:endParaRPr lang="en-US" b="0" dirty="0"/>
          </a:p>
        </p:txBody>
      </p: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Strands can perfectly label constraints</a:t>
            </a:r>
          </a:p>
          <a:p>
            <a:r>
              <a:rPr lang="en-US" dirty="0" smtClean="0"/>
              <a:t>For 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671" y="5919663"/>
            <a:ext cx="8646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(additional instructions required)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00219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Removes unnecessary dependences between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SC memory trace of queue from PIN</a:t>
            </a:r>
          </a:p>
          <a:p>
            <a:r>
              <a:rPr lang="en-US" dirty="0" smtClean="0"/>
              <a:t>Annotate barriers, persistent </a:t>
            </a:r>
            <a:r>
              <a:rPr lang="en-US" dirty="0" err="1" smtClean="0"/>
              <a:t>malloc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Simulate persist performance assuming persists are only cause of delay</a:t>
            </a:r>
          </a:p>
          <a:p>
            <a:pPr lvl="1"/>
            <a:r>
              <a:rPr lang="en-US" dirty="0" smtClean="0"/>
              <a:t>No additional delays (infinite bandwidth, banks)</a:t>
            </a:r>
          </a:p>
          <a:p>
            <a:r>
              <a:rPr lang="en-US" dirty="0" smtClean="0"/>
              <a:t>Measure persist critical path</a:t>
            </a:r>
          </a:p>
          <a:p>
            <a:pPr lvl="1"/>
            <a:r>
              <a:rPr lang="en-US" dirty="0" smtClean="0"/>
              <a:t>Dependences tracked at 8-byte granularity</a:t>
            </a:r>
          </a:p>
          <a:p>
            <a:pPr lvl="1"/>
            <a:r>
              <a:rPr lang="en-US" dirty="0" smtClean="0"/>
              <a:t>Persists to same address coalesce if no constraints violated (assume atomic 8-byte persists)</a:t>
            </a:r>
          </a:p>
          <a:p>
            <a:pPr lvl="1"/>
            <a:r>
              <a:rPr lang="en-US" dirty="0" smtClean="0"/>
              <a:t>Constraints determined by persistency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80299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904499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requires constrained persist order</a:t>
            </a:r>
          </a:p>
          <a:p>
            <a:r>
              <a:rPr lang="en-US" dirty="0" smtClean="0"/>
              <a:t>Over-constraining persists limits throughput</a:t>
            </a:r>
          </a:p>
          <a:p>
            <a:r>
              <a:rPr lang="en-US" dirty="0" smtClean="0"/>
              <a:t>This tradeoff resembles memory consistency</a:t>
            </a:r>
          </a:p>
          <a:p>
            <a:r>
              <a:rPr lang="en-US" dirty="0" smtClean="0"/>
              <a:t>Memory persistency builds on consistency to enforce persist order where necessary and increase persist concurrency elsewhere</a:t>
            </a:r>
          </a:p>
          <a:p>
            <a:r>
              <a:rPr lang="en-US" dirty="0" smtClean="0"/>
              <a:t>Memory persistency achieves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368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936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rot="4455321">
            <a:off x="1714655" y="3670267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4455321">
            <a:off x="1890828" y="441039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5235822">
            <a:off x="2147538" y="388742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82395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1225204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225205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loads all of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If two </a:t>
            </a:r>
            <a:r>
              <a:rPr lang="en-US" i="1" dirty="0" smtClean="0"/>
              <a:t>stores</a:t>
            </a:r>
            <a:r>
              <a:rPr lang="en-US" b="0" dirty="0" smtClean="0"/>
              <a:t> are ordered, then the associated </a:t>
            </a:r>
            <a:r>
              <a:rPr lang="en-US" i="1" dirty="0" smtClean="0"/>
              <a:t>persists</a:t>
            </a:r>
            <a:r>
              <a:rPr lang="en-US" b="0" dirty="0" smtClean="0"/>
              <a:t> also ordered</a:t>
            </a:r>
          </a:p>
        </p:txBody>
      </p:sp>
      <p:sp>
        <p:nvSpPr>
          <p:cNvPr id="13" name="Right Arrow 12"/>
          <p:cNvSpPr/>
          <p:nvPr/>
        </p:nvSpPr>
        <p:spPr bwMode="auto">
          <a:xfrm rot="441950">
            <a:off x="3723163" y="2996967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0789114">
            <a:off x="3840459" y="4678743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Complex, but minimizes delays for both persists and concurrency control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still matches some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58465</TotalTime>
  <Words>1549</Words>
  <Application>Microsoft Office PowerPoint</Application>
  <PresentationFormat>On-screen Show (4:3)</PresentationFormat>
  <Paragraphs>426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Define Memory Persistency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Strict persistency</vt:lpstr>
      <vt:lpstr>Strict persistency queue</vt:lpstr>
      <vt:lpstr>Strict persistency dependences</vt:lpstr>
      <vt:lpstr>Strict persistency dependences</vt:lpstr>
      <vt:lpstr>Strict persistency implementations</vt:lpstr>
      <vt:lpstr>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Defining PER behavior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Strand persistency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Relaxed persistency</vt:lpstr>
      <vt:lpstr>Persist latency</vt:lpstr>
      <vt:lpstr>Conclusion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2539</cp:revision>
  <dcterms:created xsi:type="dcterms:W3CDTF">2010-03-13T18:55:09Z</dcterms:created>
  <dcterms:modified xsi:type="dcterms:W3CDTF">2014-01-18T15:39:56Z</dcterms:modified>
</cp:coreProperties>
</file>