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45"/>
  </p:notesMasterIdLst>
  <p:handoutMasterIdLst>
    <p:handoutMasterId r:id="rId46"/>
  </p:handoutMasterIdLst>
  <p:sldIdLst>
    <p:sldId id="866" r:id="rId3"/>
    <p:sldId id="908" r:id="rId4"/>
    <p:sldId id="909" r:id="rId5"/>
    <p:sldId id="910" r:id="rId6"/>
    <p:sldId id="911" r:id="rId7"/>
    <p:sldId id="912" r:id="rId8"/>
    <p:sldId id="913" r:id="rId9"/>
    <p:sldId id="888" r:id="rId10"/>
    <p:sldId id="887" r:id="rId11"/>
    <p:sldId id="889" r:id="rId12"/>
    <p:sldId id="891" r:id="rId13"/>
    <p:sldId id="892" r:id="rId14"/>
    <p:sldId id="900" r:id="rId15"/>
    <p:sldId id="901" r:id="rId16"/>
    <p:sldId id="903" r:id="rId17"/>
    <p:sldId id="902" r:id="rId18"/>
    <p:sldId id="904" r:id="rId19"/>
    <p:sldId id="905" r:id="rId20"/>
    <p:sldId id="906" r:id="rId21"/>
    <p:sldId id="894" r:id="rId22"/>
    <p:sldId id="875" r:id="rId23"/>
    <p:sldId id="876" r:id="rId24"/>
    <p:sldId id="907" r:id="rId25"/>
    <p:sldId id="878" r:id="rId26"/>
    <p:sldId id="879" r:id="rId27"/>
    <p:sldId id="896" r:id="rId28"/>
    <p:sldId id="897" r:id="rId29"/>
    <p:sldId id="881" r:id="rId30"/>
    <p:sldId id="914" r:id="rId31"/>
    <p:sldId id="915" r:id="rId32"/>
    <p:sldId id="916" r:id="rId33"/>
    <p:sldId id="917" r:id="rId34"/>
    <p:sldId id="927" r:id="rId35"/>
    <p:sldId id="918" r:id="rId36"/>
    <p:sldId id="919" r:id="rId37"/>
    <p:sldId id="920" r:id="rId38"/>
    <p:sldId id="921" r:id="rId39"/>
    <p:sldId id="922" r:id="rId40"/>
    <p:sldId id="923" r:id="rId41"/>
    <p:sldId id="924" r:id="rId42"/>
    <p:sldId id="925" r:id="rId43"/>
    <p:sldId id="926" r:id="rId44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8CD"/>
    <a:srgbClr val="FF7171"/>
    <a:srgbClr val="CEDE00"/>
    <a:srgbClr val="8B9600"/>
    <a:srgbClr val="EEFF0D"/>
    <a:srgbClr val="FF0909"/>
    <a:srgbClr val="FAC090"/>
    <a:srgbClr val="E46C0A"/>
    <a:srgbClr val="0066FF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5" autoAdjust="0"/>
    <p:restoredTop sz="86387" autoAdjust="0"/>
  </p:normalViewPr>
  <p:slideViewPr>
    <p:cSldViewPr>
      <p:cViewPr>
        <p:scale>
          <a:sx n="76" d="100"/>
          <a:sy n="76" d="100"/>
        </p:scale>
        <p:origin x="-258" y="-72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6" y="13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722" y="-96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\Documents\svn\FlashDB\ADMS2011\joi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\Documents\svn\FlashDB\ADMS2011\join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teve\Documents\svn\FlashDB\ADMS2011\join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658217807663727E-2"/>
          <c:y val="0.12037037037037036"/>
          <c:w val="0.88276156482137469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1.0825176217618608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0.8818314565484997</c:v>
                </c:pt>
                <c:pt idx="9">
                  <c:v>0.82543267217794269</c:v>
                </c:pt>
                <c:pt idx="10">
                  <c:v>0.83559033601879995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(2)'!$Q$2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(2)'!$Q$3:$Q$15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ser>
          <c:idx val="3"/>
          <c:order val="3"/>
          <c:tx>
            <c:strRef>
              <c:f>'join (2)'!$R$2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(2)'!$R$3:$R$15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43644032"/>
        <c:axId val="43645952"/>
      </c:barChart>
      <c:catAx>
        <c:axId val="43644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9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43645952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43645952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97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43644032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658217807663713E-2"/>
          <c:y val="0.12037037037037036"/>
          <c:w val="0.88276156482137458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1.0825176217618608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0.88183145654849915</c:v>
                </c:pt>
                <c:pt idx="9">
                  <c:v>0.82543267217794269</c:v>
                </c:pt>
                <c:pt idx="10">
                  <c:v>0.83559033601879995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(2)'!$O$2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(2)'!$O$3:$O$15</c:f>
              <c:numCache>
                <c:formatCode>General</c:formatCode>
                <c:ptCount val="13"/>
                <c:pt idx="0">
                  <c:v>0.21526899440672675</c:v>
                </c:pt>
                <c:pt idx="1">
                  <c:v>0.22340550092938985</c:v>
                </c:pt>
                <c:pt idx="2">
                  <c:v>0.21184245541296068</c:v>
                </c:pt>
                <c:pt idx="3">
                  <c:v>0.219359519325383</c:v>
                </c:pt>
                <c:pt idx="4">
                  <c:v>0.20321507694231764</c:v>
                </c:pt>
                <c:pt idx="5">
                  <c:v>0.18629823328151748</c:v>
                </c:pt>
                <c:pt idx="7">
                  <c:v>0.20432438975491524</c:v>
                </c:pt>
                <c:pt idx="8">
                  <c:v>0.12952628500137373</c:v>
                </c:pt>
                <c:pt idx="9">
                  <c:v>0.13226472084019744</c:v>
                </c:pt>
                <c:pt idx="10">
                  <c:v>0.12287910062209814</c:v>
                </c:pt>
                <c:pt idx="11">
                  <c:v>0.12561426640294351</c:v>
                </c:pt>
                <c:pt idx="12">
                  <c:v>0.12002493139635778</c:v>
                </c:pt>
              </c:numCache>
            </c:numRef>
          </c:val>
        </c:ser>
        <c:ser>
          <c:idx val="3"/>
          <c:order val="3"/>
          <c:tx>
            <c:strRef>
              <c:f>'join (2)'!$P$2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(2)'!$P$3:$P$15</c:f>
              <c:numCache>
                <c:formatCode>General</c:formatCode>
                <c:ptCount val="13"/>
                <c:pt idx="0">
                  <c:v>0.18436497302377414</c:v>
                </c:pt>
                <c:pt idx="1">
                  <c:v>0.20008435765268071</c:v>
                </c:pt>
                <c:pt idx="2">
                  <c:v>0.19047873753956771</c:v>
                </c:pt>
                <c:pt idx="3">
                  <c:v>0.21519733597109858</c:v>
                </c:pt>
                <c:pt idx="4">
                  <c:v>0.2038888495882839</c:v>
                </c:pt>
                <c:pt idx="5">
                  <c:v>0.16873540303863471</c:v>
                </c:pt>
                <c:pt idx="7">
                  <c:v>0.20381330790037472</c:v>
                </c:pt>
                <c:pt idx="8">
                  <c:v>0.1343127090034224</c:v>
                </c:pt>
                <c:pt idx="9">
                  <c:v>0.12889937121551689</c:v>
                </c:pt>
                <c:pt idx="10">
                  <c:v>0.12210837872645687</c:v>
                </c:pt>
                <c:pt idx="11">
                  <c:v>0.12554326388403336</c:v>
                </c:pt>
                <c:pt idx="12">
                  <c:v>0.30441584527023058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44626304"/>
        <c:axId val="44628224"/>
      </c:barChart>
      <c:catAx>
        <c:axId val="446263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62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44628224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44628224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5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44626304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0658217807663713E-2"/>
          <c:y val="0.12037037037037036"/>
          <c:w val="0.88276156482137458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1.0825176217618613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0.88183145654849937</c:v>
                </c:pt>
                <c:pt idx="9">
                  <c:v>0.82543267217794258</c:v>
                </c:pt>
                <c:pt idx="10">
                  <c:v>0.83559033601880006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(2)'!$O$2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(2)'!$O$3:$O$15</c:f>
              <c:numCache>
                <c:formatCode>General</c:formatCode>
                <c:ptCount val="13"/>
                <c:pt idx="0">
                  <c:v>0.21526899440672681</c:v>
                </c:pt>
                <c:pt idx="1">
                  <c:v>0.22340550092938985</c:v>
                </c:pt>
                <c:pt idx="2">
                  <c:v>0.21184245541296076</c:v>
                </c:pt>
                <c:pt idx="3">
                  <c:v>0.219359519325383</c:v>
                </c:pt>
                <c:pt idx="4">
                  <c:v>0.20321507694231766</c:v>
                </c:pt>
                <c:pt idx="5">
                  <c:v>0.18629823328151751</c:v>
                </c:pt>
                <c:pt idx="7">
                  <c:v>0.20432438975491524</c:v>
                </c:pt>
                <c:pt idx="8">
                  <c:v>0.12952628500137375</c:v>
                </c:pt>
                <c:pt idx="9">
                  <c:v>0.13226472084019744</c:v>
                </c:pt>
                <c:pt idx="10">
                  <c:v>0.12287910062209813</c:v>
                </c:pt>
                <c:pt idx="11">
                  <c:v>0.12561426640294351</c:v>
                </c:pt>
                <c:pt idx="12">
                  <c:v>0.12002493139635778</c:v>
                </c:pt>
              </c:numCache>
            </c:numRef>
          </c:val>
        </c:ser>
        <c:ser>
          <c:idx val="3"/>
          <c:order val="3"/>
          <c:tx>
            <c:strRef>
              <c:f>'join (2)'!$P$2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(2)'!$P$3:$P$15</c:f>
              <c:numCache>
                <c:formatCode>General</c:formatCode>
                <c:ptCount val="13"/>
                <c:pt idx="0">
                  <c:v>0.18436497302377414</c:v>
                </c:pt>
                <c:pt idx="1">
                  <c:v>0.20008435765268071</c:v>
                </c:pt>
                <c:pt idx="2">
                  <c:v>0.19047873753956771</c:v>
                </c:pt>
                <c:pt idx="3">
                  <c:v>0.21519733597109864</c:v>
                </c:pt>
                <c:pt idx="4">
                  <c:v>0.2038888495882839</c:v>
                </c:pt>
                <c:pt idx="5">
                  <c:v>0.16873540303863471</c:v>
                </c:pt>
                <c:pt idx="7">
                  <c:v>0.20381330790037475</c:v>
                </c:pt>
                <c:pt idx="8">
                  <c:v>0.1343127090034224</c:v>
                </c:pt>
                <c:pt idx="9">
                  <c:v>0.12889937121551687</c:v>
                </c:pt>
                <c:pt idx="10">
                  <c:v>0.12210837872645688</c:v>
                </c:pt>
                <c:pt idx="11">
                  <c:v>0.12554326388403339</c:v>
                </c:pt>
                <c:pt idx="12">
                  <c:v>0.30441584527023063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67689472"/>
        <c:axId val="67699840"/>
      </c:barChart>
      <c:catAx>
        <c:axId val="67689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73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67699840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67699840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5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7689472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 up this slide</a:t>
            </a:r>
          </a:p>
          <a:p>
            <a:r>
              <a:rPr lang="en-US" baseline="0" dirty="0" smtClean="0"/>
              <a:t>If there were exactly 1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per page we would see … but for a realistic 27 </a:t>
            </a:r>
            <a:r>
              <a:rPr lang="en-US" baseline="0" dirty="0" err="1" smtClean="0"/>
              <a:t>tuples</a:t>
            </a:r>
            <a:r>
              <a:rPr lang="en-US" baseline="0" dirty="0" smtClean="0"/>
              <a:t> per page…</a:t>
            </a:r>
            <a:endParaRPr lang="en-US" dirty="0" smtClean="0"/>
          </a:p>
          <a:p>
            <a:r>
              <a:rPr lang="en-US" dirty="0" smtClean="0"/>
              <a:t>Focus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selectivity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page selectivity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follows from this is that the range where index scan works</a:t>
            </a:r>
          </a:p>
          <a:p>
            <a:r>
              <a:rPr lang="en-US" baseline="0" dirty="0" smtClean="0"/>
              <a:t>Zoom in on a point? 3% on blue?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If there were exactly 1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per page we would see … but for a realistic 27 </a:t>
            </a:r>
            <a:r>
              <a:rPr lang="en-US" baseline="0" dirty="0" err="1" smtClean="0"/>
              <a:t>tuples</a:t>
            </a:r>
            <a:r>
              <a:rPr lang="en-US" baseline="0" dirty="0" smtClean="0"/>
              <a:t> per page…</a:t>
            </a:r>
            <a:endParaRPr lang="en-US" dirty="0" smtClean="0"/>
          </a:p>
          <a:p>
            <a:r>
              <a:rPr lang="en-US" dirty="0" smtClean="0"/>
              <a:t>Focus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selectivity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page selectivity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follows from this is that the range where index scan works</a:t>
            </a:r>
          </a:p>
          <a:p>
            <a:r>
              <a:rPr lang="en-US" baseline="0" dirty="0" smtClean="0"/>
              <a:t>Zoom in on a point? 3% on blue?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database size relative to database size</a:t>
            </a:r>
          </a:p>
          <a:p>
            <a:r>
              <a:rPr lang="en-US" baseline="0" dirty="0" smtClean="0"/>
              <a:t>Before I hit the button talk about these results more-</a:t>
            </a:r>
          </a:p>
          <a:p>
            <a:r>
              <a:rPr lang="en-US" baseline="0" dirty="0" smtClean="0"/>
              <a:t>With one outlier, the best join type changes with </a:t>
            </a:r>
            <a:r>
              <a:rPr lang="en-US" baseline="0" dirty="0" err="1" smtClean="0"/>
              <a:t>projectivity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on performance different between algorithms on flash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one extreme we</a:t>
            </a:r>
            <a:r>
              <a:rPr lang="en-US" baseline="0" dirty="0" smtClean="0"/>
              <a:t> might assume that things persist in program order – no additional annotation required.  On the other extreme we borrow the disk interface and flush individual cache lines (much harder to program for and unintuitive).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sequential bandwidth is similar across devices, but random read is much faster on flash SSDs.  Could possibly simplify DBMSs, which have long been optimized for high latency disks.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a bit more on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Keeping this</a:t>
            </a:r>
            <a:r>
              <a:rPr lang="en-US" baseline="0" dirty="0" smtClean="0"/>
              <a:t> performance difference in mind, I came up with an idea.</a:t>
            </a:r>
          </a:p>
          <a:p>
            <a:r>
              <a:rPr lang="en-US" baseline="0" dirty="0" smtClean="0"/>
              <a:t>Data may prefer either disk or flash</a:t>
            </a:r>
          </a:p>
          <a:p>
            <a:r>
              <a:rPr lang="en-US" baseline="0" dirty="0" smtClean="0"/>
              <a:t>For example… scans</a:t>
            </a:r>
          </a:p>
          <a:p>
            <a:r>
              <a:rPr lang="en-US" baseline="0" dirty="0" smtClean="0"/>
              <a:t>But the real contribution is that the optimal query plan, and thus performance, will depend on where the data resides.</a:t>
            </a:r>
          </a:p>
          <a:p>
            <a:r>
              <a:rPr lang="en-US" baseline="0" dirty="0" smtClean="0"/>
              <a:t>So I needed to figure out exactly how query optimizers dealt with flash SSDs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Fix the colors in the table 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Flash is best, but found that it wasn’t better for a set of queries</a:t>
            </a:r>
          </a:p>
          <a:p>
            <a:r>
              <a:rPr lang="en-US" dirty="0" smtClean="0"/>
              <a:t>Performance difference that appears on disk disappears</a:t>
            </a:r>
            <a:r>
              <a:rPr lang="en-US" baseline="0" dirty="0" smtClean="0"/>
              <a:t> on flash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commercial systems.  Not sure where</a:t>
            </a:r>
            <a:endParaRPr lang="en-US" dirty="0" smtClean="0"/>
          </a:p>
          <a:p>
            <a:r>
              <a:rPr lang="en-US" dirty="0" smtClean="0"/>
              <a:t>Spend more time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Limited Scope,</a:t>
            </a:r>
            <a:r>
              <a:rPr lang="en-US" baseline="0" dirty="0" smtClean="0"/>
              <a:t> but the simplicity of these experiments yields tremendous insight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some addresses/numbers to the </a:t>
            </a:r>
            <a:r>
              <a:rPr lang="en-US" dirty="0" err="1" smtClean="0"/>
              <a:t>rowids</a:t>
            </a:r>
            <a:r>
              <a:rPr lang="en-US" dirty="0" smtClean="0"/>
              <a:t> (2 parts, page and </a:t>
            </a:r>
            <a:r>
              <a:rPr lang="en-US" dirty="0" err="1" smtClean="0"/>
              <a:t>tuple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Distinguish between previous index line</a:t>
            </a:r>
            <a:r>
              <a:rPr lang="en-US" baseline="0" dirty="0" smtClean="0"/>
              <a:t> and the </a:t>
            </a:r>
            <a:r>
              <a:rPr lang="en-US" baseline="0" dirty="0" err="1" smtClean="0"/>
              <a:t>rowid</a:t>
            </a:r>
            <a:r>
              <a:rPr lang="en-US" baseline="0" dirty="0" smtClean="0"/>
              <a:t>-sort scan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Scans start with cold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2013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Database and System Design for Emerging Storage Technologies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</a:t>
            </a:r>
            <a:r>
              <a:rPr lang="en-US" sz="2400" dirty="0" err="1" smtClean="0"/>
              <a:t>Pelley</a:t>
            </a:r>
            <a:endParaRPr lang="en-US" sz="2400" dirty="0" smtClean="0"/>
          </a:p>
          <a:p>
            <a:r>
              <a:rPr lang="en-US" sz="2400" dirty="0" smtClean="0"/>
              <a:t>Thesis Proposal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fld id="{24EAD923-3004-4A31-84C7-9B440B78558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query plans unchanged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8132" name="Picture 4" descr="C:\Users\Steve\AppData\Local\Microsoft\Windows\Temporary Internet Files\Content.IE5\L0EU03D8\MC9000788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00" y="1052736"/>
            <a:ext cx="2581275" cy="31527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74786" y="2780928"/>
            <a:ext cx="7491153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Flash gives better performance, but…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Query plans do not need to be changed on flash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Using commercial DBMS – IBM DB2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0.9% of scan </a:t>
            </a:r>
            <a:r>
              <a:rPr lang="en-US" sz="2500" b="0" dirty="0" err="1" smtClean="0"/>
              <a:t>selectivities</a:t>
            </a:r>
            <a:r>
              <a:rPr lang="en-US" sz="2500" b="0" dirty="0" smtClean="0"/>
              <a:t> change access path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Join choice matters on disk, but not on flash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Intelligent layout does not depend on query opt.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Experimental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two key aspects of query plans</a:t>
            </a:r>
          </a:p>
          <a:p>
            <a:pPr lvl="1"/>
            <a:r>
              <a:rPr lang="en-US" dirty="0" smtClean="0"/>
              <a:t>Access paths (scan type)</a:t>
            </a:r>
          </a:p>
          <a:p>
            <a:pPr lvl="1"/>
            <a:r>
              <a:rPr lang="en-US" dirty="0" smtClean="0"/>
              <a:t>Join type</a:t>
            </a:r>
          </a:p>
          <a:p>
            <a:r>
              <a:rPr lang="en-US" dirty="0" smtClean="0"/>
              <a:t>Force specific query plans and measure </a:t>
            </a:r>
            <a:r>
              <a:rPr lang="en-US" i="1" dirty="0" smtClean="0"/>
              <a:t>actual</a:t>
            </a:r>
            <a:r>
              <a:rPr lang="en-US" dirty="0" smtClean="0"/>
              <a:t> performance</a:t>
            </a:r>
          </a:p>
          <a:p>
            <a:r>
              <a:rPr lang="en-US" dirty="0" smtClean="0"/>
              <a:t>Determine performance difference between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DB2</a:t>
            </a:r>
            <a:r>
              <a:rPr lang="en-US" baseline="0" dirty="0" smtClean="0"/>
              <a:t> v9.7</a:t>
            </a:r>
          </a:p>
          <a:p>
            <a:r>
              <a:rPr lang="en-US" dirty="0" smtClean="0"/>
              <a:t>Intel core 2 (dual core)</a:t>
            </a:r>
          </a:p>
          <a:p>
            <a:r>
              <a:rPr lang="en-US" dirty="0" smtClean="0"/>
              <a:t>2GB memory</a:t>
            </a:r>
            <a:endParaRPr lang="en-US" baseline="0" dirty="0" smtClean="0"/>
          </a:p>
          <a:p>
            <a:r>
              <a:rPr lang="en-US" dirty="0" smtClean="0"/>
              <a:t>Disk: WD </a:t>
            </a:r>
            <a:r>
              <a:rPr lang="en-US" dirty="0" err="1" smtClean="0"/>
              <a:t>VelociRaptor</a:t>
            </a:r>
            <a:r>
              <a:rPr lang="en-US" dirty="0" smtClean="0"/>
              <a:t> 10Krpm drive</a:t>
            </a:r>
          </a:p>
          <a:p>
            <a:r>
              <a:rPr lang="en-US" dirty="0" smtClean="0"/>
              <a:t>Flash: OCZ </a:t>
            </a:r>
            <a:r>
              <a:rPr lang="en-US" dirty="0" err="1" smtClean="0"/>
              <a:t>RevoDrive</a:t>
            </a:r>
            <a:r>
              <a:rPr lang="en-US" dirty="0" smtClean="0"/>
              <a:t> </a:t>
            </a:r>
            <a:r>
              <a:rPr lang="en-US" dirty="0" err="1" smtClean="0"/>
              <a:t>PCIe</a:t>
            </a:r>
            <a:endParaRPr lang="en-US" dirty="0" smtClean="0"/>
          </a:p>
          <a:p>
            <a:r>
              <a:rPr lang="en-US" dirty="0" smtClean="0"/>
              <a:t>Wisconsin Benchmark schema 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97128" y="5841268"/>
            <a:ext cx="354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Relation scan: high selectivity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14" idx="1"/>
          </p:cNvCxnSpPr>
          <p:nvPr/>
        </p:nvCxnSpPr>
        <p:spPr bwMode="auto">
          <a:xfrm>
            <a:off x="2303748" y="2636912"/>
            <a:ext cx="2556284" cy="1940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endCxn id="19" idx="1"/>
          </p:cNvCxnSpPr>
          <p:nvPr/>
        </p:nvCxnSpPr>
        <p:spPr bwMode="auto">
          <a:xfrm>
            <a:off x="2303748" y="2636912"/>
            <a:ext cx="2556284" cy="11341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endCxn id="27" idx="1"/>
          </p:cNvCxnSpPr>
          <p:nvPr/>
        </p:nvCxnSpPr>
        <p:spPr bwMode="auto">
          <a:xfrm>
            <a:off x="2339752" y="2636912"/>
            <a:ext cx="2520280" cy="24502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004905" y="5841268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Index scan: low selectivity</a:t>
            </a:r>
            <a:endParaRPr lang="en-US" b="0" dirty="0"/>
          </a:p>
        </p:txBody>
      </p:sp>
      <p:sp>
        <p:nvSpPr>
          <p:cNvPr id="72" name="Freeform 71"/>
          <p:cNvSpPr/>
          <p:nvPr/>
        </p:nvSpPr>
        <p:spPr bwMode="auto">
          <a:xfrm>
            <a:off x="2331720" y="2636520"/>
            <a:ext cx="2484120" cy="2423160"/>
          </a:xfrm>
          <a:custGeom>
            <a:avLst/>
            <a:gdLst>
              <a:gd name="connsiteX0" fmla="*/ 0 w 2484120"/>
              <a:gd name="connsiteY0" fmla="*/ 0 h 2423160"/>
              <a:gd name="connsiteX1" fmla="*/ 1097280 w 2484120"/>
              <a:gd name="connsiteY1" fmla="*/ 365760 h 2423160"/>
              <a:gd name="connsiteX2" fmla="*/ 1767840 w 2484120"/>
              <a:gd name="connsiteY2" fmla="*/ 1600200 h 2423160"/>
              <a:gd name="connsiteX3" fmla="*/ 2484120 w 2484120"/>
              <a:gd name="connsiteY3" fmla="*/ 2423160 h 242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4120" h="2423160">
                <a:moveTo>
                  <a:pt x="0" y="0"/>
                </a:moveTo>
                <a:cubicBezTo>
                  <a:pt x="401320" y="49530"/>
                  <a:pt x="802640" y="99060"/>
                  <a:pt x="1097280" y="365760"/>
                </a:cubicBezTo>
                <a:cubicBezTo>
                  <a:pt x="1391920" y="632460"/>
                  <a:pt x="1536700" y="1257300"/>
                  <a:pt x="1767840" y="1600200"/>
                </a:cubicBezTo>
                <a:cubicBezTo>
                  <a:pt x="1998980" y="1943100"/>
                  <a:pt x="2241550" y="2183130"/>
                  <a:pt x="2484120" y="242316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74" name="TextBox 7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2843808" y="2120855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43808" y="246889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843808" y="2816932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4666" y="137677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Rowids</a:t>
            </a:r>
            <a:endParaRPr lang="en-US" b="0" dirty="0"/>
          </a:p>
        </p:txBody>
      </p:sp>
      <p:sp>
        <p:nvSpPr>
          <p:cNvPr id="52" name="TextBox 51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53" name="TextBox 52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843808" y="1664804"/>
            <a:ext cx="928216" cy="369332"/>
            <a:chOff x="2843808" y="1664804"/>
            <a:chExt cx="928216" cy="369332"/>
          </a:xfrm>
        </p:grpSpPr>
        <p:sp>
          <p:nvSpPr>
            <p:cNvPr id="34" name="Oval 33"/>
            <p:cNvSpPr/>
            <p:nvPr/>
          </p:nvSpPr>
          <p:spPr bwMode="auto">
            <a:xfrm>
              <a:off x="2843808" y="1772816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4629" y="1664804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{5;10}</a:t>
              </a:r>
              <a:endParaRPr lang="en-US" sz="1800" b="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984629" y="205155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{17;7}</a:t>
            </a:r>
            <a:endParaRPr lang="en-US" sz="1800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2984629" y="238488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{10;1}</a:t>
            </a:r>
            <a:endParaRPr lang="en-US" sz="1800" b="0" dirty="0"/>
          </a:p>
        </p:txBody>
      </p:sp>
      <p:sp>
        <p:nvSpPr>
          <p:cNvPr id="47" name="TextBox 46"/>
          <p:cNvSpPr txBox="1"/>
          <p:nvPr/>
        </p:nvSpPr>
        <p:spPr>
          <a:xfrm>
            <a:off x="2995712" y="27089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{17;5}</a:t>
            </a:r>
            <a:endParaRPr lang="en-US" sz="1800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5.55112E-17 L -3.05556E-6 0.1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0.1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347 L -3.05556E-6 -0.05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92 L -4.44444E-6 -0.0486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3.05556E-6 -0.047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92 L -4.44444E-6 -0.0486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2" grpId="0" animBg="1"/>
      <p:bldP spid="43" grpId="0"/>
      <p:bldP spid="46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2843808" y="177281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2843808" y="2120855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43808" y="246889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843808" y="2816932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4666" y="137677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Rowids</a:t>
            </a:r>
            <a:endParaRPr lang="en-US" b="0" dirty="0"/>
          </a:p>
        </p:txBody>
      </p:sp>
      <p:cxnSp>
        <p:nvCxnSpPr>
          <p:cNvPr id="47" name="Straight Arrow Connector 46"/>
          <p:cNvCxnSpPr>
            <a:stCxn id="34" idx="6"/>
            <a:endCxn id="14" idx="1"/>
          </p:cNvCxnSpPr>
          <p:nvPr/>
        </p:nvCxnSpPr>
        <p:spPr bwMode="auto">
          <a:xfrm>
            <a:off x="3059832" y="1880828"/>
            <a:ext cx="1800200" cy="9501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35" idx="6"/>
            <a:endCxn id="19" idx="1"/>
          </p:cNvCxnSpPr>
          <p:nvPr/>
        </p:nvCxnSpPr>
        <p:spPr bwMode="auto">
          <a:xfrm>
            <a:off x="3059832" y="2228867"/>
            <a:ext cx="1800200" cy="15421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36" idx="6"/>
            <a:endCxn id="27" idx="1"/>
          </p:cNvCxnSpPr>
          <p:nvPr/>
        </p:nvCxnSpPr>
        <p:spPr bwMode="auto">
          <a:xfrm>
            <a:off x="3059832" y="2576906"/>
            <a:ext cx="1800200" cy="25102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2" idx="6"/>
            <a:endCxn id="27" idx="1"/>
          </p:cNvCxnSpPr>
          <p:nvPr/>
        </p:nvCxnSpPr>
        <p:spPr bwMode="auto">
          <a:xfrm>
            <a:off x="3059832" y="2924944"/>
            <a:ext cx="1800200" cy="21622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2591330" y="5841268"/>
            <a:ext cx="3961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</a:t>
            </a:r>
            <a:r>
              <a:rPr lang="en-US" b="0" dirty="0" smtClean="0"/>
              <a:t>-sort scan: mid </a:t>
            </a:r>
            <a:r>
              <a:rPr lang="en-US" b="0" dirty="0" err="1" smtClean="0"/>
              <a:t>selectivities</a:t>
            </a:r>
            <a:endParaRPr lang="en-US" b="0" dirty="0"/>
          </a:p>
        </p:txBody>
      </p:sp>
      <p:sp>
        <p:nvSpPr>
          <p:cNvPr id="58" name="TextBox 57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59" name="TextBox 58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</a:t>
            </a:r>
            <a:r>
              <a:rPr lang="en-US" baseline="0" dirty="0" smtClean="0"/>
              <a:t> storage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– driven</a:t>
            </a:r>
            <a:r>
              <a:rPr lang="en-US" baseline="0" dirty="0" smtClean="0"/>
              <a:t> by mobile</a:t>
            </a:r>
            <a:endParaRPr lang="en-US" dirty="0" smtClean="0"/>
          </a:p>
          <a:p>
            <a:r>
              <a:rPr lang="en-US" dirty="0" smtClean="0"/>
              <a:t>NVRAM – not readily available yet</a:t>
            </a:r>
          </a:p>
          <a:p>
            <a:r>
              <a:rPr lang="en-US" dirty="0" err="1" smtClean="0"/>
              <a:t>Punchline</a:t>
            </a:r>
            <a:r>
              <a:rPr lang="en-US" dirty="0" smtClean="0"/>
              <a:t> – Device</a:t>
            </a:r>
            <a:r>
              <a:rPr lang="en-US" baseline="0" dirty="0" smtClean="0"/>
              <a:t>-specific optimizations enable additional performance increases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Selecting access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66736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itchFamily="34" charset="0"/>
              <a:buChar char="•"/>
            </a:pPr>
            <a:r>
              <a:rPr lang="en-US" sz="2800" b="0" dirty="0" smtClean="0"/>
              <a:t>Below 10% selectivity use index scan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2800" b="0" dirty="0" smtClean="0"/>
              <a:t>Above 10% selectivity use relation scan</a:t>
            </a:r>
            <a:endParaRPr lang="en-US" sz="2800" b="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39639" y="2379790"/>
            <a:ext cx="4504569" cy="3748482"/>
            <a:chOff x="1939639" y="2420888"/>
            <a:chExt cx="4504569" cy="3748482"/>
          </a:xfrm>
        </p:grpSpPr>
        <p:grpSp>
          <p:nvGrpSpPr>
            <p:cNvPr id="13" name="Group 12"/>
            <p:cNvGrpSpPr/>
            <p:nvPr/>
          </p:nvGrpSpPr>
          <p:grpSpPr>
            <a:xfrm>
              <a:off x="2555776" y="2420888"/>
              <a:ext cx="3888432" cy="3240360"/>
              <a:chOff x="2555776" y="2420888"/>
              <a:chExt cx="3888432" cy="3240360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rot="5400000">
                <a:off x="971600" y="4041068"/>
                <a:ext cx="324036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2555776" y="5661248"/>
                <a:ext cx="3888432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TextBox 13"/>
            <p:cNvSpPr txBox="1"/>
            <p:nvPr/>
          </p:nvSpPr>
          <p:spPr>
            <a:xfrm>
              <a:off x="3595739" y="5769260"/>
              <a:ext cx="1808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Selectivity (%)</a:t>
              </a:r>
              <a:endParaRPr lang="en-US" b="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207387" y="3841013"/>
              <a:ext cx="1864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Runtime (time)</a:t>
              </a:r>
              <a:endParaRPr lang="en-US" b="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91780" y="2775834"/>
            <a:ext cx="3708412" cy="432048"/>
            <a:chOff x="2591780" y="2816932"/>
            <a:chExt cx="3708412" cy="432048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2591780" y="3248980"/>
              <a:ext cx="3708412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914404" y="2816932"/>
              <a:ext cx="18517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Relation scan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20966558">
            <a:off x="2337182" y="2451798"/>
            <a:ext cx="3721021" cy="2592288"/>
            <a:chOff x="2579171" y="2420888"/>
            <a:chExt cx="3721021" cy="2592288"/>
          </a:xfrm>
        </p:grpSpPr>
        <p:cxnSp>
          <p:nvCxnSpPr>
            <p:cNvPr id="24" name="Straight Connector 23"/>
            <p:cNvCxnSpPr/>
            <p:nvPr/>
          </p:nvCxnSpPr>
          <p:spPr bwMode="auto">
            <a:xfrm flipV="1">
              <a:off x="2591780" y="2420888"/>
              <a:ext cx="3708412" cy="259228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 rot="19503165">
              <a:off x="2579171" y="4041068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Index scan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 bwMode="auto">
          <a:xfrm rot="5400000">
            <a:off x="3131840" y="4005064"/>
            <a:ext cx="32403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64905" y="6099683"/>
            <a:ext cx="781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Flash’s low latency should shift break-even point to right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3698 0.0377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48844E-6 L 0.13385 2.488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anDis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426" y="1592796"/>
            <a:ext cx="4900462" cy="3693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745" y="5524780"/>
            <a:ext cx="80445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indent="-173038" algn="l">
              <a:buFont typeface="Arial" pitchFamily="34" charset="0"/>
              <a:buChar char="•"/>
            </a:pPr>
            <a:r>
              <a:rPr lang="en-US" sz="2600" b="0" dirty="0" smtClean="0"/>
              <a:t>Break-even points at lower selectivity than expected</a:t>
            </a:r>
          </a:p>
          <a:p>
            <a:pPr marL="173038" indent="-173038" algn="l">
              <a:buFont typeface="Arial" pitchFamily="34" charset="0"/>
              <a:buChar char="•"/>
            </a:pPr>
            <a:r>
              <a:rPr lang="en-US" sz="2600" b="0" dirty="0" smtClean="0"/>
              <a:t>Break-even points shift for only 0.9% </a:t>
            </a:r>
            <a:r>
              <a:rPr lang="en-US" sz="2600" b="0" dirty="0" err="1" smtClean="0"/>
              <a:t>selectivities</a:t>
            </a:r>
            <a:endParaRPr lang="en-US" sz="2600" b="0" dirty="0"/>
          </a:p>
        </p:txBody>
      </p:sp>
      <p:pic>
        <p:nvPicPr>
          <p:cNvPr id="13" name="Picture 12" descr="ScanFlas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2058" y="1592796"/>
            <a:ext cx="4900462" cy="3693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9548" y="1552726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Disk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0425" y="1552726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Flash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xpectedPagesR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6" y="1589252"/>
            <a:ext cx="5832646" cy="4396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10% rule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11607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10% rule really applies to </a:t>
            </a:r>
            <a:r>
              <a:rPr lang="en-US" sz="2400" b="0" i="1" dirty="0" smtClean="0"/>
              <a:t>page selectivity</a:t>
            </a:r>
            <a:endParaRPr lang="en-US" sz="24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Index scan, uniform random layout: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7285" y="2848870"/>
            <a:ext cx="139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[</a:t>
            </a:r>
            <a:r>
              <a:rPr lang="en-US" b="0" dirty="0" err="1" smtClean="0"/>
              <a:t>Yue</a:t>
            </a:r>
            <a:r>
              <a:rPr lang="en-US" b="0" dirty="0" smtClean="0"/>
              <a:t> </a:t>
            </a:r>
            <a:r>
              <a:rPr lang="en-US" b="0" i="1" dirty="0" smtClean="0"/>
              <a:t>et al.</a:t>
            </a:r>
            <a:r>
              <a:rPr lang="en-US" b="0" dirty="0" smtClean="0"/>
              <a:t>]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10% rule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7907" y="5955667"/>
            <a:ext cx="6827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Implication: relation scan preferred even on flash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564904"/>
            <a:ext cx="2393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27 </a:t>
            </a:r>
            <a:r>
              <a:rPr lang="en-US" dirty="0" err="1" smtClean="0">
                <a:solidFill>
                  <a:srgbClr val="FF0000"/>
                </a:solidFill>
              </a:rPr>
              <a:t>tuples</a:t>
            </a:r>
            <a:r>
              <a:rPr lang="en-US" dirty="0" smtClean="0">
                <a:solidFill>
                  <a:srgbClr val="FF0000"/>
                </a:solidFill>
              </a:rPr>
              <a:t>/page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at 4% row sel.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expect 67% pages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 descr="expectedPagesR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6" y="1589252"/>
            <a:ext cx="5832646" cy="439603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>
            <a:off x="1943708" y="2924944"/>
            <a:ext cx="1224136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59532" y="11607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10% rule really applies to </a:t>
            </a:r>
            <a:r>
              <a:rPr lang="en-US" sz="2400" b="0" i="1" dirty="0" smtClean="0"/>
              <a:t>page selectivity</a:t>
            </a:r>
            <a:endParaRPr lang="en-US" sz="24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Index scan, uniform random layout: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7285" y="2848870"/>
            <a:ext cx="139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[</a:t>
            </a:r>
            <a:r>
              <a:rPr lang="en-US" b="0" dirty="0" err="1" smtClean="0"/>
              <a:t>Yue</a:t>
            </a:r>
            <a:r>
              <a:rPr lang="en-US" b="0" dirty="0" smtClean="0"/>
              <a:t> </a:t>
            </a:r>
            <a:r>
              <a:rPr lang="en-US" b="0" i="1" dirty="0" smtClean="0"/>
              <a:t>et al.</a:t>
            </a:r>
            <a:r>
              <a:rPr lang="en-US" b="0" dirty="0" smtClean="0"/>
              <a:t>]</a:t>
            </a:r>
            <a:endParaRPr 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performance on disk depends on: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Relation sizes</a:t>
            </a:r>
          </a:p>
          <a:p>
            <a:pPr lvl="1"/>
            <a:r>
              <a:rPr lang="en-US" dirty="0" err="1" smtClean="0"/>
              <a:t>Projectivity</a:t>
            </a:r>
            <a:endParaRPr lang="en-US" dirty="0" smtClean="0"/>
          </a:p>
          <a:p>
            <a:r>
              <a:rPr lang="en-US" dirty="0" smtClean="0"/>
              <a:t>These determine</a:t>
            </a:r>
          </a:p>
          <a:p>
            <a:pPr lvl="1"/>
            <a:r>
              <a:rPr lang="en-US" dirty="0" smtClean="0"/>
              <a:t>Device access patterns</a:t>
            </a:r>
          </a:p>
          <a:p>
            <a:pPr lvl="1"/>
            <a:r>
              <a:rPr lang="en-US" dirty="0" smtClean="0"/>
              <a:t>Data read and written to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13" name="Chart 12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8640452" y="3645024"/>
            <a:ext cx="288032" cy="576064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9" name="Straight Connector 8"/>
          <p:cNvCxnSpPr>
            <a:stCxn id="6" idx="0"/>
          </p:cNvCxnSpPr>
          <p:nvPr/>
        </p:nvCxnSpPr>
        <p:spPr bwMode="auto">
          <a:xfrm rot="16200000" flipV="1">
            <a:off x="7848364" y="2708920"/>
            <a:ext cx="1368152" cy="504056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784860" y="1880828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CPU bound outlier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099" y="6027675"/>
            <a:ext cx="8691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Flash insensitive to join type – 5.4% avg. difference w/o outlier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really 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Little opportunity for taking advantage of device-dependent</a:t>
            </a:r>
            <a:r>
              <a:rPr lang="en-US" baseline="0" dirty="0" smtClean="0"/>
              <a:t> query optimization</a:t>
            </a:r>
          </a:p>
          <a:p>
            <a:r>
              <a:rPr lang="en-US" dirty="0" smtClean="0"/>
              <a:t>Large access granularity interferes with flash’s low random read </a:t>
            </a:r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Rather disk-optimizations that provide </a:t>
            </a:r>
            <a:r>
              <a:rPr lang="en-US" i="1" dirty="0" smtClean="0"/>
              <a:t>locality</a:t>
            </a:r>
            <a:r>
              <a:rPr lang="en-US" i="0" baseline="0" dirty="0" smtClean="0"/>
              <a:t> within page (use entire page on access) are already optimized for Flash</a:t>
            </a:r>
            <a:endParaRPr lang="en-US" dirty="0" smtClean="0"/>
          </a:p>
          <a:p>
            <a:r>
              <a:rPr lang="en-US" dirty="0" smtClean="0"/>
              <a:t>Need Flash-specific operations before reconsidering query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r>
              <a:rPr lang="en-US" baseline="0" dirty="0" smtClean="0"/>
              <a:t>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Flash – fast random reads</a:t>
            </a:r>
          </a:p>
          <a:p>
            <a:pPr lvl="1"/>
            <a:r>
              <a:rPr lang="en-US" baseline="0" dirty="0" smtClean="0"/>
              <a:t>Writes still prefer sequential</a:t>
            </a:r>
          </a:p>
          <a:p>
            <a:pPr lvl="1"/>
            <a:r>
              <a:rPr lang="en-US" baseline="0" dirty="0" smtClean="0"/>
              <a:t>Sequential reads on par with disk (per cost)</a:t>
            </a:r>
          </a:p>
          <a:p>
            <a:pPr lvl="0"/>
            <a:r>
              <a:rPr lang="en-US" baseline="0" dirty="0" smtClean="0"/>
              <a:t>NVRAM – low latency byte addressability</a:t>
            </a:r>
          </a:p>
          <a:p>
            <a:pPr lvl="0"/>
            <a:r>
              <a:rPr lang="en-US" baseline="0" dirty="0" err="1" smtClean="0"/>
              <a:t>Punchline</a:t>
            </a:r>
            <a:r>
              <a:rPr lang="en-US" baseline="0" dirty="0" smtClean="0"/>
              <a:t>: accelerate database applications, optimizing for these new storage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programming</a:t>
            </a:r>
            <a:r>
              <a:rPr lang="en-US" baseline="0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models/hardware</a:t>
            </a:r>
            <a:r>
              <a:rPr lang="en-US" baseline="0" dirty="0" smtClean="0"/>
              <a:t> systems cannot enforce persist order</a:t>
            </a:r>
          </a:p>
          <a:p>
            <a:r>
              <a:rPr lang="en-US" baseline="0" dirty="0" smtClean="0"/>
              <a:t>Modern systems need to reorder instructions to improve performance</a:t>
            </a:r>
          </a:p>
          <a:p>
            <a:pPr lvl="1"/>
            <a:r>
              <a:rPr lang="en-US" baseline="0" dirty="0" smtClean="0"/>
              <a:t>NVRAM’s high latency makes this more important</a:t>
            </a:r>
          </a:p>
          <a:p>
            <a:r>
              <a:rPr lang="en-US" baseline="0" dirty="0" smtClean="0"/>
              <a:t>How is persist order determined/enforced within thread? Across threads?</a:t>
            </a:r>
          </a:p>
          <a:p>
            <a:r>
              <a:rPr lang="en-US" baseline="0" dirty="0" err="1" smtClean="0"/>
              <a:t>Punchline</a:t>
            </a:r>
            <a:r>
              <a:rPr lang="en-US" baseline="0" dirty="0" smtClean="0"/>
              <a:t>: Tradeoff between performance and ease of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Persistence similar</a:t>
            </a:r>
            <a:r>
              <a:rPr lang="en-US" baseline="0" dirty="0" smtClean="0"/>
              <a:t> to memory consistency</a:t>
            </a:r>
          </a:p>
          <a:p>
            <a:pPr lvl="1"/>
            <a:r>
              <a:rPr lang="en-US" dirty="0" smtClean="0"/>
              <a:t>Defines the order of loads and stores to memory</a:t>
            </a:r>
            <a:r>
              <a:rPr lang="en-US" baseline="0" dirty="0" smtClean="0"/>
              <a:t> between threads</a:t>
            </a:r>
          </a:p>
          <a:p>
            <a:pPr lvl="1"/>
            <a:r>
              <a:rPr lang="en-US" baseline="0" dirty="0" smtClean="0"/>
              <a:t>Models may be </a:t>
            </a:r>
            <a:r>
              <a:rPr lang="en-US" i="1" baseline="0" dirty="0" smtClean="0"/>
              <a:t>relaxed</a:t>
            </a:r>
            <a:r>
              <a:rPr lang="en-US" i="0" baseline="0" dirty="0" smtClean="0"/>
              <a:t> to improve performance while still easily programming common patterns</a:t>
            </a:r>
          </a:p>
          <a:p>
            <a:pPr lvl="0"/>
            <a:r>
              <a:rPr lang="en-US" dirty="0" smtClean="0"/>
              <a:t>Instead of order and values of</a:t>
            </a:r>
            <a:r>
              <a:rPr lang="en-US" baseline="0" dirty="0" smtClean="0"/>
              <a:t> loads and stores, now care about persist order</a:t>
            </a:r>
          </a:p>
          <a:p>
            <a:pPr lvl="0"/>
            <a:r>
              <a:rPr lang="en-US" i="1" baseline="0" dirty="0" smtClean="0"/>
              <a:t>Persistent Memory Consistency</a:t>
            </a: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0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</a:t>
            </a:r>
            <a:r>
              <a:rPr lang="en-US" baseline="0" dirty="0" smtClean="0"/>
              <a:t> 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High performance recoverable data structures with minimal software modifications</a:t>
            </a:r>
          </a:p>
          <a:p>
            <a:r>
              <a:rPr lang="en-US" baseline="0" dirty="0" smtClean="0"/>
              <a:t>Demonstrate new consistency models and reason about their performance</a:t>
            </a:r>
          </a:p>
          <a:p>
            <a:r>
              <a:rPr lang="en-US" baseline="0" dirty="0" smtClean="0"/>
              <a:t>Future: evaluate models and data structures</a:t>
            </a:r>
          </a:p>
          <a:p>
            <a:r>
              <a:rPr lang="en-US" baseline="0" dirty="0" smtClean="0"/>
              <a:t>Point of this project is to </a:t>
            </a:r>
            <a:r>
              <a:rPr lang="en-US" i="1" baseline="0" dirty="0" smtClean="0"/>
              <a:t>motivate</a:t>
            </a:r>
            <a:r>
              <a:rPr lang="en-US" i="0" baseline="0" dirty="0" smtClean="0"/>
              <a:t> that PMC is necessary and effective, not to consider exact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r>
              <a:rPr lang="en-US" baseline="0" dirty="0" smtClean="0"/>
              <a:t> of persist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</a:t>
            </a:r>
            <a:r>
              <a:rPr lang="en-US" baseline="0" dirty="0" smtClean="0"/>
              <a:t> barriers order and sync</a:t>
            </a:r>
          </a:p>
          <a:p>
            <a:r>
              <a:rPr lang="en-US" baseline="0" dirty="0" smtClean="0"/>
              <a:t>Volatile execution may run ahead of persistent state via buffering</a:t>
            </a:r>
          </a:p>
          <a:p>
            <a:r>
              <a:rPr lang="en-US" baseline="0" dirty="0" smtClean="0"/>
              <a:t>Persist throughput determines when persists slow execution (buffers might fill)</a:t>
            </a:r>
          </a:p>
          <a:p>
            <a:r>
              <a:rPr lang="en-US" baseline="0" dirty="0" smtClean="0"/>
              <a:t>Persist order constraints limit persist throughput/parallelism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4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r>
              <a:rPr lang="en-US" baseline="0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</a:t>
            </a:r>
            <a:r>
              <a:rPr lang="en-US" baseline="0" dirty="0" smtClean="0"/>
              <a:t> memory operations to reorder for performance</a:t>
            </a:r>
            <a:endParaRPr lang="en-US" dirty="0" smtClean="0"/>
          </a:p>
          <a:p>
            <a:r>
              <a:rPr lang="en-US" dirty="0" smtClean="0"/>
              <a:t>Foundation for persistent consistency</a:t>
            </a:r>
          </a:p>
          <a:p>
            <a:pPr lvl="1"/>
            <a:r>
              <a:rPr lang="en-US" dirty="0" smtClean="0"/>
              <a:t>Mechanism to order actions</a:t>
            </a:r>
          </a:p>
          <a:p>
            <a:pPr lvl="1"/>
            <a:r>
              <a:rPr lang="en-US" dirty="0" smtClean="0"/>
              <a:t>PMC relies on underlying consistency model to establish persist order between threads</a:t>
            </a:r>
          </a:p>
          <a:p>
            <a:r>
              <a:rPr lang="en-US" dirty="0" smtClean="0"/>
              <a:t>Sequential Consistency (SC)</a:t>
            </a:r>
          </a:p>
          <a:p>
            <a:r>
              <a:rPr lang="en-US" dirty="0" smtClean="0"/>
              <a:t>Total Store Order (TSO)</a:t>
            </a:r>
          </a:p>
          <a:p>
            <a:r>
              <a:rPr lang="en-US" dirty="0" smtClean="0"/>
              <a:t>Release Consistency (RC)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7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</a:t>
            </a:r>
            <a:r>
              <a:rPr lang="en-US" baseline="0" dirty="0" smtClean="0"/>
              <a:t>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Store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3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Log/Buffer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model provide the code snippet and highlight the dependences for single thread and multithreaded separately (animate in and out).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</a:t>
            </a:r>
            <a:r>
              <a:rPr lang="en-US" baseline="0" dirty="0" smtClean="0"/>
              <a:t> Sequential Consistency (PSC)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analytics </a:t>
            </a:r>
            <a:r>
              <a:rPr lang="en-US" baseline="0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Flash accelerates random 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Persist Order (LPO)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 (TEO)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Epoch Order (PEO)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r>
              <a:rPr lang="en-US" baseline="0" dirty="0" smtClean="0"/>
              <a:t> OLTP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Recovery</a:t>
            </a:r>
            <a:r>
              <a:rPr lang="en-US" baseline="0" dirty="0" smtClean="0"/>
              <a:t> mechanisms require high </a:t>
            </a:r>
            <a:r>
              <a:rPr lang="en-US" i="1" baseline="0" dirty="0" smtClean="0"/>
              <a:t>software</a:t>
            </a:r>
            <a:r>
              <a:rPr lang="en-US" i="0" baseline="0" dirty="0" smtClean="0"/>
              <a:t> overheads </a:t>
            </a:r>
          </a:p>
          <a:p>
            <a:pPr lvl="1"/>
            <a:r>
              <a:rPr lang="en-US" dirty="0" smtClean="0"/>
              <a:t>Thread contention</a:t>
            </a:r>
          </a:p>
          <a:p>
            <a:pPr lvl="1"/>
            <a:r>
              <a:rPr lang="en-US" dirty="0" smtClean="0"/>
              <a:t>Long code paths</a:t>
            </a:r>
          </a:p>
          <a:p>
            <a:pPr lvl="0"/>
            <a:r>
              <a:rPr lang="en-US" baseline="0" dirty="0" smtClean="0"/>
              <a:t>Straightforward recovery by immediately enforcing persists incurs frequent </a:t>
            </a:r>
            <a:r>
              <a:rPr lang="en-US" i="1" baseline="0" dirty="0" smtClean="0"/>
              <a:t>persist barriers</a:t>
            </a:r>
            <a:r>
              <a:rPr lang="en-US" i="0" baseline="0" dirty="0" smtClean="0"/>
              <a:t> resulting in transaction delays</a:t>
            </a:r>
            <a:endParaRPr lang="en-US" baseline="0" dirty="0" smtClean="0"/>
          </a:p>
          <a:p>
            <a:pPr lvl="0"/>
            <a:r>
              <a:rPr lang="en-US" baseline="0" dirty="0" smtClean="0"/>
              <a:t>Introduce NVRAM Group Commit</a:t>
            </a:r>
          </a:p>
          <a:p>
            <a:pPr lvl="0"/>
            <a:r>
              <a:rPr lang="en-US" baseline="0" dirty="0" smtClean="0"/>
              <a:t>Also look at 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6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programming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r>
              <a:rPr lang="en-US" baseline="0" dirty="0" smtClean="0"/>
              <a:t> (at the assembly level) cannot order persists</a:t>
            </a:r>
          </a:p>
          <a:p>
            <a:r>
              <a:rPr lang="en-US" baseline="0" dirty="0" smtClean="0"/>
              <a:t>Currently use </a:t>
            </a:r>
            <a:r>
              <a:rPr lang="en-US" i="1" baseline="0" dirty="0" smtClean="0"/>
              <a:t>consistency models</a:t>
            </a:r>
            <a:r>
              <a:rPr lang="en-US" i="0" baseline="0" dirty="0" smtClean="0"/>
              <a:t> to control the order that threads observe reads and writes</a:t>
            </a:r>
          </a:p>
          <a:p>
            <a:r>
              <a:rPr lang="en-US" i="0" baseline="0" dirty="0" smtClean="0"/>
              <a:t>Can use similar models to control the order in which data persists (control within thread and between threads)</a:t>
            </a:r>
            <a:endParaRPr lang="en-US" baseline="0" dirty="0" smtClean="0"/>
          </a:p>
          <a:p>
            <a:r>
              <a:rPr lang="en-US" baseline="0" dirty="0" smtClean="0"/>
              <a:t>Want to provide best performance with easiest programming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</a:p>
          <a:p>
            <a:r>
              <a:rPr lang="en-US" dirty="0" smtClean="0"/>
              <a:t>Analytics</a:t>
            </a:r>
          </a:p>
          <a:p>
            <a:r>
              <a:rPr lang="en-US" dirty="0" smtClean="0"/>
              <a:t>NVRAM technologies</a:t>
            </a:r>
          </a:p>
          <a:p>
            <a:r>
              <a:rPr lang="en-US" dirty="0" smtClean="0"/>
              <a:t>NVRAM OLTP</a:t>
            </a:r>
          </a:p>
          <a:p>
            <a:r>
              <a:rPr lang="en-US" dirty="0" smtClean="0"/>
              <a:t>NVRAM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</a:t>
            </a:r>
            <a:r>
              <a:rPr lang="en-US" baseline="0" dirty="0" smtClean="0"/>
              <a:t>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71837" y="1374552"/>
          <a:ext cx="6000327" cy="234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423"/>
                <a:gridCol w="2096795"/>
                <a:gridCol w="2000109"/>
              </a:tblGrid>
              <a:tr h="488719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Disk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Flash</a:t>
                      </a:r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WD 10Krpm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OCZ </a:t>
                      </a:r>
                      <a:r>
                        <a:rPr lang="en-US" dirty="0" err="1" smtClean="0"/>
                        <a:t>RevoDrive</a:t>
                      </a:r>
                      <a:endParaRPr lang="en-US" dirty="0"/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Seq.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190MB/s</a:t>
                      </a:r>
                      <a:endParaRPr lang="en-US" dirty="0"/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Random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909"/>
                          </a:solidFill>
                        </a:rPr>
                        <a:t>10ms</a:t>
                      </a:r>
                      <a:endParaRPr lang="en-US" dirty="0">
                        <a:solidFill>
                          <a:srgbClr val="FF090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909"/>
                          </a:solidFill>
                        </a:rPr>
                        <a:t>90µs</a:t>
                      </a:r>
                      <a:endParaRPr lang="en-US" dirty="0">
                        <a:solidFill>
                          <a:srgbClr val="FF0909"/>
                        </a:solidFill>
                      </a:endParaRPr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$/GB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0643" y="3917374"/>
            <a:ext cx="70855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Flash much lower read latency than disk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Flash eliminates performance difference</a:t>
            </a:r>
            <a:br>
              <a:rPr lang="en-US" sz="2800" b="0" dirty="0" smtClean="0"/>
            </a:br>
            <a:r>
              <a:rPr lang="en-US" sz="2800" b="0" dirty="0" smtClean="0"/>
              <a:t>between random and </a:t>
            </a:r>
            <a:r>
              <a:rPr lang="en-US" sz="2800" b="0" dirty="0" smtClean="0"/>
              <a:t>sequential accesses</a:t>
            </a:r>
            <a:endParaRPr lang="en-US" sz="28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Current DBMS optimized for disk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76240" y="1412776"/>
            <a:ext cx="792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2011</a:t>
            </a:r>
            <a:br>
              <a:rPr lang="en-US" sz="1400" b="0" dirty="0" smtClean="0"/>
            </a:br>
            <a:r>
              <a:rPr lang="en-US" sz="1400" b="0" dirty="0" smtClean="0"/>
              <a:t>devices</a:t>
            </a:r>
            <a:endParaRPr lang="en-US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advantage of SSDs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C:\Users\Steve\AppData\Local\Microsoft\Windows\Temporary Internet Files\Content.IE5\YQYIFPMB\MC90007862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68760"/>
            <a:ext cx="981182" cy="297846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99692" y="1607312"/>
            <a:ext cx="45047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Data may “prefer” disk or flash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Intelligent layout: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400" b="0" dirty="0" smtClean="0"/>
              <a:t>Improve performance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400" b="0" dirty="0" smtClean="0"/>
              <a:t>Maintain low cost</a:t>
            </a:r>
            <a:endParaRPr lang="en-US" sz="2400" b="0" dirty="0"/>
          </a:p>
        </p:txBody>
      </p:sp>
      <p:pic>
        <p:nvPicPr>
          <p:cNvPr id="102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020844"/>
            <a:ext cx="1681658" cy="184644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4175956" y="3372772"/>
            <a:ext cx="1584176" cy="1188720"/>
          </a:xfrm>
          <a:prstGeom prst="rect">
            <a:avLst/>
          </a:prstGeom>
          <a:solidFill>
            <a:srgbClr val="FF71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Table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 1: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Accessed Sequentially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175956" y="4545124"/>
            <a:ext cx="1584176" cy="1188720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Table 2: Accessed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 Randomly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8431266">
            <a:off x="3174105" y="3724270"/>
            <a:ext cx="933877" cy="468052"/>
          </a:xfrm>
          <a:prstGeom prst="rightArrow">
            <a:avLst>
              <a:gd name="adj1" fmla="val 34225"/>
              <a:gd name="adj2" fmla="val 50000"/>
            </a:avLst>
          </a:prstGeom>
          <a:solidFill>
            <a:srgbClr val="FF71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0192" y="2204864"/>
            <a:ext cx="2823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0" dirty="0" smtClean="0"/>
              <a:t>Automated Layout</a:t>
            </a:r>
          </a:p>
          <a:p>
            <a:pPr algn="l"/>
            <a:r>
              <a:rPr lang="en-US" sz="1600" b="0" dirty="0" smtClean="0"/>
              <a:t>[</a:t>
            </a:r>
            <a:r>
              <a:rPr lang="en-US" sz="1600" b="0" dirty="0" err="1" smtClean="0"/>
              <a:t>Agrawal</a:t>
            </a:r>
            <a:r>
              <a:rPr lang="en-US" sz="1600" b="0" i="1" dirty="0" smtClean="0"/>
              <a:t> et al.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Ozmen</a:t>
            </a:r>
            <a:r>
              <a:rPr lang="en-US" sz="1600" b="0" dirty="0" smtClean="0"/>
              <a:t> </a:t>
            </a:r>
            <a:r>
              <a:rPr lang="en-US" sz="1600" b="0" i="1" dirty="0" smtClean="0"/>
              <a:t>et al.</a:t>
            </a:r>
            <a:r>
              <a:rPr lang="en-US" sz="1600" b="0" dirty="0" smtClean="0"/>
              <a:t>]</a:t>
            </a:r>
            <a:endParaRPr lang="en-US" sz="16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574752" y="5883659"/>
            <a:ext cx="799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Optimal query plan should depend on where data resides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25602" name="Picture 2" descr="http://storagemojo.com/wp-content/uploads/2008/01/fusionio_car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0523" y="3933056"/>
            <a:ext cx="2421449" cy="1861871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953861">
            <a:off x="5808505" y="4837447"/>
            <a:ext cx="822660" cy="468052"/>
          </a:xfrm>
          <a:prstGeom prst="rightArrow">
            <a:avLst>
              <a:gd name="adj1" fmla="val 34225"/>
              <a:gd name="adj2" fmla="val 50000"/>
            </a:avLst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50328</TotalTime>
  <Words>1429</Words>
  <Application>Microsoft Office PowerPoint</Application>
  <PresentationFormat>On-screen Show (4:3)</PresentationFormat>
  <Paragraphs>297</Paragraphs>
  <Slides>42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Blank Presentation</vt:lpstr>
      <vt:lpstr>1_Blank Presentation</vt:lpstr>
      <vt:lpstr>Database and System Design for Emerging Storage Technologies</vt:lpstr>
      <vt:lpstr>Emerging storage technologies</vt:lpstr>
      <vt:lpstr>Storage characteristics</vt:lpstr>
      <vt:lpstr>Flash analytics optimization</vt:lpstr>
      <vt:lpstr>NVRAM OLTP optimization</vt:lpstr>
      <vt:lpstr>NVRAM programming models</vt:lpstr>
      <vt:lpstr>Outline</vt:lpstr>
      <vt:lpstr>Flash memory</vt:lpstr>
      <vt:lpstr>Taking advantage of SSDs</vt:lpstr>
      <vt:lpstr>SSD query plans unchanged</vt:lpstr>
      <vt:lpstr>Experimental structure</vt:lpstr>
      <vt:lpstr>Methodology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Selecting access path</vt:lpstr>
      <vt:lpstr>Actual performance</vt:lpstr>
      <vt:lpstr>Why is the 10% rule wrong?</vt:lpstr>
      <vt:lpstr>Why is the 10% rule wrong?</vt:lpstr>
      <vt:lpstr>Join</vt:lpstr>
      <vt:lpstr>Join performance</vt:lpstr>
      <vt:lpstr>Join performance</vt:lpstr>
      <vt:lpstr>Join performance</vt:lpstr>
      <vt:lpstr>What does this really say</vt:lpstr>
      <vt:lpstr>VLDB</vt:lpstr>
      <vt:lpstr>NVRAM programming models</vt:lpstr>
      <vt:lpstr>Leverage memory consistency</vt:lpstr>
      <vt:lpstr>Persistent Memory Consistency</vt:lpstr>
      <vt:lpstr>Implications of persist order</vt:lpstr>
      <vt:lpstr>Consistency models</vt:lpstr>
      <vt:lpstr>Sequential Consistency</vt:lpstr>
      <vt:lpstr>Total Store Order</vt:lpstr>
      <vt:lpstr>Release Consistency</vt:lpstr>
      <vt:lpstr>Persistent Log/Buffer</vt:lpstr>
      <vt:lpstr>Persistent Sequential Consistency (PSC)</vt:lpstr>
      <vt:lpstr>Local Persist Order (LPO)</vt:lpstr>
      <vt:lpstr>BPFS (TEO)</vt:lpstr>
      <vt:lpstr>Partial Epoch Order (PEO)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</cp:lastModifiedBy>
  <cp:revision>1453</cp:revision>
  <dcterms:created xsi:type="dcterms:W3CDTF">2010-03-13T18:55:09Z</dcterms:created>
  <dcterms:modified xsi:type="dcterms:W3CDTF">2013-07-19T20:00:45Z</dcterms:modified>
</cp:coreProperties>
</file>