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</p:sldMasterIdLst>
  <p:notesMasterIdLst>
    <p:notesMasterId r:id="rId47"/>
  </p:notesMasterIdLst>
  <p:handoutMasterIdLst>
    <p:handoutMasterId r:id="rId48"/>
  </p:handoutMasterIdLst>
  <p:sldIdLst>
    <p:sldId id="866" r:id="rId3"/>
    <p:sldId id="908" r:id="rId4"/>
    <p:sldId id="1122" r:id="rId5"/>
    <p:sldId id="1123" r:id="rId6"/>
    <p:sldId id="1124" r:id="rId7"/>
    <p:sldId id="1125" r:id="rId8"/>
    <p:sldId id="1126" r:id="rId9"/>
    <p:sldId id="1127" r:id="rId10"/>
    <p:sldId id="1128" r:id="rId11"/>
    <p:sldId id="1139" r:id="rId12"/>
    <p:sldId id="1140" r:id="rId13"/>
    <p:sldId id="1141" r:id="rId14"/>
    <p:sldId id="1142" r:id="rId15"/>
    <p:sldId id="1143" r:id="rId16"/>
    <p:sldId id="1144" r:id="rId17"/>
    <p:sldId id="1130" r:id="rId18"/>
    <p:sldId id="1153" r:id="rId19"/>
    <p:sldId id="1145" r:id="rId20"/>
    <p:sldId id="1147" r:id="rId21"/>
    <p:sldId id="1148" r:id="rId22"/>
    <p:sldId id="1149" r:id="rId23"/>
    <p:sldId id="1131" r:id="rId24"/>
    <p:sldId id="1151" r:id="rId25"/>
    <p:sldId id="1152" r:id="rId26"/>
    <p:sldId id="1150" r:id="rId27"/>
    <p:sldId id="1160" r:id="rId28"/>
    <p:sldId id="1161" r:id="rId29"/>
    <p:sldId id="1156" r:id="rId30"/>
    <p:sldId id="1157" r:id="rId31"/>
    <p:sldId id="1158" r:id="rId32"/>
    <p:sldId id="1159" r:id="rId33"/>
    <p:sldId id="1154" r:id="rId34"/>
    <p:sldId id="1155" r:id="rId35"/>
    <p:sldId id="1162" r:id="rId36"/>
    <p:sldId id="1132" r:id="rId37"/>
    <p:sldId id="1163" r:id="rId38"/>
    <p:sldId id="1164" r:id="rId39"/>
    <p:sldId id="1165" r:id="rId40"/>
    <p:sldId id="1134" r:id="rId41"/>
    <p:sldId id="1135" r:id="rId42"/>
    <p:sldId id="1136" r:id="rId43"/>
    <p:sldId id="1137" r:id="rId44"/>
    <p:sldId id="1138" r:id="rId45"/>
    <p:sldId id="1146" r:id="rId46"/>
  </p:sldIdLst>
  <p:sldSz cx="9144000" cy="6858000" type="screen4x3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1F2"/>
    <a:srgbClr val="85C8CD"/>
    <a:srgbClr val="FFA3A3"/>
    <a:srgbClr val="FF7171"/>
    <a:srgbClr val="CEDE00"/>
    <a:srgbClr val="8B9600"/>
    <a:srgbClr val="EEFF0D"/>
    <a:srgbClr val="FF0909"/>
    <a:srgbClr val="FAC090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7" autoAdjust="0"/>
    <p:restoredTop sz="86462" autoAdjust="0"/>
  </p:normalViewPr>
  <p:slideViewPr>
    <p:cSldViewPr>
      <p:cViewPr varScale="1">
        <p:scale>
          <a:sx n="61" d="100"/>
          <a:sy n="61" d="100"/>
        </p:scale>
        <p:origin x="1088" y="28"/>
      </p:cViewPr>
      <p:guideLst>
        <p:guide orient="horz" pos="1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24" y="32"/>
      </p:cViewPr>
      <p:guideLst>
        <p:guide orient="horz" pos="2920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81DC7CEB-7569-4CCB-B2EE-BD2E923B9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A438E03B-A831-4514-B351-E82D709C7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8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4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979755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 smtClean="0">
                <a:latin typeface="Calibri" pitchFamily="34" charset="0"/>
                <a:cs typeface="Calibri" pitchFamily="34" charset="0"/>
              </a:rPr>
              <a:t>2014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Steven </a:t>
            </a:r>
            <a:r>
              <a:rPr lang="en-US" sz="800" baseline="0" dirty="0" err="1" smtClean="0">
                <a:latin typeface="Calibri" pitchFamily="34" charset="0"/>
                <a:cs typeface="Calibri" pitchFamily="34" charset="0"/>
              </a:rPr>
              <a:t>Pelley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1180131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smtClean="0"/>
              <a:t>2009 Steven </a:t>
            </a:r>
            <a:r>
              <a:rPr lang="en-US" sz="800" dirty="0" err="1" smtClean="0"/>
              <a:t>Pelley</a:t>
            </a:r>
            <a:endParaRPr lang="en-US" sz="800" dirty="0"/>
          </a:p>
        </p:txBody>
      </p:sp>
      <p:pic>
        <p:nvPicPr>
          <p:cNvPr id="5" name="Picture 4" descr="http://weblog.infoworld.com/smbit/archives/images/logo_apc.gif"/>
          <p:cNvPicPr>
            <a:picLocks noChangeAspect="1" noChangeArrowheads="1"/>
          </p:cNvPicPr>
          <p:nvPr userDrawn="1"/>
        </p:nvPicPr>
        <p:blipFill>
          <a:blip r:embed="rId14" cstate="print"/>
          <a:srcRect t="33333" b="33333"/>
          <a:stretch>
            <a:fillRect/>
          </a:stretch>
        </p:blipFill>
        <p:spPr bwMode="auto">
          <a:xfrm>
            <a:off x="8229600" y="228600"/>
            <a:ext cx="9144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Memory Persistency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400" dirty="0" smtClean="0"/>
              <a:t>Steven Pelley, Peter M. Chen, Thomas F. </a:t>
            </a:r>
            <a:r>
              <a:rPr lang="en-US" sz="2400" dirty="0" err="1" smtClean="0"/>
              <a:t>Wenisch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as log/journal in file systems and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Serialize inserts</a:t>
            </a:r>
          </a:p>
          <a:p>
            <a:pPr lvl="1"/>
            <a:r>
              <a:rPr lang="en-US" dirty="0" smtClean="0"/>
              <a:t>Recovered queue disallows or detects holes</a:t>
            </a:r>
          </a:p>
          <a:p>
            <a:r>
              <a:rPr lang="en-US" dirty="0" smtClean="0"/>
              <a:t>Goal: maximize volatile performance (instruction execution rate) and improve persist concurrency for inserts</a:t>
            </a:r>
          </a:p>
          <a:p>
            <a:r>
              <a:rPr lang="en-US" dirty="0" smtClean="0"/>
              <a:t>Implementation: based on circular buffer</a:t>
            </a:r>
          </a:p>
          <a:p>
            <a:pPr lvl="1"/>
            <a:r>
              <a:rPr lang="en-US" dirty="0" smtClean="0"/>
              <a:t>Data segment, </a:t>
            </a:r>
            <a:r>
              <a:rPr lang="en-US" i="1" dirty="0" smtClean="0"/>
              <a:t>head</a:t>
            </a:r>
            <a:r>
              <a:rPr lang="en-US" dirty="0" smtClean="0"/>
              <a:t> marks next location to insert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Copy-while-locked (CWL)</a:t>
            </a:r>
          </a:p>
          <a:p>
            <a:pPr lvl="1"/>
            <a:r>
              <a:rPr lang="en-US" dirty="0" smtClean="0"/>
              <a:t>Single lock protects insert operation</a:t>
            </a:r>
          </a:p>
          <a:p>
            <a:r>
              <a:rPr lang="en-US" dirty="0" smtClean="0"/>
              <a:t>Two-Lock Concurrent</a:t>
            </a:r>
          </a:p>
          <a:p>
            <a:pPr lvl="1"/>
            <a:r>
              <a:rPr lang="en-US" dirty="0" smtClean="0"/>
              <a:t>Different locks to reserve and update </a:t>
            </a:r>
            <a:r>
              <a:rPr lang="en-US" i="1" dirty="0" smtClean="0"/>
              <a:t>head</a:t>
            </a:r>
          </a:p>
          <a:p>
            <a:pPr lvl="1"/>
            <a:r>
              <a:rPr lang="en-US" dirty="0" smtClean="0"/>
              <a:t>Lesson: </a:t>
            </a:r>
            <a:r>
              <a:rPr lang="en-US" i="1" dirty="0" smtClean="0"/>
              <a:t>thread</a:t>
            </a:r>
            <a:r>
              <a:rPr lang="en-US" dirty="0" smtClean="0"/>
              <a:t> concurrency creates </a:t>
            </a:r>
            <a:r>
              <a:rPr lang="en-US" i="1" dirty="0" smtClean="0"/>
              <a:t>persist</a:t>
            </a:r>
            <a:r>
              <a:rPr lang="en-US" dirty="0" smtClean="0"/>
              <a:t> concurrency even for strict persistency</a:t>
            </a:r>
            <a:endParaRPr lang="en-US" dirty="0"/>
          </a:p>
          <a:p>
            <a:r>
              <a:rPr lang="en-US" dirty="0" smtClean="0"/>
              <a:t>Queue-holes</a:t>
            </a:r>
          </a:p>
          <a:p>
            <a:pPr lvl="1"/>
            <a:r>
              <a:rPr lang="en-US" dirty="0" smtClean="0"/>
              <a:t>Detect holes.  </a:t>
            </a:r>
            <a:r>
              <a:rPr lang="en-US" dirty="0"/>
              <a:t>S</a:t>
            </a:r>
            <a:r>
              <a:rPr lang="en-US" dirty="0" smtClean="0"/>
              <a:t>ingle lock but concurrent copies</a:t>
            </a:r>
          </a:p>
          <a:p>
            <a:r>
              <a:rPr lang="en-US" dirty="0" smtClean="0"/>
              <a:t>Focus on </a:t>
            </a:r>
            <a:r>
              <a:rPr lang="en-US" b="1" dirty="0" smtClean="0">
                <a:solidFill>
                  <a:srgbClr val="FF0000"/>
                </a:solidFill>
              </a:rPr>
              <a:t>CWL</a:t>
            </a:r>
            <a:r>
              <a:rPr lang="en-US" dirty="0" smtClean="0"/>
              <a:t> (see dissertation for others)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4804774" y="355881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1979712" y="355881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Copy-While-Locked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268760"/>
            <a:ext cx="663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87724" y="3645024"/>
            <a:ext cx="1115846" cy="1097648"/>
            <a:chOff x="2772078" y="3693860"/>
            <a:chExt cx="1115846" cy="1097648"/>
          </a:xfrm>
        </p:grpSpPr>
        <p:sp>
          <p:nvSpPr>
            <p:cNvPr id="7" name="Rectangle 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0529" y="4110569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599892" y="483315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8393" y="5065149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07825" y="5919663"/>
            <a:ext cx="69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Persistency model must enforce persist orderings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7632340" y="35248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77256" y="4332650"/>
            <a:ext cx="1298424" cy="727022"/>
            <a:chOff x="2677256" y="4332650"/>
            <a:chExt cx="1298424" cy="727022"/>
          </a:xfrm>
        </p:grpSpPr>
        <p:sp>
          <p:nvSpPr>
            <p:cNvPr id="20" name="Right Arrow 19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" name="Right Arrow 21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32040" y="3639773"/>
            <a:ext cx="1115846" cy="1097648"/>
            <a:chOff x="2772078" y="3693860"/>
            <a:chExt cx="1115846" cy="109764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6444208" y="4827905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521572" y="4327399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Right Arrow 36"/>
          <p:cNvSpPr/>
          <p:nvPr/>
        </p:nvSpPr>
        <p:spPr bwMode="auto">
          <a:xfrm>
            <a:off x="4485454" y="5122482"/>
            <a:ext cx="1562431" cy="26348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02172" y="2816932"/>
            <a:ext cx="2191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 Ordering</a:t>
            </a:r>
            <a:br>
              <a:rPr lang="en-US" dirty="0" smtClean="0"/>
            </a:br>
            <a:r>
              <a:rPr lang="en-US" dirty="0" smtClean="0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4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Persistency assumptions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</a:t>
            </a:r>
            <a:r>
              <a:rPr lang="en-US" i="1" dirty="0" smtClean="0"/>
              <a:t>persist buffering</a:t>
            </a:r>
            <a:endParaRPr lang="en-US" dirty="0" smtClean="0"/>
          </a:p>
          <a:p>
            <a:pPr lvl="1"/>
            <a:r>
              <a:rPr lang="en-US" dirty="0" smtClean="0"/>
              <a:t>Thread state proceeds ahead of persists</a:t>
            </a:r>
          </a:p>
          <a:p>
            <a:pPr lvl="1"/>
            <a:r>
              <a:rPr lang="en-US" dirty="0" smtClean="0"/>
              <a:t>But persists still occur in proper order</a:t>
            </a:r>
          </a:p>
          <a:p>
            <a:pPr lvl="1"/>
            <a:r>
              <a:rPr lang="en-US" dirty="0" smtClean="0"/>
              <a:t>Suggests that </a:t>
            </a:r>
            <a:r>
              <a:rPr lang="en-US" i="1" dirty="0" smtClean="0"/>
              <a:t>persist ordering critical path</a:t>
            </a:r>
            <a:r>
              <a:rPr lang="en-US" dirty="0" smtClean="0"/>
              <a:t> limits performance</a:t>
            </a:r>
          </a:p>
          <a:p>
            <a:r>
              <a:rPr lang="en-US" dirty="0" smtClean="0"/>
              <a:t>Assume </a:t>
            </a:r>
            <a:r>
              <a:rPr lang="en-US" i="1" dirty="0" smtClean="0"/>
              <a:t>persist coalescing</a:t>
            </a:r>
            <a:endParaRPr lang="en-US" dirty="0" smtClean="0"/>
          </a:p>
          <a:p>
            <a:pPr lvl="1"/>
            <a:r>
              <a:rPr lang="en-US" dirty="0" smtClean="0"/>
              <a:t>Persists to the same address may </a:t>
            </a:r>
            <a:r>
              <a:rPr lang="en-US" i="1" dirty="0" smtClean="0"/>
              <a:t>coalesce</a:t>
            </a:r>
            <a:r>
              <a:rPr lang="en-US" dirty="0" smtClean="0"/>
              <a:t> (persist only last value) if no ordering constraints violated</a:t>
            </a:r>
          </a:p>
          <a:p>
            <a:r>
              <a:rPr lang="en-US" dirty="0" smtClean="0"/>
              <a:t>Goal: create models to minimize critical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7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persistency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models use SC as underlying consistency model</a:t>
            </a:r>
          </a:p>
          <a:p>
            <a:pPr lvl="1"/>
            <a:r>
              <a:rPr lang="en-US" dirty="0" smtClean="0"/>
              <a:t>Easier to reason about (removes relaxed consistency/relaxed persistency weirdness)</a:t>
            </a:r>
          </a:p>
          <a:p>
            <a:pPr lvl="1"/>
            <a:r>
              <a:rPr lang="en-US" dirty="0" smtClean="0"/>
              <a:t>Easier to evaluate (memory tracing observes SC)</a:t>
            </a:r>
          </a:p>
          <a:p>
            <a:r>
              <a:rPr lang="en-US" dirty="0" smtClean="0"/>
              <a:t>Each successively relaxes persistency to improve persist concurrency and reduce critical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memory state that might be observed by the recovery observer processor under SC is an allowable persistent state</a:t>
            </a:r>
          </a:p>
          <a:p>
            <a:r>
              <a:rPr lang="en-US" dirty="0" smtClean="0"/>
              <a:t>Equivalent: any two stores guaranteed to be ordered w.r.t. recovery observer implies the associated persists also ordered</a:t>
            </a:r>
          </a:p>
          <a:p>
            <a:r>
              <a:rPr lang="en-US" i="1" dirty="0" smtClean="0"/>
              <a:t>Persist sync</a:t>
            </a:r>
            <a:r>
              <a:rPr lang="en-US" dirty="0" smtClean="0"/>
              <a:t> allows ordering persists with visible side effects (</a:t>
            </a:r>
            <a:r>
              <a:rPr lang="en-US" dirty="0" err="1" smtClean="0"/>
              <a:t>syscall</a:t>
            </a:r>
            <a:r>
              <a:rPr lang="en-US" dirty="0" smtClean="0"/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</a:t>
            </a:r>
            <a:r>
              <a:rPr lang="en-US" dirty="0" smtClean="0"/>
              <a:t>persistency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8332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Persist order determined by program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3136900"/>
            <a:ext cx="663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6672" y="520277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Data persists before head without extra 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8" y="3140968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Serializes persists of large entries to program order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548" y="2132856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Lock serializes persists between all insert calls</a:t>
            </a:r>
          </a:p>
        </p:txBody>
      </p:sp>
    </p:spTree>
    <p:extLst>
      <p:ext uri="{BB962C8B-B14F-4D97-AF65-F5344CB8AC3E}">
        <p14:creationId xmlns:p14="http://schemas.microsoft.com/office/powerpoint/2010/main" val="16207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881" y="5919663"/>
            <a:ext cx="903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Minimal dependences shown.  Persists to head likely to coalesce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5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85" name="Rounded Rectangle 84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86" name="Rounded Rectangle 85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2934" y="5919663"/>
            <a:ext cx="8078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Guarantees correct recovery, but over-constraints persists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32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execution at each persist</a:t>
            </a:r>
          </a:p>
          <a:p>
            <a:r>
              <a:rPr lang="en-US" dirty="0" smtClean="0"/>
              <a:t>Serialize persists when reserving memory bus</a:t>
            </a:r>
          </a:p>
          <a:p>
            <a:r>
              <a:rPr lang="en-US" dirty="0" smtClean="0"/>
              <a:t>Queue persists from each thread, detecting access races (including synchronization races) that introduce order across threads</a:t>
            </a:r>
          </a:p>
          <a:p>
            <a:r>
              <a:rPr lang="en-US" dirty="0" smtClean="0"/>
              <a:t>Combine HTM and hardware durable transactions</a:t>
            </a:r>
          </a:p>
          <a:p>
            <a:pPr lvl="1"/>
            <a:r>
              <a:rPr lang="en-US" dirty="0" smtClean="0"/>
              <a:t>Persistent </a:t>
            </a:r>
            <a:r>
              <a:rPr lang="en-US" dirty="0" err="1" smtClean="0"/>
              <a:t>bulkSC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5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Nonvolatile memory (NVRAM)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latency random access, durable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5187" y="5919663"/>
            <a:ext cx="583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enables persistent main memory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22519"/>
              </p:ext>
            </p:extLst>
          </p:nvPr>
        </p:nvGraphicFramePr>
        <p:xfrm>
          <a:off x="1524000" y="2420888"/>
          <a:ext cx="60960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technology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read latency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Durable?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90µs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50-1000ns [IBM]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persisting large objects with SC introduces program-order constraints</a:t>
            </a:r>
          </a:p>
          <a:p>
            <a:r>
              <a:rPr lang="en-US" dirty="0" smtClean="0"/>
              <a:t>Instead, use </a:t>
            </a:r>
            <a:r>
              <a:rPr lang="en-US" i="1" dirty="0" smtClean="0"/>
              <a:t>persist barrier</a:t>
            </a:r>
            <a:r>
              <a:rPr lang="en-US" dirty="0" smtClean="0"/>
              <a:t> to divide execution into </a:t>
            </a:r>
            <a:r>
              <a:rPr lang="en-US" i="1" dirty="0" smtClean="0"/>
              <a:t>persist epochs</a:t>
            </a:r>
          </a:p>
          <a:p>
            <a:r>
              <a:rPr lang="en-US" dirty="0" smtClean="0"/>
              <a:t>Persists within each epoch are concurrent</a:t>
            </a:r>
          </a:p>
          <a:p>
            <a:r>
              <a:rPr lang="en-US" dirty="0" smtClean="0"/>
              <a:t>Determining persist order between threads can get tricky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epoch races (PER)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what circumstances are persists between threads ordered?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Persist epoch race: 2+ threads contain epochs that race (including synch. </a:t>
            </a:r>
            <a:r>
              <a:rPr lang="en-US" dirty="0"/>
              <a:t>r</a:t>
            </a:r>
            <a:r>
              <a:rPr lang="en-US" dirty="0" smtClean="0"/>
              <a:t>aces) and at least one epoch persists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528899"/>
            <a:ext cx="12538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</a:p>
          <a:p>
            <a:r>
              <a:rPr lang="en-US" b="0" dirty="0" smtClean="0"/>
              <a:t>Persist A</a:t>
            </a:r>
          </a:p>
          <a:p>
            <a:r>
              <a:rPr lang="en-US" b="0" dirty="0" smtClean="0"/>
              <a:t>Persist B</a:t>
            </a:r>
          </a:p>
          <a:p>
            <a:r>
              <a:rPr lang="en-US" b="0" dirty="0" smtClean="0"/>
              <a:t>Barrier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1800" y="2528899"/>
            <a:ext cx="125386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Read B</a:t>
            </a:r>
          </a:p>
          <a:p>
            <a:r>
              <a:rPr lang="en-US" b="0" dirty="0" smtClean="0"/>
              <a:t>Barrier</a:t>
            </a:r>
          </a:p>
          <a:p>
            <a:r>
              <a:rPr lang="en-US" b="0" dirty="0" smtClean="0"/>
              <a:t>Persist 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3148" y="2816932"/>
            <a:ext cx="32752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Can C persist before A?</a:t>
            </a:r>
          </a:p>
          <a:p>
            <a:pPr algn="l"/>
            <a:r>
              <a:rPr lang="en-US" b="0" dirty="0" smtClean="0"/>
              <a:t>Can C persist before B?</a:t>
            </a:r>
          </a:p>
          <a:p>
            <a:pPr algn="l"/>
            <a:endParaRPr lang="en-US" b="0" dirty="0"/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Epochs aren’t transactions!</a:t>
            </a:r>
          </a:p>
        </p:txBody>
      </p:sp>
      <p:sp>
        <p:nvSpPr>
          <p:cNvPr id="8" name="Right Arrow 7"/>
          <p:cNvSpPr/>
          <p:nvPr/>
        </p:nvSpPr>
        <p:spPr bwMode="auto">
          <a:xfrm rot="1652981">
            <a:off x="2526791" y="3603124"/>
            <a:ext cx="406937" cy="1644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78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</a:t>
            </a:r>
            <a:r>
              <a:rPr lang="en-US" baseline="0" dirty="0" smtClean="0"/>
              <a:t> persistency queue, 1</a:t>
            </a:r>
            <a:r>
              <a:rPr lang="en-US" baseline="30000" dirty="0" smtClean="0"/>
              <a:t>st</a:t>
            </a:r>
            <a:r>
              <a:rPr lang="en-US" baseline="0" dirty="0" smtClean="0"/>
              <a:t> attempt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700808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barrier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1736812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Surround lock/unlock with</a:t>
            </a:r>
            <a:br>
              <a:rPr lang="en-US" sz="2400" b="0" dirty="0" smtClean="0">
                <a:solidFill>
                  <a:srgbClr val="FF0000"/>
                </a:solidFill>
              </a:rPr>
            </a:br>
            <a:r>
              <a:rPr lang="en-US" sz="2400" b="0" dirty="0" smtClean="0">
                <a:solidFill>
                  <a:srgbClr val="FF0000"/>
                </a:solidFill>
              </a:rPr>
              <a:t>barriers to prevent persist</a:t>
            </a:r>
            <a:br>
              <a:rPr lang="en-US" sz="2400" b="0" dirty="0" smtClean="0">
                <a:solidFill>
                  <a:srgbClr val="FF0000"/>
                </a:solidFill>
              </a:rPr>
            </a:br>
            <a:r>
              <a:rPr lang="en-US" sz="2400" b="0" dirty="0" smtClean="0">
                <a:solidFill>
                  <a:srgbClr val="FF0000"/>
                </a:solidFill>
              </a:rPr>
              <a:t>epoch races</a:t>
            </a:r>
            <a:endParaRPr lang="en-US" sz="2400" b="0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4759059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Barrier ensures </a:t>
            </a:r>
            <a:r>
              <a:rPr lang="en-US" sz="2400" b="0" i="1" dirty="0" smtClean="0">
                <a:solidFill>
                  <a:srgbClr val="FF0000"/>
                </a:solidFill>
              </a:rPr>
              <a:t>head</a:t>
            </a:r>
            <a:r>
              <a:rPr lang="en-US" sz="2400" b="0" dirty="0" smtClean="0">
                <a:solidFill>
                  <a:srgbClr val="FF0000"/>
                </a:solidFill>
              </a:rPr>
              <a:t> does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not persist before data</a:t>
            </a:r>
            <a:endParaRPr lang="en-US" sz="2400" b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93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15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35" name="Rounded Rectangle 34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36" name="Rounded Rectangle 35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6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46935" y="5919663"/>
            <a:ext cx="705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Entries persist in parallel, but inserts still serialized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4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PER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order with 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3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</a:t>
            </a:r>
            <a:r>
              <a:rPr lang="en-US" baseline="0" dirty="0" smtClean="0"/>
              <a:t> persistency queue, 2</a:t>
            </a:r>
            <a:r>
              <a:rPr lang="en-US" baseline="30000" dirty="0" smtClean="0"/>
              <a:t>nd</a:t>
            </a:r>
            <a:r>
              <a:rPr lang="en-US" baseline="0" dirty="0" smtClean="0"/>
              <a:t> attempt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700808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barrier()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1736812"/>
            <a:ext cx="4248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Allow persist epoch races</a:t>
            </a:r>
          </a:p>
          <a:p>
            <a:pPr algn="l"/>
            <a:endParaRPr lang="en-US" sz="2400" b="0" dirty="0">
              <a:solidFill>
                <a:srgbClr val="FF0000"/>
              </a:solidFill>
            </a:endParaRPr>
          </a:p>
          <a:p>
            <a:pPr algn="l"/>
            <a:r>
              <a:rPr lang="en-US" sz="2400" b="0" i="1" dirty="0">
                <a:solidFill>
                  <a:srgbClr val="FF0000"/>
                </a:solidFill>
              </a:rPr>
              <a:t>h</a:t>
            </a:r>
            <a:r>
              <a:rPr lang="en-US" sz="2400" b="0" i="1" dirty="0" smtClean="0">
                <a:solidFill>
                  <a:srgbClr val="FF0000"/>
                </a:solidFill>
              </a:rPr>
              <a:t>ead</a:t>
            </a:r>
            <a:r>
              <a:rPr lang="en-US" sz="2400" b="0" dirty="0" smtClean="0">
                <a:solidFill>
                  <a:srgbClr val="FF0000"/>
                </a:solidFill>
              </a:rPr>
              <a:t> persists ordered by</a:t>
            </a:r>
            <a:br>
              <a:rPr lang="en-US" sz="2400" b="0" dirty="0" smtClean="0">
                <a:solidFill>
                  <a:srgbClr val="FF0000"/>
                </a:solidFill>
              </a:rPr>
            </a:br>
            <a:r>
              <a:rPr lang="en-US" sz="2400" b="0" dirty="0" smtClean="0">
                <a:solidFill>
                  <a:srgbClr val="FF0000"/>
                </a:solidFill>
              </a:rPr>
              <a:t>cache coherence</a:t>
            </a:r>
            <a:endParaRPr lang="en-US" sz="2400" b="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7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2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266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20" y="1480718"/>
            <a:ext cx="238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Writes unordered!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writes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337123"/>
          </a:xfrm>
        </p:spPr>
        <p:txBody>
          <a:bodyPr/>
          <a:lstStyle/>
          <a:p>
            <a:r>
              <a:rPr lang="en-US" dirty="0" smtClean="0"/>
              <a:t>Must constrain write order for recovery</a:t>
            </a:r>
          </a:p>
          <a:p>
            <a:r>
              <a:rPr lang="en-US" dirty="0" smtClean="0"/>
              <a:t>Cache eviction reorders writes to memory</a:t>
            </a:r>
          </a:p>
          <a:p>
            <a:r>
              <a:rPr lang="en-US" dirty="0" smtClean="0"/>
              <a:t>Enforcing program order writes incurs </a:t>
            </a:r>
            <a:r>
              <a:rPr lang="en-US" b="1" dirty="0" smtClean="0">
                <a:solidFill>
                  <a:srgbClr val="FF0000"/>
                </a:solidFill>
              </a:rPr>
              <a:t>30x</a:t>
            </a:r>
            <a:r>
              <a:rPr lang="en-US" dirty="0" smtClean="0"/>
              <a:t> slowdown over instruction execution rate.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4" y="5919663"/>
            <a:ext cx="913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Must constrain writes for correctness, but reorder for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9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77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32461" y="5919663"/>
            <a:ext cx="627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Entries on different threads persist in parallel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09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 persistency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BPFS (see paper/dissertation)</a:t>
            </a:r>
          </a:p>
          <a:p>
            <a:r>
              <a:rPr lang="en-US" dirty="0" smtClean="0"/>
              <a:t>Queue persists from each thread, record persist barriers, only enforce order at barriers</a:t>
            </a:r>
          </a:p>
          <a:p>
            <a:r>
              <a:rPr lang="en-US" dirty="0" smtClean="0"/>
              <a:t>Persistent </a:t>
            </a:r>
            <a:r>
              <a:rPr lang="en-US" dirty="0" err="1" smtClean="0"/>
              <a:t>BulkSC</a:t>
            </a:r>
            <a:r>
              <a:rPr lang="en-US" dirty="0" smtClean="0"/>
              <a:t> (transactions)</a:t>
            </a:r>
            <a:endParaRPr lang="en-US" dirty="0"/>
          </a:p>
          <a:p>
            <a:pPr lvl="1"/>
            <a:r>
              <a:rPr lang="en-US" dirty="0" smtClean="0"/>
              <a:t>Use persist barrier knowledge to optimize persistent transactions and intelligently place transaction boundaries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epochs only allow adjacent persists on same thread or persists in racing epochs to be labeled concurrent</a:t>
            </a:r>
          </a:p>
          <a:p>
            <a:r>
              <a:rPr lang="en-US" dirty="0" smtClean="0"/>
              <a:t>Divide execution into </a:t>
            </a:r>
            <a:r>
              <a:rPr lang="en-US" i="1" dirty="0" smtClean="0"/>
              <a:t>strands</a:t>
            </a:r>
            <a:endParaRPr lang="en-US" dirty="0" smtClean="0"/>
          </a:p>
          <a:p>
            <a:pPr lvl="1"/>
            <a:r>
              <a:rPr lang="en-US" i="1" dirty="0" err="1" smtClean="0"/>
              <a:t>NewStrand</a:t>
            </a:r>
            <a:r>
              <a:rPr lang="en-US" dirty="0" smtClean="0"/>
              <a:t> begins a strand</a:t>
            </a:r>
          </a:p>
          <a:p>
            <a:pPr lvl="1"/>
            <a:r>
              <a:rPr lang="en-US" dirty="0" smtClean="0"/>
              <a:t>Strands execute in order on a thread, but from perspective of persistency are independent.</a:t>
            </a:r>
          </a:p>
          <a:p>
            <a:pPr lvl="1"/>
            <a:r>
              <a:rPr lang="en-US" dirty="0" err="1" smtClean="0"/>
              <a:t>Equiv</a:t>
            </a:r>
            <a:r>
              <a:rPr lang="en-US" dirty="0" smtClean="0"/>
              <a:t>: a new strand </a:t>
            </a:r>
            <a:r>
              <a:rPr lang="en-US" i="1" dirty="0" smtClean="0"/>
              <a:t>clears persist dependences</a:t>
            </a:r>
            <a:endParaRPr lang="en-US" dirty="0" smtClean="0"/>
          </a:p>
          <a:p>
            <a:pPr lvl="1"/>
            <a:r>
              <a:rPr lang="en-US" dirty="0" smtClean="0"/>
              <a:t>Races/conflicts introduce order between strands</a:t>
            </a:r>
          </a:p>
          <a:p>
            <a:r>
              <a:rPr lang="en-US" dirty="0" smtClean="0"/>
              <a:t>Epoch pers. orders persists within strands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9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4506" y="5919663"/>
            <a:ext cx="6675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Strands allow precise persist constraint labeling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88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</a:t>
            </a:r>
            <a:r>
              <a:rPr lang="en-US" baseline="0" dirty="0" smtClean="0"/>
              <a:t> </a:t>
            </a:r>
            <a:r>
              <a:rPr lang="en-US" baseline="0" dirty="0" smtClean="0"/>
              <a:t>persistency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2362232"/>
            <a:ext cx="66367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new_strand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0032" y="2002192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Removes unnecessary dependences between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39300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7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09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24725" y="5919663"/>
            <a:ext cx="429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Back to minimal dependences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Persistency models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4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 bwMode="auto">
          <a:xfrm rot="4455321">
            <a:off x="1714655" y="3019943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4455321">
            <a:off x="1890828" y="376007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15235822">
            <a:off x="2147538" y="323710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6120" y="1412776"/>
            <a:ext cx="308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Writes to memory reorder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3497338" y="4033617"/>
            <a:ext cx="3846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But loads/stores between processors and cores ordered: memory </a:t>
            </a:r>
            <a:r>
              <a:rPr lang="en-US" b="0" dirty="0"/>
              <a:t>c</a:t>
            </a:r>
            <a:r>
              <a:rPr lang="en-US" b="0" dirty="0" smtClean="0"/>
              <a:t>onsistency</a:t>
            </a:r>
            <a:endParaRPr lang="en-US" b="0" dirty="0"/>
          </a:p>
        </p:txBody>
      </p:sp>
      <p:sp>
        <p:nvSpPr>
          <p:cNvPr id="23" name="Rectangle 22"/>
          <p:cNvSpPr/>
          <p:nvPr/>
        </p:nvSpPr>
        <p:spPr>
          <a:xfrm>
            <a:off x="2696978" y="3356992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278241" y="5919663"/>
            <a:ext cx="8587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Use memory consistency to reason about NVRAM write order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07889" y="220079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4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 SC memory trace of queue from PIN</a:t>
            </a:r>
          </a:p>
          <a:p>
            <a:r>
              <a:rPr lang="en-US" dirty="0" smtClean="0"/>
              <a:t>Annotate barriers, persistent </a:t>
            </a:r>
            <a:r>
              <a:rPr lang="en-US" dirty="0" err="1" smtClean="0"/>
              <a:t>malloc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Simulate persist performance assuming persists are only cause of delay</a:t>
            </a:r>
          </a:p>
          <a:p>
            <a:pPr lvl="1"/>
            <a:r>
              <a:rPr lang="en-US" dirty="0" smtClean="0"/>
              <a:t>No additional delays (infinite bandwidth, banks)</a:t>
            </a:r>
          </a:p>
          <a:p>
            <a:r>
              <a:rPr lang="en-US" dirty="0" smtClean="0"/>
              <a:t>Measure persist critical path</a:t>
            </a:r>
          </a:p>
          <a:p>
            <a:pPr lvl="1"/>
            <a:r>
              <a:rPr lang="en-US" dirty="0" smtClean="0"/>
              <a:t>Dependences tracked at 8-byte granularity</a:t>
            </a:r>
          </a:p>
          <a:p>
            <a:pPr lvl="1"/>
            <a:r>
              <a:rPr lang="en-US" dirty="0" smtClean="0"/>
              <a:t>Persists to same address coalesce if no constraints violated (assume atomic 8-byte persists)</a:t>
            </a:r>
          </a:p>
          <a:p>
            <a:pPr lvl="1"/>
            <a:r>
              <a:rPr lang="en-US" dirty="0" smtClean="0"/>
              <a:t>Constraints determined by persistency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99" y="1080299"/>
            <a:ext cx="65250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00" y="5991671"/>
            <a:ext cx="8969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Relaxed persistency removes constraints and regains throughput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4" y="904499"/>
            <a:ext cx="71557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1835" y="5991671"/>
            <a:ext cx="7340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Relaxed persistency tolerates greater persist latency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90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Recovery requires constrained persist order</a:t>
            </a:r>
          </a:p>
          <a:p>
            <a:r>
              <a:rPr lang="en-US" dirty="0" smtClean="0"/>
              <a:t>Over-constraining persists limits throughput</a:t>
            </a:r>
          </a:p>
          <a:p>
            <a:r>
              <a:rPr lang="en-US" dirty="0" smtClean="0"/>
              <a:t>This tradeoff resembles memory consistency</a:t>
            </a:r>
          </a:p>
          <a:p>
            <a:r>
              <a:rPr lang="en-US" dirty="0" smtClean="0"/>
              <a:t>Memory persistency builds on consistency to enforce persist order where necessary and increase persist concurrency elsewhere</a:t>
            </a:r>
          </a:p>
          <a:p>
            <a:r>
              <a:rPr lang="en-US" dirty="0" smtClean="0"/>
              <a:t>Memory persistency achieves instruction execution rate with recovery correctness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0" name="Rounded Rectangle 39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[dependence template]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on memory consistency, providing models to constrain NVRAM write order</a:t>
            </a:r>
          </a:p>
          <a:p>
            <a:r>
              <a:rPr lang="en-US" dirty="0" smtClean="0"/>
              <a:t>Relax persistency to improve write concurrency, increasing throughput</a:t>
            </a:r>
          </a:p>
          <a:p>
            <a:r>
              <a:rPr lang="en-US" dirty="0" smtClean="0"/>
              <a:t>This project:</a:t>
            </a:r>
            <a:r>
              <a:rPr lang="en-US" baseline="0" dirty="0" smtClean="0"/>
              <a:t> focus on models (interface), rather than implementations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1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Memory Persistency</a:t>
            </a:r>
          </a:p>
          <a:p>
            <a:r>
              <a:rPr lang="en-US" dirty="0" smtClean="0"/>
              <a:t>Memory persistency models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Memory Persistency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9368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3936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 rot="4455321">
            <a:off x="1714655" y="3670267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4455321">
            <a:off x="1890828" y="4410394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15235822">
            <a:off x="2147538" y="3887424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182395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9512" y="1225204"/>
            <a:ext cx="3996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Memory consistency: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Constrain order of loads and Stores Between processors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4283969" y="1225205"/>
            <a:ext cx="48600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Memory persistency: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Imagine failure as </a:t>
            </a:r>
            <a:r>
              <a:rPr lang="en-US" b="0" i="1" dirty="0" smtClean="0"/>
              <a:t>recovery observer</a:t>
            </a:r>
            <a:endParaRPr lang="en-US" b="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Atomically loads all of memory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If two </a:t>
            </a:r>
            <a:r>
              <a:rPr lang="en-US" i="1" dirty="0" smtClean="0"/>
              <a:t>stores</a:t>
            </a:r>
            <a:r>
              <a:rPr lang="en-US" b="0" dirty="0" smtClean="0"/>
              <a:t> are ordered, then the associated </a:t>
            </a:r>
            <a:r>
              <a:rPr lang="en-US" i="1" dirty="0" smtClean="0"/>
              <a:t>persists</a:t>
            </a:r>
            <a:r>
              <a:rPr lang="en-US" b="0" dirty="0" smtClean="0"/>
              <a:t> also ordered</a:t>
            </a:r>
          </a:p>
        </p:txBody>
      </p:sp>
      <p:sp>
        <p:nvSpPr>
          <p:cNvPr id="13" name="Right Arrow 12"/>
          <p:cNvSpPr/>
          <p:nvPr/>
        </p:nvSpPr>
        <p:spPr bwMode="auto">
          <a:xfrm rot="441950">
            <a:off x="3723163" y="2996967"/>
            <a:ext cx="164536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20789114">
            <a:off x="3840459" y="4678743"/>
            <a:ext cx="164536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35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Persistency Design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Left-Right Arrow 4"/>
          <p:cNvSpPr/>
          <p:nvPr/>
        </p:nvSpPr>
        <p:spPr bwMode="auto">
          <a:xfrm>
            <a:off x="1475656" y="1268760"/>
            <a:ext cx="6084676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Left-Right Arrow 5"/>
          <p:cNvSpPr/>
          <p:nvPr/>
        </p:nvSpPr>
        <p:spPr bwMode="auto">
          <a:xfrm rot="16200000">
            <a:off x="-733974" y="3478389"/>
            <a:ext cx="4203234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4876" y="980728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Persistency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4852" y="3620808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Consistency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619672" y="1701077"/>
            <a:ext cx="6012668" cy="40592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17630" y="1700808"/>
            <a:ext cx="3008376" cy="2029968"/>
          </a:xfrm>
          <a:prstGeom prst="rect">
            <a:avLst/>
          </a:prstGeom>
          <a:solidFill>
            <a:srgbClr val="E0F1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Sequential consistency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(SC), persistent state must match volatile state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23964" y="3730507"/>
            <a:ext cx="3008376" cy="2029968"/>
          </a:xfrm>
          <a:prstGeom prst="rect">
            <a:avLst/>
          </a:prstGeom>
          <a:solidFill>
            <a:srgbClr val="E0F1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ea typeface="ＭＳ Ｐゴシック" charset="-128"/>
              </a:rPr>
              <a:t>Loads, stores, and persists may all reorder.  Complex, but minimizes delays for both persists and concurrency control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3964" y="1719125"/>
            <a:ext cx="293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SC, but persistent state de-coupled from volatile states.  Persists may reorder</a:t>
            </a:r>
            <a:endParaRPr lang="en-US" b="0" dirty="0"/>
          </a:p>
        </p:txBody>
      </p:sp>
      <p:sp>
        <p:nvSpPr>
          <p:cNvPr id="16" name="TextBox 15"/>
          <p:cNvSpPr txBox="1"/>
          <p:nvPr/>
        </p:nvSpPr>
        <p:spPr>
          <a:xfrm>
            <a:off x="1617630" y="3748825"/>
            <a:ext cx="3006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Relaxed consistency, persistent state still matches some volatile state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24" y="5877092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Persist order determined by new persist barriers</a:t>
            </a:r>
            <a:endParaRPr lang="en-US" sz="2400" b="0" dirty="0"/>
          </a:p>
        </p:txBody>
      </p:sp>
      <p:sp>
        <p:nvSpPr>
          <p:cNvPr id="18" name="TextBox 17"/>
          <p:cNvSpPr txBox="1"/>
          <p:nvPr/>
        </p:nvSpPr>
        <p:spPr>
          <a:xfrm>
            <a:off x="899591" y="5877092"/>
            <a:ext cx="356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Persist order determined by consistency model</a:t>
            </a:r>
            <a:endParaRPr lang="en-US" sz="24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1617630" y="1284729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strict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6426077" y="1284729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relaxed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540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Persistency</a:t>
            </a:r>
          </a:p>
          <a:p>
            <a:r>
              <a:rPr lang="en-US" dirty="0" smtClean="0"/>
              <a:t>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58401</TotalTime>
  <Words>1407</Words>
  <Application>Microsoft Office PowerPoint</Application>
  <PresentationFormat>On-screen Show (4:3)</PresentationFormat>
  <Paragraphs>366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ＭＳ Ｐゴシック</vt:lpstr>
      <vt:lpstr>Arial</vt:lpstr>
      <vt:lpstr>Calibri</vt:lpstr>
      <vt:lpstr>Courier New</vt:lpstr>
      <vt:lpstr>Wingdings</vt:lpstr>
      <vt:lpstr>Blank Presentation</vt:lpstr>
      <vt:lpstr>1_Blank Presentation</vt:lpstr>
      <vt:lpstr>Memory Persistency</vt:lpstr>
      <vt:lpstr>Nonvolatile memory (NVRAM)</vt:lpstr>
      <vt:lpstr>NVRAM recovery</vt:lpstr>
      <vt:lpstr>Memory order</vt:lpstr>
      <vt:lpstr>Memory persistency</vt:lpstr>
      <vt:lpstr>Outline</vt:lpstr>
      <vt:lpstr>Define Memory Persistency</vt:lpstr>
      <vt:lpstr>Memory Persistency Design Space</vt:lpstr>
      <vt:lpstr>Outline</vt:lpstr>
      <vt:lpstr>Persistent Queue</vt:lpstr>
      <vt:lpstr>Queue Designs</vt:lpstr>
      <vt:lpstr>Copy-While-Locked Queue</vt:lpstr>
      <vt:lpstr>Persistency assumptions and goals</vt:lpstr>
      <vt:lpstr>New persistency models</vt:lpstr>
      <vt:lpstr>Strict persistency</vt:lpstr>
      <vt:lpstr>Strict persistency queue</vt:lpstr>
      <vt:lpstr>Strict persistency dependences</vt:lpstr>
      <vt:lpstr>Strict persistency dependences</vt:lpstr>
      <vt:lpstr>Strict persistency implementation</vt:lpstr>
      <vt:lpstr>Epoch persistency</vt:lpstr>
      <vt:lpstr>Persist epoch races (PER)</vt:lpstr>
      <vt:lpstr>Epoch persistency queue, 1st attempt</vt:lpstr>
      <vt:lpstr>Race-free epoch persistency dependences</vt:lpstr>
      <vt:lpstr>Race-free epoch persistency dependences</vt:lpstr>
      <vt:lpstr>Race-free epoch persistency dependences</vt:lpstr>
      <vt:lpstr>Defining PER behavior</vt:lpstr>
      <vt:lpstr>Enforcing order with PER</vt:lpstr>
      <vt:lpstr>Epoch persistency queue, 2nd attempt</vt:lpstr>
      <vt:lpstr>Epoch persistency dependences</vt:lpstr>
      <vt:lpstr>Epoch persistency dependences</vt:lpstr>
      <vt:lpstr>Epoch persistency dependences</vt:lpstr>
      <vt:lpstr>Epoch persistency implementation</vt:lpstr>
      <vt:lpstr>Strand persistency</vt:lpstr>
      <vt:lpstr>Strand examples</vt:lpstr>
      <vt:lpstr>Strand persistency queue</vt:lpstr>
      <vt:lpstr>Strand persistency dependences</vt:lpstr>
      <vt:lpstr>Strand persistency dependences</vt:lpstr>
      <vt:lpstr>Strand persistency dependences</vt:lpstr>
      <vt:lpstr>Outline</vt:lpstr>
      <vt:lpstr>Methodology</vt:lpstr>
      <vt:lpstr>Relaxed persistency</vt:lpstr>
      <vt:lpstr>Persist latency</vt:lpstr>
      <vt:lpstr>Conclusion</vt:lpstr>
      <vt:lpstr>[dependence template]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Streaming of Distributed Shared Memory</dc:title>
  <dc:creator>Stephen Somogyi</dc:creator>
  <cp:lastModifiedBy>Steven Pelley</cp:lastModifiedBy>
  <cp:revision>2506</cp:revision>
  <dcterms:created xsi:type="dcterms:W3CDTF">2010-03-13T18:55:09Z</dcterms:created>
  <dcterms:modified xsi:type="dcterms:W3CDTF">2014-01-17T23:01:08Z</dcterms:modified>
</cp:coreProperties>
</file>