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3" r:id="rId2"/>
  </p:sldMasterIdLst>
  <p:notesMasterIdLst>
    <p:notesMasterId r:id="rId81"/>
  </p:notesMasterIdLst>
  <p:handoutMasterIdLst>
    <p:handoutMasterId r:id="rId82"/>
  </p:handoutMasterIdLst>
  <p:sldIdLst>
    <p:sldId id="866" r:id="rId3"/>
    <p:sldId id="1204" r:id="rId4"/>
    <p:sldId id="1203" r:id="rId5"/>
    <p:sldId id="1206" r:id="rId6"/>
    <p:sldId id="1208" r:id="rId7"/>
    <p:sldId id="1209" r:id="rId8"/>
    <p:sldId id="1211" r:id="rId9"/>
    <p:sldId id="1212" r:id="rId10"/>
    <p:sldId id="1213" r:id="rId11"/>
    <p:sldId id="1215" r:id="rId12"/>
    <p:sldId id="1218" r:id="rId13"/>
    <p:sldId id="1216" r:id="rId14"/>
    <p:sldId id="1214" r:id="rId15"/>
    <p:sldId id="1217" r:id="rId16"/>
    <p:sldId id="1126" r:id="rId17"/>
    <p:sldId id="1181" r:id="rId18"/>
    <p:sldId id="1182" r:id="rId19"/>
    <p:sldId id="1185" r:id="rId20"/>
    <p:sldId id="1183" r:id="rId21"/>
    <p:sldId id="1184" r:id="rId22"/>
    <p:sldId id="1186" r:id="rId23"/>
    <p:sldId id="1127" r:id="rId24"/>
    <p:sldId id="1128" r:id="rId25"/>
    <p:sldId id="1139" r:id="rId26"/>
    <p:sldId id="1140" r:id="rId27"/>
    <p:sldId id="1141" r:id="rId28"/>
    <p:sldId id="1142" r:id="rId29"/>
    <p:sldId id="1143" r:id="rId30"/>
    <p:sldId id="1144" r:id="rId31"/>
    <p:sldId id="1130" r:id="rId32"/>
    <p:sldId id="1153" r:id="rId33"/>
    <p:sldId id="1145" r:id="rId34"/>
    <p:sldId id="1147" r:id="rId35"/>
    <p:sldId id="1148" r:id="rId36"/>
    <p:sldId id="1149" r:id="rId37"/>
    <p:sldId id="1131" r:id="rId38"/>
    <p:sldId id="1151" r:id="rId39"/>
    <p:sldId id="1152" r:id="rId40"/>
    <p:sldId id="1150" r:id="rId41"/>
    <p:sldId id="1193" r:id="rId42"/>
    <p:sldId id="1195" r:id="rId43"/>
    <p:sldId id="1156" r:id="rId44"/>
    <p:sldId id="1157" r:id="rId45"/>
    <p:sldId id="1158" r:id="rId46"/>
    <p:sldId id="1159" r:id="rId47"/>
    <p:sldId id="1154" r:id="rId48"/>
    <p:sldId id="1155" r:id="rId49"/>
    <p:sldId id="1190" r:id="rId50"/>
    <p:sldId id="1162" r:id="rId51"/>
    <p:sldId id="1166" r:id="rId52"/>
    <p:sldId id="1132" r:id="rId53"/>
    <p:sldId id="1163" r:id="rId54"/>
    <p:sldId id="1164" r:id="rId55"/>
    <p:sldId id="1165" r:id="rId56"/>
    <p:sldId id="1134" r:id="rId57"/>
    <p:sldId id="1178" r:id="rId58"/>
    <p:sldId id="1179" r:id="rId59"/>
    <p:sldId id="1180" r:id="rId60"/>
    <p:sldId id="1136" r:id="rId61"/>
    <p:sldId id="1137" r:id="rId62"/>
    <p:sldId id="1173" r:id="rId63"/>
    <p:sldId id="1174" r:id="rId64"/>
    <p:sldId id="1138" r:id="rId65"/>
    <p:sldId id="1170" r:id="rId66"/>
    <p:sldId id="1168" r:id="rId67"/>
    <p:sldId id="1175" r:id="rId68"/>
    <p:sldId id="1176" r:id="rId69"/>
    <p:sldId id="1177" r:id="rId70"/>
    <p:sldId id="1188" r:id="rId71"/>
    <p:sldId id="1189" r:id="rId72"/>
    <p:sldId id="1169" r:id="rId73"/>
    <p:sldId id="1171" r:id="rId74"/>
    <p:sldId id="1172" r:id="rId75"/>
    <p:sldId id="1187" r:id="rId76"/>
    <p:sldId id="1146" r:id="rId77"/>
    <p:sldId id="1167" r:id="rId78"/>
    <p:sldId id="1197" r:id="rId79"/>
    <p:sldId id="1199" r:id="rId80"/>
  </p:sldIdLst>
  <p:sldSz cx="9144000" cy="6858000" type="screen4x3"/>
  <p:notesSz cx="6997700" cy="9271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D385EE-469C-4EEA-B617-DC6C06EA8FC0}">
          <p14:sldIdLst>
            <p14:sldId id="866"/>
            <p14:sldId id="1204"/>
            <p14:sldId id="1203"/>
            <p14:sldId id="1206"/>
            <p14:sldId id="1208"/>
            <p14:sldId id="1209"/>
            <p14:sldId id="1211"/>
            <p14:sldId id="1212"/>
            <p14:sldId id="1213"/>
            <p14:sldId id="1215"/>
            <p14:sldId id="1218"/>
            <p14:sldId id="1216"/>
            <p14:sldId id="1214"/>
            <p14:sldId id="1217"/>
            <p14:sldId id="1126"/>
            <p14:sldId id="1181"/>
            <p14:sldId id="1182"/>
            <p14:sldId id="1185"/>
            <p14:sldId id="1183"/>
            <p14:sldId id="1184"/>
            <p14:sldId id="1186"/>
            <p14:sldId id="1127"/>
            <p14:sldId id="1128"/>
            <p14:sldId id="1139"/>
            <p14:sldId id="1140"/>
            <p14:sldId id="1141"/>
            <p14:sldId id="1142"/>
            <p14:sldId id="1143"/>
            <p14:sldId id="1144"/>
            <p14:sldId id="1130"/>
            <p14:sldId id="1153"/>
            <p14:sldId id="1145"/>
            <p14:sldId id="1147"/>
            <p14:sldId id="1148"/>
            <p14:sldId id="1149"/>
            <p14:sldId id="1131"/>
            <p14:sldId id="1151"/>
            <p14:sldId id="1152"/>
            <p14:sldId id="1150"/>
          </p14:sldIdLst>
        </p14:section>
        <p14:section name="Untitled Section" id="{32155FB5-9438-4217-91FA-77B11DEEA4EB}">
          <p14:sldIdLst>
            <p14:sldId id="1193"/>
            <p14:sldId id="1195"/>
            <p14:sldId id="1156"/>
            <p14:sldId id="1157"/>
            <p14:sldId id="1158"/>
            <p14:sldId id="1159"/>
            <p14:sldId id="1154"/>
            <p14:sldId id="1155"/>
            <p14:sldId id="1190"/>
            <p14:sldId id="1162"/>
            <p14:sldId id="1166"/>
            <p14:sldId id="1132"/>
            <p14:sldId id="1163"/>
            <p14:sldId id="1164"/>
            <p14:sldId id="1165"/>
            <p14:sldId id="1134"/>
            <p14:sldId id="1178"/>
            <p14:sldId id="1179"/>
            <p14:sldId id="1180"/>
            <p14:sldId id="1136"/>
            <p14:sldId id="1137"/>
            <p14:sldId id="1173"/>
            <p14:sldId id="1174"/>
            <p14:sldId id="1138"/>
            <p14:sldId id="1170"/>
            <p14:sldId id="1168"/>
            <p14:sldId id="1175"/>
            <p14:sldId id="1176"/>
            <p14:sldId id="1177"/>
            <p14:sldId id="1188"/>
            <p14:sldId id="1189"/>
            <p14:sldId id="1169"/>
            <p14:sldId id="1171"/>
            <p14:sldId id="1172"/>
            <p14:sldId id="1187"/>
            <p14:sldId id="1146"/>
            <p14:sldId id="1167"/>
            <p14:sldId id="1197"/>
            <p14:sldId id="11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1F2"/>
    <a:srgbClr val="85C8CD"/>
    <a:srgbClr val="FFA3A3"/>
    <a:srgbClr val="FF7171"/>
    <a:srgbClr val="CEDE00"/>
    <a:srgbClr val="8B9600"/>
    <a:srgbClr val="EEFF0D"/>
    <a:srgbClr val="FF0909"/>
    <a:srgbClr val="FAC090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17" autoAdjust="0"/>
    <p:restoredTop sz="86462" autoAdjust="0"/>
  </p:normalViewPr>
  <p:slideViewPr>
    <p:cSldViewPr>
      <p:cViewPr varScale="1">
        <p:scale>
          <a:sx n="61" d="100"/>
          <a:sy n="61" d="100"/>
        </p:scale>
        <p:origin x="1088" y="28"/>
      </p:cViewPr>
      <p:guideLst>
        <p:guide orient="horz" pos="1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24" y="32"/>
      </p:cViewPr>
      <p:guideLst>
        <p:guide orient="horz" pos="2920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81DC7CEB-7569-4CCB-B2EE-BD2E923B94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51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3725"/>
            <a:ext cx="5597525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A438E03B-A831-4514-B351-E82D709C7B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08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51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54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1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979755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 smtClean="0">
                <a:latin typeface="Calibri" pitchFamily="34" charset="0"/>
                <a:cs typeface="Calibri" pitchFamily="34" charset="0"/>
              </a:rPr>
              <a:t>2014</a:t>
            </a:r>
            <a:r>
              <a:rPr lang="en-US" sz="800" baseline="0" dirty="0" smtClean="0">
                <a:latin typeface="Calibri" pitchFamily="34" charset="0"/>
                <a:cs typeface="Calibri" pitchFamily="34" charset="0"/>
              </a:rPr>
              <a:t> Steven </a:t>
            </a:r>
            <a:r>
              <a:rPr lang="en-US" sz="800" baseline="0" dirty="0" err="1" smtClean="0">
                <a:latin typeface="Calibri" pitchFamily="34" charset="0"/>
                <a:cs typeface="Calibri" pitchFamily="34" charset="0"/>
              </a:rPr>
              <a:t>Pelley</a:t>
            </a:r>
            <a:endParaRPr lang="en-US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1180131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/>
              <a:t>© </a:t>
            </a:r>
            <a:r>
              <a:rPr lang="en-US" sz="800" dirty="0" smtClean="0"/>
              <a:t>2009 Steven </a:t>
            </a:r>
            <a:r>
              <a:rPr lang="en-US" sz="800" dirty="0" err="1" smtClean="0"/>
              <a:t>Pelley</a:t>
            </a:r>
            <a:endParaRPr lang="en-US" sz="800" dirty="0"/>
          </a:p>
        </p:txBody>
      </p:sp>
      <p:pic>
        <p:nvPicPr>
          <p:cNvPr id="5" name="Picture 4" descr="http://weblog.infoworld.com/smbit/archives/images/logo_apc.gif"/>
          <p:cNvPicPr>
            <a:picLocks noChangeAspect="1" noChangeArrowheads="1"/>
          </p:cNvPicPr>
          <p:nvPr userDrawn="1"/>
        </p:nvPicPr>
        <p:blipFill>
          <a:blip r:embed="rId14" cstate="print"/>
          <a:srcRect t="33333" b="33333"/>
          <a:stretch>
            <a:fillRect/>
          </a:stretch>
        </p:blipFill>
        <p:spPr bwMode="auto">
          <a:xfrm>
            <a:off x="8229600" y="228600"/>
            <a:ext cx="914400" cy="3048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6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6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7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71.xml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73.xml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69.xml"/><Relationship Id="rId2" Type="http://schemas.openxmlformats.org/officeDocument/2006/relationships/slide" Target="slide6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4.xml"/><Relationship Id="rId5" Type="http://schemas.openxmlformats.org/officeDocument/2006/relationships/slide" Target="slide73.xml"/><Relationship Id="rId4" Type="http://schemas.openxmlformats.org/officeDocument/2006/relationships/slide" Target="slide7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slide" Target="slide6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slide" Target="slide6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470025"/>
          </a:xfrm>
        </p:spPr>
        <p:txBody>
          <a:bodyPr/>
          <a:lstStyle/>
          <a:p>
            <a:r>
              <a:rPr lang="en-US" sz="4000" dirty="0" smtClean="0"/>
              <a:t>Database and System Design for Emerging Storage Technologies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6492" y="3764632"/>
            <a:ext cx="8324964" cy="1752600"/>
          </a:xfrm>
        </p:spPr>
        <p:txBody>
          <a:bodyPr/>
          <a:lstStyle/>
          <a:p>
            <a:r>
              <a:rPr lang="en-US" sz="2800" dirty="0" smtClean="0"/>
              <a:t>Steven Pelley</a:t>
            </a:r>
          </a:p>
          <a:p>
            <a:endParaRPr lang="en-US" sz="800" dirty="0"/>
          </a:p>
          <a:p>
            <a:r>
              <a:rPr lang="en-US" sz="1800" dirty="0" smtClean="0"/>
              <a:t>Committee:</a:t>
            </a:r>
          </a:p>
          <a:p>
            <a:r>
              <a:rPr lang="en-US" sz="1800" dirty="0" smtClean="0"/>
              <a:t>Thomas F. </a:t>
            </a:r>
            <a:r>
              <a:rPr lang="en-US" sz="1800" dirty="0" err="1" smtClean="0"/>
              <a:t>Wenisch</a:t>
            </a:r>
            <a:r>
              <a:rPr lang="en-US" sz="1800" dirty="0" smtClean="0"/>
              <a:t> (Chair)</a:t>
            </a:r>
          </a:p>
          <a:p>
            <a:r>
              <a:rPr lang="en-US" sz="1800" dirty="0" smtClean="0"/>
              <a:t>Michael J. </a:t>
            </a:r>
            <a:r>
              <a:rPr lang="en-US" sz="1800" dirty="0" err="1" smtClean="0"/>
              <a:t>Caffarella</a:t>
            </a:r>
            <a:endParaRPr lang="en-US" sz="1800" dirty="0" smtClean="0"/>
          </a:p>
          <a:p>
            <a:r>
              <a:rPr lang="en-US" sz="1800" dirty="0" smtClean="0"/>
              <a:t>Peter M. Chen</a:t>
            </a:r>
          </a:p>
          <a:p>
            <a:r>
              <a:rPr lang="en-US" sz="1800" dirty="0" err="1" smtClean="0"/>
              <a:t>Zhengya</a:t>
            </a:r>
            <a:r>
              <a:rPr lang="en-US" sz="1800" dirty="0" smtClean="0"/>
              <a:t> Zhang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6" descr="http://cdn.eteknix.com/wp-content/uploads/2011/11/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2" y="1232756"/>
            <a:ext cx="3610016" cy="27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ordering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9044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 bwMode="auto">
          <a:xfrm>
            <a:off x="3514862" y="190979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4133441" y="2339509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724375" y="278092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4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89040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 bwMode="auto">
          <a:xfrm rot="4455321">
            <a:off x="1714655" y="3019943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4455321">
            <a:off x="1890828" y="3760070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15235822">
            <a:off x="2147538" y="3237100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56120" y="1412776"/>
            <a:ext cx="3081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Writes to memory reorder</a:t>
            </a:r>
            <a:endParaRPr lang="en-US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3497338" y="4033617"/>
            <a:ext cx="3846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But loads/stores between processors and cores ordered: </a:t>
            </a:r>
            <a:r>
              <a:rPr lang="en-US" b="0" i="1" dirty="0" smtClean="0"/>
              <a:t>memory </a:t>
            </a:r>
            <a:r>
              <a:rPr lang="en-US" b="0" i="1" dirty="0"/>
              <a:t>c</a:t>
            </a:r>
            <a:r>
              <a:rPr lang="en-US" b="0" i="1" dirty="0" smtClean="0"/>
              <a:t>onsistency</a:t>
            </a:r>
            <a:endParaRPr lang="en-US" b="0" i="1" dirty="0"/>
          </a:p>
        </p:txBody>
      </p:sp>
      <p:sp>
        <p:nvSpPr>
          <p:cNvPr id="23" name="Rectangle 22"/>
          <p:cNvSpPr/>
          <p:nvPr/>
        </p:nvSpPr>
        <p:spPr>
          <a:xfrm>
            <a:off x="2696978" y="3356992"/>
            <a:ext cx="506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846973" y="5694347"/>
            <a:ext cx="7450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Extend memory consistency to reason about NVRAM write order: </a:t>
            </a:r>
            <a:r>
              <a:rPr lang="en-US" sz="2400" i="1" dirty="0" smtClean="0">
                <a:solidFill>
                  <a:srgbClr val="FF0909"/>
                </a:solidFill>
              </a:rPr>
              <a:t>Memory Persistency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07889" y="2200798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82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Flash memory for database analytics</a:t>
            </a:r>
          </a:p>
          <a:p>
            <a:pPr lvl="1"/>
            <a:r>
              <a:rPr lang="en-US" dirty="0" smtClean="0"/>
              <a:t>ADMS 2011</a:t>
            </a:r>
          </a:p>
          <a:p>
            <a:r>
              <a:rPr lang="en-US" dirty="0" smtClean="0"/>
              <a:t>Using NVRAM to accelerate transactions</a:t>
            </a:r>
          </a:p>
          <a:p>
            <a:pPr lvl="1"/>
            <a:r>
              <a:rPr lang="en-US" dirty="0" smtClean="0"/>
              <a:t>Upcoming VLDB</a:t>
            </a:r>
          </a:p>
          <a:p>
            <a:r>
              <a:rPr lang="en-US" dirty="0" smtClean="0"/>
              <a:t>Memory persistency (focus of this talk)</a:t>
            </a:r>
          </a:p>
          <a:p>
            <a:pPr lvl="1"/>
            <a:r>
              <a:rPr lang="en-US" dirty="0" smtClean="0"/>
              <a:t>Extend memory consistency to reason about the order of NVRAM writes</a:t>
            </a:r>
          </a:p>
          <a:p>
            <a:pPr lvl="1"/>
            <a:r>
              <a:rPr lang="en-US" dirty="0" smtClean="0"/>
              <a:t>Program order NVRAM writes limit throughput to 1/30</a:t>
            </a:r>
            <a:r>
              <a:rPr lang="en-US" baseline="30000" dirty="0" smtClean="0"/>
              <a:t>th</a:t>
            </a:r>
            <a:r>
              <a:rPr lang="en-US" dirty="0" smtClean="0"/>
              <a:t> instruction execution rate</a:t>
            </a:r>
          </a:p>
          <a:p>
            <a:pPr lvl="1"/>
            <a:r>
              <a:rPr lang="en-US" dirty="0" smtClean="0"/>
              <a:t>New persistency models regain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Motivate memory persistency</a:t>
            </a:r>
          </a:p>
          <a:p>
            <a:r>
              <a:rPr lang="en-US" dirty="0" smtClean="0"/>
              <a:t>Memory consistency review</a:t>
            </a:r>
          </a:p>
          <a:p>
            <a:r>
              <a:rPr lang="en-US" dirty="0" smtClean="0"/>
              <a:t>Define memory </a:t>
            </a:r>
            <a:r>
              <a:rPr lang="en-US" dirty="0"/>
              <a:t>p</a:t>
            </a:r>
            <a:r>
              <a:rPr lang="en-US" dirty="0" smtClean="0"/>
              <a:t>ersistency</a:t>
            </a:r>
          </a:p>
          <a:p>
            <a:r>
              <a:rPr lang="en-US" dirty="0" smtClean="0"/>
              <a:t>Persistent queue benchmark</a:t>
            </a:r>
          </a:p>
          <a:p>
            <a:r>
              <a:rPr lang="en-US" dirty="0" smtClean="0"/>
              <a:t>Memory persistency models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43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consistency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reorder instructions while providing intended shared memory </a:t>
            </a:r>
            <a:r>
              <a:rPr lang="en-US" dirty="0" smtClean="0"/>
              <a:t>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1444" y="3104964"/>
            <a:ext cx="16081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dirty="0"/>
          </a:p>
          <a:p>
            <a:pPr algn="l"/>
            <a:endParaRPr lang="en-US" b="0" dirty="0" smtClean="0"/>
          </a:p>
          <a:p>
            <a:pPr algn="l"/>
            <a:endParaRPr lang="en-US" b="0" dirty="0"/>
          </a:p>
          <a:p>
            <a:pPr algn="l"/>
            <a:endParaRPr lang="en-US" b="0" dirty="0" smtClean="0"/>
          </a:p>
          <a:p>
            <a:pPr algn="l"/>
            <a:endParaRPr lang="en-US" b="0" dirty="0"/>
          </a:p>
          <a:p>
            <a:pPr algn="l"/>
            <a:r>
              <a:rPr lang="en-US" b="0" dirty="0" smtClean="0">
                <a:solidFill>
                  <a:srgbClr val="FF0000"/>
                </a:solidFill>
              </a:rPr>
              <a:t>Store barrier</a:t>
            </a: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55650" y="3104964"/>
            <a:ext cx="31762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2:</a:t>
            </a:r>
          </a:p>
          <a:p>
            <a:pPr algn="l"/>
            <a:endParaRPr lang="en-US" b="0" dirty="0"/>
          </a:p>
          <a:p>
            <a:pPr algn="l"/>
            <a:r>
              <a:rPr lang="en-US" b="0" dirty="0" smtClean="0"/>
              <a:t>If (Flag == 1) {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  </a:t>
            </a:r>
            <a:r>
              <a:rPr lang="en-US" b="0" dirty="0" err="1" smtClean="0"/>
              <a:t>localBuffer</a:t>
            </a:r>
            <a:r>
              <a:rPr lang="en-US" b="0" dirty="0" smtClean="0"/>
              <a:t>[0] ← Buffer[0]</a:t>
            </a:r>
          </a:p>
          <a:p>
            <a:pPr algn="l"/>
            <a:r>
              <a:rPr lang="en-US" b="0" dirty="0"/>
              <a:t> </a:t>
            </a:r>
            <a:r>
              <a:rPr lang="en-US" b="0" dirty="0" smtClean="0"/>
              <a:t> </a:t>
            </a:r>
            <a:r>
              <a:rPr lang="en-US" b="0" dirty="0" err="1" smtClean="0"/>
              <a:t>localBuffer</a:t>
            </a:r>
            <a:r>
              <a:rPr lang="en-US" b="0" dirty="0" smtClean="0"/>
              <a:t>[8] </a:t>
            </a:r>
            <a:r>
              <a:rPr lang="en-US" b="0" dirty="0"/>
              <a:t>← </a:t>
            </a:r>
            <a:r>
              <a:rPr lang="en-US" b="0" dirty="0" smtClean="0"/>
              <a:t>Buffer[8]</a:t>
            </a:r>
          </a:p>
          <a:p>
            <a:pPr algn="l"/>
            <a:r>
              <a:rPr lang="en-US" b="0" dirty="0"/>
              <a:t> </a:t>
            </a:r>
            <a:r>
              <a:rPr lang="en-US" b="0" dirty="0" smtClean="0"/>
              <a:t> …</a:t>
            </a:r>
          </a:p>
          <a:p>
            <a:pPr algn="l"/>
            <a:r>
              <a:rPr lang="en-US" b="0" dirty="0"/>
              <a:t>}</a:t>
            </a:r>
            <a:endParaRPr lang="en-US" b="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4409" y="5919663"/>
            <a:ext cx="8075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FF0909"/>
                </a:solidFill>
              </a:rPr>
              <a:t>I</a:t>
            </a:r>
            <a:r>
              <a:rPr lang="en-US" sz="2400" b="0" i="1" dirty="0" smtClean="0">
                <a:solidFill>
                  <a:srgbClr val="FF0909"/>
                </a:solidFill>
              </a:rPr>
              <a:t>n isolation may reorder, but when sharing must constrain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1444" y="3104964"/>
            <a:ext cx="168687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1:</a:t>
            </a:r>
          </a:p>
          <a:p>
            <a:pPr algn="l"/>
            <a:endParaRPr lang="en-US" b="0" dirty="0"/>
          </a:p>
          <a:p>
            <a:pPr algn="l"/>
            <a:r>
              <a:rPr lang="en-US" b="0" dirty="0" smtClean="0"/>
              <a:t>Buffer[0] ← 1</a:t>
            </a:r>
          </a:p>
          <a:p>
            <a:pPr algn="l"/>
            <a:r>
              <a:rPr lang="en-US" b="0" dirty="0" smtClean="0"/>
              <a:t>Buffer[8] </a:t>
            </a:r>
            <a:r>
              <a:rPr lang="en-US" b="0" dirty="0"/>
              <a:t>← </a:t>
            </a:r>
            <a:r>
              <a:rPr lang="en-US" b="0" dirty="0" smtClean="0"/>
              <a:t>1</a:t>
            </a:r>
          </a:p>
          <a:p>
            <a:pPr algn="l"/>
            <a:r>
              <a:rPr lang="en-US" b="0" dirty="0" smtClean="0"/>
              <a:t>…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Flag ← 1</a:t>
            </a:r>
            <a:endParaRPr lang="en-US" b="0" dirty="0"/>
          </a:p>
        </p:txBody>
      </p:sp>
      <p:sp>
        <p:nvSpPr>
          <p:cNvPr id="9" name="TextBox 8"/>
          <p:cNvSpPr txBox="1"/>
          <p:nvPr/>
        </p:nvSpPr>
        <p:spPr>
          <a:xfrm>
            <a:off x="4555650" y="3104964"/>
            <a:ext cx="17075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dirty="0" smtClean="0"/>
          </a:p>
          <a:p>
            <a:pPr algn="l"/>
            <a:endParaRPr lang="en-US" b="0" dirty="0"/>
          </a:p>
          <a:p>
            <a:pPr algn="l"/>
            <a:endParaRPr lang="en-US" b="0" dirty="0" smtClean="0"/>
          </a:p>
          <a:p>
            <a:pPr algn="l"/>
            <a:r>
              <a:rPr lang="en-US" b="0" dirty="0"/>
              <a:t> </a:t>
            </a:r>
            <a:r>
              <a:rPr lang="en-US" b="0" dirty="0" smtClean="0"/>
              <a:t> </a:t>
            </a:r>
            <a:r>
              <a:rPr lang="en-US" b="0" dirty="0" smtClean="0">
                <a:solidFill>
                  <a:srgbClr val="FF0000"/>
                </a:solidFill>
              </a:rPr>
              <a:t>Load barrier</a:t>
            </a:r>
          </a:p>
        </p:txBody>
      </p:sp>
      <p:sp>
        <p:nvSpPr>
          <p:cNvPr id="10" name="Right Arrow 9"/>
          <p:cNvSpPr/>
          <p:nvPr/>
        </p:nvSpPr>
        <p:spPr bwMode="auto">
          <a:xfrm rot="18069829">
            <a:off x="3565356" y="4443073"/>
            <a:ext cx="1306843" cy="20356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Curved Right Arrow 10"/>
          <p:cNvSpPr/>
          <p:nvPr/>
        </p:nvSpPr>
        <p:spPr bwMode="auto">
          <a:xfrm>
            <a:off x="1691680" y="4077072"/>
            <a:ext cx="589764" cy="1404156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Curved Right Arrow 11"/>
          <p:cNvSpPr/>
          <p:nvPr/>
        </p:nvSpPr>
        <p:spPr bwMode="auto">
          <a:xfrm flipH="1" flipV="1">
            <a:off x="7690648" y="3501008"/>
            <a:ext cx="589764" cy="1224136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436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8" grpId="1"/>
      <p:bldP spid="9" grpId="0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93" y="4725144"/>
            <a:ext cx="226695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095" y="4725144"/>
            <a:ext cx="22193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ft-Right Arrow 6"/>
          <p:cNvSpPr/>
          <p:nvPr/>
        </p:nvSpPr>
        <p:spPr bwMode="auto">
          <a:xfrm>
            <a:off x="2964743" y="5236654"/>
            <a:ext cx="3168352" cy="936104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Consistency spectrum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consistency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uarantees for reasoning about reordering</a:t>
            </a:r>
          </a:p>
          <a:p>
            <a:r>
              <a:rPr lang="en-US" dirty="0" smtClean="0"/>
              <a:t>Sequential Consistency (SC): no reordering, memory appears as a switch to processors</a:t>
            </a:r>
          </a:p>
          <a:p>
            <a:r>
              <a:rPr lang="en-US" dirty="0" smtClean="0"/>
              <a:t>Relaxed Memory Order (RMO): any reordering possible within processors, must use barriers</a:t>
            </a:r>
          </a:p>
          <a:p>
            <a:r>
              <a:rPr lang="en-US" dirty="0" smtClean="0"/>
              <a:t>Model separate from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367644" y="2729872"/>
            <a:ext cx="6408712" cy="3239362"/>
            <a:chOff x="1187624" y="2456892"/>
            <a:chExt cx="6948772" cy="3512342"/>
          </a:xfrm>
        </p:grpSpPr>
        <p:grpSp>
          <p:nvGrpSpPr>
            <p:cNvPr id="3" name="Group 2"/>
            <p:cNvGrpSpPr/>
            <p:nvPr/>
          </p:nvGrpSpPr>
          <p:grpSpPr>
            <a:xfrm>
              <a:off x="1187624" y="2456892"/>
              <a:ext cx="6948772" cy="3512342"/>
              <a:chOff x="827584" y="2020879"/>
              <a:chExt cx="8182524" cy="4135956"/>
            </a:xfrm>
          </p:grpSpPr>
          <p:pic>
            <p:nvPicPr>
              <p:cNvPr id="15" name="Picture 6" descr="http://cdn.eteknix.com/wp-content/uploads/2011/11/RAM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00092" y="2852936"/>
                <a:ext cx="3610016" cy="2760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http://upload.wikimedia.org/wikipedia/commons/6/62/Intel_CPU_Pentium_4_640_Prescott_bottom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4" y="2020879"/>
                <a:ext cx="2867298" cy="19059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http://upload.wikimedia.org/wikipedia/commons/6/62/Intel_CPU_Pentium_4_640_Prescott_bottom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4" y="4250875"/>
                <a:ext cx="2867298" cy="19059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ight Arrow 8"/>
              <p:cNvSpPr/>
              <p:nvPr/>
            </p:nvSpPr>
            <p:spPr bwMode="auto">
              <a:xfrm rot="15235822">
                <a:off x="2147538" y="3741334"/>
                <a:ext cx="461953" cy="547094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" name="Right Arrow 12"/>
              <p:cNvSpPr/>
              <p:nvPr/>
            </p:nvSpPr>
            <p:spPr bwMode="auto">
              <a:xfrm rot="441950">
                <a:off x="4665480" y="3551695"/>
                <a:ext cx="1645368" cy="547094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" name="Right Arrow 13"/>
              <p:cNvSpPr/>
              <p:nvPr/>
            </p:nvSpPr>
            <p:spPr bwMode="auto">
              <a:xfrm rot="20789114">
                <a:off x="3327728" y="4344290"/>
                <a:ext cx="1645368" cy="547094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7" name="Right Arrow 16"/>
            <p:cNvSpPr/>
            <p:nvPr/>
          </p:nvSpPr>
          <p:spPr bwMode="auto">
            <a:xfrm rot="4455321">
              <a:off x="1858671" y="3506893"/>
              <a:ext cx="461953" cy="547094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ight Arrow 17"/>
            <p:cNvSpPr/>
            <p:nvPr/>
          </p:nvSpPr>
          <p:spPr bwMode="auto">
            <a:xfrm rot="4455321">
              <a:off x="2034844" y="4247020"/>
              <a:ext cx="461953" cy="547094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observer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9512" y="1110222"/>
            <a:ext cx="3996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Memory consistency: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Constrain order of loads and stores </a:t>
            </a:r>
            <a:r>
              <a:rPr lang="en-US" b="0" dirty="0"/>
              <a:t>b</a:t>
            </a:r>
            <a:r>
              <a:rPr lang="en-US" b="0" dirty="0" smtClean="0"/>
              <a:t>etween processors</a:t>
            </a:r>
            <a:endParaRPr lang="en-US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4283969" y="1110223"/>
            <a:ext cx="48600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Memory persistency: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Imagine failure as </a:t>
            </a:r>
            <a:r>
              <a:rPr lang="en-US" b="0" i="1" dirty="0" smtClean="0"/>
              <a:t>recovery observer</a:t>
            </a:r>
            <a:endParaRPr lang="en-US" b="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Atomically copies to NVRAM at failure, adhering to consistency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Treats failure as a </a:t>
            </a:r>
            <a:r>
              <a:rPr lang="en-US" b="0" i="1" dirty="0" smtClean="0"/>
              <a:t>processor</a:t>
            </a:r>
            <a:endParaRPr lang="en-US" b="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80281" y="5919663"/>
            <a:ext cx="898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Enforcing NVRAM write order equivalent to enforcing store order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52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Couples consistency and persistency</a:t>
            </a:r>
          </a:p>
          <a:p>
            <a:pPr lvl="1"/>
            <a:r>
              <a:rPr lang="en-US" dirty="0" smtClean="0"/>
              <a:t>1:1 mapping between observable volatile and persistent states</a:t>
            </a:r>
          </a:p>
          <a:p>
            <a:r>
              <a:rPr lang="en-US" dirty="0" smtClean="0"/>
              <a:t>Any two stores that may only be observed in some order implies ordered persists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store</a:t>
            </a:r>
            <a:r>
              <a:rPr lang="en-US" dirty="0" smtClean="0"/>
              <a:t> and the </a:t>
            </a:r>
            <a:r>
              <a:rPr lang="en-US" i="1" dirty="0" smtClean="0"/>
              <a:t>persist</a:t>
            </a:r>
            <a:r>
              <a:rPr lang="en-US" dirty="0" smtClean="0"/>
              <a:t> are the same event</a:t>
            </a:r>
          </a:p>
          <a:p>
            <a:r>
              <a:rPr lang="en-US" dirty="0"/>
              <a:t>C</a:t>
            </a:r>
            <a:r>
              <a:rPr lang="en-US" dirty="0" smtClean="0"/>
              <a:t>onsistency model and barriers constrain persist order </a:t>
            </a:r>
            <a:r>
              <a:rPr lang="en-US" i="1" dirty="0" smtClean="0"/>
              <a:t>and</a:t>
            </a:r>
            <a:r>
              <a:rPr lang="en-US" dirty="0" smtClean="0"/>
              <a:t> thread synchronization</a:t>
            </a:r>
          </a:p>
          <a:p>
            <a:r>
              <a:rPr lang="en-US" dirty="0" smtClean="0"/>
              <a:t>Implementation free to optimize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7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041068"/>
            <a:ext cx="3270944" cy="255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persistency/SC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SC, enforcing same order for persists as stores</a:t>
            </a:r>
          </a:p>
          <a:p>
            <a:r>
              <a:rPr lang="en-US" dirty="0" smtClean="0"/>
              <a:t>Persists must be observed as interleaving of program orders</a:t>
            </a:r>
          </a:p>
          <a:p>
            <a:pPr lvl="1"/>
            <a:r>
              <a:rPr lang="en-US" dirty="0" smtClean="0"/>
              <a:t>Volatile accesses may order persists!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0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execution (volatile state) proceeds ahead of persistent state</a:t>
            </a:r>
          </a:p>
          <a:p>
            <a:pPr lvl="1"/>
            <a:r>
              <a:rPr lang="en-US" dirty="0" smtClean="0"/>
              <a:t>Recovery observer lags arbitrarily behind</a:t>
            </a:r>
          </a:p>
          <a:p>
            <a:r>
              <a:rPr lang="en-US" dirty="0" smtClean="0"/>
              <a:t>Problem: side effects violate model</a:t>
            </a:r>
          </a:p>
          <a:p>
            <a:r>
              <a:rPr lang="en-US" i="1" dirty="0" smtClean="0"/>
              <a:t>Persist</a:t>
            </a:r>
            <a:r>
              <a:rPr lang="en-US" dirty="0" smtClean="0"/>
              <a:t> </a:t>
            </a:r>
            <a:r>
              <a:rPr lang="en-US" i="1" dirty="0" smtClean="0"/>
              <a:t>sync</a:t>
            </a:r>
            <a:r>
              <a:rPr lang="en-US" dirty="0" smtClean="0"/>
              <a:t> forces durable state to “catch up”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4329100"/>
            <a:ext cx="234872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…</a:t>
            </a:r>
          </a:p>
          <a:p>
            <a:pPr algn="l"/>
            <a:r>
              <a:rPr lang="en-US" b="0" dirty="0" smtClean="0"/>
              <a:t>Persist to object </a:t>
            </a:r>
            <a:r>
              <a:rPr lang="en-US" b="0" i="1" dirty="0" smtClean="0"/>
              <a:t>A</a:t>
            </a:r>
          </a:p>
          <a:p>
            <a:pPr algn="l"/>
            <a:r>
              <a:rPr lang="en-US" b="0" dirty="0" err="1" smtClean="0">
                <a:solidFill>
                  <a:srgbClr val="FF0000"/>
                </a:solidFill>
              </a:rPr>
              <a:t>PersistSync</a:t>
            </a:r>
            <a:endParaRPr lang="en-US" b="0" dirty="0" smtClean="0">
              <a:solidFill>
                <a:srgbClr val="FF0000"/>
              </a:solidFill>
            </a:endParaRPr>
          </a:p>
          <a:p>
            <a:pPr algn="l"/>
            <a:r>
              <a:rPr lang="en-US" b="0" dirty="0" err="1" smtClean="0"/>
              <a:t>Syscall</a:t>
            </a:r>
            <a:r>
              <a:rPr lang="en-US" b="0" dirty="0" smtClean="0"/>
              <a:t>() // network</a:t>
            </a:r>
          </a:p>
          <a:p>
            <a:pPr algn="l"/>
            <a:r>
              <a:rPr lang="en-US" b="0" dirty="0" smtClean="0"/>
              <a:t>…</a:t>
            </a:r>
            <a:endParaRPr lang="en-US" b="0" dirty="0"/>
          </a:p>
        </p:txBody>
      </p:sp>
      <p:sp>
        <p:nvSpPr>
          <p:cNvPr id="7" name="TextBox 6"/>
          <p:cNvSpPr txBox="1"/>
          <p:nvPr/>
        </p:nvSpPr>
        <p:spPr>
          <a:xfrm>
            <a:off x="4499992" y="4589837"/>
            <a:ext cx="38884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May observe </a:t>
            </a:r>
            <a:r>
              <a:rPr lang="en-US" b="0" dirty="0" err="1" smtClean="0"/>
              <a:t>syscall</a:t>
            </a:r>
            <a:r>
              <a:rPr lang="en-US" b="0" dirty="0" smtClean="0"/>
              <a:t> but after recovery fail to see persist to </a:t>
            </a:r>
            <a:r>
              <a:rPr lang="en-US" b="0" i="1" dirty="0" smtClean="0"/>
              <a:t>A</a:t>
            </a:r>
          </a:p>
          <a:p>
            <a:pPr algn="l"/>
            <a:endParaRPr lang="en-US" b="0" dirty="0"/>
          </a:p>
          <a:p>
            <a:pPr algn="l"/>
            <a:r>
              <a:rPr lang="en-US" b="0" dirty="0" err="1" smtClean="0"/>
              <a:t>PersistSync</a:t>
            </a:r>
            <a:r>
              <a:rPr lang="en-US" b="0" dirty="0" smtClean="0"/>
              <a:t> constrains order</a:t>
            </a:r>
          </a:p>
        </p:txBody>
      </p:sp>
    </p:spTree>
    <p:extLst>
      <p:ext uri="{BB962C8B-B14F-4D97-AF65-F5344CB8AC3E}">
        <p14:creationId xmlns:p14="http://schemas.microsoft.com/office/powerpoint/2010/main" val="40050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persistency/RMO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Barriers constrain memory operation order</a:t>
            </a:r>
          </a:p>
          <a:p>
            <a:pPr lvl="1"/>
            <a:r>
              <a:rPr lang="en-US" dirty="0" smtClean="0"/>
              <a:t>Barriers that order stores also order persists</a:t>
            </a:r>
          </a:p>
          <a:p>
            <a:r>
              <a:rPr lang="en-US" dirty="0" smtClean="0"/>
              <a:t>Persists on single thread now concurrent</a:t>
            </a:r>
          </a:p>
          <a:p>
            <a:r>
              <a:rPr lang="en-US" dirty="0" smtClean="0"/>
              <a:t>Barriers enforce both persist and store visibility order, even when only one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758" y="4365104"/>
            <a:ext cx="3012484" cy="2404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40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storage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 no longer scaling</a:t>
            </a:r>
          </a:p>
          <a:p>
            <a:pPr lvl="1"/>
            <a:r>
              <a:rPr lang="en-US" dirty="0" smtClean="0"/>
              <a:t>Need high capacity, low energy persistent storage</a:t>
            </a:r>
          </a:p>
          <a:p>
            <a:r>
              <a:rPr lang="en-US" dirty="0" smtClean="0"/>
              <a:t>DRAM no longer scaling</a:t>
            </a:r>
          </a:p>
          <a:p>
            <a:pPr lvl="1"/>
            <a:r>
              <a:rPr lang="en-US" dirty="0" smtClean="0"/>
              <a:t>Need high performance volatile storage</a:t>
            </a:r>
          </a:p>
          <a:p>
            <a:r>
              <a:rPr lang="en-US" dirty="0" smtClean="0"/>
              <a:t>Nonvolatile memories (NVRAM) provide both!</a:t>
            </a:r>
          </a:p>
          <a:p>
            <a:pPr lvl="1"/>
            <a:r>
              <a:rPr lang="en-US" dirty="0" smtClean="0"/>
              <a:t>Phase change (PCM)</a:t>
            </a:r>
          </a:p>
          <a:p>
            <a:pPr lvl="1"/>
            <a:r>
              <a:rPr lang="en-US" dirty="0" err="1" smtClean="0"/>
              <a:t>Memristor</a:t>
            </a:r>
            <a:r>
              <a:rPr lang="en-US" dirty="0" smtClean="0"/>
              <a:t> (from HP)</a:t>
            </a:r>
          </a:p>
          <a:p>
            <a:pPr lvl="1"/>
            <a:r>
              <a:rPr lang="en-US" dirty="0" smtClean="0"/>
              <a:t>Spin-transfer torque (STT RAM)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5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Relaxed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Decouple thread synchronization and persists</a:t>
            </a:r>
          </a:p>
          <a:p>
            <a:pPr lvl="1"/>
            <a:r>
              <a:rPr lang="en-US" i="1" dirty="0" smtClean="0"/>
              <a:t>Store</a:t>
            </a:r>
            <a:r>
              <a:rPr lang="en-US" dirty="0" smtClean="0"/>
              <a:t> and </a:t>
            </a:r>
            <a:r>
              <a:rPr lang="en-US" i="1" dirty="0" smtClean="0"/>
              <a:t>persist</a:t>
            </a:r>
            <a:r>
              <a:rPr lang="en-US" dirty="0" smtClean="0"/>
              <a:t> are separate events</a:t>
            </a:r>
          </a:p>
          <a:p>
            <a:pPr lvl="1"/>
            <a:r>
              <a:rPr lang="en-US" dirty="0"/>
              <a:t>Persist order may deviate from store </a:t>
            </a:r>
            <a:r>
              <a:rPr lang="en-US" dirty="0" smtClean="0"/>
              <a:t>order</a:t>
            </a:r>
          </a:p>
          <a:p>
            <a:r>
              <a:rPr lang="en-US" dirty="0" smtClean="0"/>
              <a:t>New </a:t>
            </a:r>
            <a:r>
              <a:rPr lang="en-US" i="1" dirty="0" smtClean="0"/>
              <a:t>persist barriers</a:t>
            </a:r>
            <a:r>
              <a:rPr lang="en-US" dirty="0" smtClean="0"/>
              <a:t> order persists</a:t>
            </a:r>
          </a:p>
          <a:p>
            <a:r>
              <a:rPr lang="en-US" dirty="0" smtClean="0"/>
              <a:t>Allows thread to observe persist values without introducing order dependence</a:t>
            </a:r>
          </a:p>
          <a:p>
            <a:r>
              <a:rPr lang="en-US" dirty="0" smtClean="0"/>
              <a:t>Later I’ll introduce relaxed persistency models assuming SC as underlying consistency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5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Relaxed persistency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5001" y="1412776"/>
            <a:ext cx="183095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b="0" dirty="0" smtClean="0"/>
              <a:t>Lock()</a:t>
            </a:r>
            <a:endParaRPr lang="en-US" b="0" dirty="0"/>
          </a:p>
          <a:p>
            <a:pPr algn="l"/>
            <a:endParaRPr lang="en-US" dirty="0" smtClean="0"/>
          </a:p>
          <a:p>
            <a:pPr algn="l"/>
            <a:r>
              <a:rPr lang="en-US" b="0" dirty="0" smtClean="0"/>
              <a:t>Persist 0x100</a:t>
            </a:r>
          </a:p>
          <a:p>
            <a:pPr algn="l"/>
            <a:r>
              <a:rPr lang="en-US" b="0" dirty="0" smtClean="0"/>
              <a:t>Persist 0x108</a:t>
            </a:r>
          </a:p>
          <a:p>
            <a:pPr algn="l"/>
            <a:r>
              <a:rPr lang="en-US" b="0" dirty="0" smtClean="0"/>
              <a:t>…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</a:t>
            </a:r>
            <a:r>
              <a:rPr lang="en-US" b="0" i="1" dirty="0"/>
              <a:t>F</a:t>
            </a:r>
            <a:r>
              <a:rPr lang="en-US" b="0" i="1" dirty="0" smtClean="0"/>
              <a:t>lag</a:t>
            </a:r>
            <a:r>
              <a:rPr lang="en-US" b="0" dirty="0" smtClean="0"/>
              <a:t>=1</a:t>
            </a:r>
          </a:p>
          <a:p>
            <a:pPr algn="l"/>
            <a:endParaRPr lang="en-US" b="0" dirty="0"/>
          </a:p>
          <a:p>
            <a:pPr algn="l"/>
            <a:r>
              <a:rPr lang="en-US" b="0" dirty="0" smtClean="0"/>
              <a:t>Unlock()</a:t>
            </a:r>
            <a:endParaRPr 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3383868" y="1585245"/>
            <a:ext cx="4680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Lock provides thread synchronization, but no need to additionally enforce persist order at this point</a:t>
            </a:r>
            <a:endParaRPr lang="en-US" b="0" dirty="0"/>
          </a:p>
        </p:txBody>
      </p:sp>
      <p:sp>
        <p:nvSpPr>
          <p:cNvPr id="7" name="TextBox 6"/>
          <p:cNvSpPr txBox="1"/>
          <p:nvPr/>
        </p:nvSpPr>
        <p:spPr>
          <a:xfrm>
            <a:off x="3383868" y="3248980"/>
            <a:ext cx="5302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1" dirty="0" smtClean="0"/>
              <a:t>Flag</a:t>
            </a:r>
            <a:r>
              <a:rPr lang="en-US" b="0" dirty="0" smtClean="0"/>
              <a:t> must not persist before data, but as the lock protects against races an additional memory barrier is unnecessary</a:t>
            </a:r>
            <a:endParaRPr lang="en-US" b="0" dirty="0"/>
          </a:p>
        </p:txBody>
      </p:sp>
      <p:sp>
        <p:nvSpPr>
          <p:cNvPr id="8" name="TextBox 7"/>
          <p:cNvSpPr txBox="1"/>
          <p:nvPr/>
        </p:nvSpPr>
        <p:spPr>
          <a:xfrm>
            <a:off x="665001" y="1412776"/>
            <a:ext cx="192071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>
              <a:solidFill>
                <a:srgbClr val="FF0000"/>
              </a:solidFill>
            </a:endParaRPr>
          </a:p>
          <a:p>
            <a:pPr algn="l"/>
            <a:endParaRPr lang="en-US" b="0" i="1" dirty="0" smtClean="0">
              <a:solidFill>
                <a:srgbClr val="FF0000"/>
              </a:solidFill>
            </a:endParaRPr>
          </a:p>
          <a:p>
            <a:pPr algn="l"/>
            <a:endParaRPr lang="en-US" b="0" i="1" dirty="0">
              <a:solidFill>
                <a:srgbClr val="FF0000"/>
              </a:solidFill>
            </a:endParaRPr>
          </a:p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Memory barrier</a:t>
            </a:r>
          </a:p>
          <a:p>
            <a:pPr algn="l"/>
            <a:endParaRPr lang="en-US" b="0" i="1" dirty="0">
              <a:solidFill>
                <a:srgbClr val="FF0000"/>
              </a:solidFill>
            </a:endParaRPr>
          </a:p>
          <a:p>
            <a:pPr algn="l"/>
            <a:endParaRPr lang="en-US" b="0" i="1" dirty="0" smtClean="0">
              <a:solidFill>
                <a:srgbClr val="FF0000"/>
              </a:solidFill>
            </a:endParaRPr>
          </a:p>
          <a:p>
            <a:pPr algn="l"/>
            <a:endParaRPr lang="en-US" b="0" i="1" dirty="0">
              <a:solidFill>
                <a:srgbClr val="FF0000"/>
              </a:solidFill>
            </a:endParaRPr>
          </a:p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Persist barrier</a:t>
            </a:r>
          </a:p>
          <a:p>
            <a:pPr algn="l"/>
            <a:endParaRPr lang="en-US" b="0" i="1" dirty="0">
              <a:solidFill>
                <a:srgbClr val="FF0000"/>
              </a:solidFill>
            </a:endParaRPr>
          </a:p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Memory barrier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547" y="5919663"/>
            <a:ext cx="8711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Precise, independent control over consistency and persistency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0" name="Left Arrow 9"/>
          <p:cNvSpPr/>
          <p:nvPr/>
        </p:nvSpPr>
        <p:spPr bwMode="auto">
          <a:xfrm rot="20936779">
            <a:off x="1628136" y="1896695"/>
            <a:ext cx="1692188" cy="252028"/>
          </a:xfrm>
          <a:prstGeom prst="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Left Arrow 11"/>
          <p:cNvSpPr/>
          <p:nvPr/>
        </p:nvSpPr>
        <p:spPr bwMode="auto">
          <a:xfrm>
            <a:off x="2447764" y="3897052"/>
            <a:ext cx="804240" cy="266253"/>
          </a:xfrm>
          <a:prstGeom prst="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83868" y="4437112"/>
            <a:ext cx="4680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/>
              <a:t>Stores reorder around persist barriers, </a:t>
            </a:r>
            <a:r>
              <a:rPr lang="en-US" b="0" dirty="0" smtClean="0"/>
              <a:t>persists </a:t>
            </a:r>
            <a:r>
              <a:rPr lang="en-US" b="0" dirty="0"/>
              <a:t>reorder around </a:t>
            </a:r>
            <a:r>
              <a:rPr lang="en-US" b="0" dirty="0" smtClean="0"/>
              <a:t>store barriers.</a:t>
            </a:r>
          </a:p>
          <a:p>
            <a:pPr algn="l"/>
            <a:r>
              <a:rPr lang="en-US" b="0" dirty="0" smtClean="0"/>
              <a:t>Simultaneously relaxed consistency and persistency gets </a:t>
            </a:r>
            <a:r>
              <a:rPr lang="en-US" b="0" dirty="0" smtClean="0">
                <a:hlinkClick r:id="rId2" action="ppaction://hlinksldjump"/>
              </a:rPr>
              <a:t>complicated.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9696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Persistency Design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Left-Right Arrow 4"/>
          <p:cNvSpPr/>
          <p:nvPr/>
        </p:nvSpPr>
        <p:spPr bwMode="auto">
          <a:xfrm>
            <a:off x="1475656" y="1268760"/>
            <a:ext cx="6084676" cy="432048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Left-Right Arrow 5"/>
          <p:cNvSpPr/>
          <p:nvPr/>
        </p:nvSpPr>
        <p:spPr bwMode="auto">
          <a:xfrm rot="16200000">
            <a:off x="-733974" y="3478389"/>
            <a:ext cx="4203234" cy="432048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4876" y="980728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Persistency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4852" y="3620808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Consistency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619672" y="1701077"/>
            <a:ext cx="6012668" cy="40592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617630" y="1700808"/>
            <a:ext cx="3008376" cy="2029968"/>
          </a:xfrm>
          <a:prstGeom prst="rect">
            <a:avLst/>
          </a:prstGeom>
          <a:solidFill>
            <a:srgbClr val="E0F1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Sequential consistency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(SC), persistent state must match volatile state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623964" y="3730507"/>
            <a:ext cx="3008376" cy="2029968"/>
          </a:xfrm>
          <a:prstGeom prst="rect">
            <a:avLst/>
          </a:prstGeom>
          <a:solidFill>
            <a:srgbClr val="E0F1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ea typeface="ＭＳ Ｐゴシック" charset="-128"/>
              </a:rPr>
              <a:t>Loads, stores, and persists may all reorder.  </a:t>
            </a:r>
            <a:r>
              <a:rPr lang="en-US" b="0" dirty="0">
                <a:ea typeface="ＭＳ Ｐゴシック" charset="-128"/>
              </a:rPr>
              <a:t>M</a:t>
            </a:r>
            <a:r>
              <a:rPr lang="en-US" b="0" dirty="0" smtClean="0">
                <a:ea typeface="ＭＳ Ｐゴシック" charset="-128"/>
              </a:rPr>
              <a:t>inimizes delays for persists and thread synchronization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23964" y="1719125"/>
            <a:ext cx="2936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SC, but persistent state de-coupled from volatile states.  Persists may reorder</a:t>
            </a:r>
            <a:endParaRPr lang="en-US" b="0" dirty="0"/>
          </a:p>
        </p:txBody>
      </p:sp>
      <p:sp>
        <p:nvSpPr>
          <p:cNvPr id="16" name="TextBox 15"/>
          <p:cNvSpPr txBox="1"/>
          <p:nvPr/>
        </p:nvSpPr>
        <p:spPr>
          <a:xfrm>
            <a:off x="1617630" y="3748825"/>
            <a:ext cx="3006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Relaxed consistency, persistent state matches volatile state</a:t>
            </a:r>
            <a:endParaRPr lang="en-US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4788024" y="5877092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/>
              <a:t>Persist order determined by new persist barriers</a:t>
            </a:r>
            <a:endParaRPr lang="en-US" sz="2400" b="0" dirty="0"/>
          </a:p>
        </p:txBody>
      </p:sp>
      <p:sp>
        <p:nvSpPr>
          <p:cNvPr id="18" name="TextBox 17"/>
          <p:cNvSpPr txBox="1"/>
          <p:nvPr/>
        </p:nvSpPr>
        <p:spPr>
          <a:xfrm>
            <a:off x="899591" y="5877092"/>
            <a:ext cx="3564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/>
              <a:t>Persist order determined by consistency model</a:t>
            </a:r>
            <a:endParaRPr lang="en-US" sz="24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1617630" y="1284729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strict</a:t>
            </a:r>
            <a:endParaRPr lang="en-US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6426077" y="1284729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relaxed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5402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Define Memory Persistency</a:t>
            </a:r>
          </a:p>
          <a:p>
            <a:r>
              <a:rPr lang="en-US" dirty="0" smtClean="0"/>
              <a:t>Persistency models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as log/journal in file systems and 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Features:</a:t>
            </a:r>
          </a:p>
          <a:p>
            <a:pPr lvl="1"/>
            <a:r>
              <a:rPr lang="en-US" dirty="0" smtClean="0"/>
              <a:t>Serialize inserts</a:t>
            </a:r>
          </a:p>
          <a:p>
            <a:pPr lvl="1"/>
            <a:r>
              <a:rPr lang="en-US" dirty="0" smtClean="0"/>
              <a:t>Recovered queue disallows or detects holes</a:t>
            </a:r>
          </a:p>
          <a:p>
            <a:r>
              <a:rPr lang="en-US" dirty="0" smtClean="0"/>
              <a:t>Goal: maximize volatile performance (instruction execution rate) and improve persist concurrency for inserts</a:t>
            </a:r>
          </a:p>
          <a:p>
            <a:r>
              <a:rPr lang="en-US" dirty="0" smtClean="0"/>
              <a:t>Implementation: based on circular buffer</a:t>
            </a:r>
          </a:p>
          <a:p>
            <a:pPr lvl="1"/>
            <a:r>
              <a:rPr lang="en-US" i="1" dirty="0" smtClean="0"/>
              <a:t>head</a:t>
            </a:r>
            <a:r>
              <a:rPr lang="en-US" dirty="0" smtClean="0"/>
              <a:t> marks next location to insert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3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Copy-while-locked (CWL)</a:t>
            </a:r>
          </a:p>
          <a:p>
            <a:pPr lvl="1"/>
            <a:r>
              <a:rPr lang="en-US" dirty="0" smtClean="0"/>
              <a:t>Single lock protects insert operation</a:t>
            </a:r>
          </a:p>
          <a:p>
            <a:r>
              <a:rPr lang="en-US" dirty="0" smtClean="0"/>
              <a:t>Two-Lock Concurrent</a:t>
            </a:r>
          </a:p>
          <a:p>
            <a:pPr lvl="1"/>
            <a:r>
              <a:rPr lang="en-US" dirty="0" smtClean="0"/>
              <a:t>Different locks to reserve and update </a:t>
            </a:r>
            <a:r>
              <a:rPr lang="en-US" i="1" dirty="0" smtClean="0"/>
              <a:t>head</a:t>
            </a:r>
          </a:p>
          <a:p>
            <a:pPr lvl="1"/>
            <a:r>
              <a:rPr lang="en-US" dirty="0" smtClean="0"/>
              <a:t>Lesson: </a:t>
            </a:r>
            <a:r>
              <a:rPr lang="en-US" i="1" dirty="0" smtClean="0"/>
              <a:t>thread</a:t>
            </a:r>
            <a:r>
              <a:rPr lang="en-US" dirty="0" smtClean="0"/>
              <a:t> concurrency creates </a:t>
            </a:r>
            <a:r>
              <a:rPr lang="en-US" i="1" dirty="0" smtClean="0"/>
              <a:t>persist</a:t>
            </a:r>
            <a:r>
              <a:rPr lang="en-US" dirty="0" smtClean="0"/>
              <a:t> concurrency even for strict persistency</a:t>
            </a:r>
            <a:endParaRPr lang="en-US" dirty="0"/>
          </a:p>
          <a:p>
            <a:r>
              <a:rPr lang="en-US" dirty="0" smtClean="0"/>
              <a:t>Queue-holes [IBM]</a:t>
            </a:r>
          </a:p>
          <a:p>
            <a:pPr lvl="1"/>
            <a:r>
              <a:rPr lang="en-US" dirty="0" smtClean="0"/>
              <a:t>Detect holes.  </a:t>
            </a:r>
            <a:r>
              <a:rPr lang="en-US" dirty="0"/>
              <a:t>S</a:t>
            </a:r>
            <a:r>
              <a:rPr lang="en-US" dirty="0" smtClean="0"/>
              <a:t>ingle lock but concurrent copies</a:t>
            </a:r>
          </a:p>
          <a:p>
            <a:r>
              <a:rPr lang="en-US" dirty="0" smtClean="0"/>
              <a:t>Focus on </a:t>
            </a:r>
            <a:r>
              <a:rPr lang="en-US" b="1" i="1" dirty="0" smtClean="0">
                <a:solidFill>
                  <a:srgbClr val="FF0000"/>
                </a:solidFill>
              </a:rPr>
              <a:t>CWL</a:t>
            </a:r>
            <a:r>
              <a:rPr lang="en-US" dirty="0" smtClean="0"/>
              <a:t> (see dissertation for others)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6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 bwMode="auto">
          <a:xfrm>
            <a:off x="4804774" y="355881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1" name="Rounded Rectangle 40"/>
          <p:cNvSpPr/>
          <p:nvPr/>
        </p:nvSpPr>
        <p:spPr bwMode="auto">
          <a:xfrm>
            <a:off x="1979712" y="355881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Copy-While-Locked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1268760"/>
            <a:ext cx="66367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87724" y="3645024"/>
            <a:ext cx="1115846" cy="1097648"/>
            <a:chOff x="2772078" y="3693860"/>
            <a:chExt cx="1115846" cy="1097648"/>
          </a:xfrm>
        </p:grpSpPr>
        <p:sp>
          <p:nvSpPr>
            <p:cNvPr id="7" name="Rectangle 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30529" y="4110569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3599892" y="483315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8393" y="5065149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07825" y="5919663"/>
            <a:ext cx="6928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Persistency model must enforce persist orderings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7632340" y="35248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77256" y="4332650"/>
            <a:ext cx="1298424" cy="727022"/>
            <a:chOff x="2677256" y="4332650"/>
            <a:chExt cx="1298424" cy="727022"/>
          </a:xfrm>
        </p:grpSpPr>
        <p:sp>
          <p:nvSpPr>
            <p:cNvPr id="20" name="Right Arrow 19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1" name="Right Arrow 20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" name="Right Arrow 21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932040" y="3639773"/>
            <a:ext cx="1115846" cy="1097648"/>
            <a:chOff x="2772078" y="3693860"/>
            <a:chExt cx="1115846" cy="1097648"/>
          </a:xfrm>
        </p:grpSpPr>
        <p:sp>
          <p:nvSpPr>
            <p:cNvPr id="29" name="Rectangle 28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6444208" y="4827905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521572" y="4327399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Right Arrow 36"/>
          <p:cNvSpPr/>
          <p:nvPr/>
        </p:nvSpPr>
        <p:spPr bwMode="auto">
          <a:xfrm>
            <a:off x="4485454" y="5122482"/>
            <a:ext cx="1562431" cy="26348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02172" y="2816932"/>
            <a:ext cx="21916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Persist Ordering</a:t>
            </a:r>
            <a:br>
              <a:rPr lang="en-US" dirty="0" smtClean="0"/>
            </a:br>
            <a:r>
              <a:rPr lang="en-US" dirty="0" smtClean="0"/>
              <a:t>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4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Persistency assumptions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all persists occur in-place (no logging)</a:t>
            </a:r>
          </a:p>
          <a:p>
            <a:pPr lvl="1"/>
            <a:r>
              <a:rPr lang="en-US" dirty="0" smtClean="0"/>
              <a:t>Persist ordering constraint implies delay</a:t>
            </a:r>
          </a:p>
          <a:p>
            <a:r>
              <a:rPr lang="en-US" dirty="0" smtClean="0"/>
              <a:t>Assume </a:t>
            </a:r>
            <a:r>
              <a:rPr lang="en-US" i="1" dirty="0" smtClean="0"/>
              <a:t>persist buffering</a:t>
            </a:r>
            <a:endParaRPr lang="en-US" dirty="0" smtClean="0"/>
          </a:p>
          <a:p>
            <a:pPr lvl="1"/>
            <a:r>
              <a:rPr lang="en-US" i="1" dirty="0" smtClean="0"/>
              <a:t>Persist critical path</a:t>
            </a:r>
            <a:r>
              <a:rPr lang="en-US" dirty="0" smtClean="0"/>
              <a:t> limits persist rate</a:t>
            </a:r>
            <a:endParaRPr lang="en-US" i="1" dirty="0" smtClean="0"/>
          </a:p>
          <a:p>
            <a:r>
              <a:rPr lang="en-US" dirty="0" smtClean="0"/>
              <a:t>Assume limited atomic persists and</a:t>
            </a:r>
            <a:r>
              <a:rPr lang="en-US" i="1" dirty="0" smtClean="0"/>
              <a:t> coalescing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8-byte atomic persists</a:t>
            </a:r>
          </a:p>
          <a:p>
            <a:pPr lvl="1"/>
            <a:r>
              <a:rPr lang="en-US" dirty="0" smtClean="0"/>
              <a:t>Persists to the same address may </a:t>
            </a:r>
            <a:r>
              <a:rPr lang="en-US" i="1" dirty="0" smtClean="0">
                <a:hlinkClick r:id="rId2" action="ppaction://hlinksldjump"/>
              </a:rPr>
              <a:t>coalesce</a:t>
            </a:r>
            <a:r>
              <a:rPr lang="en-US" dirty="0" smtClean="0"/>
              <a:t> (persist only last value) if no ordering constraints violated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312" y="5919663"/>
            <a:ext cx="7489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Goal: create models to minimize </a:t>
            </a:r>
            <a:r>
              <a:rPr lang="en-US" sz="2400" i="1" dirty="0" smtClean="0">
                <a:solidFill>
                  <a:srgbClr val="FF0909"/>
                </a:solidFill>
              </a:rPr>
              <a:t>persist critical path</a:t>
            </a:r>
            <a:endParaRPr lang="en-US" sz="240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07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persistency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models use SC as consistency model</a:t>
            </a:r>
          </a:p>
          <a:p>
            <a:pPr lvl="1"/>
            <a:r>
              <a:rPr lang="en-US" dirty="0" smtClean="0"/>
              <a:t>Easier to reason about (removes relaxed consistency/relaxed persistency weirdness)</a:t>
            </a:r>
          </a:p>
          <a:p>
            <a:pPr lvl="1"/>
            <a:r>
              <a:rPr lang="en-US" dirty="0" smtClean="0"/>
              <a:t>Easier to evaluate (memory tracing observes SC)</a:t>
            </a:r>
          </a:p>
          <a:p>
            <a:r>
              <a:rPr lang="en-US" dirty="0"/>
              <a:t>S</a:t>
            </a:r>
            <a:r>
              <a:rPr lang="en-US" dirty="0" smtClean="0"/>
              <a:t>uccessively relax persistency to improve persist concurrency/reduce critical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1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1: strict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volatile memory state that might be observed by the recovery observer processor under SC is an allowable persistent state</a:t>
            </a:r>
          </a:p>
          <a:p>
            <a:r>
              <a:rPr lang="en-US" dirty="0" smtClean="0"/>
              <a:t>Equivalent: </a:t>
            </a:r>
            <a:r>
              <a:rPr lang="en-US" dirty="0"/>
              <a:t>t</a:t>
            </a:r>
            <a:r>
              <a:rPr lang="en-US" dirty="0" smtClean="0"/>
              <a:t>wo stores ordered w.r.t. recovery observer implies ordered persists</a:t>
            </a:r>
          </a:p>
          <a:p>
            <a:pPr lvl="1"/>
            <a:r>
              <a:rPr lang="en-US" dirty="0" smtClean="0"/>
              <a:t>Same thread: program order</a:t>
            </a:r>
          </a:p>
          <a:p>
            <a:pPr lvl="1"/>
            <a:r>
              <a:rPr lang="en-US" dirty="0" smtClean="0"/>
              <a:t>Different threads: synchronization</a:t>
            </a:r>
          </a:p>
          <a:p>
            <a:pPr lvl="1"/>
            <a:r>
              <a:rPr lang="en-US" dirty="0" smtClean="0"/>
              <a:t>If not ordered: concurrent!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8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Nonvolatile memory (NVRAM)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latency random access, durable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5187" y="5919663"/>
            <a:ext cx="5833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NVRAM enables persistent main memory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524000" y="2420888"/>
          <a:ext cx="609600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technology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Random read latency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Durable?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90µs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NVRAM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50-1000ns [IBM]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1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8332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Persist order determined by program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3136900"/>
            <a:ext cx="66367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6672" y="5202772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Lock serializes persists between threads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4048" y="3140968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Large entries persist in program order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9548" y="2132856"/>
            <a:ext cx="4614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No code annotation necessary!</a:t>
            </a:r>
          </a:p>
        </p:txBody>
      </p:sp>
    </p:spTree>
    <p:extLst>
      <p:ext uri="{BB962C8B-B14F-4D97-AF65-F5344CB8AC3E}">
        <p14:creationId xmlns:p14="http://schemas.microsoft.com/office/powerpoint/2010/main" val="162077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CWL required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315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ed Rectangle 83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85" name="Rounded Rectangle 84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86" name="Rounded Rectangle 85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 bwMode="auto">
          <a:xfrm rot="2403358">
            <a:off x="3363612" y="1997641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8" name="Rectangle 17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2403358">
            <a:off x="7576080" y="1992390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55976" y="3784992"/>
            <a:ext cx="1115846" cy="1097648"/>
            <a:chOff x="2772078" y="3693860"/>
            <a:chExt cx="1115846" cy="1097648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5868144" y="4973124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310684" y="4250537"/>
            <a:ext cx="813044" cy="1354690"/>
            <a:chOff x="3092743" y="4506613"/>
            <a:chExt cx="813044" cy="1354690"/>
          </a:xfrm>
        </p:grpSpPr>
        <p:sp>
          <p:nvSpPr>
            <p:cNvPr id="45" name="TextBox 44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49" name="Right Arrow 4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6758" y="4699134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77" name="Right Arrow 76"/>
          <p:cNvSpPr/>
          <p:nvPr/>
        </p:nvSpPr>
        <p:spPr bwMode="auto">
          <a:xfrm rot="19278908">
            <a:off x="2175761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8" name="Right Arrow 77"/>
          <p:cNvSpPr/>
          <p:nvPr/>
        </p:nvSpPr>
        <p:spPr bwMode="auto">
          <a:xfrm rot="19278908">
            <a:off x="4188528" y="3892529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19278908">
            <a:off x="6388466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0" name="Right Arrow 7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1" name="Right Arrow 8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2934" y="5919663"/>
            <a:ext cx="8078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Guarantees correct recovery, but over-constrains persists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32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Delay execution at each persist</a:t>
            </a:r>
          </a:p>
          <a:p>
            <a:r>
              <a:rPr lang="en-US" dirty="0" smtClean="0"/>
              <a:t>Serialize persists when reserving memory bus</a:t>
            </a:r>
          </a:p>
          <a:p>
            <a:r>
              <a:rPr lang="en-US" dirty="0" smtClean="0"/>
              <a:t>Queue persists from each thread, detecting access races (including synchronization races) that introduce order across threads</a:t>
            </a:r>
          </a:p>
          <a:p>
            <a:r>
              <a:rPr lang="en-US" dirty="0" smtClean="0"/>
              <a:t>Combine HTM and hardware durable transactions</a:t>
            </a:r>
          </a:p>
          <a:p>
            <a:pPr lvl="1"/>
            <a:r>
              <a:rPr lang="en-US" dirty="0" smtClean="0"/>
              <a:t>Persistent </a:t>
            </a:r>
            <a:r>
              <a:rPr lang="en-US" dirty="0" err="1" smtClean="0"/>
              <a:t>bulkSC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5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2: epoch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persisting large objects with SC introduces program-order constraints.</a:t>
            </a:r>
          </a:p>
          <a:p>
            <a:r>
              <a:rPr lang="en-US" dirty="0" smtClean="0"/>
              <a:t>Instead, use </a:t>
            </a:r>
            <a:r>
              <a:rPr lang="en-US" i="1" dirty="0" smtClean="0"/>
              <a:t>persist barrier</a:t>
            </a:r>
            <a:r>
              <a:rPr lang="en-US" dirty="0" smtClean="0"/>
              <a:t> to divide execution into </a:t>
            </a:r>
            <a:r>
              <a:rPr lang="en-US" i="1" dirty="0" smtClean="0"/>
              <a:t>persist epochs</a:t>
            </a:r>
            <a:r>
              <a:rPr lang="en-US" dirty="0" smtClean="0"/>
              <a:t>, ordering persists</a:t>
            </a:r>
            <a:endParaRPr lang="en-US" i="1" dirty="0" smtClean="0"/>
          </a:p>
          <a:p>
            <a:r>
              <a:rPr lang="en-US" dirty="0" smtClean="0"/>
              <a:t>Data sharing continues to observe SC</a:t>
            </a:r>
          </a:p>
          <a:p>
            <a:r>
              <a:rPr lang="en-US" dirty="0" smtClean="0"/>
              <a:t>Persist order resembles RMO, persist barrier acts as a full memory barrier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9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epoch races (PER)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what circumstances are persists between threads ordered?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Persist epoch race: 2+ threads contain epochs that race (including sync. </a:t>
            </a:r>
            <a:r>
              <a:rPr lang="en-US" dirty="0"/>
              <a:t>r</a:t>
            </a:r>
            <a:r>
              <a:rPr lang="en-US" dirty="0" smtClean="0"/>
              <a:t>aces) and at least one epoch persists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2528899"/>
            <a:ext cx="125386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1</a:t>
            </a:r>
          </a:p>
          <a:p>
            <a:pPr algn="l"/>
            <a:r>
              <a:rPr lang="en-US" b="0" dirty="0" smtClean="0"/>
              <a:t>Barrier</a:t>
            </a:r>
          </a:p>
          <a:p>
            <a:pPr algn="l"/>
            <a:r>
              <a:rPr lang="en-US" b="0" dirty="0" smtClean="0"/>
              <a:t>Persist A</a:t>
            </a:r>
          </a:p>
          <a:p>
            <a:pPr algn="l"/>
            <a:r>
              <a:rPr lang="en-US" b="0" dirty="0" smtClean="0"/>
              <a:t>Persist B</a:t>
            </a:r>
          </a:p>
          <a:p>
            <a:pPr algn="l"/>
            <a:r>
              <a:rPr lang="en-US" b="0" dirty="0" smtClean="0"/>
              <a:t>Barrier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64586" y="2528899"/>
            <a:ext cx="126829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2</a:t>
            </a:r>
          </a:p>
          <a:p>
            <a:pPr algn="l"/>
            <a:endParaRPr lang="en-US" b="0" dirty="0" smtClean="0"/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Barrier</a:t>
            </a:r>
          </a:p>
          <a:p>
            <a:pPr algn="l"/>
            <a:r>
              <a:rPr lang="en-US" b="0" dirty="0" smtClean="0"/>
              <a:t>Read </a:t>
            </a:r>
            <a:r>
              <a:rPr lang="en-US" b="0" dirty="0"/>
              <a:t>B</a:t>
            </a:r>
            <a:endParaRPr lang="en-US" b="0" dirty="0" smtClean="0"/>
          </a:p>
          <a:p>
            <a:pPr algn="l"/>
            <a:r>
              <a:rPr lang="en-US" b="0" dirty="0" smtClean="0"/>
              <a:t>Persist A’</a:t>
            </a:r>
          </a:p>
          <a:p>
            <a:pPr algn="l"/>
            <a:r>
              <a:rPr lang="en-US" b="0" dirty="0" smtClean="0"/>
              <a:t>Barrier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33148" y="2816932"/>
            <a:ext cx="31790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Can A’ persist before A?</a:t>
            </a:r>
          </a:p>
          <a:p>
            <a:pPr algn="l"/>
            <a:r>
              <a:rPr lang="en-US" b="0" dirty="0" smtClean="0"/>
              <a:t>Can A’ persist before B?</a:t>
            </a:r>
          </a:p>
          <a:p>
            <a:pPr algn="l"/>
            <a:endParaRPr lang="en-US" b="0" dirty="0"/>
          </a:p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Epochs aren’t </a:t>
            </a:r>
            <a:r>
              <a:rPr lang="en-US" b="0" i="1" dirty="0" err="1" smtClean="0">
                <a:solidFill>
                  <a:srgbClr val="FF0000"/>
                </a:solidFill>
              </a:rPr>
              <a:t>serializable</a:t>
            </a:r>
            <a:r>
              <a:rPr lang="en-US" b="0" i="1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8" name="Right Arrow 7"/>
          <p:cNvSpPr/>
          <p:nvPr/>
        </p:nvSpPr>
        <p:spPr bwMode="auto">
          <a:xfrm rot="2640000">
            <a:off x="2447770" y="3722369"/>
            <a:ext cx="406937" cy="164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789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</a:t>
            </a:r>
            <a:r>
              <a:rPr lang="en-US" baseline="0" dirty="0" smtClean="0"/>
              <a:t> persistency queue, 1</a:t>
            </a:r>
            <a:r>
              <a:rPr lang="en-US" baseline="30000" dirty="0" smtClean="0"/>
              <a:t>st</a:t>
            </a:r>
            <a:r>
              <a:rPr lang="en-US" baseline="0" dirty="0" smtClean="0"/>
              <a:t> attempt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1700808"/>
            <a:ext cx="663675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barrier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4048" y="1736812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Surround lock/unlock with</a:t>
            </a:r>
            <a:br>
              <a:rPr lang="en-US" sz="2400" b="0" dirty="0" smtClean="0">
                <a:solidFill>
                  <a:srgbClr val="FF0000"/>
                </a:solidFill>
              </a:rPr>
            </a:br>
            <a:r>
              <a:rPr lang="en-US" sz="2400" b="0" dirty="0" smtClean="0">
                <a:solidFill>
                  <a:srgbClr val="FF0000"/>
                </a:solidFill>
              </a:rPr>
              <a:t>barriers to prevent PER.  Serializes inserts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4048" y="4759059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Barrier ensures </a:t>
            </a:r>
            <a:r>
              <a:rPr lang="en-US" sz="2400" b="0" i="1" dirty="0" smtClean="0">
                <a:solidFill>
                  <a:srgbClr val="FF0000"/>
                </a:solidFill>
              </a:rPr>
              <a:t>head</a:t>
            </a:r>
            <a:r>
              <a:rPr lang="en-US" sz="2400" b="0" dirty="0" smtClean="0">
                <a:solidFill>
                  <a:srgbClr val="FF0000"/>
                </a:solidFill>
              </a:rPr>
              <a:t> does</a:t>
            </a:r>
          </a:p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not persist before </a:t>
            </a:r>
            <a:r>
              <a:rPr lang="en-US" sz="2400" b="0" i="1" dirty="0" smtClean="0">
                <a:solidFill>
                  <a:srgbClr val="FF0000"/>
                </a:solidFill>
              </a:rPr>
              <a:t>data</a:t>
            </a:r>
            <a:r>
              <a:rPr lang="en-US" sz="2400" b="0" dirty="0" smtClean="0">
                <a:solidFill>
                  <a:srgbClr val="FF0000"/>
                </a:solidFill>
              </a:rPr>
              <a:t>, but </a:t>
            </a:r>
            <a:r>
              <a:rPr lang="en-US" sz="2400" b="0" i="1" dirty="0" smtClean="0">
                <a:solidFill>
                  <a:srgbClr val="FF0000"/>
                </a:solidFill>
              </a:rPr>
              <a:t>data</a:t>
            </a:r>
            <a:r>
              <a:rPr lang="en-US" sz="2400" b="0" dirty="0" smtClean="0">
                <a:solidFill>
                  <a:srgbClr val="FF0000"/>
                </a:solidFill>
              </a:rPr>
              <a:t> persists concurrently</a:t>
            </a:r>
          </a:p>
        </p:txBody>
      </p:sp>
    </p:spTree>
    <p:extLst>
      <p:ext uri="{BB962C8B-B14F-4D97-AF65-F5344CB8AC3E}">
        <p14:creationId xmlns:p14="http://schemas.microsoft.com/office/powerpoint/2010/main" val="385593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Race-free epoch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 bwMode="auto">
          <a:xfrm rot="2403358">
            <a:off x="3363612" y="1997641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8" name="Rectangle 17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2403358">
            <a:off x="7576080" y="1992390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55976" y="3784992"/>
            <a:ext cx="1115846" cy="1097648"/>
            <a:chOff x="2772078" y="3693860"/>
            <a:chExt cx="1115846" cy="1097648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5868144" y="4973124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310684" y="4250537"/>
            <a:ext cx="813044" cy="1354690"/>
            <a:chOff x="3092743" y="4506613"/>
            <a:chExt cx="813044" cy="1354690"/>
          </a:xfrm>
        </p:grpSpPr>
        <p:sp>
          <p:nvSpPr>
            <p:cNvPr id="45" name="TextBox 44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49" name="Right Arrow 4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6758" y="4699134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77" name="Right Arrow 76"/>
          <p:cNvSpPr/>
          <p:nvPr/>
        </p:nvSpPr>
        <p:spPr bwMode="auto">
          <a:xfrm rot="19278908">
            <a:off x="2175761" y="1424947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8" name="Right Arrow 77"/>
          <p:cNvSpPr/>
          <p:nvPr/>
        </p:nvSpPr>
        <p:spPr bwMode="auto">
          <a:xfrm rot="19278908">
            <a:off x="4188528" y="3892529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19278908">
            <a:off x="6388466" y="1424947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0" name="Right Arrow 7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1" name="Right Arrow 8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157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35" name="Rounded Rectangle 34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36" name="Rounded Rectangle 35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Race-free epoch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 bwMode="auto">
          <a:xfrm rot="2403358">
            <a:off x="3363612" y="1997641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8" name="Rectangle 17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2403358">
            <a:off x="7576080" y="1992390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55976" y="3784992"/>
            <a:ext cx="1115846" cy="1097648"/>
            <a:chOff x="2772078" y="3693860"/>
            <a:chExt cx="1115846" cy="1097648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5868144" y="4973124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310684" y="4250537"/>
            <a:ext cx="813044" cy="1354690"/>
            <a:chOff x="3092743" y="4506613"/>
            <a:chExt cx="813044" cy="1354690"/>
          </a:xfrm>
        </p:grpSpPr>
        <p:sp>
          <p:nvSpPr>
            <p:cNvPr id="45" name="TextBox 44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49" name="Right Arrow 4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6758" y="4699134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77" name="Right Arrow 76"/>
          <p:cNvSpPr/>
          <p:nvPr/>
        </p:nvSpPr>
        <p:spPr bwMode="auto">
          <a:xfrm rot="19278908">
            <a:off x="2175761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8" name="Right Arrow 77"/>
          <p:cNvSpPr/>
          <p:nvPr/>
        </p:nvSpPr>
        <p:spPr bwMode="auto">
          <a:xfrm rot="19278908">
            <a:off x="4188528" y="3892529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19278908">
            <a:off x="6388466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0" name="Right Arrow 7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1" name="Right Arrow 8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368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Race-free epoch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46935" y="5919663"/>
            <a:ext cx="7050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Entries persist in parallel, but inserts still serialized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94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Accelerating recoverable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NVRAM reduces storage access delays</a:t>
            </a:r>
          </a:p>
          <a:p>
            <a:pPr lvl="1"/>
            <a:r>
              <a:rPr lang="en-US" dirty="0" smtClean="0"/>
              <a:t>Redesign software assuming low-cost accesses</a:t>
            </a:r>
          </a:p>
          <a:p>
            <a:r>
              <a:rPr lang="en-US" dirty="0" smtClean="0"/>
              <a:t>Leverage native memory instruction interface to remove additional </a:t>
            </a:r>
            <a:r>
              <a:rPr lang="en-US" i="1" dirty="0" smtClean="0"/>
              <a:t>software</a:t>
            </a:r>
            <a:r>
              <a:rPr lang="en-US" dirty="0" smtClean="0"/>
              <a:t> overheads</a:t>
            </a:r>
          </a:p>
          <a:p>
            <a:pPr lvl="1"/>
            <a:r>
              <a:rPr lang="en-US" dirty="0" smtClean="0"/>
              <a:t>Reduce memory copy operations</a:t>
            </a:r>
          </a:p>
          <a:p>
            <a:pPr lvl="1"/>
            <a:r>
              <a:rPr lang="en-US" dirty="0" smtClean="0"/>
              <a:t>Improve concurrency/synchronization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0364" y="5919663"/>
            <a:ext cx="8023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NVRAM removes delays and stalls due to storage access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68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ersist ordering with 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 1: </a:t>
            </a:r>
            <a:r>
              <a:rPr lang="en-US" dirty="0"/>
              <a:t>m</a:t>
            </a:r>
            <a:r>
              <a:rPr lang="en-US" dirty="0" smtClean="0"/>
              <a:t>emory operations from same thread separated by persist barrier are ordered</a:t>
            </a:r>
          </a:p>
          <a:p>
            <a:r>
              <a:rPr lang="en-US" dirty="0" smtClean="0"/>
              <a:t>Rule 2: operations that conflict (same address, at least 1 write) ordered</a:t>
            </a:r>
          </a:p>
          <a:p>
            <a:pPr lvl="1"/>
            <a:r>
              <a:rPr lang="en-US" dirty="0" smtClean="0"/>
              <a:t>Guarantee provided by cache coherence</a:t>
            </a:r>
          </a:p>
          <a:p>
            <a:pPr lvl="1"/>
            <a:r>
              <a:rPr lang="en-US" dirty="0" smtClean="0"/>
              <a:t>Persists to same address (even that race) have a well defined </a:t>
            </a:r>
            <a:r>
              <a:rPr lang="en-US" dirty="0" smtClean="0"/>
              <a:t>order</a:t>
            </a:r>
            <a:endParaRPr lang="en-US" dirty="0" smtClean="0"/>
          </a:p>
          <a:p>
            <a:r>
              <a:rPr lang="en-US" dirty="0" smtClean="0"/>
              <a:t>Resembles RMO persist order (but only SC execution and values)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58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ordering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78472"/>
            <a:ext cx="8229600" cy="3647691"/>
          </a:xfrm>
        </p:spPr>
        <p:txBody>
          <a:bodyPr/>
          <a:lstStyle/>
          <a:p>
            <a:r>
              <a:rPr lang="en-US" sz="2800" dirty="0" smtClean="0"/>
              <a:t>Rule 1: A before {B, C}; E before F; G before H</a:t>
            </a:r>
          </a:p>
          <a:p>
            <a:r>
              <a:rPr lang="en-US" sz="2800" dirty="0" smtClean="0"/>
              <a:t>Rule 2: C before E;  F before G</a:t>
            </a:r>
          </a:p>
          <a:p>
            <a:r>
              <a:rPr lang="en-US" sz="2800" dirty="0" smtClean="0"/>
              <a:t>Trans: A before {E ,F, G, H}; E before {G, H}</a:t>
            </a:r>
          </a:p>
          <a:p>
            <a:r>
              <a:rPr lang="en-US" sz="2800" dirty="0"/>
              <a:t>B concurrent with </a:t>
            </a:r>
            <a:r>
              <a:rPr lang="en-US" sz="2800" dirty="0" smtClean="0"/>
              <a:t>{C</a:t>
            </a:r>
            <a:r>
              <a:rPr lang="en-US" sz="2800" dirty="0"/>
              <a:t>, E, F, G, </a:t>
            </a:r>
            <a:r>
              <a:rPr lang="en-US" sz="2800" dirty="0" smtClean="0"/>
              <a:t>H} </a:t>
            </a:r>
            <a:r>
              <a:rPr lang="en-US" sz="2800" dirty="0"/>
              <a:t>(even though </a:t>
            </a:r>
            <a:r>
              <a:rPr lang="en-US" sz="2800" i="1" dirty="0"/>
              <a:t>value</a:t>
            </a:r>
            <a:r>
              <a:rPr lang="en-US" sz="2800" dirty="0"/>
              <a:t> of </a:t>
            </a:r>
            <a:r>
              <a:rPr lang="en-US" sz="2800" dirty="0" smtClean="0"/>
              <a:t>operations </a:t>
            </a:r>
            <a:r>
              <a:rPr lang="en-US" sz="2800" dirty="0"/>
              <a:t>may depend on B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Dependences propagate </a:t>
            </a:r>
            <a:r>
              <a:rPr lang="en-US" sz="2800" smtClean="0"/>
              <a:t>through volatile memory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871352" y="1304764"/>
            <a:ext cx="5724984" cy="1015663"/>
            <a:chOff x="2339056" y="1304764"/>
            <a:chExt cx="5724984" cy="1015663"/>
          </a:xfrm>
        </p:grpSpPr>
        <p:grpSp>
          <p:nvGrpSpPr>
            <p:cNvPr id="5" name="Group 4"/>
            <p:cNvGrpSpPr/>
            <p:nvPr/>
          </p:nvGrpSpPr>
          <p:grpSpPr>
            <a:xfrm>
              <a:off x="2339056" y="1304764"/>
              <a:ext cx="4753224" cy="1015663"/>
              <a:chOff x="4724108" y="3688573"/>
              <a:chExt cx="4753224" cy="101566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724108" y="3688573"/>
                <a:ext cx="4753224" cy="1015663"/>
                <a:chOff x="416745" y="1568986"/>
                <a:chExt cx="4753224" cy="1015663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416745" y="1568986"/>
                  <a:ext cx="4753224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dirty="0" smtClean="0"/>
                    <a:t>Thread 1:</a:t>
                  </a:r>
                  <a:r>
                    <a:rPr lang="en-US" b="0" dirty="0" smtClean="0"/>
                    <a:t> A | B C</a:t>
                  </a:r>
                </a:p>
                <a:p>
                  <a:pPr algn="l"/>
                  <a:r>
                    <a:rPr lang="en-US" dirty="0" smtClean="0"/>
                    <a:t>Thread 2:</a:t>
                  </a:r>
                  <a:r>
                    <a:rPr lang="en-US" b="0" dirty="0" smtClean="0"/>
                    <a:t>                  E | F</a:t>
                  </a:r>
                </a:p>
                <a:p>
                  <a:pPr algn="l"/>
                  <a:r>
                    <a:rPr lang="en-US" dirty="0" smtClean="0"/>
                    <a:t>Thread 3:</a:t>
                  </a:r>
                  <a:r>
                    <a:rPr lang="en-US" b="0" dirty="0" smtClean="0"/>
                    <a:t>                               G | H         </a:t>
                  </a:r>
                  <a:endParaRPr lang="en-US" dirty="0" smtClean="0"/>
                </a:p>
              </p:txBody>
            </p:sp>
            <p:sp>
              <p:nvSpPr>
                <p:cNvPr id="11" name="Right Arrow 10"/>
                <p:cNvSpPr/>
                <p:nvPr/>
              </p:nvSpPr>
              <p:spPr bwMode="auto">
                <a:xfrm rot="1652981">
                  <a:off x="2479477" y="1905800"/>
                  <a:ext cx="406937" cy="164428"/>
                </a:xfrm>
                <a:prstGeom prst="rightArrow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7" name="Right Arrow 6"/>
              <p:cNvSpPr/>
              <p:nvPr/>
            </p:nvSpPr>
            <p:spPr bwMode="auto">
              <a:xfrm rot="1652981">
                <a:off x="7691391" y="4337229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620433" y="1336702"/>
              <a:ext cx="1443607" cy="400110"/>
              <a:chOff x="6835581" y="1304764"/>
              <a:chExt cx="1443607" cy="400110"/>
            </a:xfrm>
          </p:grpSpPr>
          <p:sp>
            <p:nvSpPr>
              <p:cNvPr id="12" name="Right Arrow 11"/>
              <p:cNvSpPr/>
              <p:nvPr/>
            </p:nvSpPr>
            <p:spPr bwMode="auto">
              <a:xfrm>
                <a:off x="6835581" y="1416842"/>
                <a:ext cx="471499" cy="204782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296226" y="1304764"/>
                <a:ext cx="9829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b="0" dirty="0" smtClean="0"/>
                  <a:t>conflict</a:t>
                </a:r>
                <a:endParaRPr lang="en-US" b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318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</a:t>
            </a:r>
            <a:r>
              <a:rPr lang="en-US" baseline="0" dirty="0" smtClean="0"/>
              <a:t> persistency queue, 2</a:t>
            </a:r>
            <a:r>
              <a:rPr lang="en-US" baseline="30000" dirty="0" smtClean="0"/>
              <a:t>nd</a:t>
            </a:r>
            <a:r>
              <a:rPr lang="en-US" baseline="0" dirty="0" smtClean="0"/>
              <a:t> attempt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1700808"/>
            <a:ext cx="663675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strike="sngStrik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barrier()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strike="sngStrik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52020" y="1736812"/>
            <a:ext cx="44284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Allow persist epoch races</a:t>
            </a:r>
          </a:p>
          <a:p>
            <a:pPr algn="l"/>
            <a:endParaRPr lang="en-US" sz="2400" b="0" dirty="0">
              <a:solidFill>
                <a:srgbClr val="FF0000"/>
              </a:solidFill>
            </a:endParaRPr>
          </a:p>
          <a:p>
            <a:pPr algn="l"/>
            <a:r>
              <a:rPr lang="en-US" sz="2400" b="0" i="1" dirty="0">
                <a:solidFill>
                  <a:srgbClr val="FF0000"/>
                </a:solidFill>
              </a:rPr>
              <a:t>h</a:t>
            </a:r>
            <a:r>
              <a:rPr lang="en-US" sz="2400" b="0" i="1" dirty="0" smtClean="0">
                <a:solidFill>
                  <a:srgbClr val="FF0000"/>
                </a:solidFill>
              </a:rPr>
              <a:t>ead</a:t>
            </a:r>
            <a:r>
              <a:rPr lang="en-US" sz="2400" b="0" dirty="0" smtClean="0">
                <a:solidFill>
                  <a:srgbClr val="FF0000"/>
                </a:solidFill>
              </a:rPr>
              <a:t> persists from different inserts ordered due to conflicts</a:t>
            </a:r>
            <a:endParaRPr lang="en-US" sz="2400" b="0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7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120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774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32461" y="5919663"/>
            <a:ext cx="6279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Entries on different threads persist in parallel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8" name="Right Arrow 47"/>
          <p:cNvSpPr/>
          <p:nvPr/>
        </p:nvSpPr>
        <p:spPr bwMode="auto">
          <a:xfrm rot="20132264">
            <a:off x="4651505" y="2089298"/>
            <a:ext cx="1952031" cy="34919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609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 persistency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</a:t>
            </a:r>
            <a:r>
              <a:rPr lang="en-US" dirty="0" smtClean="0">
                <a:hlinkClick r:id="rId2" action="ppaction://hlinksldjump"/>
              </a:rPr>
              <a:t>BPFS</a:t>
            </a:r>
            <a:r>
              <a:rPr lang="en-US" dirty="0" smtClean="0"/>
              <a:t> (see paper/dissertation)</a:t>
            </a:r>
          </a:p>
          <a:p>
            <a:r>
              <a:rPr lang="en-US" dirty="0" smtClean="0"/>
              <a:t>Queue persists from each thread, record persist barriers, only enforce order at barriers</a:t>
            </a:r>
          </a:p>
          <a:p>
            <a:r>
              <a:rPr lang="en-US" dirty="0" smtClean="0"/>
              <a:t>Persistent </a:t>
            </a:r>
            <a:r>
              <a:rPr lang="en-US" dirty="0" err="1" smtClean="0"/>
              <a:t>BulkSC</a:t>
            </a:r>
            <a:r>
              <a:rPr lang="en-US" dirty="0" smtClean="0"/>
              <a:t> (transactions)</a:t>
            </a:r>
            <a:endParaRPr lang="en-US" dirty="0"/>
          </a:p>
          <a:p>
            <a:pPr lvl="1"/>
            <a:r>
              <a:rPr lang="en-US" dirty="0" smtClean="0"/>
              <a:t>Use persist barrier knowledge to optimize persistent transactions and intelligently place transaction boundaries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3: strand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epochs allow limited concurrency</a:t>
            </a:r>
          </a:p>
          <a:p>
            <a:r>
              <a:rPr lang="en-US" dirty="0" smtClean="0"/>
              <a:t>Divide execution into </a:t>
            </a:r>
            <a:r>
              <a:rPr lang="en-US" i="1" dirty="0" smtClean="0"/>
              <a:t>strands</a:t>
            </a:r>
            <a:endParaRPr lang="en-US" dirty="0" smtClean="0"/>
          </a:p>
          <a:p>
            <a:pPr lvl="1"/>
            <a:r>
              <a:rPr lang="en-US" i="1" dirty="0" err="1" smtClean="0"/>
              <a:t>NewStrand</a:t>
            </a:r>
            <a:r>
              <a:rPr lang="en-US" dirty="0" smtClean="0"/>
              <a:t> begins a strand</a:t>
            </a:r>
          </a:p>
          <a:p>
            <a:pPr lvl="1"/>
            <a:r>
              <a:rPr lang="en-US" dirty="0" smtClean="0"/>
              <a:t>Strands execute in order on threads, but from persistency standpoint are independent threads</a:t>
            </a:r>
          </a:p>
          <a:p>
            <a:pPr lvl="1"/>
            <a:r>
              <a:rPr lang="en-US" dirty="0" err="1" smtClean="0"/>
              <a:t>Equiv</a:t>
            </a:r>
            <a:r>
              <a:rPr lang="en-US" dirty="0" smtClean="0"/>
              <a:t>: a new strand </a:t>
            </a:r>
            <a:r>
              <a:rPr lang="en-US" i="1" dirty="0" smtClean="0"/>
              <a:t>clears persist dependences</a:t>
            </a:r>
            <a:endParaRPr lang="en-US" dirty="0" smtClean="0"/>
          </a:p>
          <a:p>
            <a:pPr lvl="1"/>
            <a:r>
              <a:rPr lang="en-US" dirty="0" smtClean="0"/>
              <a:t>Races/conflicts introduce order between strands</a:t>
            </a:r>
          </a:p>
          <a:p>
            <a:r>
              <a:rPr lang="en-US" dirty="0" smtClean="0"/>
              <a:t>Epoch pers. orders persists within strands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9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persistency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 </a:t>
            </a:r>
            <a:r>
              <a:rPr lang="en-US" dirty="0"/>
              <a:t>1: memory operations from same </a:t>
            </a:r>
            <a:r>
              <a:rPr lang="en-US" i="1" dirty="0" smtClean="0"/>
              <a:t>strand</a:t>
            </a:r>
            <a:r>
              <a:rPr lang="en-US" dirty="0" smtClean="0"/>
              <a:t> </a:t>
            </a:r>
            <a:r>
              <a:rPr lang="en-US" dirty="0"/>
              <a:t>separated by persist barrier are ordered</a:t>
            </a:r>
          </a:p>
          <a:p>
            <a:r>
              <a:rPr lang="en-US" dirty="0"/>
              <a:t>Rule 2: operations </a:t>
            </a:r>
            <a:r>
              <a:rPr lang="en-US" dirty="0" smtClean="0"/>
              <a:t>that conflict </a:t>
            </a:r>
            <a:r>
              <a:rPr lang="en-US" dirty="0"/>
              <a:t>(same address, at least 1 </a:t>
            </a:r>
            <a:r>
              <a:rPr lang="en-US" dirty="0" smtClean="0"/>
              <a:t>write) ordered by SC execution</a:t>
            </a:r>
          </a:p>
          <a:p>
            <a:pPr lvl="1"/>
            <a:r>
              <a:rPr lang="en-US" dirty="0" smtClean="0"/>
              <a:t>Such conflicts consider each strand as a separate thread (operations on same thread may conflict)</a:t>
            </a:r>
          </a:p>
          <a:p>
            <a:pPr lvl="1"/>
            <a:r>
              <a:rPr lang="en-US" dirty="0" smtClean="0"/>
              <a:t>Strand order within a thread determines order of conflicts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84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4506" y="5919663"/>
            <a:ext cx="6675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Strands allow precise persist constraint labeling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56464" y="2316324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015716" y="2316324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56464" y="3655857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1396980" y="1494902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...</a:t>
            </a:r>
            <a:endParaRPr lang="en-US" sz="3200" dirty="0"/>
          </a:p>
        </p:txBody>
      </p:sp>
      <p:sp>
        <p:nvSpPr>
          <p:cNvPr id="12" name="Right Arrow 11"/>
          <p:cNvSpPr/>
          <p:nvPr/>
        </p:nvSpPr>
        <p:spPr bwMode="auto">
          <a:xfrm rot="5400000">
            <a:off x="994109" y="3242313"/>
            <a:ext cx="512568" cy="24263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41922" y="1812268"/>
            <a:ext cx="970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Epoch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37873" y="2460340"/>
            <a:ext cx="9541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A</a:t>
            </a:r>
          </a:p>
          <a:p>
            <a:pPr algn="l"/>
            <a:r>
              <a:rPr lang="en-US" b="0" i="1" dirty="0" smtClean="0"/>
              <a:t>Barrier</a:t>
            </a:r>
          </a:p>
          <a:p>
            <a:pPr algn="l"/>
            <a:r>
              <a:rPr lang="en-US" b="0" dirty="0" smtClean="0"/>
              <a:t>B</a:t>
            </a:r>
          </a:p>
          <a:p>
            <a:pPr algn="l"/>
            <a:r>
              <a:rPr lang="en-US" b="0" dirty="0"/>
              <a:t>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86045" y="2444807"/>
            <a:ext cx="9541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A</a:t>
            </a:r>
          </a:p>
          <a:p>
            <a:pPr algn="l"/>
            <a:r>
              <a:rPr lang="en-US" b="0" dirty="0"/>
              <a:t>B</a:t>
            </a:r>
            <a:endParaRPr lang="en-US" b="0" dirty="0" smtClean="0"/>
          </a:p>
          <a:p>
            <a:pPr algn="l"/>
            <a:r>
              <a:rPr lang="en-US" b="0" i="1" dirty="0" smtClean="0"/>
              <a:t>Barrier</a:t>
            </a:r>
          </a:p>
          <a:p>
            <a:pPr algn="l"/>
            <a:r>
              <a:rPr lang="en-US" b="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91880" y="4077072"/>
            <a:ext cx="2700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B must be ordered with either A or C</a:t>
            </a:r>
            <a:endParaRPr lang="en-US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4375732" y="2964396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or</a:t>
            </a:r>
            <a:endParaRPr lang="en-US" b="0" dirty="0"/>
          </a:p>
        </p:txBody>
      </p:sp>
      <p:grpSp>
        <p:nvGrpSpPr>
          <p:cNvPr id="3" name="Group 2"/>
          <p:cNvGrpSpPr/>
          <p:nvPr/>
        </p:nvGrpSpPr>
        <p:grpSpPr>
          <a:xfrm>
            <a:off x="7114200" y="1777308"/>
            <a:ext cx="1454244" cy="2606491"/>
            <a:chOff x="7114200" y="1777308"/>
            <a:chExt cx="1454244" cy="2606491"/>
          </a:xfrm>
        </p:grpSpPr>
        <p:sp>
          <p:nvSpPr>
            <p:cNvPr id="18" name="TextBox 17"/>
            <p:cNvSpPr txBox="1"/>
            <p:nvPr/>
          </p:nvSpPr>
          <p:spPr>
            <a:xfrm>
              <a:off x="7150664" y="1777308"/>
              <a:ext cx="997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Strand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14200" y="2444807"/>
              <a:ext cx="1454244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b="0" i="1" dirty="0" err="1" smtClean="0"/>
                <a:t>NewStrand</a:t>
              </a:r>
              <a:endParaRPr lang="en-US" b="0" i="1" dirty="0" smtClean="0"/>
            </a:p>
            <a:p>
              <a:pPr algn="l"/>
              <a:r>
                <a:rPr lang="en-US" b="0" dirty="0" smtClean="0"/>
                <a:t>A</a:t>
              </a:r>
            </a:p>
            <a:p>
              <a:pPr algn="l"/>
              <a:r>
                <a:rPr lang="en-US" b="0" i="1" dirty="0" smtClean="0"/>
                <a:t>Barrier</a:t>
              </a:r>
            </a:p>
            <a:p>
              <a:pPr algn="l"/>
              <a:r>
                <a:rPr lang="en-US" b="0" dirty="0" smtClean="0"/>
                <a:t>C</a:t>
              </a:r>
            </a:p>
            <a:p>
              <a:pPr algn="l"/>
              <a:r>
                <a:rPr lang="en-US" b="0" i="1" dirty="0" err="1" smtClean="0"/>
                <a:t>NewStrand</a:t>
              </a:r>
              <a:endParaRPr lang="en-US" b="0" i="1" dirty="0" smtClean="0"/>
            </a:p>
            <a:p>
              <a:pPr algn="l"/>
              <a:r>
                <a:rPr lang="en-US" b="0" dirty="0" smtClean="0"/>
                <a:t>B</a:t>
              </a:r>
              <a:endParaRPr lang="en-US" b="0" dirty="0"/>
            </a:p>
          </p:txBody>
        </p:sp>
      </p:grpSp>
      <p:sp>
        <p:nvSpPr>
          <p:cNvPr id="21" name="Right Arrow 20"/>
          <p:cNvSpPr/>
          <p:nvPr/>
        </p:nvSpPr>
        <p:spPr bwMode="auto">
          <a:xfrm rot="1120445">
            <a:off x="1612667" y="2662958"/>
            <a:ext cx="389996" cy="145653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ight Arrow 21"/>
          <p:cNvSpPr/>
          <p:nvPr/>
        </p:nvSpPr>
        <p:spPr bwMode="auto">
          <a:xfrm rot="7947763">
            <a:off x="1680193" y="3321619"/>
            <a:ext cx="380810" cy="13656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1396980" y="470976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...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6588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transaction processing (VLDB)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5255" y="6027675"/>
            <a:ext cx="8293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As disk replacement NVRAM enables near-instant recovery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76817" y="6021288"/>
            <a:ext cx="6777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Disk-management overheads impose bottleneck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89749" y="1304764"/>
            <a:ext cx="5434579" cy="4746199"/>
            <a:chOff x="1979712" y="1275086"/>
            <a:chExt cx="5434579" cy="4746199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1275086"/>
              <a:ext cx="5434579" cy="474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4"/>
            <p:cNvSpPr/>
            <p:nvPr/>
          </p:nvSpPr>
          <p:spPr bwMode="auto">
            <a:xfrm>
              <a:off x="3203849" y="1571020"/>
              <a:ext cx="2375250" cy="12099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3" y="1399258"/>
            <a:ext cx="2165593" cy="132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02327" y="1124744"/>
            <a:ext cx="22797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~ 30 15krpm disks</a:t>
            </a:r>
          </a:p>
          <a:p>
            <a:pPr algn="l"/>
            <a:r>
              <a:rPr lang="en-US" b="0" dirty="0" smtClean="0"/>
              <a:t>or 3 Flash SSDs</a:t>
            </a:r>
          </a:p>
          <a:p>
            <a:pPr algn="l"/>
            <a:r>
              <a:rPr lang="en-US" sz="1200" b="0" dirty="0" smtClean="0"/>
              <a:t>[device IOPS rates: Symantec]</a:t>
            </a:r>
          </a:p>
          <a:p>
            <a:pPr algn="l"/>
            <a:endParaRPr lang="en-US" sz="1200" b="0" dirty="0"/>
          </a:p>
          <a:p>
            <a:pPr algn="l"/>
            <a:r>
              <a:rPr lang="en-US" b="0" dirty="0" smtClean="0"/>
              <a:t>TPCB benchmark</a:t>
            </a:r>
            <a:endParaRPr lang="en-US" b="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5112060" y="2852936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19851" y="3977444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807038" y="4655996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954549" y="4657888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2059576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287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4" grpId="0"/>
      <p:bldP spid="19" grpId="0" animBg="1"/>
      <p:bldP spid="20" grpId="0" animBg="1"/>
      <p:bldP spid="21" grpId="0" animBg="1"/>
      <p:bldP spid="22" grpId="0" animBg="1"/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constraint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persist:</a:t>
            </a:r>
          </a:p>
          <a:p>
            <a:pPr lvl="1"/>
            <a:r>
              <a:rPr lang="en-US" dirty="0" smtClean="0"/>
              <a:t>New strand</a:t>
            </a:r>
          </a:p>
          <a:p>
            <a:pPr lvl="1"/>
            <a:r>
              <a:rPr lang="en-US" dirty="0" smtClean="0"/>
              <a:t>Read all addresses persist depends on</a:t>
            </a:r>
          </a:p>
          <a:p>
            <a:pPr lvl="1"/>
            <a:r>
              <a:rPr lang="en-US" dirty="0" smtClean="0"/>
              <a:t>Barrier</a:t>
            </a:r>
          </a:p>
          <a:p>
            <a:pPr lvl="1"/>
            <a:r>
              <a:rPr lang="en-US" dirty="0" smtClean="0"/>
              <a:t>Persist</a:t>
            </a:r>
          </a:p>
          <a:p>
            <a:r>
              <a:rPr lang="en-US" dirty="0" smtClean="0"/>
              <a:t>Creates DAG of dependences.  Edge from each read to 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601" y="5919663"/>
            <a:ext cx="8937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Minimal persist dependences (introduces additional instructions)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07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</a:t>
            </a:r>
            <a:r>
              <a:rPr lang="en-US" baseline="0" dirty="0" smtClean="0"/>
              <a:t> persistency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2362232"/>
            <a:ext cx="66367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new_strand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3330" y="5919663"/>
            <a:ext cx="7497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Removes unnecessary dependences between inserts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00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8" name="Right Arrow 47"/>
          <p:cNvSpPr/>
          <p:nvPr/>
        </p:nvSpPr>
        <p:spPr bwMode="auto">
          <a:xfrm rot="20132264">
            <a:off x="4651505" y="2089298"/>
            <a:ext cx="1952031" cy="34919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674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8" name="Right Arrow 47"/>
          <p:cNvSpPr/>
          <p:nvPr/>
        </p:nvSpPr>
        <p:spPr bwMode="auto">
          <a:xfrm rot="20132264">
            <a:off x="4651505" y="2089298"/>
            <a:ext cx="1952031" cy="34919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091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24725" y="5919663"/>
            <a:ext cx="4294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Back to minimal dependences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71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Define Memory Persistency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Persistency models</a:t>
            </a:r>
          </a:p>
          <a:p>
            <a:r>
              <a:rPr lang="en-US" dirty="0" smtClean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5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buffered NVRAM with infinite banks (no conflicts ever occur).  All persists occur in place (no logging but persists may coalesce)</a:t>
            </a:r>
          </a:p>
          <a:p>
            <a:pPr lvl="1"/>
            <a:r>
              <a:rPr lang="en-US" dirty="0" smtClean="0"/>
              <a:t>Persists drain faster than instruction execution rate; instructions limit performance</a:t>
            </a:r>
          </a:p>
          <a:p>
            <a:pPr lvl="1"/>
            <a:r>
              <a:rPr lang="en-US" dirty="0" smtClean="0"/>
              <a:t>Persists drain slower than instruction execution rate; persist rate limits performance</a:t>
            </a:r>
          </a:p>
          <a:p>
            <a:r>
              <a:rPr lang="en-US" dirty="0" smtClean="0"/>
              <a:t>Determine throughput from slower of two</a:t>
            </a:r>
          </a:p>
          <a:p>
            <a:r>
              <a:rPr lang="en-US" dirty="0" smtClean="0"/>
              <a:t>Real systems likely delay elsewhere to persist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2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execution rate on real server</a:t>
            </a:r>
          </a:p>
          <a:p>
            <a:pPr lvl="1"/>
            <a:r>
              <a:rPr lang="en-US" dirty="0" smtClean="0"/>
              <a:t>2.4 GHz Xeon E5645</a:t>
            </a:r>
          </a:p>
          <a:p>
            <a:pPr lvl="1"/>
            <a:r>
              <a:rPr lang="en-US" dirty="0" smtClean="0"/>
              <a:t>Use 1 and 8 threads to test concurrency</a:t>
            </a:r>
          </a:p>
          <a:p>
            <a:pPr lvl="1"/>
            <a:r>
              <a:rPr lang="en-US" dirty="0" smtClean="0"/>
              <a:t>Pad to 64 bytes to remove false sharing</a:t>
            </a:r>
          </a:p>
          <a:p>
            <a:pPr lvl="1"/>
            <a:r>
              <a:rPr lang="en-US" dirty="0" smtClean="0"/>
              <a:t>Repeatedly insert 100-byte entries as quickly as possible, reporting insert 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4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persist rate via memory traces</a:t>
            </a:r>
          </a:p>
          <a:p>
            <a:pPr lvl="1"/>
            <a:r>
              <a:rPr lang="en-US" dirty="0"/>
              <a:t>Produce SC memory </a:t>
            </a:r>
            <a:r>
              <a:rPr lang="en-US" dirty="0" smtClean="0"/>
              <a:t>trace </a:t>
            </a:r>
            <a:r>
              <a:rPr lang="en-US" dirty="0"/>
              <a:t>from PIN</a:t>
            </a:r>
          </a:p>
          <a:p>
            <a:pPr lvl="1"/>
            <a:r>
              <a:rPr lang="en-US" dirty="0"/>
              <a:t>Annotate barriers, persistent </a:t>
            </a:r>
            <a:r>
              <a:rPr lang="en-US" dirty="0" err="1"/>
              <a:t>malloc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r>
              <a:rPr lang="en-US" dirty="0"/>
              <a:t>P</a:t>
            </a:r>
            <a:r>
              <a:rPr lang="en-US" dirty="0" smtClean="0"/>
              <a:t>ersist critical path from simulation</a:t>
            </a:r>
          </a:p>
          <a:p>
            <a:pPr lvl="1"/>
            <a:r>
              <a:rPr lang="en-US" dirty="0" smtClean="0"/>
              <a:t>Track persist dependences at variable granularity</a:t>
            </a:r>
          </a:p>
          <a:p>
            <a:pPr lvl="1"/>
            <a:r>
              <a:rPr lang="en-US" dirty="0" smtClean="0"/>
              <a:t>Persists coalesce assuming variable atomic persist</a:t>
            </a:r>
          </a:p>
          <a:p>
            <a:pPr lvl="1"/>
            <a:r>
              <a:rPr lang="en-US" dirty="0" smtClean="0"/>
              <a:t>(both 8 bytes by default)</a:t>
            </a:r>
          </a:p>
          <a:p>
            <a:pPr lvl="1"/>
            <a:r>
              <a:rPr lang="en-US" dirty="0" smtClean="0"/>
              <a:t>Observe persist timing and dependences from persistency model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499" y="1044295"/>
            <a:ext cx="652500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Relaxed persistency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500" y="5991671"/>
            <a:ext cx="8969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Relaxed persistency removes constraints and regains throughput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68244" y="1592796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 smtClean="0"/>
              <a:t>Line indicates instruction execution rate</a:t>
            </a:r>
          </a:p>
          <a:p>
            <a:pPr algn="l"/>
            <a:endParaRPr lang="en-US" sz="1600" b="0" dirty="0"/>
          </a:p>
          <a:p>
            <a:pPr algn="l"/>
            <a:r>
              <a:rPr lang="en-US" sz="1600" b="0" dirty="0" smtClean="0"/>
              <a:t>Assumes 500ns persists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699192" y="3104964"/>
            <a:ext cx="756684" cy="972108"/>
            <a:chOff x="2555776" y="3104964"/>
            <a:chExt cx="756684" cy="972108"/>
          </a:xfrm>
        </p:grpSpPr>
        <p:sp>
          <p:nvSpPr>
            <p:cNvPr id="6" name="Up-Down Arrow 5"/>
            <p:cNvSpPr/>
            <p:nvPr/>
          </p:nvSpPr>
          <p:spPr bwMode="auto">
            <a:xfrm>
              <a:off x="2555776" y="3104964"/>
              <a:ext cx="252028" cy="972108"/>
            </a:xfrm>
            <a:prstGeom prst="upDownArrow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99792" y="3356992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30x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084098" y="5121188"/>
            <a:ext cx="1736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hlinkClick r:id="rId3" action="ppaction://hlinksldjump"/>
              </a:rPr>
              <a:t>Other queues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081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Ensuring correct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 order of persistent writes</a:t>
            </a:r>
          </a:p>
          <a:p>
            <a:r>
              <a:rPr lang="en-US" dirty="0" smtClean="0"/>
              <a:t>Current memory systems allow memory writes to reorder</a:t>
            </a:r>
          </a:p>
          <a:p>
            <a:pPr lvl="1"/>
            <a:r>
              <a:rPr lang="en-US" dirty="0" smtClean="0"/>
              <a:t>Cache eviction order ≠ store order</a:t>
            </a:r>
          </a:p>
          <a:p>
            <a:r>
              <a:rPr lang="en-US" dirty="0" smtClean="0"/>
              <a:t>Require </a:t>
            </a:r>
            <a:r>
              <a:rPr lang="en-US" i="1" dirty="0" smtClean="0"/>
              <a:t>persist barriers</a:t>
            </a:r>
            <a:endParaRPr lang="en-US" dirty="0"/>
          </a:p>
          <a:p>
            <a:pPr lvl="1"/>
            <a:r>
              <a:rPr lang="en-US" dirty="0" smtClean="0"/>
              <a:t>File system/disk sync()</a:t>
            </a:r>
          </a:p>
          <a:p>
            <a:pPr lvl="1"/>
            <a:r>
              <a:rPr lang="en-US" dirty="0" smtClean="0"/>
              <a:t>Many possible implementations</a:t>
            </a:r>
          </a:p>
          <a:p>
            <a:pPr lvl="1"/>
            <a:r>
              <a:rPr lang="en-US" dirty="0" smtClean="0"/>
              <a:t>Unknown performance impact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231" y="5919663"/>
            <a:ext cx="9031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Despite fast NVRAM accesses, persist barriers limit performance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77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24" y="1008291"/>
            <a:ext cx="715575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1835" y="5991671"/>
            <a:ext cx="7340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Relaxed persistency tolerates greater persist latency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6150" y="2020778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17ns</a:t>
            </a:r>
            <a:endParaRPr lang="en-US" b="0" dirty="0"/>
          </a:p>
        </p:txBody>
      </p:sp>
      <p:sp>
        <p:nvSpPr>
          <p:cNvPr id="8" name="TextBox 7"/>
          <p:cNvSpPr txBox="1"/>
          <p:nvPr/>
        </p:nvSpPr>
        <p:spPr>
          <a:xfrm>
            <a:off x="3527884" y="2020778"/>
            <a:ext cx="864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119ns</a:t>
            </a:r>
            <a:endParaRPr lang="en-US" b="0" dirty="0"/>
          </a:p>
        </p:txBody>
      </p:sp>
      <p:sp>
        <p:nvSpPr>
          <p:cNvPr id="9" name="TextBox 8"/>
          <p:cNvSpPr txBox="1"/>
          <p:nvPr/>
        </p:nvSpPr>
        <p:spPr>
          <a:xfrm>
            <a:off x="5915991" y="2020778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6.2µs</a:t>
            </a:r>
            <a:endParaRPr lang="en-US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00" y="2747826"/>
            <a:ext cx="273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1 Thread</a:t>
            </a:r>
          </a:p>
          <a:p>
            <a:pPr algn="l"/>
            <a:r>
              <a:rPr lang="en-US" sz="1600" b="0" dirty="0" smtClean="0">
                <a:hlinkClick r:id="rId3" action="ppaction://hlinksldjump"/>
              </a:rPr>
              <a:t>(8 Threads)</a:t>
            </a:r>
            <a:endParaRPr lang="en-US" sz="1600" b="0" dirty="0"/>
          </a:p>
          <a:p>
            <a:pPr algn="l"/>
            <a:endParaRPr lang="en-US" b="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859917" y="5549170"/>
            <a:ext cx="184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0390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49" y="1008291"/>
            <a:ext cx="656850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coalescing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4040" y="5991671"/>
            <a:ext cx="841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Larger atomic persists improve concurrency for strict models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17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874" y="1008291"/>
            <a:ext cx="659025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false sharing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131" y="5991671"/>
            <a:ext cx="747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Coarse dependence tracking reintroduces constraints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067" y="3065854"/>
            <a:ext cx="2544750" cy="177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7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order persists, but over-constraining hurts performance (resembles consistency)</a:t>
            </a:r>
          </a:p>
          <a:p>
            <a:r>
              <a:rPr lang="en-US" dirty="0" smtClean="0"/>
              <a:t>Memory persistency builds on consistency to enforce persist order</a:t>
            </a:r>
          </a:p>
          <a:p>
            <a:r>
              <a:rPr lang="en-US" dirty="0" smtClean="0"/>
              <a:t>Persistency may be relaxed, de-coupling store and persist order constraints</a:t>
            </a:r>
          </a:p>
          <a:p>
            <a:r>
              <a:rPr lang="en-US" dirty="0" smtClean="0"/>
              <a:t>Relaxed persistency enables instruction execution rate with recovery correctness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to my family, friends, Tom, committee, collaborators, and all of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3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Persistency </a:t>
            </a:r>
            <a:r>
              <a:rPr lang="en-US" sz="2000" dirty="0" smtClean="0"/>
              <a:t>definition</a:t>
            </a:r>
          </a:p>
          <a:p>
            <a:pPr lvl="1"/>
            <a:r>
              <a:rPr lang="en-US" sz="1800" dirty="0" smtClean="0">
                <a:hlinkClick r:id="rId2" action="ppaction://hlinksldjump"/>
              </a:rPr>
              <a:t>Defining </a:t>
            </a:r>
            <a:r>
              <a:rPr lang="en-US" sz="1800" dirty="0">
                <a:hlinkClick r:id="rId2" action="ppaction://hlinksldjump"/>
              </a:rPr>
              <a:t>order of persists to same </a:t>
            </a:r>
            <a:r>
              <a:rPr lang="en-US" sz="1800" dirty="0" smtClean="0">
                <a:hlinkClick r:id="rId2" action="ppaction://hlinksldjump"/>
              </a:rPr>
              <a:t>address</a:t>
            </a:r>
            <a:endParaRPr lang="en-US" sz="1800" dirty="0" smtClean="0"/>
          </a:p>
          <a:p>
            <a:r>
              <a:rPr lang="en-US" sz="2000" dirty="0" smtClean="0"/>
              <a:t>Queue</a:t>
            </a:r>
          </a:p>
          <a:p>
            <a:pPr lvl="1"/>
            <a:r>
              <a:rPr lang="en-US" sz="1800" dirty="0" smtClean="0"/>
              <a:t>Circular buffer</a:t>
            </a:r>
          </a:p>
          <a:p>
            <a:pPr lvl="1"/>
            <a:r>
              <a:rPr lang="en-US" sz="1800" dirty="0" smtClean="0"/>
              <a:t>Other queue designs</a:t>
            </a:r>
            <a:endParaRPr lang="en-US" sz="2000" dirty="0" smtClean="0"/>
          </a:p>
          <a:p>
            <a:r>
              <a:rPr lang="en-US" sz="2000" dirty="0" smtClean="0"/>
              <a:t>Results</a:t>
            </a:r>
          </a:p>
          <a:p>
            <a:pPr lvl="1"/>
            <a:r>
              <a:rPr lang="en-US" sz="1800" dirty="0" smtClean="0">
                <a:hlinkClick r:id="rId3" action="ppaction://hlinksldjump"/>
              </a:rPr>
              <a:t>Coalescing</a:t>
            </a:r>
            <a:endParaRPr lang="en-US" sz="1800" dirty="0" smtClean="0"/>
          </a:p>
          <a:p>
            <a:pPr lvl="1"/>
            <a:r>
              <a:rPr lang="en-US" sz="1800" dirty="0" smtClean="0">
                <a:hlinkClick r:id="rId4" action="ppaction://hlinksldjump"/>
              </a:rPr>
              <a:t>Relaxed </a:t>
            </a:r>
            <a:r>
              <a:rPr lang="en-US" sz="1800" dirty="0">
                <a:hlinkClick r:id="rId4" action="ppaction://hlinksldjump"/>
              </a:rPr>
              <a:t>persistency, all queues</a:t>
            </a:r>
            <a:endParaRPr lang="en-US" sz="1800" dirty="0"/>
          </a:p>
          <a:p>
            <a:pPr lvl="1"/>
            <a:r>
              <a:rPr lang="en-US" sz="1800" dirty="0">
                <a:hlinkClick r:id="rId5" action="ppaction://hlinksldjump"/>
              </a:rPr>
              <a:t>Effect of latency on CWL, 8 threads</a:t>
            </a:r>
            <a:endParaRPr lang="en-US" sz="1800" dirty="0"/>
          </a:p>
          <a:p>
            <a:r>
              <a:rPr lang="en-US" sz="2000" dirty="0" smtClean="0"/>
              <a:t>Alternative interfaces</a:t>
            </a:r>
          </a:p>
          <a:p>
            <a:pPr lvl="1"/>
            <a:r>
              <a:rPr lang="en-US" sz="1800" dirty="0" smtClean="0"/>
              <a:t>Disk/block</a:t>
            </a:r>
          </a:p>
          <a:p>
            <a:pPr lvl="2"/>
            <a:r>
              <a:rPr lang="en-US" sz="1400" dirty="0" smtClean="0"/>
              <a:t>Moneta</a:t>
            </a:r>
          </a:p>
          <a:p>
            <a:pPr lvl="1"/>
            <a:r>
              <a:rPr lang="en-US" sz="1800" dirty="0" smtClean="0"/>
              <a:t>Transactions</a:t>
            </a:r>
          </a:p>
          <a:p>
            <a:pPr lvl="2"/>
            <a:r>
              <a:rPr lang="en-US" sz="1400" dirty="0" smtClean="0"/>
              <a:t>Various [Mnemosyne, RIO Vista, STM]</a:t>
            </a:r>
          </a:p>
          <a:p>
            <a:pPr lvl="2"/>
            <a:r>
              <a:rPr lang="en-US" sz="1400" dirty="0" smtClean="0"/>
              <a:t>Kiln-decouple thread synchronization from persistency control</a:t>
            </a:r>
          </a:p>
          <a:p>
            <a:pPr lvl="1"/>
            <a:r>
              <a:rPr lang="en-US" sz="1800" dirty="0" smtClean="0"/>
              <a:t>Barriers</a:t>
            </a:r>
            <a:endParaRPr lang="en-US" sz="1800" dirty="0"/>
          </a:p>
          <a:p>
            <a:pPr lvl="2"/>
            <a:r>
              <a:rPr lang="en-US" sz="1400" dirty="0" smtClean="0">
                <a:hlinkClick r:id="rId6" action="ppaction://hlinksldjump"/>
              </a:rPr>
              <a:t>BPFS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5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Persists to same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Strict persistency relies on consistency model to define order or persists to same address</a:t>
            </a:r>
          </a:p>
          <a:p>
            <a:pPr lvl="1"/>
            <a:r>
              <a:rPr lang="en-US" dirty="0" smtClean="0"/>
              <a:t>Often relies on cache coherence guarantees</a:t>
            </a:r>
          </a:p>
          <a:p>
            <a:r>
              <a:rPr lang="en-US" dirty="0" smtClean="0"/>
              <a:t>Relaxed consistency/relaxed persistency allows:</a:t>
            </a:r>
          </a:p>
          <a:p>
            <a:pPr lvl="1"/>
            <a:r>
              <a:rPr lang="en-US" dirty="0" smtClean="0"/>
              <a:t>Store visibility to reorder across persist barrier</a:t>
            </a:r>
          </a:p>
          <a:p>
            <a:pPr lvl="1"/>
            <a:r>
              <a:rPr lang="en-US" dirty="0" smtClean="0"/>
              <a:t>Persists to reorder across store barrier</a:t>
            </a:r>
          </a:p>
          <a:p>
            <a:r>
              <a:rPr lang="en-US" dirty="0" smtClean="0"/>
              <a:t>May violate cache coherence persist ordering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0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Persists to same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5449" y="4257092"/>
            <a:ext cx="3136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Thread 1’s stores reorder around the barrier</a:t>
            </a:r>
            <a:endParaRPr lang="en-US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5004049" y="4257092"/>
            <a:ext cx="4139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Persist ordering dependences shown for barriers and cache coherence order</a:t>
            </a:r>
            <a:endParaRPr lang="en-US" b="0" dirty="0"/>
          </a:p>
        </p:txBody>
      </p:sp>
      <p:sp>
        <p:nvSpPr>
          <p:cNvPr id="13" name="TextBox 12"/>
          <p:cNvSpPr txBox="1"/>
          <p:nvPr/>
        </p:nvSpPr>
        <p:spPr>
          <a:xfrm>
            <a:off x="1850858" y="5991671"/>
            <a:ext cx="5442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Dependence cycle cannot be enforced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65120" y="1520788"/>
            <a:ext cx="13388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1: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A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Barrier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6076" y="1520788"/>
            <a:ext cx="13388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2: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B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Barrier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A</a:t>
            </a:r>
            <a:endParaRPr lang="en-US" dirty="0"/>
          </a:p>
        </p:txBody>
      </p:sp>
      <p:sp>
        <p:nvSpPr>
          <p:cNvPr id="8" name="Curved Right Arrow 7"/>
          <p:cNvSpPr/>
          <p:nvPr/>
        </p:nvSpPr>
        <p:spPr bwMode="auto">
          <a:xfrm>
            <a:off x="2123728" y="2276872"/>
            <a:ext cx="504056" cy="1368152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Curved Right Arrow 8"/>
          <p:cNvSpPr/>
          <p:nvPr/>
        </p:nvSpPr>
        <p:spPr bwMode="auto">
          <a:xfrm flipH="1">
            <a:off x="6516216" y="2276872"/>
            <a:ext cx="504056" cy="1368152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3689831">
            <a:off x="3868024" y="2767176"/>
            <a:ext cx="1332148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7910169" flipH="1">
            <a:off x="4020424" y="2767176"/>
            <a:ext cx="1332148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76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8" grpId="0" animBg="1"/>
      <p:bldP spid="9" grpId="0" animBg="1"/>
      <p:bldP spid="11" grpId="0" animBg="1"/>
      <p:bldP spid="1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Persists to same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Resolve by:</a:t>
            </a:r>
          </a:p>
          <a:p>
            <a:pPr lvl="1"/>
            <a:r>
              <a:rPr lang="en-US" dirty="0" smtClean="0"/>
              <a:t>Relying on strict persistency</a:t>
            </a:r>
          </a:p>
          <a:p>
            <a:pPr lvl="1"/>
            <a:r>
              <a:rPr lang="en-US" dirty="0" smtClean="0"/>
              <a:t>Preventing stores from reordering around persist barriers</a:t>
            </a:r>
          </a:p>
          <a:p>
            <a:pPr lvl="1"/>
            <a:r>
              <a:rPr lang="en-US" dirty="0" smtClean="0"/>
              <a:t>Defining additional synchronization to prevent such situations</a:t>
            </a:r>
          </a:p>
          <a:p>
            <a:pPr lvl="2"/>
            <a:r>
              <a:rPr lang="en-US" dirty="0" smtClean="0"/>
              <a:t>Interaction between consistency barriers and persist barriers</a:t>
            </a:r>
          </a:p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Backup slides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8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two persists may coalesce if:</a:t>
            </a:r>
          </a:p>
          <a:p>
            <a:pPr lvl="1"/>
            <a:r>
              <a:rPr lang="en-US" dirty="0" smtClean="0"/>
              <a:t>Hardware allows them to persist atomically</a:t>
            </a:r>
          </a:p>
          <a:p>
            <a:pPr lvl="1"/>
            <a:r>
              <a:rPr lang="en-US" dirty="0" smtClean="0"/>
              <a:t>No happens-before constraints are violated</a:t>
            </a:r>
          </a:p>
          <a:p>
            <a:r>
              <a:rPr lang="en-US" dirty="0" smtClean="0"/>
              <a:t>Given a DAG of persist constraints, coalescing:</a:t>
            </a:r>
          </a:p>
          <a:p>
            <a:pPr lvl="1"/>
            <a:r>
              <a:rPr lang="en-US" dirty="0" smtClean="0"/>
              <a:t>Combines the two persists into a single node</a:t>
            </a:r>
          </a:p>
          <a:p>
            <a:pPr lvl="1"/>
            <a:r>
              <a:rPr lang="en-US" dirty="0" smtClean="0"/>
              <a:t>Node takes union of edges into and out of node</a:t>
            </a:r>
          </a:p>
          <a:p>
            <a:pPr lvl="1"/>
            <a:r>
              <a:rPr lang="en-US" dirty="0" smtClean="0"/>
              <a:t>Edges entirely inside the node go away</a:t>
            </a:r>
          </a:p>
          <a:p>
            <a:pPr lvl="1"/>
            <a:r>
              <a:rPr lang="en-US" dirty="0" smtClean="0"/>
              <a:t>Coalescing legal if no cycles introduced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3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</a:t>
            </a:r>
            <a:r>
              <a:rPr lang="en-US" dirty="0"/>
              <a:t>c</a:t>
            </a:r>
            <a:r>
              <a:rPr lang="en-US" dirty="0" smtClean="0"/>
              <a:t>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ight Arrow 9"/>
          <p:cNvSpPr/>
          <p:nvPr/>
        </p:nvSpPr>
        <p:spPr bwMode="auto">
          <a:xfrm>
            <a:off x="2266770" y="2248432"/>
            <a:ext cx="2269226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4572000" y="2248432"/>
            <a:ext cx="2160240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Updates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940974" y="2284436"/>
            <a:ext cx="1915502" cy="1000548"/>
            <a:chOff x="126600" y="1400284"/>
            <a:chExt cx="2286254" cy="1000548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126600" y="1400284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126600" y="1900558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126600" y="2400832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6" name="TextBox 25"/>
          <p:cNvSpPr txBox="1"/>
          <p:nvPr/>
        </p:nvSpPr>
        <p:spPr>
          <a:xfrm>
            <a:off x="624677" y="4692622"/>
            <a:ext cx="788228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0" i="1" dirty="0" smtClean="0">
                <a:solidFill>
                  <a:srgbClr val="FF0909"/>
                </a:solidFill>
              </a:rPr>
              <a:t>Couple transaction and durability management</a:t>
            </a:r>
          </a:p>
          <a:p>
            <a:r>
              <a:rPr lang="en-US" sz="2600" b="0" i="1" dirty="0" smtClean="0">
                <a:solidFill>
                  <a:srgbClr val="FF0909"/>
                </a:solidFill>
              </a:rPr>
              <a:t>Amortize persist barrier cost over many transactions</a:t>
            </a:r>
            <a:endParaRPr lang="en-US" sz="2600" i="1" dirty="0" smtClean="0">
              <a:solidFill>
                <a:srgbClr val="FF0909"/>
              </a:solidFill>
            </a:endParaRPr>
          </a:p>
          <a:p>
            <a:r>
              <a:rPr lang="en-US" sz="2600" b="0" i="1" dirty="0" smtClean="0">
                <a:solidFill>
                  <a:srgbClr val="FF0909"/>
                </a:solidFill>
              </a:rPr>
              <a:t>Minimal software overhead/complexity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233120" y="1772816"/>
            <a:ext cx="4563838" cy="1908212"/>
            <a:chOff x="2233120" y="1540823"/>
            <a:chExt cx="4563838" cy="2536249"/>
          </a:xfrm>
        </p:grpSpPr>
        <p:cxnSp>
          <p:nvCxnSpPr>
            <p:cNvPr id="27" name="Straight Connector 26"/>
            <p:cNvCxnSpPr/>
            <p:nvPr/>
          </p:nvCxnSpPr>
          <p:spPr bwMode="auto">
            <a:xfrm>
              <a:off x="2233120" y="1540823"/>
              <a:ext cx="0" cy="253624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4572000" y="1540823"/>
              <a:ext cx="0" cy="253624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6796958" y="1540823"/>
              <a:ext cx="0" cy="253624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TextBox 20"/>
          <p:cNvSpPr txBox="1"/>
          <p:nvPr/>
        </p:nvSpPr>
        <p:spPr>
          <a:xfrm>
            <a:off x="827585" y="3873242"/>
            <a:ext cx="2628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Transactions </a:t>
            </a:r>
            <a:r>
              <a:rPr lang="en-US" b="0" dirty="0" err="1" smtClean="0"/>
              <a:t>quiesce</a:t>
            </a:r>
            <a:r>
              <a:rPr lang="en-US" b="0" dirty="0" smtClean="0"/>
              <a:t> at end of batch</a:t>
            </a:r>
            <a:endParaRPr lang="en-US" b="0" dirty="0"/>
          </a:p>
        </p:txBody>
      </p:sp>
      <p:sp>
        <p:nvSpPr>
          <p:cNvPr id="30" name="TextBox 29"/>
          <p:cNvSpPr txBox="1"/>
          <p:nvPr/>
        </p:nvSpPr>
        <p:spPr>
          <a:xfrm>
            <a:off x="3635896" y="3873242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Transaction updates write atomically using batch log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5566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43608" y="1700808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232929" y="1700808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B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095836" y="288894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A’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1835696" y="1952836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ight Arrow 8"/>
          <p:cNvSpPr/>
          <p:nvPr/>
        </p:nvSpPr>
        <p:spPr bwMode="auto">
          <a:xfrm rot="2044270">
            <a:off x="3015571" y="2500343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496773">
            <a:off x="1802871" y="2752585"/>
            <a:ext cx="1181774" cy="276483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580112" y="1700808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580112" y="2887346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A/A’</a:t>
            </a:r>
          </a:p>
        </p:txBody>
      </p:sp>
      <p:sp>
        <p:nvSpPr>
          <p:cNvPr id="14" name="Curved Right Arrow 13"/>
          <p:cNvSpPr/>
          <p:nvPr/>
        </p:nvSpPr>
        <p:spPr bwMode="auto">
          <a:xfrm flipV="1">
            <a:off x="4968044" y="2051847"/>
            <a:ext cx="612068" cy="1314146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Curved Right Arrow 14"/>
          <p:cNvSpPr/>
          <p:nvPr/>
        </p:nvSpPr>
        <p:spPr bwMode="auto">
          <a:xfrm flipH="1">
            <a:off x="6336196" y="2051847"/>
            <a:ext cx="612068" cy="1314146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&quot;No&quot; Symbol 15"/>
          <p:cNvSpPr/>
          <p:nvPr/>
        </p:nvSpPr>
        <p:spPr bwMode="auto">
          <a:xfrm>
            <a:off x="7380312" y="1700808"/>
            <a:ext cx="1008112" cy="1008112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34317" y="285293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Cycle!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537482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726803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150739" y="5157192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’</a:t>
            </a:r>
          </a:p>
        </p:txBody>
      </p:sp>
      <p:sp>
        <p:nvSpPr>
          <p:cNvPr id="21" name="Right Arrow 20"/>
          <p:cNvSpPr/>
          <p:nvPr/>
        </p:nvSpPr>
        <p:spPr bwMode="auto">
          <a:xfrm>
            <a:off x="2329570" y="4221088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23528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1115616" y="4221088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959260" y="5157192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1751348" y="5409220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ight Arrow 27"/>
          <p:cNvSpPr/>
          <p:nvPr/>
        </p:nvSpPr>
        <p:spPr bwMode="auto">
          <a:xfrm>
            <a:off x="2942827" y="5409220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343778" y="5157192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Right Arrow 29"/>
          <p:cNvSpPr/>
          <p:nvPr/>
        </p:nvSpPr>
        <p:spPr bwMode="auto">
          <a:xfrm rot="2044270">
            <a:off x="1992187" y="4829035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896036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893929" y="5157192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27278" y="4575345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300" b="0" dirty="0" smtClean="0">
                <a:ea typeface="ＭＳ Ｐゴシック" charset="-128"/>
              </a:rPr>
              <a:t>C/C’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7164288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164288" y="5156938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Right Arrow 35"/>
          <p:cNvSpPr/>
          <p:nvPr/>
        </p:nvSpPr>
        <p:spPr bwMode="auto">
          <a:xfrm rot="2044270">
            <a:off x="5692424" y="4211182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7" name="Right Arrow 36"/>
          <p:cNvSpPr/>
          <p:nvPr/>
        </p:nvSpPr>
        <p:spPr bwMode="auto">
          <a:xfrm rot="2044270">
            <a:off x="6674828" y="5446886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8" name="Right Arrow 37"/>
          <p:cNvSpPr/>
          <p:nvPr/>
        </p:nvSpPr>
        <p:spPr bwMode="auto">
          <a:xfrm rot="19555730" flipV="1">
            <a:off x="5679867" y="5416667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9" name="Right Arrow 38"/>
          <p:cNvSpPr/>
          <p:nvPr/>
        </p:nvSpPr>
        <p:spPr bwMode="auto">
          <a:xfrm rot="19555730" flipV="1">
            <a:off x="6671994" y="4234968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08404" y="4575345"/>
            <a:ext cx="6286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68244" y="6218148"/>
            <a:ext cx="1907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hlinkClick r:id="rId2" action="ppaction://hlinksldjump"/>
              </a:rPr>
              <a:t>Back</a:t>
            </a:r>
            <a:r>
              <a:rPr lang="en-US" sz="1400" b="0" dirty="0" smtClean="0"/>
              <a:t> -- </a:t>
            </a:r>
            <a:r>
              <a:rPr lang="en-US" sz="1400" b="0" dirty="0" smtClean="0">
                <a:hlinkClick r:id="rId3" action="ppaction://hlinksldjump"/>
              </a:rPr>
              <a:t>Backup </a:t>
            </a:r>
            <a:r>
              <a:rPr lang="en-US" sz="1400" b="0" dirty="0">
                <a:hlinkClick r:id="rId3" action="ppaction://hlinksldjump"/>
              </a:rPr>
              <a:t>slides</a:t>
            </a:r>
            <a:endParaRPr lang="en-US" sz="1400" b="0" dirty="0"/>
          </a:p>
          <a:p>
            <a:endParaRPr lang="en-US" sz="1400" b="0" dirty="0"/>
          </a:p>
        </p:txBody>
      </p:sp>
      <p:cxnSp>
        <p:nvCxnSpPr>
          <p:cNvPr id="43" name="Straight Connector 42"/>
          <p:cNvCxnSpPr/>
          <p:nvPr/>
        </p:nvCxnSpPr>
        <p:spPr bwMode="auto">
          <a:xfrm>
            <a:off x="323528" y="3789040"/>
            <a:ext cx="83632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2349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49" y="1008291"/>
            <a:ext cx="648150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queues, 1 thread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0271" y="5991671"/>
            <a:ext cx="7843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Varied volatile performance.  Require strand persistency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23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49" y="1008291"/>
            <a:ext cx="648150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queues, 8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7491" y="5991671"/>
            <a:ext cx="878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Multi-threading improves persist concurrency.  Epoch sufficient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36106" y="5532029"/>
            <a:ext cx="1907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hlinkClick r:id="rId3" action="ppaction://hlinksldjump"/>
              </a:rPr>
              <a:t>Back</a:t>
            </a:r>
            <a:r>
              <a:rPr lang="en-US" sz="1400" b="0" dirty="0" smtClean="0"/>
              <a:t> -- </a:t>
            </a:r>
            <a:r>
              <a:rPr lang="en-US" sz="1400" b="0" dirty="0" smtClean="0">
                <a:hlinkClick r:id="rId4" action="ppaction://hlinksldjump"/>
              </a:rPr>
              <a:t>Backup </a:t>
            </a:r>
            <a:r>
              <a:rPr lang="en-US" sz="1400" b="0" dirty="0">
                <a:hlinkClick r:id="rId4" action="ppaction://hlinksldjump"/>
              </a:rPr>
              <a:t>slides</a:t>
            </a:r>
            <a:endParaRPr lang="en-US" sz="1400" b="0" dirty="0"/>
          </a:p>
          <a:p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05495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24" y="1008291"/>
            <a:ext cx="715575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Latency, CWL 8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3398" y="5991671"/>
            <a:ext cx="4857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Epoch persistency likely sufficient 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7784" y="2776862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28ns</a:t>
            </a:r>
            <a:endParaRPr lang="en-US" b="0" dirty="0"/>
          </a:p>
        </p:txBody>
      </p:sp>
      <p:sp>
        <p:nvSpPr>
          <p:cNvPr id="8" name="TextBox 7"/>
          <p:cNvSpPr txBox="1"/>
          <p:nvPr/>
        </p:nvSpPr>
        <p:spPr>
          <a:xfrm>
            <a:off x="4968044" y="2776862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1.6µs</a:t>
            </a:r>
            <a:endParaRPr lang="en-US" b="0" dirty="0"/>
          </a:p>
        </p:txBody>
      </p:sp>
      <p:sp>
        <p:nvSpPr>
          <p:cNvPr id="9" name="TextBox 8"/>
          <p:cNvSpPr txBox="1"/>
          <p:nvPr/>
        </p:nvSpPr>
        <p:spPr>
          <a:xfrm>
            <a:off x="6120172" y="2776862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10.5µs</a:t>
            </a:r>
            <a:endParaRPr lang="en-US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6948264" y="1916832"/>
            <a:ext cx="2335465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PER-free: 202ns (not shown)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36106" y="5532029"/>
            <a:ext cx="1907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hlinkClick r:id="rId3" action="ppaction://hlinksldjump"/>
              </a:rPr>
              <a:t>Back</a:t>
            </a:r>
            <a:r>
              <a:rPr lang="en-US" sz="1400" b="0" dirty="0" smtClean="0"/>
              <a:t> -- </a:t>
            </a:r>
            <a:r>
              <a:rPr lang="en-US" sz="1400" b="0" dirty="0" smtClean="0">
                <a:hlinkClick r:id="rId4" action="ppaction://hlinksldjump"/>
              </a:rPr>
              <a:t>Backup </a:t>
            </a:r>
            <a:r>
              <a:rPr lang="en-US" sz="1400" b="0" dirty="0">
                <a:hlinkClick r:id="rId4" action="ppaction://hlinksldjump"/>
              </a:rPr>
              <a:t>slides</a:t>
            </a:r>
            <a:endParaRPr lang="en-US" sz="1400" b="0" dirty="0"/>
          </a:p>
          <a:p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57147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“Better IO Through Byte-Addressable, Persistent Memory”</a:t>
            </a:r>
          </a:p>
          <a:p>
            <a:r>
              <a:rPr lang="en-US" dirty="0" smtClean="0"/>
              <a:t>Cache implementation of barriers and epochs</a:t>
            </a:r>
          </a:p>
          <a:p>
            <a:pPr lvl="1"/>
            <a:r>
              <a:rPr lang="en-US" dirty="0" smtClean="0"/>
              <a:t>Stalls to persist at thread conflicts</a:t>
            </a:r>
          </a:p>
          <a:p>
            <a:pPr lvl="1"/>
            <a:r>
              <a:rPr lang="en-US" dirty="0" smtClean="0"/>
              <a:t>Flush cache for persist sync</a:t>
            </a:r>
          </a:p>
          <a:p>
            <a:r>
              <a:rPr lang="en-US" dirty="0" smtClean="0"/>
              <a:t>Different from epoch persistency</a:t>
            </a:r>
          </a:p>
          <a:p>
            <a:pPr lvl="1"/>
            <a:r>
              <a:rPr lang="en-US" dirty="0" smtClean="0"/>
              <a:t>Programmer must provide isolated epochs (including false sharing, otherwise deadlock)</a:t>
            </a:r>
          </a:p>
          <a:p>
            <a:pPr lvl="1"/>
            <a:r>
              <a:rPr lang="en-US" dirty="0" smtClean="0"/>
              <a:t>No dependences through volatile memory</a:t>
            </a:r>
          </a:p>
          <a:p>
            <a:pPr lvl="1"/>
            <a:r>
              <a:rPr lang="en-US" dirty="0" smtClean="0"/>
              <a:t>Loads may bypass store in persist order (persist barrier is 3/4 RMO barrier; similar to TSO)</a:t>
            </a:r>
          </a:p>
          <a:p>
            <a:r>
              <a:rPr lang="en-US" dirty="0" smtClean="0">
                <a:hlinkClick r:id="rId2" action="ppaction://hlinksldjump"/>
              </a:rPr>
              <a:t>Back</a:t>
            </a:r>
            <a:r>
              <a:rPr lang="en-US" dirty="0" smtClean="0"/>
              <a:t>	</a:t>
            </a:r>
            <a:r>
              <a:rPr lang="en-US" dirty="0" smtClean="0">
                <a:hlinkClick r:id="rId3" action="ppaction://hlinksldjump"/>
              </a:rPr>
              <a:t>Backup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3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0" name="Rounded Rectangle 39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1" name="Rounded Rectangle 40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[dependence template]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8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 persist ordering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76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87524" y="3244331"/>
            <a:ext cx="3780420" cy="3245009"/>
            <a:chOff x="359532" y="1268760"/>
            <a:chExt cx="3780420" cy="3245009"/>
          </a:xfrm>
        </p:grpSpPr>
        <p:grpSp>
          <p:nvGrpSpPr>
            <p:cNvPr id="12" name="Group 11"/>
            <p:cNvGrpSpPr/>
            <p:nvPr/>
          </p:nvGrpSpPr>
          <p:grpSpPr>
            <a:xfrm>
              <a:off x="359532" y="1713002"/>
              <a:ext cx="3780420" cy="2800767"/>
              <a:chOff x="416745" y="1568986"/>
              <a:chExt cx="3780420" cy="2800767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416745" y="1568986"/>
                <a:ext cx="378042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/>
                  <a:t>Thread 1:</a:t>
                </a:r>
                <a:r>
                  <a:rPr lang="en-US" b="0" dirty="0" smtClean="0"/>
                  <a:t> A | B C</a:t>
                </a:r>
              </a:p>
              <a:p>
                <a:pPr algn="l"/>
                <a:r>
                  <a:rPr lang="en-US" dirty="0" smtClean="0"/>
                  <a:t>Thread 2:</a:t>
                </a:r>
                <a:r>
                  <a:rPr lang="en-US" b="0" dirty="0" smtClean="0"/>
                  <a:t>                  </a:t>
                </a:r>
                <a:r>
                  <a:rPr lang="en-US" b="0" dirty="0"/>
                  <a:t> </a:t>
                </a:r>
                <a:r>
                  <a:rPr lang="en-US" b="0" dirty="0" smtClean="0"/>
                  <a:t>C’ D | E</a:t>
                </a:r>
              </a:p>
              <a:p>
                <a:pPr algn="l"/>
                <a:endParaRPr lang="en-US" sz="800" b="0" dirty="0"/>
              </a:p>
              <a:p>
                <a:pPr algn="l"/>
                <a:r>
                  <a:rPr lang="en-US" b="0" dirty="0" smtClean="0"/>
                  <a:t>A before E (race and barriers)</a:t>
                </a:r>
              </a:p>
              <a:p>
                <a:pPr algn="l"/>
                <a:r>
                  <a:rPr lang="en-US" b="0" dirty="0" smtClean="0"/>
                  <a:t>C before C’ (cache coherence)</a:t>
                </a:r>
              </a:p>
              <a:p>
                <a:pPr algn="l"/>
                <a:r>
                  <a:rPr lang="en-US" b="0" dirty="0" smtClean="0"/>
                  <a:t>A before C’ (transitivity)</a:t>
                </a:r>
              </a:p>
              <a:p>
                <a:pPr algn="l"/>
                <a:r>
                  <a:rPr lang="en-US" b="0" dirty="0" smtClean="0"/>
                  <a:t>C before E (transitivity)</a:t>
                </a:r>
              </a:p>
              <a:p>
                <a:pPr algn="l"/>
                <a:endParaRPr lang="en-US" sz="800" b="0" dirty="0"/>
              </a:p>
              <a:p>
                <a:pPr algn="l"/>
                <a:r>
                  <a:rPr lang="en-US" b="0" dirty="0" err="1" smtClean="0"/>
                  <a:t>Persist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</a:t>
                </a:r>
                <a:r>
                  <a:rPr lang="en-US" b="0" dirty="0" err="1" smtClean="0">
                    <a:sym typeface="Wingdings" panose="05000000000000000000" pitchFamily="2" charset="2"/>
                  </a:rPr>
                  <a:t>Persist</a:t>
                </a:r>
                <a:r>
                  <a:rPr lang="en-US" b="0" dirty="0" smtClean="0">
                    <a:sym typeface="Wingdings" panose="05000000000000000000" pitchFamily="2" charset="2"/>
                  </a:rPr>
                  <a:t> race good candidate for coalescing</a:t>
                </a:r>
                <a:endParaRPr lang="en-US" dirty="0"/>
              </a:p>
            </p:txBody>
          </p:sp>
          <p:sp>
            <p:nvSpPr>
              <p:cNvPr id="8" name="Right Arrow 7"/>
              <p:cNvSpPr/>
              <p:nvPr/>
            </p:nvSpPr>
            <p:spPr bwMode="auto">
              <a:xfrm rot="1652981">
                <a:off x="2534728" y="1798869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130641" y="1268760"/>
              <a:ext cx="21226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Persist</a:t>
              </a:r>
              <a:r>
                <a:rPr lang="en-US" dirty="0" err="1" smtClean="0">
                  <a:sym typeface="Wingdings" panose="05000000000000000000" pitchFamily="2" charset="2"/>
                </a:rPr>
                <a:t>Persist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7524" y="1101350"/>
            <a:ext cx="4105739" cy="1931606"/>
            <a:chOff x="4730811" y="1227946"/>
            <a:chExt cx="4105739" cy="1931606"/>
          </a:xfrm>
        </p:grpSpPr>
        <p:grpSp>
          <p:nvGrpSpPr>
            <p:cNvPr id="13" name="Group 12"/>
            <p:cNvGrpSpPr/>
            <p:nvPr/>
          </p:nvGrpSpPr>
          <p:grpSpPr>
            <a:xfrm>
              <a:off x="4730811" y="1713002"/>
              <a:ext cx="4105739" cy="1446550"/>
              <a:chOff x="4788024" y="1568986"/>
              <a:chExt cx="4105739" cy="1446550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788024" y="1568986"/>
                <a:ext cx="4105739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 smtClean="0"/>
                  <a:t>Thread 1:</a:t>
                </a:r>
                <a:r>
                  <a:rPr lang="en-US" b="0" dirty="0" smtClean="0"/>
                  <a:t> A | B C</a:t>
                </a:r>
              </a:p>
              <a:p>
                <a:pPr algn="l"/>
                <a:r>
                  <a:rPr lang="en-US" dirty="0" smtClean="0"/>
                  <a:t>Thread 2:</a:t>
                </a:r>
                <a:r>
                  <a:rPr lang="en-US" b="0" dirty="0" smtClean="0"/>
                  <a:t>                   load C’ D | E</a:t>
                </a:r>
              </a:p>
              <a:p>
                <a:pPr algn="l"/>
                <a:endParaRPr lang="en-US" sz="800" b="0" dirty="0"/>
              </a:p>
              <a:p>
                <a:pPr algn="l"/>
                <a:r>
                  <a:rPr lang="en-US" b="0" dirty="0"/>
                  <a:t>C before </a:t>
                </a:r>
                <a:r>
                  <a:rPr lang="en-US" b="0" dirty="0" smtClean="0"/>
                  <a:t>E</a:t>
                </a:r>
              </a:p>
              <a:p>
                <a:pPr algn="l"/>
                <a:r>
                  <a:rPr lang="en-US" b="0" dirty="0" smtClean="0"/>
                  <a:t>A before E (transitivity; A before C)</a:t>
                </a:r>
                <a:endParaRPr lang="en-US" b="0" dirty="0"/>
              </a:p>
            </p:txBody>
          </p:sp>
          <p:sp>
            <p:nvSpPr>
              <p:cNvPr id="10" name="Right Arrow 9"/>
              <p:cNvSpPr/>
              <p:nvPr/>
            </p:nvSpPr>
            <p:spPr bwMode="auto">
              <a:xfrm rot="1652981">
                <a:off x="6912148" y="1798868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5783182" y="1227946"/>
              <a:ext cx="19527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Persist</a:t>
              </a:r>
              <a:r>
                <a:rPr lang="en-US" dirty="0" err="1" smtClean="0">
                  <a:sym typeface="Wingdings" panose="05000000000000000000" pitchFamily="2" charset="2"/>
                </a:rPr>
                <a:t>Load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21883" y="1101350"/>
            <a:ext cx="4340419" cy="2239382"/>
            <a:chOff x="2329437" y="4581128"/>
            <a:chExt cx="4340419" cy="2239382"/>
          </a:xfrm>
        </p:grpSpPr>
        <p:grpSp>
          <p:nvGrpSpPr>
            <p:cNvPr id="11" name="Group 10"/>
            <p:cNvGrpSpPr/>
            <p:nvPr/>
          </p:nvGrpSpPr>
          <p:grpSpPr>
            <a:xfrm>
              <a:off x="2329437" y="5066184"/>
              <a:ext cx="4340419" cy="1754326"/>
              <a:chOff x="416744" y="3842048"/>
              <a:chExt cx="4340419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16744" y="3842048"/>
                <a:ext cx="4340419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 smtClean="0"/>
                  <a:t>Thread 1:</a:t>
                </a:r>
                <a:r>
                  <a:rPr lang="en-US" b="0" dirty="0" smtClean="0"/>
                  <a:t> A | B  load C</a:t>
                </a:r>
              </a:p>
              <a:p>
                <a:pPr algn="l"/>
                <a:r>
                  <a:rPr lang="en-US" dirty="0" smtClean="0"/>
                  <a:t>Thread 2:</a:t>
                </a:r>
                <a:r>
                  <a:rPr lang="en-US" b="0" dirty="0" smtClean="0"/>
                  <a:t>                            C’ D | E</a:t>
                </a:r>
              </a:p>
              <a:p>
                <a:pPr algn="l"/>
                <a:endParaRPr lang="en-US" sz="800" b="0" dirty="0"/>
              </a:p>
              <a:p>
                <a:pPr algn="l"/>
                <a:r>
                  <a:rPr lang="en-US" b="0" dirty="0" smtClean="0"/>
                  <a:t>load C before E</a:t>
                </a:r>
              </a:p>
              <a:p>
                <a:pPr algn="l"/>
                <a:r>
                  <a:rPr lang="en-US" b="0" dirty="0" smtClean="0"/>
                  <a:t>A before E (transitivity)</a:t>
                </a:r>
              </a:p>
              <a:p>
                <a:pPr algn="l"/>
                <a:r>
                  <a:rPr lang="en-US" b="0" dirty="0" smtClean="0"/>
                  <a:t>A before C’</a:t>
                </a:r>
                <a:endParaRPr lang="en-US" i="1" dirty="0"/>
              </a:p>
            </p:txBody>
          </p:sp>
          <p:sp>
            <p:nvSpPr>
              <p:cNvPr id="9" name="Right Arrow 8"/>
              <p:cNvSpPr/>
              <p:nvPr/>
            </p:nvSpPr>
            <p:spPr bwMode="auto">
              <a:xfrm rot="1652981">
                <a:off x="3157337" y="4017842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456344" y="4581128"/>
              <a:ext cx="19527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Load</a:t>
              </a:r>
              <a:r>
                <a:rPr lang="en-US" dirty="0" err="1" smtClean="0">
                  <a:sym typeface="Wingdings" panose="05000000000000000000" pitchFamily="2" charset="2"/>
                </a:rPr>
                <a:t>Persist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319972" y="5637438"/>
            <a:ext cx="44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Resembles RMO with </a:t>
            </a:r>
            <a:r>
              <a:rPr lang="en-US" b="0" i="1" smtClean="0">
                <a:solidFill>
                  <a:srgbClr val="FF0000"/>
                </a:solidFill>
              </a:rPr>
              <a:t>full barriers</a:t>
            </a:r>
            <a:endParaRPr lang="en-US" b="0" i="1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724108" y="3388347"/>
            <a:ext cx="4153829" cy="2198568"/>
            <a:chOff x="4724108" y="3244331"/>
            <a:chExt cx="4153829" cy="2198568"/>
          </a:xfrm>
        </p:grpSpPr>
        <p:grpSp>
          <p:nvGrpSpPr>
            <p:cNvPr id="20" name="Group 19"/>
            <p:cNvGrpSpPr/>
            <p:nvPr/>
          </p:nvGrpSpPr>
          <p:grpSpPr>
            <a:xfrm>
              <a:off x="4724108" y="3244331"/>
              <a:ext cx="4153829" cy="2198568"/>
              <a:chOff x="359532" y="1268760"/>
              <a:chExt cx="4153829" cy="2198568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359532" y="1713002"/>
                <a:ext cx="4153829" cy="1754326"/>
                <a:chOff x="416745" y="1568986"/>
                <a:chExt cx="4153829" cy="1754326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416745" y="1568986"/>
                  <a:ext cx="4153829" cy="1754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dirty="0" smtClean="0"/>
                    <a:t>Thread 1:</a:t>
                  </a:r>
                  <a:r>
                    <a:rPr lang="en-US" b="0" dirty="0" smtClean="0"/>
                    <a:t> A | </a:t>
                  </a:r>
                  <a:r>
                    <a:rPr lang="en-US" b="0" dirty="0"/>
                    <a:t>B</a:t>
                  </a:r>
                  <a:endParaRPr lang="en-US" b="0" dirty="0" smtClean="0"/>
                </a:p>
                <a:p>
                  <a:pPr algn="l"/>
                  <a:r>
                    <a:rPr lang="en-US" dirty="0" smtClean="0"/>
                    <a:t>Thread 2:</a:t>
                  </a:r>
                  <a:r>
                    <a:rPr lang="en-US" b="0" dirty="0" smtClean="0"/>
                    <a:t>               </a:t>
                  </a:r>
                  <a:r>
                    <a:rPr lang="en-US" b="0" dirty="0"/>
                    <a:t>B</a:t>
                  </a:r>
                  <a:r>
                    <a:rPr lang="en-US" b="0" dirty="0" smtClean="0"/>
                    <a:t>’ </a:t>
                  </a:r>
                  <a:r>
                    <a:rPr lang="en-US" b="0" dirty="0" smtClean="0">
                      <a:solidFill>
                        <a:srgbClr val="FF0000"/>
                      </a:solidFill>
                    </a:rPr>
                    <a:t>|</a:t>
                  </a:r>
                  <a:r>
                    <a:rPr lang="en-US" b="0" dirty="0" smtClean="0"/>
                    <a:t> C</a:t>
                  </a:r>
                </a:p>
                <a:p>
                  <a:pPr algn="l"/>
                  <a:r>
                    <a:rPr lang="en-US" dirty="0" smtClean="0"/>
                    <a:t>Thread 3:</a:t>
                  </a:r>
                  <a:r>
                    <a:rPr lang="en-US" b="0" dirty="0" smtClean="0"/>
                    <a:t>                               C’ | D</a:t>
                  </a:r>
                  <a:endParaRPr lang="en-US" dirty="0" smtClean="0"/>
                </a:p>
                <a:p>
                  <a:pPr algn="l"/>
                  <a:endParaRPr lang="en-US" sz="800" b="0" dirty="0"/>
                </a:p>
                <a:p>
                  <a:pPr algn="l"/>
                  <a:r>
                    <a:rPr lang="en-US" b="0" dirty="0" smtClean="0"/>
                    <a:t>A before D (race and barriers)</a:t>
                  </a:r>
                </a:p>
                <a:p>
                  <a:pPr algn="l"/>
                  <a:r>
                    <a:rPr lang="en-US" b="0" dirty="0" smtClean="0"/>
                    <a:t>Red barrier required</a:t>
                  </a:r>
                </a:p>
              </p:txBody>
            </p:sp>
            <p:sp>
              <p:nvSpPr>
                <p:cNvPr id="24" name="Right Arrow 23"/>
                <p:cNvSpPr/>
                <p:nvPr/>
              </p:nvSpPr>
              <p:spPr bwMode="auto">
                <a:xfrm rot="1652981">
                  <a:off x="2259812" y="1798869"/>
                  <a:ext cx="406937" cy="164428"/>
                </a:xfrm>
                <a:prstGeom prst="rightArrow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1367081" y="1268760"/>
                <a:ext cx="16498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ym typeface="Wingdings" panose="05000000000000000000" pitchFamily="2" charset="2"/>
                  </a:rPr>
                  <a:t>B, </a:t>
                </a:r>
                <a:r>
                  <a:rPr lang="en-US" dirty="0">
                    <a:sym typeface="Wingdings" panose="05000000000000000000" pitchFamily="2" charset="2"/>
                  </a:rPr>
                  <a:t>C</a:t>
                </a:r>
                <a:r>
                  <a:rPr lang="en-US" dirty="0" smtClean="0">
                    <a:sym typeface="Wingdings" panose="05000000000000000000" pitchFamily="2" charset="2"/>
                  </a:rPr>
                  <a:t> volatile</a:t>
                </a:r>
                <a:endParaRPr lang="en-US" dirty="0"/>
              </a:p>
            </p:txBody>
          </p:sp>
        </p:grpSp>
        <p:sp>
          <p:nvSpPr>
            <p:cNvPr id="26" name="Right Arrow 25"/>
            <p:cNvSpPr/>
            <p:nvPr/>
          </p:nvSpPr>
          <p:spPr bwMode="auto">
            <a:xfrm rot="1652981">
              <a:off x="7642496" y="4223902"/>
              <a:ext cx="406937" cy="1644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36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470025"/>
          </a:xfrm>
        </p:spPr>
        <p:txBody>
          <a:bodyPr/>
          <a:lstStyle/>
          <a:p>
            <a:r>
              <a:rPr lang="en-US" sz="4000" dirty="0" smtClean="0"/>
              <a:t>Memory Persistency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6492" y="3764632"/>
            <a:ext cx="8324964" cy="1752600"/>
          </a:xfrm>
        </p:spPr>
        <p:txBody>
          <a:bodyPr/>
          <a:lstStyle/>
          <a:p>
            <a:r>
              <a:rPr lang="en-US" sz="2400" dirty="0" smtClean="0"/>
              <a:t>Steven Pelley, Peter M. Chen, Thomas F. </a:t>
            </a:r>
            <a:r>
              <a:rPr lang="en-US" sz="2400" dirty="0" err="1" smtClean="0"/>
              <a:t>Wenisch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7718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recovery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78</a:t>
            </a:fld>
            <a:endParaRPr lang="en-US" dirty="0"/>
          </a:p>
        </p:txBody>
      </p:sp>
      <p:pic>
        <p:nvPicPr>
          <p:cNvPr id="11266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9044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cdn.eteknix.com/wp-content/uploads/2011/11/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2" y="1232756"/>
            <a:ext cx="3610016" cy="27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 bwMode="auto">
          <a:xfrm>
            <a:off x="3514862" y="190979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1920" y="1480718"/>
            <a:ext cx="238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Writes unordered!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133441" y="2339509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writes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724375" y="278092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3645024"/>
            <a:ext cx="8229600" cy="2337123"/>
          </a:xfrm>
        </p:spPr>
        <p:txBody>
          <a:bodyPr/>
          <a:lstStyle/>
          <a:p>
            <a:r>
              <a:rPr lang="en-US" dirty="0" smtClean="0"/>
              <a:t>Must constrain write order for recovery</a:t>
            </a:r>
          </a:p>
          <a:p>
            <a:r>
              <a:rPr lang="en-US" dirty="0" smtClean="0"/>
              <a:t>Cache eviction reorders writes to memory</a:t>
            </a:r>
          </a:p>
          <a:p>
            <a:r>
              <a:rPr lang="en-US" dirty="0" smtClean="0"/>
              <a:t>Enforcing program order writes incurs </a:t>
            </a:r>
            <a:r>
              <a:rPr lang="en-US" b="1" dirty="0" smtClean="0">
                <a:solidFill>
                  <a:srgbClr val="FF0000"/>
                </a:solidFill>
              </a:rPr>
              <a:t>30x</a:t>
            </a:r>
            <a:r>
              <a:rPr lang="en-US" dirty="0" smtClean="0"/>
              <a:t> slowdown over instruction execution rate.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14" y="5919663"/>
            <a:ext cx="9132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Must constrain writes for correctness, but reorder for performance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00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463" y="1196752"/>
            <a:ext cx="5777074" cy="493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management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5930" y="6021288"/>
            <a:ext cx="781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Group commit helps, but high performance barriers ideal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294" y="3592312"/>
            <a:ext cx="2953878" cy="1384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69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persist barriers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minimize barrier stalls?</a:t>
            </a:r>
          </a:p>
          <a:p>
            <a:r>
              <a:rPr lang="en-US" dirty="0" smtClean="0"/>
              <a:t>How do barriers behave with shared memory?</a:t>
            </a:r>
          </a:p>
          <a:p>
            <a:r>
              <a:rPr lang="en-US" dirty="0" smtClean="0"/>
              <a:t>What performance results if we simply enforce program order of NVRAM writes?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17085" y="4653136"/>
            <a:ext cx="5309831" cy="86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rgbClr val="FF0909"/>
                </a:solidFill>
              </a:rPr>
              <a:t>E</a:t>
            </a:r>
            <a:r>
              <a:rPr lang="en-US" sz="2400" b="0" i="1" dirty="0" smtClean="0">
                <a:solidFill>
                  <a:srgbClr val="FF0909"/>
                </a:solidFill>
              </a:rPr>
              <a:t>xplore fundamental primitives for persist synchronization	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95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59666</TotalTime>
  <Words>3151</Words>
  <Application>Microsoft Office PowerPoint</Application>
  <PresentationFormat>On-screen Show (4:3)</PresentationFormat>
  <Paragraphs>778</Paragraphs>
  <Slides>78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78</vt:i4>
      </vt:variant>
    </vt:vector>
  </HeadingPairs>
  <TitlesOfParts>
    <vt:vector size="85" baseType="lpstr">
      <vt:lpstr>ＭＳ Ｐゴシック</vt:lpstr>
      <vt:lpstr>Arial</vt:lpstr>
      <vt:lpstr>Calibri</vt:lpstr>
      <vt:lpstr>Courier New</vt:lpstr>
      <vt:lpstr>Wingdings</vt:lpstr>
      <vt:lpstr>Blank Presentation</vt:lpstr>
      <vt:lpstr>1_Blank Presentation</vt:lpstr>
      <vt:lpstr>Database and System Design for Emerging Storage Technologies</vt:lpstr>
      <vt:lpstr>Future storage technologies</vt:lpstr>
      <vt:lpstr>Nonvolatile memory (NVRAM)</vt:lpstr>
      <vt:lpstr>Accelerating recoverable systems</vt:lpstr>
      <vt:lpstr>Example: transaction processing (VLDB)</vt:lpstr>
      <vt:lpstr>Ensuring correct recovery</vt:lpstr>
      <vt:lpstr>NVRAM group commit</vt:lpstr>
      <vt:lpstr>Recovery management performance</vt:lpstr>
      <vt:lpstr>Practical persist barriers</vt:lpstr>
      <vt:lpstr>Memory ordering</vt:lpstr>
      <vt:lpstr>Thesis</vt:lpstr>
      <vt:lpstr>Outline</vt:lpstr>
      <vt:lpstr>Memory consistency primer</vt:lpstr>
      <vt:lpstr>Memory consistency models</vt:lpstr>
      <vt:lpstr>Recovery observer</vt:lpstr>
      <vt:lpstr>Strict persistency</vt:lpstr>
      <vt:lpstr>Strict persistency/SC</vt:lpstr>
      <vt:lpstr>Buffered persistency</vt:lpstr>
      <vt:lpstr>Strict persistency/RMO</vt:lpstr>
      <vt:lpstr>Relaxed persistency</vt:lpstr>
      <vt:lpstr>Relaxed persistency example</vt:lpstr>
      <vt:lpstr>Memory Persistency Design Space</vt:lpstr>
      <vt:lpstr>Outline</vt:lpstr>
      <vt:lpstr>Persistent Queue</vt:lpstr>
      <vt:lpstr>Queue Designs</vt:lpstr>
      <vt:lpstr>Copy-While-Locked Queue</vt:lpstr>
      <vt:lpstr>Persistency assumptions and goals</vt:lpstr>
      <vt:lpstr>New persistency models</vt:lpstr>
      <vt:lpstr>Model 1: strict persistency</vt:lpstr>
      <vt:lpstr>Strict persistency queue</vt:lpstr>
      <vt:lpstr>CWL required dependences</vt:lpstr>
      <vt:lpstr>Strict persistency dependences</vt:lpstr>
      <vt:lpstr>Strict persistency implementations</vt:lpstr>
      <vt:lpstr>Model 2: epoch persistency</vt:lpstr>
      <vt:lpstr>Persist epoch races (PER)</vt:lpstr>
      <vt:lpstr>Epoch persistency queue, 1st attempt</vt:lpstr>
      <vt:lpstr>Race-free epoch persistency dependences</vt:lpstr>
      <vt:lpstr>Race-free epoch persistency dependences</vt:lpstr>
      <vt:lpstr>Race-free epoch persistency dependences</vt:lpstr>
      <vt:lpstr>Persist ordering with PERs</vt:lpstr>
      <vt:lpstr>Persist ordering example</vt:lpstr>
      <vt:lpstr>Epoch persistency queue, 2nd attempt</vt:lpstr>
      <vt:lpstr>Epoch persistency dependences</vt:lpstr>
      <vt:lpstr>Epoch persistency dependences</vt:lpstr>
      <vt:lpstr>Epoch persistency dependences</vt:lpstr>
      <vt:lpstr>Epoch persistency implementation</vt:lpstr>
      <vt:lpstr>Model 3: strand persistency</vt:lpstr>
      <vt:lpstr>Strand persistency ordering</vt:lpstr>
      <vt:lpstr>Strand examples</vt:lpstr>
      <vt:lpstr>Perfect constraint labeling</vt:lpstr>
      <vt:lpstr>Strand persistency queue</vt:lpstr>
      <vt:lpstr>Strand persistency dependences</vt:lpstr>
      <vt:lpstr>Strand persistency dependences</vt:lpstr>
      <vt:lpstr>Strand persistency dependences</vt:lpstr>
      <vt:lpstr>Outline</vt:lpstr>
      <vt:lpstr>Methodology</vt:lpstr>
      <vt:lpstr>Methodology</vt:lpstr>
      <vt:lpstr>Methodology</vt:lpstr>
      <vt:lpstr>Relaxed persistency</vt:lpstr>
      <vt:lpstr>Persist latency</vt:lpstr>
      <vt:lpstr>Persist coalescing</vt:lpstr>
      <vt:lpstr>Persistent false sharing</vt:lpstr>
      <vt:lpstr>Conclusion</vt:lpstr>
      <vt:lpstr>Thank You!</vt:lpstr>
      <vt:lpstr>Backup Slides</vt:lpstr>
      <vt:lpstr>Persists to same address</vt:lpstr>
      <vt:lpstr>Persists to same address</vt:lpstr>
      <vt:lpstr>Persists to same address</vt:lpstr>
      <vt:lpstr>Coalescing</vt:lpstr>
      <vt:lpstr>Coalescing example</vt:lpstr>
      <vt:lpstr>All queues, 1 thread</vt:lpstr>
      <vt:lpstr>All queues, 8 threads</vt:lpstr>
      <vt:lpstr>Latency, CWL 8 threads</vt:lpstr>
      <vt:lpstr>BPFS</vt:lpstr>
      <vt:lpstr>[dependence template]</vt:lpstr>
      <vt:lpstr>PER persist ordering</vt:lpstr>
      <vt:lpstr>Memory Persistency</vt:lpstr>
      <vt:lpstr>NVRAM recovery</vt:lpstr>
    </vt:vector>
  </TitlesOfParts>
  <Company>CMU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Streaming of Distributed Shared Memory</dc:title>
  <dc:creator>Stephen Somogyi</dc:creator>
  <cp:lastModifiedBy>Steven Pelley</cp:lastModifiedBy>
  <cp:revision>3046</cp:revision>
  <dcterms:created xsi:type="dcterms:W3CDTF">2010-03-13T18:55:09Z</dcterms:created>
  <dcterms:modified xsi:type="dcterms:W3CDTF">2014-01-28T20:36:17Z</dcterms:modified>
</cp:coreProperties>
</file>