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75"/>
  </p:notesMasterIdLst>
  <p:handoutMasterIdLst>
    <p:handoutMasterId r:id="rId76"/>
  </p:handoutMasterIdLst>
  <p:sldIdLst>
    <p:sldId id="866" r:id="rId3"/>
    <p:sldId id="908" r:id="rId4"/>
    <p:sldId id="909" r:id="rId5"/>
    <p:sldId id="910" r:id="rId6"/>
    <p:sldId id="911" r:id="rId7"/>
    <p:sldId id="912" r:id="rId8"/>
    <p:sldId id="939" r:id="rId9"/>
    <p:sldId id="913" r:id="rId10"/>
    <p:sldId id="940" r:id="rId11"/>
    <p:sldId id="888" r:id="rId12"/>
    <p:sldId id="887" r:id="rId13"/>
    <p:sldId id="889" r:id="rId14"/>
    <p:sldId id="891" r:id="rId15"/>
    <p:sldId id="892" r:id="rId16"/>
    <p:sldId id="900" r:id="rId17"/>
    <p:sldId id="901" r:id="rId18"/>
    <p:sldId id="903" r:id="rId19"/>
    <p:sldId id="902" r:id="rId20"/>
    <p:sldId id="904" r:id="rId21"/>
    <p:sldId id="905" r:id="rId22"/>
    <p:sldId id="906" r:id="rId23"/>
    <p:sldId id="894" r:id="rId24"/>
    <p:sldId id="875" r:id="rId25"/>
    <p:sldId id="876" r:id="rId26"/>
    <p:sldId id="907" r:id="rId27"/>
    <p:sldId id="878" r:id="rId28"/>
    <p:sldId id="879" r:id="rId29"/>
    <p:sldId id="896" r:id="rId30"/>
    <p:sldId id="897" r:id="rId31"/>
    <p:sldId id="881" r:id="rId32"/>
    <p:sldId id="914" r:id="rId33"/>
    <p:sldId id="941" r:id="rId34"/>
    <p:sldId id="943" r:id="rId35"/>
    <p:sldId id="942" r:id="rId36"/>
    <p:sldId id="944" r:id="rId37"/>
    <p:sldId id="945" r:id="rId38"/>
    <p:sldId id="946" r:id="rId39"/>
    <p:sldId id="948" r:id="rId40"/>
    <p:sldId id="949" r:id="rId41"/>
    <p:sldId id="950" r:id="rId42"/>
    <p:sldId id="951" r:id="rId43"/>
    <p:sldId id="952" r:id="rId44"/>
    <p:sldId id="953" r:id="rId45"/>
    <p:sldId id="954" r:id="rId46"/>
    <p:sldId id="955" r:id="rId47"/>
    <p:sldId id="956" r:id="rId48"/>
    <p:sldId id="957" r:id="rId49"/>
    <p:sldId id="958" r:id="rId50"/>
    <p:sldId id="959" r:id="rId51"/>
    <p:sldId id="960" r:id="rId52"/>
    <p:sldId id="961" r:id="rId53"/>
    <p:sldId id="962" r:id="rId54"/>
    <p:sldId id="963" r:id="rId55"/>
    <p:sldId id="915" r:id="rId56"/>
    <p:sldId id="928" r:id="rId57"/>
    <p:sldId id="929" r:id="rId58"/>
    <p:sldId id="930" r:id="rId59"/>
    <p:sldId id="917" r:id="rId60"/>
    <p:sldId id="932" r:id="rId61"/>
    <p:sldId id="927" r:id="rId62"/>
    <p:sldId id="931" r:id="rId63"/>
    <p:sldId id="922" r:id="rId64"/>
    <p:sldId id="923" r:id="rId65"/>
    <p:sldId id="924" r:id="rId66"/>
    <p:sldId id="933" r:id="rId67"/>
    <p:sldId id="925" r:id="rId68"/>
    <p:sldId id="934" r:id="rId69"/>
    <p:sldId id="935" r:id="rId70"/>
    <p:sldId id="926" r:id="rId71"/>
    <p:sldId id="936" r:id="rId72"/>
    <p:sldId id="937" r:id="rId73"/>
    <p:sldId id="938" r:id="rId74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A3A3"/>
    <a:srgbClr val="FF7171"/>
    <a:srgbClr val="CEDE00"/>
    <a:srgbClr val="8B9600"/>
    <a:srgbClr val="EEFF0D"/>
    <a:srgbClr val="FF0909"/>
    <a:srgbClr val="FAC090"/>
    <a:srgbClr val="E46C0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57" autoAdjust="0"/>
    <p:restoredTop sz="96639" autoAdjust="0"/>
  </p:normalViewPr>
  <p:slideViewPr>
    <p:cSldViewPr>
      <p:cViewPr>
        <p:scale>
          <a:sx n="76" d="100"/>
          <a:sy n="76" d="100"/>
        </p:scale>
        <p:origin x="-252" y="-7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24" y="28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68666112"/>
        <c:axId val="68668032"/>
      </c:barChart>
      <c:catAx>
        <c:axId val="68666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68668032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68668032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8666112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68395008"/>
        <c:axId val="68396928"/>
      </c:barChart>
      <c:catAx>
        <c:axId val="68395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68396928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68396928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839500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68467328"/>
        <c:axId val="68473600"/>
      </c:barChart>
      <c:catAx>
        <c:axId val="68467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6847360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6847360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846732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support for filling buffer and long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5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607312"/>
            <a:ext cx="4607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Data may “prefer” disk or Flash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Intelligent layout: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400" b="0" dirty="0" smtClean="0"/>
              <a:t>Improve performance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400" b="0" dirty="0" smtClean="0"/>
              <a:t>Maintain low cost</a:t>
            </a:r>
            <a:endParaRPr lang="en-US" sz="2400" b="0" dirty="0"/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220486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Automated Layout</a:t>
            </a:r>
          </a:p>
          <a:p>
            <a:pPr algn="l"/>
            <a:r>
              <a:rPr lang="en-US" sz="1600" b="0" dirty="0" smtClean="0"/>
              <a:t>[</a:t>
            </a:r>
            <a:r>
              <a:rPr lang="en-US" sz="1600" b="0" dirty="0" err="1" smtClean="0"/>
              <a:t>Agrawal</a:t>
            </a:r>
            <a:r>
              <a:rPr lang="en-US" sz="1600" b="0" i="1" dirty="0" smtClean="0"/>
              <a:t> et al.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Ozmen</a:t>
            </a:r>
            <a:r>
              <a:rPr lang="en-US" sz="1600" b="0" dirty="0" smtClean="0"/>
              <a:t> </a:t>
            </a:r>
            <a:r>
              <a:rPr lang="en-US" sz="1600" b="0" i="1" dirty="0" smtClean="0"/>
              <a:t>et al.</a:t>
            </a:r>
            <a:r>
              <a:rPr lang="en-US" sz="1600" b="0" dirty="0" smtClean="0"/>
              <a:t>]</a:t>
            </a:r>
            <a:endParaRPr lang="en-US" sz="16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74752" y="5883659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Optimal query plan should depend on where data resides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592796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5524780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592796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55272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55272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dirty="0" smtClean="0"/>
              <a:t>Redesign/optimize database applications for most relevant storage technology</a:t>
            </a:r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really 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opportunity for taking advantage of device-dependent</a:t>
            </a:r>
            <a:r>
              <a:rPr lang="en-US" baseline="0" dirty="0" smtClean="0"/>
              <a:t> query optimization</a:t>
            </a:r>
          </a:p>
          <a:p>
            <a:r>
              <a:rPr lang="en-US" dirty="0" smtClean="0"/>
              <a:t>Large access granularity interferes with flash’s low random read latency</a:t>
            </a:r>
          </a:p>
          <a:p>
            <a:pPr lvl="1"/>
            <a:r>
              <a:rPr lang="en-US" dirty="0" smtClean="0"/>
              <a:t>Disk-optimizations that provide page </a:t>
            </a:r>
            <a:r>
              <a:rPr lang="en-US" i="1" dirty="0" smtClean="0"/>
              <a:t>locality</a:t>
            </a:r>
            <a:r>
              <a:rPr lang="en-US" i="0" baseline="0" dirty="0" smtClean="0"/>
              <a:t> (use entire page on access) already optimized for Flash</a:t>
            </a:r>
          </a:p>
          <a:p>
            <a:r>
              <a:rPr lang="en-US" dirty="0" smtClean="0"/>
              <a:t>Future NVRAMs provide fine-grained access</a:t>
            </a:r>
          </a:p>
          <a:p>
            <a:pPr lvl="1"/>
            <a:r>
              <a:rPr lang="en-US" dirty="0" smtClean="0"/>
              <a:t>NVRAM analytics strongly resembles DRAM</a:t>
            </a:r>
          </a:p>
          <a:p>
            <a:pPr lvl="1"/>
            <a:r>
              <a:rPr lang="en-US" dirty="0" smtClean="0"/>
              <a:t>NVRAM holds promise for recovery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Flash and DRAM expected to stop scaling in the next few years</a:t>
            </a:r>
          </a:p>
          <a:p>
            <a:pPr lvl="1"/>
            <a:r>
              <a:rPr lang="en-US" dirty="0" smtClean="0"/>
              <a:t>Need scalable dense replacements for both</a:t>
            </a:r>
          </a:p>
          <a:p>
            <a:pPr lvl="1"/>
            <a:r>
              <a:rPr lang="en-US" dirty="0" smtClean="0"/>
              <a:t>Numerous technologies for “Storage Class Memory” or “Universal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7550" y="4329100"/>
            <a:ext cx="6408901" cy="1384995"/>
            <a:chOff x="1475467" y="4473116"/>
            <a:chExt cx="6408901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475467" y="4473116"/>
              <a:ext cx="2911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Resistive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Phase Change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Memristor</a:t>
              </a:r>
              <a:endParaRPr lang="en-US" sz="2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6752" y="4473116"/>
              <a:ext cx="34676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Magnetic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STT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FerroElectric</a:t>
              </a:r>
              <a:r>
                <a:rPr lang="en-US" sz="2800" b="0" dirty="0" smtClean="0"/>
                <a:t> RAM</a:t>
              </a:r>
              <a:endParaRPr 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3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 smtClean="0"/>
              <a:t>latency, byte addressable </a:t>
            </a:r>
            <a:r>
              <a:rPr lang="en-US" dirty="0" smtClean="0"/>
              <a:t>reads and writes</a:t>
            </a:r>
          </a:p>
          <a:p>
            <a:pPr lvl="1"/>
            <a:r>
              <a:rPr lang="en-US" dirty="0" smtClean="0"/>
              <a:t>Often asymmetric</a:t>
            </a:r>
            <a:r>
              <a:rPr lang="en-US" baseline="0" dirty="0" smtClean="0"/>
              <a:t> (write lat. ~5x read lat</a:t>
            </a:r>
            <a:r>
              <a:rPr lang="en-US" baseline="0" dirty="0" smtClean="0"/>
              <a:t>.)</a:t>
            </a:r>
          </a:p>
          <a:p>
            <a:pPr lvl="1"/>
            <a:r>
              <a:rPr lang="en-US" dirty="0" smtClean="0"/>
              <a:t>Unlike DRAM, writes do not benefit from caching</a:t>
            </a:r>
            <a:endParaRPr lang="en-US" baseline="0" dirty="0" smtClean="0"/>
          </a:p>
          <a:p>
            <a:pPr lvl="1"/>
            <a:r>
              <a:rPr lang="en-US" dirty="0" smtClean="0"/>
              <a:t>MLC slows both reads and writes</a:t>
            </a:r>
          </a:p>
          <a:p>
            <a:r>
              <a:rPr lang="en-US" dirty="0" smtClean="0"/>
              <a:t>Write endurance concerns</a:t>
            </a:r>
          </a:p>
          <a:p>
            <a:r>
              <a:rPr lang="en-US" dirty="0" smtClean="0"/>
              <a:t>Possible interfaces – implies varied latency</a:t>
            </a:r>
          </a:p>
          <a:p>
            <a:pPr lvl="1"/>
            <a:r>
              <a:rPr lang="en-US" dirty="0" smtClean="0"/>
              <a:t>Disk replacement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attached</a:t>
            </a:r>
          </a:p>
          <a:p>
            <a:pPr lvl="1"/>
            <a:r>
              <a:rPr lang="en-US" dirty="0" smtClean="0"/>
              <a:t>Main memory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Transaction Processing (OLTP) relies on durability for recovery management</a:t>
            </a:r>
          </a:p>
          <a:p>
            <a:pPr lvl="1"/>
            <a:r>
              <a:rPr lang="en-US" dirty="0" smtClean="0"/>
              <a:t>Modern recovery management optimized for disk [ARIES]</a:t>
            </a:r>
          </a:p>
          <a:p>
            <a:r>
              <a:rPr lang="en-US" dirty="0" smtClean="0"/>
              <a:t>Faster storage provides low latency recovery and greater transaction throughput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persist</a:t>
            </a:r>
            <a:r>
              <a:rPr lang="en-US" dirty="0"/>
              <a:t>:</a:t>
            </a:r>
            <a:r>
              <a:rPr lang="en-US" dirty="0" smtClean="0"/>
              <a:t> write to NVRAM durably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80" y="1088740"/>
            <a:ext cx="5525020" cy="476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</a:t>
            </a:r>
            <a:r>
              <a:rPr lang="en-US" baseline="0" dirty="0" smtClean="0"/>
              <a:t>OLTP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07804" y="188082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0573" y="267291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28083" y="386104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2220" y="452164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93972" y="4521843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204" y="1124744"/>
            <a:ext cx="2270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  <a:endParaRPr lang="en-US" sz="12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 animBg="1"/>
      <p:bldP spid="9" grpId="0" animBg="1"/>
      <p:bldP spid="10" grpId="0" animBg="1"/>
      <p:bldP spid="11" grpId="0" animBg="1"/>
      <p:bldP spid="12" grpId="0" animBg="1"/>
      <p:bldP spid="14" grpId="0"/>
      <p:bldP spid="1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OLTP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Recovery management</a:t>
            </a:r>
          </a:p>
          <a:p>
            <a:pPr lvl="1"/>
            <a:r>
              <a:rPr lang="en-US" i="1" dirty="0" smtClean="0"/>
              <a:t>NVRAM Disk-Replacement </a:t>
            </a:r>
            <a:r>
              <a:rPr lang="en-US" dirty="0" smtClean="0"/>
              <a:t>has software overhead</a:t>
            </a:r>
          </a:p>
          <a:p>
            <a:pPr lvl="1"/>
            <a:r>
              <a:rPr lang="en-US" dirty="0" smtClean="0"/>
              <a:t>Persist to NVRAM immediately as </a:t>
            </a:r>
            <a:r>
              <a:rPr lang="en-US" i="1" dirty="0" smtClean="0"/>
              <a:t>In-Place Updates</a:t>
            </a:r>
            <a:r>
              <a:rPr lang="en-US" dirty="0" smtClean="0"/>
              <a:t>, enforcing persist order with </a:t>
            </a:r>
            <a:r>
              <a:rPr lang="en-US" i="1" dirty="0" smtClean="0"/>
              <a:t>persist barriers</a:t>
            </a:r>
            <a:r>
              <a:rPr lang="en-US" dirty="0" smtClean="0"/>
              <a:t> incurs frequent synchronization delays</a:t>
            </a:r>
          </a:p>
          <a:p>
            <a:pPr lvl="1"/>
            <a:r>
              <a:rPr lang="en-US" dirty="0" smtClean="0"/>
              <a:t>Introduce </a:t>
            </a:r>
            <a:r>
              <a:rPr lang="en-US" i="1" dirty="0" smtClean="0"/>
              <a:t>NVRAM Group Commit</a:t>
            </a:r>
            <a:r>
              <a:rPr lang="en-US" dirty="0" smtClean="0"/>
              <a:t> to minimize barrier frequency</a:t>
            </a:r>
          </a:p>
          <a:p>
            <a:r>
              <a:rPr lang="en-US" dirty="0" smtClean="0"/>
              <a:t>Read performance</a:t>
            </a:r>
          </a:p>
          <a:p>
            <a:pPr lvl="1"/>
            <a:r>
              <a:rPr lang="en-US" dirty="0" smtClean="0"/>
              <a:t>NVRAM read latency greater than DRAM</a:t>
            </a:r>
          </a:p>
          <a:p>
            <a:pPr lvl="1"/>
            <a:r>
              <a:rPr lang="en-US" dirty="0" smtClean="0"/>
              <a:t>Is</a:t>
            </a:r>
            <a:r>
              <a:rPr lang="en-US" baseline="0" dirty="0" smtClean="0"/>
              <a:t> DRAM caching necessary? Hardware/Software?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1660" y="5013176"/>
            <a:ext cx="4940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Redo entries record how to repeat action</a:t>
            </a:r>
          </a:p>
          <a:p>
            <a:pPr algn="l"/>
            <a:r>
              <a:rPr lang="en-US" b="0" dirty="0" smtClean="0"/>
              <a:t>Undo entries record how to remove action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955629" y="6021288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transforms random writes into sequential writes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1980" y="1503425"/>
            <a:ext cx="382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Page may only write back after</a:t>
            </a:r>
            <a:br>
              <a:rPr lang="en-US" b="0" dirty="0" smtClean="0"/>
            </a:br>
            <a:r>
              <a:rPr lang="en-US" b="0" dirty="0" smtClean="0"/>
              <a:t>corresponding log entry persists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5067320" y="2972515"/>
            <a:ext cx="3825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mark commit/abort</a:t>
            </a:r>
          </a:p>
          <a:p>
            <a:pPr algn="l"/>
            <a:r>
              <a:rPr lang="en-US" b="0" dirty="0" smtClean="0"/>
              <a:t>In the log.  Must persist before</a:t>
            </a:r>
            <a:br>
              <a:rPr lang="en-US" b="0" dirty="0" smtClean="0"/>
            </a:br>
            <a:r>
              <a:rPr lang="en-US" b="0" dirty="0" smtClean="0"/>
              <a:t>responding to client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875689" y="130443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876555" y="200075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875689" y="277352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7381413">
            <a:off x="1057335" y="2628435"/>
            <a:ext cx="2531096" cy="430215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ight Arrow 30"/>
          <p:cNvSpPr/>
          <p:nvPr/>
        </p:nvSpPr>
        <p:spPr bwMode="auto">
          <a:xfrm rot="14375597">
            <a:off x="2826852" y="3640491"/>
            <a:ext cx="1145755" cy="411978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ight Arrow 31"/>
          <p:cNvSpPr/>
          <p:nvPr/>
        </p:nvSpPr>
        <p:spPr bwMode="auto">
          <a:xfrm rot="13623158">
            <a:off x="3016161" y="3156478"/>
            <a:ext cx="2593364" cy="411978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365" y="6021288"/>
            <a:ext cx="642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Transactions only stall on disk write at commit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 animBg="1"/>
      <p:bldP spid="26" grpId="0"/>
      <p:bldP spid="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947617" y="6021288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is sufficient to maintain durable consistent state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867" y="1304764"/>
            <a:ext cx="3935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On failure: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 smtClean="0"/>
              <a:t>Replay log to reproduce</a:t>
            </a:r>
            <a:br>
              <a:rPr lang="en-US" b="0" dirty="0" smtClean="0"/>
            </a:br>
            <a:r>
              <a:rPr lang="en-US" b="0" dirty="0" smtClean="0"/>
              <a:t>state at the time of failure.</a:t>
            </a:r>
            <a:br>
              <a:rPr lang="en-US" b="0" dirty="0" smtClean="0"/>
            </a:br>
            <a:r>
              <a:rPr lang="en-US" b="0" dirty="0" smtClean="0"/>
              <a:t>Fetch necessary store pages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 smtClean="0"/>
              <a:t>Apply undo to remove</a:t>
            </a:r>
            <a:br>
              <a:rPr lang="en-US" b="0" dirty="0" smtClean="0"/>
            </a:br>
            <a:r>
              <a:rPr lang="en-US" b="0" dirty="0" smtClean="0"/>
              <a:t>any in-flight transactions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1511660" y="5077917"/>
            <a:ext cx="6696744" cy="411978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1506804" y="5505653"/>
            <a:ext cx="6696744" cy="411978"/>
          </a:xfrm>
          <a:prstGeom prst="rightArrow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2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614203" y="6021288"/>
            <a:ext cx="7903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Optimizations necessary for disk now only get in the way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5793" y="1328242"/>
            <a:ext cx="409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Overheads: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Serialized log introduces large</a:t>
            </a:r>
            <a:br>
              <a:rPr lang="en-US" b="0" dirty="0" smtClean="0"/>
            </a:br>
            <a:r>
              <a:rPr lang="en-US" b="0" dirty="0" smtClean="0"/>
              <a:t>code paths and high contention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Frequent page flushing creates</a:t>
            </a:r>
            <a:br>
              <a:rPr lang="en-US" b="0" dirty="0" smtClean="0"/>
            </a:br>
            <a:r>
              <a:rPr lang="en-US" b="0" dirty="0" smtClean="0"/>
              <a:t>contention on hot page latches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Page and log flusher threads</a:t>
            </a:r>
            <a:br>
              <a:rPr lang="en-US" b="0" dirty="0" smtClean="0"/>
            </a:br>
            <a:r>
              <a:rPr lang="en-US" b="0" dirty="0" smtClean="0"/>
              <a:t>use CPU time</a:t>
            </a:r>
          </a:p>
        </p:txBody>
      </p:sp>
    </p:spTree>
    <p:extLst>
      <p:ext uri="{BB962C8B-B14F-4D97-AF65-F5344CB8AC3E}">
        <p14:creationId xmlns:p14="http://schemas.microsoft.com/office/powerpoint/2010/main" val="34626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analytics </a:t>
            </a:r>
            <a:r>
              <a:rPr lang="en-US" baseline="0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4944305"/>
            <a:ext cx="8229600" cy="168905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ADMS 2011 – Flash-specific query planning for scans/joins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Negative result.  Queries rarely 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96036" y="1327491"/>
            <a:ext cx="3996444" cy="3325645"/>
            <a:chOff x="1939639" y="2379790"/>
            <a:chExt cx="4504569" cy="3748482"/>
          </a:xfrm>
        </p:grpSpPr>
        <p:grpSp>
          <p:nvGrpSpPr>
            <p:cNvPr id="5" name="Group 4"/>
            <p:cNvGrpSpPr/>
            <p:nvPr/>
          </p:nvGrpSpPr>
          <p:grpSpPr>
            <a:xfrm>
              <a:off x="1939639" y="2379790"/>
              <a:ext cx="4504569" cy="3748482"/>
              <a:chOff x="1939639" y="2420888"/>
              <a:chExt cx="4504569" cy="374848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55776" y="2420888"/>
                <a:ext cx="3888432" cy="3240360"/>
                <a:chOff x="2555776" y="2420888"/>
                <a:chExt cx="3888432" cy="324036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71600" y="4041068"/>
                  <a:ext cx="324036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2555776" y="5661248"/>
                  <a:ext cx="3888432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595739" y="5769260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Selectivity (%)</a:t>
                </a:r>
                <a:endParaRPr lang="en-US" b="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207387" y="3841013"/>
                <a:ext cx="1864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Runtime (time)</a:t>
                </a:r>
                <a:endParaRPr lang="en-US" b="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91780" y="2775834"/>
              <a:ext cx="3708412" cy="432048"/>
              <a:chOff x="2591780" y="2816932"/>
              <a:chExt cx="3708412" cy="432048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2591780" y="3248980"/>
                <a:ext cx="370841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670110" y="2816932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Relation scan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966558">
              <a:off x="2337182" y="2451798"/>
              <a:ext cx="3721021" cy="2592288"/>
              <a:chOff x="2579171" y="2420888"/>
              <a:chExt cx="3721021" cy="25922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591780" y="2420888"/>
                <a:ext cx="3708412" cy="25922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 rot="19503165">
                <a:off x="2579171" y="4041068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Index scan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rot="5400000">
              <a:off x="3131840" y="4005064"/>
              <a:ext cx="324036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77861" y="1601505"/>
            <a:ext cx="43460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Flash favors random data access</a:t>
            </a:r>
          </a:p>
          <a:p>
            <a:pPr algn="l"/>
            <a:r>
              <a:rPr lang="en-US" sz="2200" b="0" dirty="0" smtClean="0"/>
              <a:t>relative to disk.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Ex: Scans that return &lt; 10% of</a:t>
            </a:r>
          </a:p>
          <a:p>
            <a:pPr algn="l"/>
            <a:r>
              <a:rPr lang="en-US" sz="2200" b="0" dirty="0" smtClean="0"/>
              <a:t>table should use index, &gt; 10%</a:t>
            </a:r>
          </a:p>
          <a:p>
            <a:pPr algn="l"/>
            <a:r>
              <a:rPr lang="en-US" sz="2200" b="0" dirty="0" smtClean="0"/>
              <a:t>scan entire table.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Expect to shift right with Flash</a:t>
            </a:r>
          </a:p>
        </p:txBody>
      </p: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052" name="Picture 4" descr="http://www.stec-inc.com/wp-content/uploads/2013/03/DRAM_DD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42134"/>
            <a:ext cx="4762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12060" y="1016732"/>
            <a:ext cx="32608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Persist updates in place</a:t>
            </a:r>
          </a:p>
          <a:p>
            <a:pPr algn="l"/>
            <a:r>
              <a:rPr lang="en-US" b="0" dirty="0" smtClean="0"/>
              <a:t>No more redo log</a:t>
            </a:r>
            <a:br>
              <a:rPr lang="en-US" b="0" dirty="0" smtClean="0"/>
            </a:br>
            <a:r>
              <a:rPr lang="en-US" b="0" dirty="0" smtClean="0"/>
              <a:t>No replay at recovery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Requires per-action log to</a:t>
            </a:r>
            <a:br>
              <a:rPr lang="en-US" b="0" dirty="0" smtClean="0"/>
            </a:br>
            <a:r>
              <a:rPr lang="en-US" b="0" dirty="0" smtClean="0"/>
              <a:t>make page updates atomic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Requires </a:t>
            </a:r>
            <a:r>
              <a:rPr lang="en-US" b="0" i="1" dirty="0" smtClean="0"/>
              <a:t>persist barriers</a:t>
            </a:r>
            <a:r>
              <a:rPr lang="en-US" b="0" dirty="0" smtClean="0"/>
              <a:t>,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causing transaction to stall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116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317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118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19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120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321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12060" y="4037002"/>
            <a:ext cx="3275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Undo logs now transaction</a:t>
            </a:r>
            <a:br>
              <a:rPr lang="en-US" b="0" dirty="0" smtClean="0"/>
            </a:br>
            <a:r>
              <a:rPr lang="en-US" b="0" dirty="0" smtClean="0"/>
              <a:t>local.  Transactions commit</a:t>
            </a:r>
            <a:br>
              <a:rPr lang="en-US" b="0" dirty="0" smtClean="0"/>
            </a:br>
            <a:r>
              <a:rPr lang="en-US" b="0" dirty="0" smtClean="0"/>
              <a:t>by persistently invalidating</a:t>
            </a:r>
            <a:br>
              <a:rPr lang="en-US" b="0" dirty="0" smtClean="0"/>
            </a:br>
            <a:r>
              <a:rPr lang="en-US" b="0" dirty="0" smtClean="0"/>
              <a:t>undo logs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95" y="6021288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 centralized log, but transactions incur persist delays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2359E-6 L -0.196 0.1725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8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4348E-6 L 0.05521 -0.053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6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04348E-6 L -0.14167 0.10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0.22743 -0.054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2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9" grpId="0"/>
      <p:bldP spid="20" grpId="0"/>
      <p:bldP spid="21" grpId="0" animBg="1"/>
      <p:bldP spid="22" grpId="0"/>
      <p:bldP spid="27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recovery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low persist barrier latency </a:t>
            </a:r>
            <a:r>
              <a:rPr lang="en-US" i="1" dirty="0" smtClean="0"/>
              <a:t>In-Place Updates</a:t>
            </a:r>
            <a:r>
              <a:rPr lang="en-US" dirty="0" smtClean="0"/>
              <a:t> will outperform </a:t>
            </a:r>
            <a:r>
              <a:rPr lang="en-US" i="1" dirty="0" smtClean="0"/>
              <a:t>NVRAM Disk-Replacement</a:t>
            </a:r>
          </a:p>
          <a:p>
            <a:r>
              <a:rPr lang="en-US" dirty="0" smtClean="0"/>
              <a:t>As persist barrier delay increases </a:t>
            </a:r>
            <a:r>
              <a:rPr lang="en-US" i="1" dirty="0" smtClean="0"/>
              <a:t>NVRAM Disk-Replacement </a:t>
            </a:r>
            <a:r>
              <a:rPr lang="en-US" dirty="0" smtClean="0"/>
              <a:t>eventually wins</a:t>
            </a:r>
          </a:p>
          <a:p>
            <a:pPr lvl="1"/>
            <a:r>
              <a:rPr lang="en-US" dirty="0" smtClean="0"/>
              <a:t>Where is this break even point?</a:t>
            </a:r>
          </a:p>
          <a:p>
            <a:pPr lvl="1"/>
            <a:r>
              <a:rPr lang="en-US" dirty="0" smtClean="0"/>
              <a:t>Can we provide a design to simultaneously minimize software overhead and barriers?</a:t>
            </a:r>
          </a:p>
          <a:p>
            <a:r>
              <a:rPr lang="en-US" i="1" dirty="0" smtClean="0"/>
              <a:t>NVRAM Group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Disk Group Commit</a:t>
            </a:r>
          </a:p>
          <a:p>
            <a:pPr lvl="1"/>
            <a:r>
              <a:rPr lang="en-US" dirty="0" smtClean="0"/>
              <a:t>Defer transaction commit to commit transactions in batches.</a:t>
            </a:r>
          </a:p>
          <a:p>
            <a:r>
              <a:rPr lang="en-US" dirty="0" smtClean="0"/>
              <a:t>Transactions write to volatile staging buffer</a:t>
            </a:r>
          </a:p>
          <a:p>
            <a:r>
              <a:rPr lang="en-US" dirty="0" smtClean="0"/>
              <a:t>Transactions </a:t>
            </a:r>
            <a:r>
              <a:rPr lang="en-US" dirty="0" err="1" smtClean="0"/>
              <a:t>quiesce</a:t>
            </a:r>
            <a:r>
              <a:rPr lang="en-US" dirty="0" smtClean="0"/>
              <a:t> between batches</a:t>
            </a:r>
          </a:p>
          <a:p>
            <a:pPr lvl="1"/>
            <a:r>
              <a:rPr lang="en-US" dirty="0" err="1" smtClean="0"/>
              <a:t>Quiesced</a:t>
            </a:r>
            <a:r>
              <a:rPr lang="en-US" dirty="0" smtClean="0"/>
              <a:t> time must be small relative to batch</a:t>
            </a:r>
          </a:p>
          <a:p>
            <a:r>
              <a:rPr lang="en-US" dirty="0" smtClean="0"/>
              <a:t>When batch completes first persist log (copy) of all batch updates, then all updates in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719" y="6021288"/>
            <a:ext cx="913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No </a:t>
            </a:r>
            <a:r>
              <a:rPr lang="en-US" sz="2400" b="0" i="1" dirty="0" smtClean="0">
                <a:solidFill>
                  <a:srgbClr val="FF0909"/>
                </a:solidFill>
              </a:rPr>
              <a:t>centralized logging, minimal barriers, but increases </a:t>
            </a:r>
            <a:r>
              <a:rPr lang="en-US" sz="2400" b="0" i="1" dirty="0" err="1" smtClean="0">
                <a:solidFill>
                  <a:srgbClr val="FF0909"/>
                </a:solidFill>
              </a:rPr>
              <a:t>xct</a:t>
            </a:r>
            <a:r>
              <a:rPr lang="en-US" sz="2400" b="0" i="1" dirty="0" smtClean="0">
                <a:solidFill>
                  <a:srgbClr val="FF0909"/>
                </a:solidFill>
              </a:rPr>
              <a:t>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Commit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</a:t>
            </a:r>
            <a:r>
              <a:rPr lang="en-US" baseline="0" dirty="0" smtClean="0"/>
              <a:t> only allows so much room</a:t>
            </a:r>
          </a:p>
          <a:p>
            <a:r>
              <a:rPr lang="en-US" baseline="0" dirty="0" smtClean="0"/>
              <a:t>Group Commit large software effort</a:t>
            </a:r>
          </a:p>
          <a:p>
            <a:pPr lvl="1"/>
            <a:r>
              <a:rPr lang="en-US" dirty="0" smtClean="0"/>
              <a:t>Useful</a:t>
            </a:r>
            <a:r>
              <a:rPr lang="en-US" baseline="0" dirty="0" smtClean="0"/>
              <a:t> mechanism for NVRAM persistence (not just OLTP)</a:t>
            </a:r>
          </a:p>
          <a:p>
            <a:pPr lvl="0"/>
            <a:r>
              <a:rPr lang="en-US" dirty="0" smtClean="0"/>
              <a:t>Intend to include:</a:t>
            </a:r>
          </a:p>
          <a:p>
            <a:pPr lvl="1"/>
            <a:r>
              <a:rPr lang="en-US" dirty="0" smtClean="0"/>
              <a:t>Description of new data structures to efficiently track and log dirty regions</a:t>
            </a:r>
          </a:p>
          <a:p>
            <a:pPr lvl="1"/>
            <a:r>
              <a:rPr lang="en-US" dirty="0" smtClean="0"/>
              <a:t>Batch</a:t>
            </a:r>
            <a:r>
              <a:rPr lang="en-US" baseline="0" dirty="0" smtClean="0"/>
              <a:t> management to quickly persist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read latency may be up to 5x DRAM read latency [IBM]</a:t>
            </a:r>
          </a:p>
          <a:p>
            <a:pPr lvl="1"/>
            <a:r>
              <a:rPr lang="en-US" dirty="0" smtClean="0"/>
              <a:t>Greater if not connected via main memory bus</a:t>
            </a:r>
          </a:p>
          <a:p>
            <a:r>
              <a:rPr lang="en-US" dirty="0" smtClean="0"/>
              <a:t>Require DRAM/on-chip cache to accelerate reads</a:t>
            </a:r>
          </a:p>
          <a:p>
            <a:r>
              <a:rPr lang="en-US" dirty="0" smtClean="0"/>
              <a:t>Traditional software-managed DRAM buffer pool or hardware-managed DRAM cache?</a:t>
            </a:r>
          </a:p>
          <a:p>
            <a:pPr lvl="1"/>
            <a:r>
              <a:rPr lang="en-US" dirty="0" smtClean="0"/>
              <a:t>Depends on capacity necessary to improve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Shore-MT with </a:t>
            </a:r>
            <a:r>
              <a:rPr lang="en-US" dirty="0" err="1" smtClean="0"/>
              <a:t>Aether</a:t>
            </a:r>
            <a:r>
              <a:rPr lang="en-US" dirty="0" smtClean="0"/>
              <a:t> logging</a:t>
            </a:r>
          </a:p>
          <a:p>
            <a:r>
              <a:rPr lang="en-US" dirty="0" smtClean="0"/>
              <a:t>Run Shore on </a:t>
            </a:r>
            <a:r>
              <a:rPr lang="en-US" i="1" dirty="0" smtClean="0"/>
              <a:t>real hardware</a:t>
            </a:r>
            <a:endParaRPr lang="en-US" dirty="0" smtClean="0"/>
          </a:p>
          <a:p>
            <a:pPr lvl="1"/>
            <a:r>
              <a:rPr lang="en-US" dirty="0" smtClean="0"/>
              <a:t>Log and Stores on </a:t>
            </a:r>
            <a:r>
              <a:rPr lang="en-US" dirty="0" err="1" smtClean="0"/>
              <a:t>RAMDisk</a:t>
            </a:r>
            <a:endParaRPr lang="en-US" dirty="0" smtClean="0"/>
          </a:p>
          <a:p>
            <a:pPr lvl="1"/>
            <a:r>
              <a:rPr lang="en-US" dirty="0" smtClean="0"/>
              <a:t>Introduce precise delays (20ns precision using x86 RDTSCP) to model persist barrier latency</a:t>
            </a:r>
          </a:p>
          <a:p>
            <a:pPr lvl="1"/>
            <a:r>
              <a:rPr lang="en-US" dirty="0" smtClean="0"/>
              <a:t>Model persist bandwidth constraints with shared variable reservation</a:t>
            </a:r>
          </a:p>
          <a:p>
            <a:r>
              <a:rPr lang="en-US" dirty="0" smtClean="0"/>
              <a:t>Build recovery mechanisms in Shore</a:t>
            </a:r>
          </a:p>
          <a:p>
            <a:pPr lvl="1"/>
            <a:r>
              <a:rPr lang="en-US" dirty="0" smtClean="0"/>
              <a:t>Rely on dirty bit fields to track how much of buffer pool is written during transaction/page latch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performance analysis</a:t>
            </a:r>
          </a:p>
          <a:p>
            <a:pPr lvl="1"/>
            <a:r>
              <a:rPr lang="en-US" dirty="0" smtClean="0"/>
              <a:t>Use PIN [Intel] to create NVRAM memory trace</a:t>
            </a:r>
          </a:p>
          <a:p>
            <a:pPr lvl="1"/>
            <a:r>
              <a:rPr lang="en-US" dirty="0" smtClean="0"/>
              <a:t>Simulate page cache</a:t>
            </a:r>
          </a:p>
          <a:p>
            <a:pPr lvl="1"/>
            <a:r>
              <a:rPr lang="en-US" dirty="0" smtClean="0"/>
              <a:t>Calculate average stall per page latch.  Insert in timing model</a:t>
            </a:r>
          </a:p>
          <a:p>
            <a:r>
              <a:rPr lang="en-US" dirty="0" smtClean="0"/>
              <a:t>three workloads</a:t>
            </a:r>
          </a:p>
          <a:p>
            <a:pPr lvl="1"/>
            <a:r>
              <a:rPr lang="en-US" b="1" dirty="0" smtClean="0"/>
              <a:t>TPCB</a:t>
            </a:r>
          </a:p>
          <a:p>
            <a:pPr lvl="1"/>
            <a:r>
              <a:rPr lang="en-US" dirty="0" smtClean="0"/>
              <a:t>TPCC</a:t>
            </a:r>
          </a:p>
          <a:p>
            <a:pPr lvl="1"/>
            <a:r>
              <a:rPr lang="en-US" dirty="0" smtClean="0"/>
              <a:t>TATP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</a:t>
            </a:r>
            <a:r>
              <a:rPr lang="en-US" baseline="0" dirty="0" smtClean="0"/>
              <a:t> to include detailed study of timing model and bandwidth reservation</a:t>
            </a:r>
          </a:p>
          <a:p>
            <a:r>
              <a:rPr lang="en-US" baseline="0" dirty="0" smtClean="0"/>
              <a:t>More detail</a:t>
            </a:r>
          </a:p>
          <a:p>
            <a:r>
              <a:rPr lang="en-US" dirty="0" smtClean="0"/>
              <a:t>Quantify</a:t>
            </a:r>
            <a:r>
              <a:rPr lang="en-US" baseline="0" dirty="0" smtClean="0"/>
              <a:t> accuracy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1700" y="1124744"/>
            <a:ext cx="5616624" cy="4608512"/>
            <a:chOff x="900113" y="233363"/>
            <a:chExt cx="7343775" cy="639127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33363"/>
              <a:ext cx="73437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2614017"/>
              <a:ext cx="369570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37" y="6021288"/>
            <a:ext cx="872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Caches likely required but  even small capacity largely effective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35696" y="872716"/>
            <a:ext cx="5652628" cy="4912403"/>
            <a:chOff x="904875" y="233363"/>
            <a:chExt cx="7334250" cy="63912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75" y="233363"/>
              <a:ext cx="7334250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24744"/>
              <a:ext cx="270510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09" y="6021288"/>
            <a:ext cx="811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B-Trees, append-heavy, and small tables cache effectively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management benefits from NVRAM’s low-latency persistent writes</a:t>
            </a:r>
          </a:p>
          <a:p>
            <a:r>
              <a:rPr lang="en-US" dirty="0" smtClean="0"/>
              <a:t>Existing systems not optimized for NVRAM</a:t>
            </a:r>
          </a:p>
          <a:p>
            <a:pPr lvl="1"/>
            <a:r>
              <a:rPr lang="en-US" dirty="0" smtClean="0"/>
              <a:t>Disk optimizations impose unnecessary overheads</a:t>
            </a:r>
          </a:p>
          <a:p>
            <a:pPr lvl="1"/>
            <a:r>
              <a:rPr lang="en-US" dirty="0" smtClean="0"/>
              <a:t>Greater-than-DRAM read latency</a:t>
            </a:r>
          </a:p>
          <a:p>
            <a:pPr lvl="1"/>
            <a:r>
              <a:rPr lang="en-US" i="1" dirty="0" smtClean="0"/>
              <a:t>Persist barriers</a:t>
            </a:r>
            <a:r>
              <a:rPr lang="en-US" dirty="0" smtClean="0"/>
              <a:t> introduce delays to enforce persist order necessary for recovery</a:t>
            </a:r>
            <a:endParaRPr lang="en-US" i="1" dirty="0" smtClean="0"/>
          </a:p>
          <a:p>
            <a:r>
              <a:rPr lang="en-US" dirty="0" smtClean="0"/>
              <a:t>Under review at VLDB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1843" y="1088740"/>
            <a:ext cx="5800315" cy="4945377"/>
            <a:chOff x="823913" y="233363"/>
            <a:chExt cx="7496175" cy="63912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913" y="233363"/>
              <a:ext cx="74961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140968"/>
              <a:ext cx="4400550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555" y="6021288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useful above 2µs but increases </a:t>
            </a:r>
            <a:r>
              <a:rPr lang="en-US" sz="2400" b="0" i="1" dirty="0" err="1" smtClean="0">
                <a:solidFill>
                  <a:srgbClr val="FF0909"/>
                </a:solidFill>
              </a:rPr>
              <a:t>xct</a:t>
            </a:r>
            <a:r>
              <a:rPr lang="en-US" sz="2400" b="0" i="1" dirty="0" smtClean="0">
                <a:solidFill>
                  <a:srgbClr val="FF0909"/>
                </a:solidFill>
              </a:rPr>
              <a:t>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980726"/>
            <a:ext cx="6444716" cy="5040562"/>
            <a:chOff x="461963" y="233363"/>
            <a:chExt cx="8220075" cy="63912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63" y="233363"/>
              <a:ext cx="82200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836" y="2600908"/>
              <a:ext cx="4619625" cy="207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311" y="6021288"/>
            <a:ext cx="82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Batching increases throughput with less-than-disk latencies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2220" y="1628800"/>
            <a:ext cx="22557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Shown for 3µs</a:t>
            </a:r>
            <a:br>
              <a:rPr lang="en-US" b="0" dirty="0" smtClean="0"/>
            </a:br>
            <a:r>
              <a:rPr lang="en-US" b="0" dirty="0" smtClean="0"/>
              <a:t>persist barrier</a:t>
            </a:r>
            <a:br>
              <a:rPr lang="en-US" b="0" dirty="0" smtClean="0"/>
            </a:br>
            <a:r>
              <a:rPr lang="en-US" b="0" dirty="0" smtClean="0"/>
              <a:t>latency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Normalized to 0µs</a:t>
            </a:r>
            <a:br>
              <a:rPr lang="en-US" b="0" dirty="0" smtClean="0"/>
            </a:br>
            <a:r>
              <a:rPr lang="en-US" b="0" dirty="0" smtClean="0"/>
              <a:t>In-place updates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24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 to include quantitative</a:t>
            </a:r>
            <a:r>
              <a:rPr lang="en-US" baseline="0" dirty="0" smtClean="0"/>
              <a:t> study of:</a:t>
            </a:r>
          </a:p>
          <a:p>
            <a:pPr lvl="1"/>
            <a:r>
              <a:rPr lang="en-US" dirty="0" smtClean="0"/>
              <a:t>Persist bandwidth required for each mechanism</a:t>
            </a:r>
          </a:p>
          <a:p>
            <a:pPr lvl="2"/>
            <a:r>
              <a:rPr lang="en-US" dirty="0" smtClean="0"/>
              <a:t>Group commit is </a:t>
            </a:r>
            <a:r>
              <a:rPr lang="en-US" dirty="0" err="1" smtClean="0"/>
              <a:t>bursty</a:t>
            </a:r>
            <a:r>
              <a:rPr lang="en-US" dirty="0" smtClean="0"/>
              <a:t>, required more bandwidth</a:t>
            </a:r>
          </a:p>
          <a:p>
            <a:pPr lvl="1"/>
            <a:r>
              <a:rPr lang="en-US" dirty="0" smtClean="0"/>
              <a:t>Device lifetime</a:t>
            </a:r>
            <a:r>
              <a:rPr lang="en-US" baseline="0" dirty="0" smtClean="0"/>
              <a:t> due to write endurance</a:t>
            </a:r>
          </a:p>
          <a:p>
            <a:pPr lvl="2"/>
            <a:r>
              <a:rPr lang="en-US" dirty="0" smtClean="0"/>
              <a:t>Each recovery mechanism</a:t>
            </a:r>
            <a:r>
              <a:rPr lang="en-US" baseline="0" dirty="0" smtClean="0"/>
              <a:t> produces varying quantity of persists and distributes persists across addresses/cells differently</a:t>
            </a:r>
          </a:p>
          <a:p>
            <a:pPr lvl="2"/>
            <a:r>
              <a:rPr lang="en-US" dirty="0" smtClean="0"/>
              <a:t>Prior work imagines hardware to distribute writes to the same address across numerous cells.  Consider device lifetime with hardware ware-leveling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not yet optimized for NVRAM</a:t>
            </a:r>
          </a:p>
          <a:p>
            <a:r>
              <a:rPr lang="en-US" dirty="0" smtClean="0"/>
              <a:t>I outline</a:t>
            </a:r>
            <a:r>
              <a:rPr lang="en-US" baseline="0" dirty="0" smtClean="0"/>
              <a:t> an interesting methodology to evaluate devices that aren’t readily available</a:t>
            </a:r>
          </a:p>
          <a:p>
            <a:r>
              <a:rPr lang="en-US" baseline="0" dirty="0" smtClean="0"/>
              <a:t>I consider the effect of increased read latency on caching architectures for NVRAM</a:t>
            </a:r>
          </a:p>
          <a:p>
            <a:r>
              <a:rPr lang="en-US" baseline="0" dirty="0" smtClean="0"/>
              <a:t>I observe that disk optimizations introduce substantial software overheads and propose new designs to avoid these overheads and persist barriers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persist barriers implemented?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intuitive programming models to reason about NVRAM persistence</a:t>
            </a:r>
          </a:p>
          <a:p>
            <a:pPr lvl="1"/>
            <a:r>
              <a:rPr lang="en-US" dirty="0" smtClean="0"/>
              <a:t>Disk interface</a:t>
            </a:r>
            <a:r>
              <a:rPr lang="en-US" baseline="0" dirty="0" smtClean="0"/>
              <a:t> – flush cache lines and sync.  Must know data cache lines and produces delays</a:t>
            </a:r>
          </a:p>
          <a:p>
            <a:pPr lvl="1"/>
            <a:r>
              <a:rPr lang="en-US" baseline="0" dirty="0" smtClean="0"/>
              <a:t>DRAM interface – cannot control write order</a:t>
            </a:r>
          </a:p>
          <a:p>
            <a:pPr lvl="1"/>
            <a:r>
              <a:rPr lang="en-US" baseline="0" dirty="0" smtClean="0"/>
              <a:t>Perform all 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818" y="5697252"/>
            <a:ext cx="87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Performance/programmability tradeoff like 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430" y="5733256"/>
            <a:ext cx="6845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Improved 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537" y="3460938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Might 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memory 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order must be enforced across threads</a:t>
            </a:r>
          </a:p>
          <a:p>
            <a:pPr lvl="1"/>
            <a:r>
              <a:rPr lang="en-US" dirty="0" smtClean="0"/>
              <a:t>Leverage consistency to determine persist order</a:t>
            </a:r>
          </a:p>
          <a:p>
            <a:r>
              <a:rPr lang="en-US" dirty="0" smtClean="0"/>
              <a:t>Extend memory consistency with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7509" y="5733256"/>
            <a:ext cx="548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Persistent Memory Consistency (PMC)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Memory Consistency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High performance recoverable data structures with minimal software modifications</a:t>
            </a:r>
          </a:p>
          <a:p>
            <a:r>
              <a:rPr lang="en-US" baseline="0" dirty="0" smtClean="0"/>
              <a:t>Demonstrate new consistency models and reason about their performance</a:t>
            </a:r>
          </a:p>
          <a:p>
            <a:r>
              <a:rPr lang="en-US" baseline="0" dirty="0" smtClean="0"/>
              <a:t>Future: evaluate models and data structures</a:t>
            </a:r>
          </a:p>
          <a:p>
            <a:r>
              <a:rPr lang="en-US" i="1" baseline="0" dirty="0" smtClean="0"/>
              <a:t>motivate</a:t>
            </a:r>
            <a:r>
              <a:rPr lang="en-US" i="0" baseline="0" dirty="0" smtClean="0"/>
              <a:t> PMC as necessary and effective, don’t consider precise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 about persist performance</a:t>
            </a:r>
          </a:p>
          <a:p>
            <a:pPr lvl="1"/>
            <a:r>
              <a:rPr lang="en-US" dirty="0" smtClean="0"/>
              <a:t>What makes</a:t>
            </a:r>
            <a:r>
              <a:rPr lang="en-US" baseline="0" dirty="0" smtClean="0"/>
              <a:t> a high-performance consistency model?</a:t>
            </a:r>
          </a:p>
          <a:p>
            <a:pPr lvl="0"/>
            <a:r>
              <a:rPr lang="en-US" dirty="0" smtClean="0"/>
              <a:t>Demonstrate a simple data structure</a:t>
            </a:r>
          </a:p>
          <a:p>
            <a:pPr lvl="0"/>
            <a:r>
              <a:rPr lang="en-US" dirty="0" smtClean="0"/>
              <a:t>Introduce</a:t>
            </a:r>
            <a:r>
              <a:rPr lang="en-US" baseline="0" dirty="0" smtClean="0"/>
              <a:t>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main memory systems not equipped for durability</a:t>
            </a:r>
          </a:p>
          <a:p>
            <a:pPr lvl="1"/>
            <a:r>
              <a:rPr lang="en-US" baseline="0" dirty="0" smtClean="0"/>
              <a:t>Cannot</a:t>
            </a:r>
            <a:r>
              <a:rPr lang="en-US" dirty="0" smtClean="0"/>
              <a:t> order writes to the device (persist barrier)</a:t>
            </a:r>
          </a:p>
          <a:p>
            <a:pPr lvl="1"/>
            <a:r>
              <a:rPr lang="en-US" dirty="0" smtClean="0"/>
              <a:t>Programming interfaces do not imply persist order</a:t>
            </a:r>
            <a:endParaRPr lang="en-US" baseline="0" dirty="0" smtClean="0"/>
          </a:p>
          <a:p>
            <a:r>
              <a:rPr lang="en-US" dirty="0" smtClean="0"/>
              <a:t>Similar to </a:t>
            </a:r>
            <a:r>
              <a:rPr lang="en-US" i="1" dirty="0" smtClean="0"/>
              <a:t>memory</a:t>
            </a:r>
            <a:r>
              <a:rPr lang="en-US" baseline="0" dirty="0" smtClean="0"/>
              <a:t> </a:t>
            </a:r>
            <a:r>
              <a:rPr lang="en-US" i="1" baseline="0" dirty="0" smtClean="0"/>
              <a:t>consistency models</a:t>
            </a:r>
          </a:p>
          <a:p>
            <a:pPr lvl="1"/>
            <a:r>
              <a:rPr lang="en-US" dirty="0" smtClean="0"/>
              <a:t>Define order that </a:t>
            </a:r>
            <a:r>
              <a:rPr lang="en-US" i="1" dirty="0" smtClean="0"/>
              <a:t>writes</a:t>
            </a:r>
            <a:r>
              <a:rPr lang="en-US" dirty="0" smtClean="0"/>
              <a:t> observed</a:t>
            </a:r>
          </a:p>
          <a:p>
            <a:pPr lvl="1"/>
            <a:r>
              <a:rPr lang="en-US" dirty="0" smtClean="0"/>
              <a:t>Persistence defines order that </a:t>
            </a:r>
            <a:r>
              <a:rPr lang="en-US" i="1" dirty="0" smtClean="0"/>
              <a:t>persists</a:t>
            </a:r>
            <a:r>
              <a:rPr lang="en-US" dirty="0" smtClean="0"/>
              <a:t> observed</a:t>
            </a:r>
          </a:p>
          <a:p>
            <a:r>
              <a:rPr lang="en-US" dirty="0" smtClean="0"/>
              <a:t>Ongoing: Persistent Memory Consistency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throughput/parallelism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330" y="5625244"/>
            <a:ext cx="869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persist order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Define/Constrain the order of</a:t>
            </a:r>
            <a:r>
              <a:rPr lang="en-US" baseline="0" dirty="0" smtClean="0"/>
              <a:t> persists</a:t>
            </a:r>
          </a:p>
          <a:p>
            <a:pPr lvl="1"/>
            <a:r>
              <a:rPr lang="en-US" dirty="0" smtClean="0"/>
              <a:t>Parallel persists in single-threaded code</a:t>
            </a:r>
            <a:endParaRPr lang="en-US" baseline="0" dirty="0" smtClean="0"/>
          </a:p>
          <a:p>
            <a:pPr lvl="1"/>
            <a:r>
              <a:rPr lang="en-US" baseline="0" dirty="0" smtClean="0"/>
              <a:t>Consistency and persistence -- does thread reading persistent value from 2nd thread imply order?</a:t>
            </a:r>
          </a:p>
          <a:p>
            <a:pPr lvl="1"/>
            <a:r>
              <a:rPr lang="en-US" dirty="0" smtClean="0"/>
              <a:t>Sync – how to enforce that execution state equals persistent state</a:t>
            </a:r>
          </a:p>
          <a:p>
            <a:r>
              <a:rPr lang="en-US" dirty="0" smtClean="0"/>
              <a:t>Implementation is separate!</a:t>
            </a:r>
          </a:p>
          <a:p>
            <a:pPr lvl="1"/>
            <a:r>
              <a:rPr lang="en-US" dirty="0" smtClean="0"/>
              <a:t>Implementations allow any optimization so long as </a:t>
            </a:r>
            <a:r>
              <a:rPr lang="en-US" i="1" dirty="0" smtClean="0"/>
              <a:t>appearance</a:t>
            </a:r>
            <a:r>
              <a:rPr lang="en-US" dirty="0" smtClean="0"/>
              <a:t> of model is maintained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persistent 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to 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503" y="5883659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counter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Sequential Consistency (PSC)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Tail LSN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040" y="382504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5636" y="3994028"/>
            <a:ext cx="29482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Assume: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 byte entries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8 byte atomic persist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100ns persist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Can insert every 1.4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 µ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1426" y="5847655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consistency 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cross-thread ordering</a:t>
            </a:r>
          </a:p>
          <a:p>
            <a:r>
              <a:rPr lang="en-US" dirty="0" smtClean="0"/>
              <a:t>Within thread all persists in program order</a:t>
            </a:r>
          </a:p>
          <a:p>
            <a:r>
              <a:rPr lang="en-US" dirty="0" smtClean="0"/>
              <a:t>Enforcing order across threads: 1</a:t>
            </a:r>
            <a:r>
              <a:rPr lang="en-US" baseline="30000" dirty="0" smtClean="0"/>
              <a:t>st</a:t>
            </a:r>
            <a:r>
              <a:rPr lang="en-US" dirty="0" smtClean="0"/>
              <a:t> thread inserts </a:t>
            </a:r>
            <a:r>
              <a:rPr lang="en-US" i="1" dirty="0" smtClean="0"/>
              <a:t>persist-before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thread </a:t>
            </a:r>
            <a:r>
              <a:rPr lang="en-US" i="1" dirty="0" smtClean="0"/>
              <a:t>persist-after</a:t>
            </a:r>
          </a:p>
          <a:p>
            <a:pPr lvl="1"/>
            <a:r>
              <a:rPr lang="en-US" dirty="0" smtClean="0"/>
              <a:t>Any data sharing between threads implies order</a:t>
            </a:r>
          </a:p>
          <a:p>
            <a:pPr lvl="1"/>
            <a:r>
              <a:rPr lang="en-US" dirty="0" smtClean="0"/>
              <a:t>Similar to release-acquire semantics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3821377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3849680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404997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5057994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407828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5057994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481197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407828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5549170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Single-thread constraint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4613066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602767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1158820"/>
            <a:ext cx="81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persist_after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 counter persists after 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persist_before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counter persists before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</a:p>
        </p:txBody>
      </p:sp>
    </p:spTree>
    <p:extLst>
      <p:ext uri="{BB962C8B-B14F-4D97-AF65-F5344CB8AC3E}">
        <p14:creationId xmlns:p14="http://schemas.microsoft.com/office/powerpoint/2010/main" val="4869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4210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448780"/>
            <a:ext cx="634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dependencies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923928" y="1848890"/>
            <a:ext cx="103829" cy="5359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27942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work (not included)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and Abstracting Total Data Center Power</a:t>
            </a:r>
          </a:p>
          <a:p>
            <a:pPr lvl="1"/>
            <a:r>
              <a:rPr lang="en-US" dirty="0" smtClean="0"/>
              <a:t>WEED 2009</a:t>
            </a:r>
          </a:p>
          <a:p>
            <a:r>
              <a:rPr lang="en-US" dirty="0" err="1" smtClean="0"/>
              <a:t>PowerRouting</a:t>
            </a:r>
            <a:r>
              <a:rPr lang="en-US" dirty="0" smtClean="0"/>
              <a:t>: Dynamic Power Provisioning in the </a:t>
            </a:r>
            <a:r>
              <a:rPr lang="en-US" dirty="0" err="1" smtClean="0"/>
              <a:t>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2162142" y="4090555"/>
            <a:ext cx="961469" cy="948669"/>
            <a:chOff x="3561544" y="1255689"/>
            <a:chExt cx="1063373" cy="1045677"/>
          </a:xfrm>
        </p:grpSpPr>
        <p:sp>
          <p:nvSpPr>
            <p:cNvPr id="6" name="Rectangle 5"/>
            <p:cNvSpPr/>
            <p:nvPr/>
          </p:nvSpPr>
          <p:spPr>
            <a:xfrm>
              <a:off x="3561544" y="1255689"/>
              <a:ext cx="1063373" cy="104567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" descr="Filename: j0379767.wmf&#10;Keywords: electrical plugs, electricity, household ...&#10;File Size: 11 K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6752" y="1322162"/>
              <a:ext cx="811249" cy="850698"/>
            </a:xfrm>
            <a:prstGeom prst="rect">
              <a:avLst/>
            </a:prstGeom>
            <a:noFill/>
          </p:spPr>
        </p:pic>
      </p:grpSp>
      <p:grpSp>
        <p:nvGrpSpPr>
          <p:cNvPr id="8" name="Group 8"/>
          <p:cNvGrpSpPr/>
          <p:nvPr/>
        </p:nvGrpSpPr>
        <p:grpSpPr>
          <a:xfrm>
            <a:off x="5848769" y="4090555"/>
            <a:ext cx="961469" cy="948669"/>
            <a:chOff x="3561544" y="1255689"/>
            <a:chExt cx="1063373" cy="1045677"/>
          </a:xfrm>
        </p:grpSpPr>
        <p:sp>
          <p:nvSpPr>
            <p:cNvPr id="9" name="Rectangle 8"/>
            <p:cNvSpPr/>
            <p:nvPr/>
          </p:nvSpPr>
          <p:spPr>
            <a:xfrm>
              <a:off x="3561544" y="1255689"/>
              <a:ext cx="1063373" cy="104567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1" descr="Filename: j0379767.wmf&#10;Keywords: electrical plugs, electricity, household ...&#10;File Size: 11 K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6752" y="1322162"/>
              <a:ext cx="811249" cy="850698"/>
            </a:xfrm>
            <a:prstGeom prst="rect">
              <a:avLst/>
            </a:prstGeom>
            <a:noFill/>
          </p:spPr>
        </p:pic>
      </p:grpSp>
      <p:sp>
        <p:nvSpPr>
          <p:cNvPr id="11" name="Right Arrow 10"/>
          <p:cNvSpPr/>
          <p:nvPr/>
        </p:nvSpPr>
        <p:spPr>
          <a:xfrm rot="13673132">
            <a:off x="3100628" y="4667865"/>
            <a:ext cx="1103086" cy="53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926868" flipH="1">
            <a:off x="4762508" y="4667865"/>
            <a:ext cx="1103086" cy="53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32742" y="4453780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13" descr="r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1279" y="5514562"/>
            <a:ext cx="1139778" cy="10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enforce counter persist order, both within and across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in hardware allows opt.</a:t>
            </a:r>
          </a:p>
          <a:p>
            <a:r>
              <a:rPr lang="en-US" dirty="0" smtClean="0"/>
              <a:t>E.g., skip persists to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Possible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NVRAM technologies</a:t>
            </a:r>
          </a:p>
          <a:p>
            <a:r>
              <a:rPr lang="en-US" dirty="0" smtClean="0"/>
              <a:t>NVRAM OLTP</a:t>
            </a:r>
          </a:p>
          <a:p>
            <a:r>
              <a:rPr lang="en-US" dirty="0" smtClean="0"/>
              <a:t>NVRAM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 descr="File:Flash cell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358770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82" y="2300096"/>
            <a:ext cx="43300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New durable storage popularized</a:t>
            </a:r>
          </a:p>
          <a:p>
            <a:pPr algn="l"/>
            <a:r>
              <a:rPr lang="en-US" sz="2200" b="0" dirty="0" smtClean="0"/>
              <a:t>by  mobile devices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State stored in floating gate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Variable charge stored in</a:t>
            </a:r>
          </a:p>
          <a:p>
            <a:pPr algn="l"/>
            <a:r>
              <a:rPr lang="en-US" sz="2200" b="0" dirty="0" smtClean="0"/>
              <a:t>gate allows Multi-Level</a:t>
            </a:r>
          </a:p>
          <a:p>
            <a:pPr algn="l"/>
            <a:r>
              <a:rPr lang="en-US" sz="2200" b="0" dirty="0" smtClean="0"/>
              <a:t>Cells (MLC)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Limited write endurance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226029" y="549923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Image: Wikipedia</a:t>
            </a:r>
            <a:endParaRPr lang="en-US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72974" y="5883659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Flash now popular for high performance enterprise storage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54849</TotalTime>
  <Words>3124</Words>
  <Application>Microsoft Office PowerPoint</Application>
  <PresentationFormat>On-screen Show (4:3)</PresentationFormat>
  <Paragraphs>717</Paragraphs>
  <Slides>72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Flash analytics optimization</vt:lpstr>
      <vt:lpstr>NVRAM OLTP optimization</vt:lpstr>
      <vt:lpstr>NVRAM programming models</vt:lpstr>
      <vt:lpstr>Additional work (not included)</vt:lpstr>
      <vt:lpstr>Outline</vt:lpstr>
      <vt:lpstr>Flash memory</vt:lpstr>
      <vt:lpstr>Flash memory performance</vt:lpstr>
      <vt:lpstr>Taking advantage of SSDs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Actual performance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What does this really say</vt:lpstr>
      <vt:lpstr>NVRAM</vt:lpstr>
      <vt:lpstr>NVRAM characteristics</vt:lpstr>
      <vt:lpstr>NVRAM Transaction Processing</vt:lpstr>
      <vt:lpstr>NVRAM OLTP opportunity</vt:lpstr>
      <vt:lpstr>NVRAM OLTP study</vt:lpstr>
      <vt:lpstr>ARIES Recovery Management</vt:lpstr>
      <vt:lpstr>ARIES Recovery Management</vt:lpstr>
      <vt:lpstr>ARIES Recovery Management</vt:lpstr>
      <vt:lpstr>ARIES Recovery Management</vt:lpstr>
      <vt:lpstr>In-Place Updates</vt:lpstr>
      <vt:lpstr>Choosing recovery mechanism</vt:lpstr>
      <vt:lpstr>NVRAM Group Commit</vt:lpstr>
      <vt:lpstr>Group Commit future work</vt:lpstr>
      <vt:lpstr>NVRAM read performance</vt:lpstr>
      <vt:lpstr>Methodology</vt:lpstr>
      <vt:lpstr>Methodology Cont.</vt:lpstr>
      <vt:lpstr>Methodology future work</vt:lpstr>
      <vt:lpstr>Read throughput</vt:lpstr>
      <vt:lpstr>Caching</vt:lpstr>
      <vt:lpstr>Recovery management performance</vt:lpstr>
      <vt:lpstr>Transaction latency</vt:lpstr>
      <vt:lpstr>Results future work</vt:lpstr>
      <vt:lpstr>Summary</vt:lpstr>
      <vt:lpstr>Persistent Programming</vt:lpstr>
      <vt:lpstr>Memory consistency</vt:lpstr>
      <vt:lpstr>Memory consistency</vt:lpstr>
      <vt:lpstr>Why memory consistency?</vt:lpstr>
      <vt:lpstr>Persistent Memory Consistency goals</vt:lpstr>
      <vt:lpstr>Progress</vt:lpstr>
      <vt:lpstr>Implications of persist order</vt:lpstr>
      <vt:lpstr>Persistent consistency models</vt:lpstr>
      <vt:lpstr>Example – persistent log/buffer</vt:lpstr>
      <vt:lpstr>Persistent Sequential Consistency (PSC)</vt:lpstr>
      <vt:lpstr>Local Persist Order (LPO)</vt:lpstr>
      <vt:lpstr>Local Persist Order (LPO)</vt:lpstr>
      <vt:lpstr>BPFS (Total Epoch Order)</vt:lpstr>
      <vt:lpstr>BPFS (Total Epoch Order)</vt:lpstr>
      <vt:lpstr>Partial Epoch Order (PEO)</vt:lpstr>
      <vt:lpstr>Partial Epoch Order (PEO)</vt:lpstr>
      <vt:lpstr>Ideal Dependencies</vt:lpstr>
      <vt:lpstr>Future optimizations</vt:lpstr>
      <vt:lpstr>Future work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1863</cp:revision>
  <dcterms:created xsi:type="dcterms:W3CDTF">2010-03-13T18:55:09Z</dcterms:created>
  <dcterms:modified xsi:type="dcterms:W3CDTF">2013-07-23T02:36:11Z</dcterms:modified>
</cp:coreProperties>
</file>