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18"/>
  </p:notesMasterIdLst>
  <p:handoutMasterIdLst>
    <p:handoutMasterId r:id="rId19"/>
  </p:handoutMasterIdLst>
  <p:sldIdLst>
    <p:sldId id="866" r:id="rId3"/>
    <p:sldId id="1203" r:id="rId4"/>
    <p:sldId id="1209" r:id="rId5"/>
    <p:sldId id="1250" r:id="rId6"/>
    <p:sldId id="1222" r:id="rId7"/>
    <p:sldId id="1254" r:id="rId8"/>
    <p:sldId id="1255" r:id="rId9"/>
    <p:sldId id="1226" r:id="rId10"/>
    <p:sldId id="1256" r:id="rId11"/>
    <p:sldId id="1257" r:id="rId12"/>
    <p:sldId id="1260" r:id="rId13"/>
    <p:sldId id="1258" r:id="rId14"/>
    <p:sldId id="1213" r:id="rId15"/>
    <p:sldId id="1215" r:id="rId16"/>
    <p:sldId id="1261" r:id="rId17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3"/>
            <p14:sldId id="1209"/>
            <p14:sldId id="1250"/>
            <p14:sldId id="1222"/>
            <p14:sldId id="1254"/>
            <p14:sldId id="1255"/>
            <p14:sldId id="1226"/>
            <p14:sldId id="1256"/>
            <p14:sldId id="1257"/>
            <p14:sldId id="1260"/>
            <p14:sldId id="1258"/>
            <p14:sldId id="1213"/>
            <p14:sldId id="1215"/>
            <p14:sldId id="1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7"/>
    <a:srgbClr val="E0F1F2"/>
    <a:srgbClr val="85C8CD"/>
    <a:srgbClr val="FFA3A3"/>
    <a:srgbClr val="FF7171"/>
    <a:srgbClr val="CEDE00"/>
    <a:srgbClr val="8B9600"/>
    <a:srgbClr val="EEFF0D"/>
    <a:srgbClr val="FF0909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ecs.umich.edu/~spell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/>
              <a:t>High Performance Transaction Processing for NVRAM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Steven Pelley</a:t>
            </a:r>
            <a:r>
              <a:rPr lang="en-US" sz="2800" dirty="0" smtClean="0"/>
              <a:t>, Thomas F. </a:t>
            </a:r>
            <a:r>
              <a:rPr lang="en-US" sz="2800" dirty="0" err="1" smtClean="0"/>
              <a:t>Wenisch</a:t>
            </a:r>
            <a:endParaRPr lang="en-US" sz="2800" dirty="0" smtClean="0"/>
          </a:p>
          <a:p>
            <a:r>
              <a:rPr lang="en-US" sz="2800" dirty="0" smtClean="0"/>
              <a:t>University of Michigan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92481" y="4473116"/>
            <a:ext cx="894668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Several other tradeoffs</a:t>
            </a:r>
            <a:r>
              <a:rPr lang="en-US" sz="2600" b="0" i="1" dirty="0">
                <a:solidFill>
                  <a:srgbClr val="FF0909"/>
                </a:solidFill>
              </a:rPr>
              <a:t> </a:t>
            </a:r>
            <a:r>
              <a:rPr lang="en-US" sz="2600" b="0" i="1" dirty="0" smtClean="0">
                <a:solidFill>
                  <a:srgbClr val="FF0909"/>
                </a:solidFill>
              </a:rPr>
              <a:t>(e.g., increased transaction latency)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9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Stores on </a:t>
            </a:r>
            <a:r>
              <a:rPr lang="en-US" dirty="0" err="1"/>
              <a:t>RAMDisk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r>
              <a:rPr lang="en-US" dirty="0" smtClean="0"/>
              <a:t>Build </a:t>
            </a:r>
            <a:r>
              <a:rPr lang="en-US" dirty="0"/>
              <a:t>recovery mechanisms in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Shore-MT: research platform for high performance transaction processing</a:t>
            </a:r>
            <a:endParaRPr lang="en-US" dirty="0"/>
          </a:p>
          <a:p>
            <a:pPr lvl="1"/>
            <a:r>
              <a:rPr lang="en-US" dirty="0"/>
              <a:t>Rely on dirty bit fields to </a:t>
            </a:r>
            <a:r>
              <a:rPr lang="en-US" dirty="0" smtClean="0"/>
              <a:t>track </a:t>
            </a:r>
            <a:r>
              <a:rPr lang="en-US" dirty="0"/>
              <a:t>buffer </a:t>
            </a:r>
            <a:r>
              <a:rPr lang="en-US" dirty="0" smtClean="0"/>
              <a:t>pool writes </a:t>
            </a:r>
            <a:r>
              <a:rPr lang="en-US" dirty="0"/>
              <a:t>during </a:t>
            </a:r>
            <a:r>
              <a:rPr lang="en-US" dirty="0" smtClean="0"/>
              <a:t>transaction, page latch, or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930" y="6021288"/>
            <a:ext cx="781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helps, but high performance barriers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1253" y="112474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3" name="Left Arrow 2"/>
          <p:cNvSpPr/>
          <p:nvPr/>
        </p:nvSpPr>
        <p:spPr bwMode="auto">
          <a:xfrm rot="1444219">
            <a:off x="2987824" y="2141533"/>
            <a:ext cx="1764196" cy="32403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1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persists</a:t>
            </a:r>
          </a:p>
          <a:p>
            <a:pPr lvl="1"/>
            <a:r>
              <a:rPr lang="en-US" dirty="0" smtClean="0"/>
              <a:t>Allow execution to proceed ahead of persists</a:t>
            </a:r>
          </a:p>
          <a:p>
            <a:pPr lvl="1"/>
            <a:r>
              <a:rPr lang="en-US" dirty="0" smtClean="0"/>
              <a:t>Investigated by prior work (e.g., [BPFS])</a:t>
            </a:r>
          </a:p>
          <a:p>
            <a:pPr lvl="1"/>
            <a:r>
              <a:rPr lang="en-US" i="1" dirty="0" smtClean="0"/>
              <a:t>Persist ordering</a:t>
            </a:r>
            <a:r>
              <a:rPr lang="en-US" dirty="0" smtClean="0"/>
              <a:t> critical path limits persist rate</a:t>
            </a:r>
            <a:endParaRPr lang="en-US" i="1" dirty="0" smtClean="0"/>
          </a:p>
          <a:p>
            <a:r>
              <a:rPr lang="en-US" dirty="0" smtClean="0"/>
              <a:t>Persist coalescing</a:t>
            </a:r>
          </a:p>
          <a:p>
            <a:pPr lvl="1"/>
            <a:r>
              <a:rPr lang="en-US" dirty="0" smtClean="0"/>
              <a:t>Omit persists when no ordering violated</a:t>
            </a:r>
          </a:p>
          <a:p>
            <a:pPr lvl="1"/>
            <a:r>
              <a:rPr lang="en-US" dirty="0" smtClean="0"/>
              <a:t>Acts as bandwidth filter (like write-back cache)</a:t>
            </a:r>
          </a:p>
          <a:p>
            <a:pPr lvl="1"/>
            <a:r>
              <a:rPr lang="en-US" dirty="0" smtClean="0"/>
              <a:t>Reduces persists to hot data (aiding wear leveling)</a:t>
            </a:r>
          </a:p>
          <a:p>
            <a:pPr lvl="1"/>
            <a:r>
              <a:rPr lang="en-US" dirty="0" smtClean="0"/>
              <a:t>Reduces persist ordering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80635" y="6021288"/>
            <a:ext cx="9292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Need new semantics to precisely label persist ordering constraints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[upcoming ISCA]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2242" y="1196752"/>
            <a:ext cx="358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 due</a:t>
            </a:r>
            <a:br>
              <a:rPr lang="en-US" b="0" dirty="0" smtClean="0"/>
            </a:br>
            <a:r>
              <a:rPr lang="en-US" b="0" dirty="0" smtClean="0"/>
              <a:t>to write-back caches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http://web.eecs.umich.edu/~</a:t>
            </a:r>
            <a:r>
              <a:rPr lang="en-US" dirty="0" smtClean="0">
                <a:hlinkClick r:id="rId2"/>
              </a:rPr>
              <a:t>spelley</a:t>
            </a:r>
            <a:endParaRPr lang="en-US" dirty="0" smtClean="0"/>
          </a:p>
          <a:p>
            <a:pPr lvl="1"/>
            <a:r>
              <a:rPr lang="en-US" sz="2000" dirty="0"/>
              <a:t>Steven Pelley, Thomas F. </a:t>
            </a:r>
            <a:r>
              <a:rPr lang="en-US" sz="2000" dirty="0" err="1"/>
              <a:t>Wenisch</a:t>
            </a:r>
            <a:r>
              <a:rPr lang="en-US" sz="2000" dirty="0"/>
              <a:t>, Brian T. Gold, Bill Bridge: Storage Management in the NVRAM Era. PVLDB 7(2): 121-132 (2013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smtClean="0"/>
              <a:t>[BPFS] </a:t>
            </a:r>
            <a:r>
              <a:rPr lang="en-US" sz="2000" dirty="0"/>
              <a:t>Jeremy Condit, Edmund B. Nightingale, Christopher Frost, </a:t>
            </a:r>
            <a:r>
              <a:rPr lang="en-US" sz="2000" dirty="0" err="1"/>
              <a:t>Engin</a:t>
            </a:r>
            <a:r>
              <a:rPr lang="en-US" sz="2000" dirty="0"/>
              <a:t> </a:t>
            </a:r>
            <a:r>
              <a:rPr lang="en-US" sz="2000" dirty="0" err="1"/>
              <a:t>Ipek</a:t>
            </a:r>
            <a:r>
              <a:rPr lang="en-US" sz="2000" dirty="0"/>
              <a:t>, Benjamin Lee, Doug Burger, and Derrick Coetzee. 2009. Better I/O through byte-addressable, persistent memory. In </a:t>
            </a:r>
            <a:r>
              <a:rPr lang="en-US" sz="2000" i="1" dirty="0"/>
              <a:t>Proceedings of the ACM SIGOPS 22nd symposium on Operating systems principles</a:t>
            </a:r>
            <a:r>
              <a:rPr lang="en-US" sz="2000" dirty="0"/>
              <a:t> (SOSP '09). ACM, New York, NY, USA, 133-146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NVRAMs provide fast, scalable storage (phase change, </a:t>
            </a:r>
            <a:r>
              <a:rPr lang="en-US" dirty="0" err="1" smtClean="0"/>
              <a:t>memristor</a:t>
            </a:r>
            <a:r>
              <a:rPr lang="en-US" dirty="0" smtClean="0"/>
              <a:t>, STT-RAM)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0620"/>
              </p:ext>
            </p:extLst>
          </p:nvPr>
        </p:nvGraphicFramePr>
        <p:xfrm>
          <a:off x="1524000" y="3164552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protect </a:t>
            </a:r>
            <a:r>
              <a:rPr lang="en-US" dirty="0"/>
              <a:t>data through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E.g., file systems and databases</a:t>
            </a:r>
          </a:p>
          <a:p>
            <a:pPr lvl="1"/>
            <a:r>
              <a:rPr lang="en-US" dirty="0" smtClean="0"/>
              <a:t>Typically rely on disk, flash for persistent storage</a:t>
            </a:r>
          </a:p>
          <a:p>
            <a:r>
              <a:rPr lang="en-US" dirty="0" smtClean="0"/>
              <a:t>NVRAM provides faster persistent storage</a:t>
            </a:r>
          </a:p>
          <a:p>
            <a:pPr lvl="1"/>
            <a:r>
              <a:rPr lang="en-US" dirty="0" smtClean="0"/>
              <a:t>Byte-addressable (native memory instructions) further decrease execution overheads</a:t>
            </a:r>
          </a:p>
          <a:p>
            <a:r>
              <a:rPr lang="en-US" dirty="0" smtClean="0"/>
              <a:t>High performance data structures (main-memory/DRAM speed) that recover instantly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052" y="5919663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requires new recovery mechanisms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NVRAM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of transaction processing [VLDB]</a:t>
            </a:r>
          </a:p>
          <a:p>
            <a:pPr lvl="1"/>
            <a:r>
              <a:rPr lang="en-US" dirty="0" smtClean="0"/>
              <a:t>NVRAM as a disk replacement (ARIES)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NVRAM imposes frequent persist ordering</a:t>
            </a:r>
          </a:p>
          <a:p>
            <a:pPr lvl="1"/>
            <a:r>
              <a:rPr lang="en-US" dirty="0" smtClean="0"/>
              <a:t>New software design to avoid ordering delays</a:t>
            </a:r>
          </a:p>
          <a:p>
            <a:r>
              <a:rPr lang="en-US" dirty="0" smtClean="0"/>
              <a:t>Explore </a:t>
            </a:r>
            <a:r>
              <a:rPr lang="en-US" dirty="0" smtClean="0"/>
              <a:t>desirable optimizations and semantics for NVRAM memory systems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 bwMode="auto">
          <a:xfrm rot="3142142">
            <a:off x="2992495" y="3869520"/>
            <a:ext cx="2659529" cy="20851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as a disk replacement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2319" y="1376772"/>
            <a:ext cx="575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Ahead Logging (WAL) via ARIES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3603" y="5919663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Complexity necessary for slow disk now excessive overhead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530" y="326883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112397">
            <a:off x="3002335" y="3201216"/>
            <a:ext cx="900100" cy="200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70" y="366000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Log flusher</a:t>
            </a:r>
            <a:endParaRPr lang="en-US" sz="2400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00267" y="3609020"/>
            <a:ext cx="1887857" cy="5020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 buffer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485" y="510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Page flusher</a:t>
            </a:r>
            <a:endParaRPr lang="en-US" sz="2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1" y="5011971"/>
            <a:ext cx="2052228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Buffer cache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5796136" y="3745741"/>
            <a:ext cx="1368152" cy="23251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0236825">
            <a:off x="6223277" y="4820674"/>
            <a:ext cx="736419" cy="2751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202" y="2125305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Defer persists</a:t>
            </a:r>
          </a:p>
          <a:p>
            <a:pPr algn="l"/>
            <a:r>
              <a:rPr lang="en-US" sz="2400" b="0" dirty="0" smtClean="0"/>
              <a:t>Persist from specialized threads</a:t>
            </a:r>
          </a:p>
          <a:p>
            <a:pPr algn="l"/>
            <a:r>
              <a:rPr lang="en-US" sz="2400" b="0" dirty="0" smtClean="0"/>
              <a:t>Serialize log records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50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replacement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</a:p>
          <a:p>
            <a:pPr algn="l"/>
            <a:endParaRPr lang="en-US" sz="1200" b="0" dirty="0"/>
          </a:p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20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21" grpId="0" animBg="1"/>
      <p:bldP spid="22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persists directly: persist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arriers proposed in </a:t>
            </a:r>
            <a:r>
              <a:rPr lang="en-US" i="1" dirty="0" smtClean="0"/>
              <a:t>Better I/O Through Byte-Addressable Persistent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sz="1800" dirty="0"/>
              <a:t>[SOSP ‘09</a:t>
            </a:r>
            <a:r>
              <a:rPr lang="en-US" sz="1800" dirty="0" smtClean="0"/>
              <a:t>]</a:t>
            </a:r>
            <a:endParaRPr lang="en-US" sz="1800" i="1" dirty="0" smtClean="0"/>
          </a:p>
          <a:p>
            <a:pPr lvl="1"/>
            <a:r>
              <a:rPr lang="en-US" dirty="0" smtClean="0"/>
              <a:t>Persists following barrier instruction may not complete before persists prior to barrier</a:t>
            </a:r>
          </a:p>
          <a:p>
            <a:pPr lvl="1"/>
            <a:r>
              <a:rPr lang="en-US" dirty="0" smtClean="0"/>
              <a:t>Persists that are not separated by barrier instruction are </a:t>
            </a:r>
            <a:r>
              <a:rPr lang="en-US" i="1" dirty="0" smtClean="0"/>
              <a:t>concurrent</a:t>
            </a:r>
          </a:p>
          <a:p>
            <a:r>
              <a:rPr lang="en-US" dirty="0" smtClean="0"/>
              <a:t>Barriers delay execution</a:t>
            </a:r>
          </a:p>
          <a:p>
            <a:pPr lvl="1"/>
            <a:r>
              <a:rPr lang="en-US" dirty="0" smtClean="0"/>
              <a:t>Frequency of barriers and </a:t>
            </a:r>
            <a:r>
              <a:rPr lang="en-US" i="1" dirty="0" smtClean="0"/>
              <a:t>exposed barrier latency</a:t>
            </a:r>
            <a:r>
              <a:rPr lang="en-US" dirty="0" smtClean="0"/>
              <a:t> determines resulting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in-place </a:t>
            </a:r>
            <a:r>
              <a:rPr lang="en-US" dirty="0" err="1" smtClean="0"/>
              <a:t>updatess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78" y="5919663"/>
            <a:ext cx="911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Simple, </a:t>
            </a:r>
            <a:r>
              <a:rPr lang="en-US" sz="2400" b="0" i="1" dirty="0" smtClean="0">
                <a:solidFill>
                  <a:srgbClr val="FF0909"/>
                </a:solidFill>
              </a:rPr>
              <a:t>removes </a:t>
            </a:r>
            <a:r>
              <a:rPr lang="en-US" sz="2400" b="0" i="1" dirty="0" smtClean="0">
                <a:solidFill>
                  <a:srgbClr val="FF0909"/>
                </a:solidFill>
              </a:rPr>
              <a:t>software overhead, but frequent persist </a:t>
            </a:r>
            <a:r>
              <a:rPr lang="en-US" sz="2400" b="0" i="1" dirty="0" smtClean="0">
                <a:solidFill>
                  <a:srgbClr val="FF0909"/>
                </a:solidFill>
              </a:rPr>
              <a:t>ordering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175194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132856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9" y="304562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822076">
            <a:off x="2929979" y="3152495"/>
            <a:ext cx="1130103" cy="248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3863" y="3927695"/>
            <a:ext cx="2448272" cy="563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Transaction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8179" y="3916144"/>
            <a:ext cx="1922173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352050">
            <a:off x="3887915" y="3245385"/>
            <a:ext cx="2543389" cy="24858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2060" y="1160748"/>
            <a:ext cx="3405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Persist immediately</a:t>
            </a:r>
          </a:p>
          <a:p>
            <a:pPr algn="l"/>
            <a:r>
              <a:rPr lang="en-US" sz="2400" b="0" dirty="0" smtClean="0"/>
              <a:t>Remove centralized log</a:t>
            </a:r>
          </a:p>
          <a:p>
            <a:pPr algn="l"/>
            <a:r>
              <a:rPr lang="en-US" sz="2400" b="0" dirty="0" smtClean="0"/>
              <a:t>Barriers necessary at</a:t>
            </a:r>
            <a:br>
              <a:rPr lang="en-US" sz="2400" b="0" dirty="0" smtClean="0"/>
            </a:br>
            <a:r>
              <a:rPr lang="en-US" sz="2400" b="0" dirty="0" smtClean="0"/>
              <a:t>each update</a:t>
            </a:r>
          </a:p>
        </p:txBody>
      </p:sp>
    </p:spTree>
    <p:extLst>
      <p:ext uri="{BB962C8B-B14F-4D97-AF65-F5344CB8AC3E}">
        <p14:creationId xmlns:p14="http://schemas.microsoft.com/office/powerpoint/2010/main" val="960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 update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16017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16016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7" name="Straight Arrow Connector 26"/>
          <p:cNvCxnSpPr/>
          <p:nvPr/>
        </p:nvCxnSpPr>
        <p:spPr bwMode="auto">
          <a:xfrm>
            <a:off x="71500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43609" y="3765230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376523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Overwritten data persists as log and updates persist in place</a:t>
            </a:r>
            <a:endParaRPr lang="en-US" b="0" dirty="0"/>
          </a:p>
        </p:txBody>
      </p:sp>
      <p:sp>
        <p:nvSpPr>
          <p:cNvPr id="26" name="Right Arrow 25"/>
          <p:cNvSpPr/>
          <p:nvPr/>
        </p:nvSpPr>
        <p:spPr bwMode="auto">
          <a:xfrm rot="20030528">
            <a:off x="3532799" y="5156763"/>
            <a:ext cx="1326832" cy="4462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449149">
            <a:off x="3767323" y="5773938"/>
            <a:ext cx="1326832" cy="4462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22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60974</TotalTime>
  <Words>592</Words>
  <Application>Microsoft Office PowerPoint</Application>
  <PresentationFormat>On-screen Show (4:3)</PresentationFormat>
  <Paragraphs>142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Wingdings</vt:lpstr>
      <vt:lpstr>Blank Presentation</vt:lpstr>
      <vt:lpstr>1_Blank Presentation</vt:lpstr>
      <vt:lpstr>High Performance Transaction Processing for NVRAM</vt:lpstr>
      <vt:lpstr>Nonvolatile memory (NVRAM)</vt:lpstr>
      <vt:lpstr>Recoverable systems</vt:lpstr>
      <vt:lpstr>Optimizing NVRAM services</vt:lpstr>
      <vt:lpstr>NVRAM as a disk replacement</vt:lpstr>
      <vt:lpstr>Disk replacement performance</vt:lpstr>
      <vt:lpstr>Ordering persists directly: persist barriers</vt:lpstr>
      <vt:lpstr>NVRAM in-place updatess</vt:lpstr>
      <vt:lpstr>NVRAM Group Commit</vt:lpstr>
      <vt:lpstr>NVRAM Group Commit</vt:lpstr>
      <vt:lpstr>Modeling unavailable devices</vt:lpstr>
      <vt:lpstr>Recovery management performance</vt:lpstr>
      <vt:lpstr>Practical persist barriers</vt:lpstr>
      <vt:lpstr>Memory persistency [upcoming ISCA]</vt:lpstr>
      <vt:lpstr>Thank you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3325</cp:revision>
  <dcterms:created xsi:type="dcterms:W3CDTF">2010-03-13T18:55:09Z</dcterms:created>
  <dcterms:modified xsi:type="dcterms:W3CDTF">2014-03-08T02:00:11Z</dcterms:modified>
</cp:coreProperties>
</file>