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  <p:sldMasterId id="2147483673" r:id="rId2"/>
  </p:sldMasterIdLst>
  <p:notesMasterIdLst>
    <p:notesMasterId r:id="rId20"/>
  </p:notesMasterIdLst>
  <p:handoutMasterIdLst>
    <p:handoutMasterId r:id="rId21"/>
  </p:handoutMasterIdLst>
  <p:sldIdLst>
    <p:sldId id="866" r:id="rId3"/>
    <p:sldId id="1203" r:id="rId4"/>
    <p:sldId id="1209" r:id="rId5"/>
    <p:sldId id="1250" r:id="rId6"/>
    <p:sldId id="1222" r:id="rId7"/>
    <p:sldId id="1255" r:id="rId8"/>
    <p:sldId id="1226" r:id="rId9"/>
    <p:sldId id="1256" r:id="rId10"/>
    <p:sldId id="1257" r:id="rId11"/>
    <p:sldId id="1260" r:id="rId12"/>
    <p:sldId id="1258" r:id="rId13"/>
    <p:sldId id="1262" r:id="rId14"/>
    <p:sldId id="1213" r:id="rId15"/>
    <p:sldId id="1261" r:id="rId16"/>
    <p:sldId id="1263" r:id="rId17"/>
    <p:sldId id="1254" r:id="rId18"/>
    <p:sldId id="1215" r:id="rId19"/>
  </p:sldIdLst>
  <p:sldSz cx="9144000" cy="6858000" type="screen4x3"/>
  <p:notesSz cx="6997700" cy="9271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AD385EE-469C-4EEA-B617-DC6C06EA8FC0}">
          <p14:sldIdLst>
            <p14:sldId id="866"/>
            <p14:sldId id="1203"/>
            <p14:sldId id="1209"/>
            <p14:sldId id="1250"/>
            <p14:sldId id="1222"/>
            <p14:sldId id="1255"/>
            <p14:sldId id="1226"/>
            <p14:sldId id="1256"/>
            <p14:sldId id="1257"/>
            <p14:sldId id="1260"/>
            <p14:sldId id="1258"/>
            <p14:sldId id="1262"/>
            <p14:sldId id="1213"/>
            <p14:sldId id="1261"/>
            <p14:sldId id="1263"/>
            <p14:sldId id="1254"/>
            <p14:sldId id="121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9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0">
          <p15:clr>
            <a:srgbClr val="A4A3A4"/>
          </p15:clr>
        </p15:guide>
        <p15:guide id="2" pos="22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3A3"/>
    <a:srgbClr val="EDF6F7"/>
    <a:srgbClr val="E0F1F2"/>
    <a:srgbClr val="85C8CD"/>
    <a:srgbClr val="FF7171"/>
    <a:srgbClr val="CEDE00"/>
    <a:srgbClr val="8B9600"/>
    <a:srgbClr val="EEFF0D"/>
    <a:srgbClr val="FF0909"/>
    <a:srgbClr val="FAC0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817" autoAdjust="0"/>
    <p:restoredTop sz="86462" autoAdjust="0"/>
  </p:normalViewPr>
  <p:slideViewPr>
    <p:cSldViewPr>
      <p:cViewPr varScale="1">
        <p:scale>
          <a:sx n="61" d="100"/>
          <a:sy n="61" d="100"/>
        </p:scale>
        <p:origin x="1088" y="28"/>
      </p:cViewPr>
      <p:guideLst>
        <p:guide orient="horz" pos="19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2624" y="32"/>
      </p:cViewPr>
      <p:guideLst>
        <p:guide orient="horz" pos="2920"/>
        <p:guide pos="220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6" tIns="46472" rIns="92946" bIns="46472" numCol="1" anchor="t" anchorCtr="0" compatLnSpc="1">
            <a:prstTxWarp prst="textNoShape">
              <a:avLst/>
            </a:prstTxWarp>
          </a:bodyPr>
          <a:lstStyle>
            <a:lvl1pPr algn="l" defTabSz="930275">
              <a:defRPr sz="1200" b="0"/>
            </a:lvl1pPr>
          </a:lstStyle>
          <a:p>
            <a:endParaRPr lang="en-US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988" y="0"/>
            <a:ext cx="303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6" tIns="46472" rIns="92946" bIns="46472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 b="0"/>
            </a:lvl1pPr>
          </a:lstStyle>
          <a:p>
            <a:endParaRPr lang="en-US"/>
          </a:p>
        </p:txBody>
      </p:sp>
      <p:sp>
        <p:nvSpPr>
          <p:cNvPr id="737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07450"/>
            <a:ext cx="303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6" tIns="46472" rIns="92946" bIns="46472" numCol="1" anchor="b" anchorCtr="0" compatLnSpc="1">
            <a:prstTxWarp prst="textNoShape">
              <a:avLst/>
            </a:prstTxWarp>
          </a:bodyPr>
          <a:lstStyle>
            <a:lvl1pPr algn="l" defTabSz="930275">
              <a:defRPr sz="1200" b="0"/>
            </a:lvl1pPr>
          </a:lstStyle>
          <a:p>
            <a:endParaRPr lang="en-US"/>
          </a:p>
        </p:txBody>
      </p:sp>
      <p:sp>
        <p:nvSpPr>
          <p:cNvPr id="737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988" y="8807450"/>
            <a:ext cx="303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6" tIns="46472" rIns="92946" bIns="46472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 b="0"/>
            </a:lvl1pPr>
          </a:lstStyle>
          <a:p>
            <a:fld id="{81DC7CEB-7569-4CCB-B2EE-BD2E923B94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8511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6" tIns="46472" rIns="92946" bIns="46472" numCol="1" anchor="t" anchorCtr="0" compatLnSpc="1">
            <a:prstTxWarp prst="textNoShape">
              <a:avLst/>
            </a:prstTxWarp>
          </a:bodyPr>
          <a:lstStyle>
            <a:lvl1pPr algn="l" defTabSz="930275">
              <a:defRPr sz="1200" b="0"/>
            </a:lvl1pPr>
          </a:lstStyle>
          <a:p>
            <a:endParaRPr 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6" tIns="46472" rIns="92946" bIns="46472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 b="0"/>
            </a:lvl1pPr>
          </a:lstStyle>
          <a:p>
            <a:endParaRPr lang="en-US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35500" cy="3476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78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03725"/>
            <a:ext cx="5597525" cy="417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6" tIns="46472" rIns="92946" bIns="4647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07450"/>
            <a:ext cx="303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6" tIns="46472" rIns="92946" bIns="46472" numCol="1" anchor="b" anchorCtr="0" compatLnSpc="1">
            <a:prstTxWarp prst="textNoShape">
              <a:avLst/>
            </a:prstTxWarp>
          </a:bodyPr>
          <a:lstStyle>
            <a:lvl1pPr algn="l" defTabSz="930275">
              <a:defRPr sz="1200" b="0"/>
            </a:lvl1pPr>
          </a:lstStyle>
          <a:p>
            <a:endParaRPr lang="en-US"/>
          </a:p>
        </p:txBody>
      </p:sp>
      <p:sp>
        <p:nvSpPr>
          <p:cNvPr id="378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07450"/>
            <a:ext cx="303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6" tIns="46472" rIns="92946" bIns="46472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 b="0"/>
            </a:lvl1pPr>
          </a:lstStyle>
          <a:p>
            <a:fld id="{A438E03B-A831-4514-B351-E82D709C7B4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6080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8E03B-A831-4514-B351-E82D709C7B4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0513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8E03B-A831-4514-B351-E82D709C7B4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554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553200"/>
            <a:ext cx="6096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r>
              <a:rPr lang="en-US" dirty="0" smtClean="0"/>
              <a:t>1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09600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3600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06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09600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3600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06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9" descr="coe banner 1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6200" y="152400"/>
            <a:ext cx="9067800" cy="439738"/>
          </a:xfrm>
          <a:prstGeom prst="rect">
            <a:avLst/>
          </a:prstGeom>
          <a:noFill/>
        </p:spPr>
      </p:pic>
      <p:sp>
        <p:nvSpPr>
          <p:cNvPr id="3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63538"/>
            <a:ext cx="8229600" cy="808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6643688"/>
            <a:ext cx="979755" cy="21544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800" dirty="0" smtClean="0">
                <a:latin typeface="Calibri" pitchFamily="34" charset="0"/>
                <a:cs typeface="Calibri" pitchFamily="34" charset="0"/>
              </a:rPr>
              <a:t>2014</a:t>
            </a:r>
            <a:r>
              <a:rPr lang="en-US" sz="800" baseline="0" dirty="0" smtClean="0">
                <a:latin typeface="Calibri" pitchFamily="34" charset="0"/>
                <a:cs typeface="Calibri" pitchFamily="34" charset="0"/>
              </a:rPr>
              <a:t> Steven </a:t>
            </a:r>
            <a:r>
              <a:rPr lang="en-US" sz="800" baseline="0" dirty="0" err="1" smtClean="0">
                <a:latin typeface="Calibri" pitchFamily="34" charset="0"/>
                <a:cs typeface="Calibri" pitchFamily="34" charset="0"/>
              </a:rPr>
              <a:t>Pelley</a:t>
            </a:r>
            <a:endParaRPr lang="en-US" sz="800" dirty="0">
              <a:latin typeface="Calibri" pitchFamily="34" charset="0"/>
              <a:cs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fontAlgn="base">
        <a:spcBef>
          <a:spcPct val="0"/>
        </a:spcBef>
        <a:spcAft>
          <a:spcPct val="0"/>
        </a:spcAft>
        <a:defRPr lang="en-US" sz="3600" b="1" dirty="0" smtClean="0">
          <a:solidFill>
            <a:srgbClr val="000066"/>
          </a:solidFill>
          <a:latin typeface="Calibri" pitchFamily="34" charset="0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9" descr="coe banner 1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6200" y="152400"/>
            <a:ext cx="9067800" cy="439738"/>
          </a:xfrm>
          <a:prstGeom prst="rect">
            <a:avLst/>
          </a:prstGeom>
          <a:noFill/>
        </p:spPr>
      </p:pic>
      <p:sp>
        <p:nvSpPr>
          <p:cNvPr id="3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63538"/>
            <a:ext cx="8229600" cy="808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6643688"/>
            <a:ext cx="1180131" cy="21544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800" dirty="0"/>
              <a:t>© </a:t>
            </a:r>
            <a:r>
              <a:rPr lang="en-US" sz="800" dirty="0" smtClean="0"/>
              <a:t>2009 Steven </a:t>
            </a:r>
            <a:r>
              <a:rPr lang="en-US" sz="800" dirty="0" err="1" smtClean="0"/>
              <a:t>Pelley</a:t>
            </a:r>
            <a:endParaRPr lang="en-US" sz="800" dirty="0"/>
          </a:p>
        </p:txBody>
      </p:sp>
      <p:pic>
        <p:nvPicPr>
          <p:cNvPr id="5" name="Picture 4" descr="http://weblog.infoworld.com/smbit/archives/images/logo_apc.gif"/>
          <p:cNvPicPr>
            <a:picLocks noChangeAspect="1" noChangeArrowheads="1"/>
          </p:cNvPicPr>
          <p:nvPr userDrawn="1"/>
        </p:nvPicPr>
        <p:blipFill>
          <a:blip r:embed="rId14" cstate="print"/>
          <a:srcRect t="33333" b="33333"/>
          <a:stretch>
            <a:fillRect/>
          </a:stretch>
        </p:blipFill>
        <p:spPr bwMode="auto">
          <a:xfrm>
            <a:off x="8229600" y="228600"/>
            <a:ext cx="914400" cy="3048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fontAlgn="base">
        <a:spcBef>
          <a:spcPct val="0"/>
        </a:spcBef>
        <a:spcAft>
          <a:spcPct val="0"/>
        </a:spcAft>
        <a:defRPr lang="en-US" sz="3600" b="1" dirty="0" smtClean="0">
          <a:solidFill>
            <a:srgbClr val="000066"/>
          </a:solidFill>
          <a:latin typeface="Calibri" pitchFamily="34" charset="0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eb.eecs.umich.edu/~spelley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85800" y="2204864"/>
            <a:ext cx="7772400" cy="1470025"/>
          </a:xfrm>
        </p:spPr>
        <p:txBody>
          <a:bodyPr/>
          <a:lstStyle/>
          <a:p>
            <a:r>
              <a:rPr lang="en-US" sz="4000" dirty="0"/>
              <a:t>High Performance Transaction Processing for NVRAM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36492" y="3764632"/>
            <a:ext cx="8324964" cy="1752600"/>
          </a:xfrm>
        </p:spPr>
        <p:txBody>
          <a:bodyPr/>
          <a:lstStyle/>
          <a:p>
            <a:r>
              <a:rPr lang="en-US" sz="2800" dirty="0" smtClean="0">
                <a:solidFill>
                  <a:srgbClr val="FF0000"/>
                </a:solidFill>
              </a:rPr>
              <a:t>Steven Pelley</a:t>
            </a:r>
            <a:r>
              <a:rPr lang="en-US" sz="2800" dirty="0" smtClean="0"/>
              <a:t>, Thomas F. </a:t>
            </a:r>
            <a:r>
              <a:rPr lang="en-US" sz="2800" dirty="0" err="1" smtClean="0"/>
              <a:t>Wenisch</a:t>
            </a:r>
            <a:endParaRPr lang="en-US" sz="2800" dirty="0" smtClean="0"/>
          </a:p>
          <a:p>
            <a:r>
              <a:rPr lang="en-US" sz="2800" dirty="0" smtClean="0"/>
              <a:t>University of Michigan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unavailable devices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</a:t>
            </a:r>
            <a:r>
              <a:rPr lang="en-US" dirty="0" smtClean="0"/>
              <a:t>database </a:t>
            </a:r>
            <a:r>
              <a:rPr lang="en-US" dirty="0"/>
              <a:t>on </a:t>
            </a:r>
            <a:r>
              <a:rPr lang="en-US" i="1" dirty="0"/>
              <a:t>real hardware</a:t>
            </a:r>
            <a:endParaRPr lang="en-US" dirty="0"/>
          </a:p>
          <a:p>
            <a:pPr lvl="1"/>
            <a:r>
              <a:rPr lang="en-US" dirty="0"/>
              <a:t>Log and </a:t>
            </a:r>
            <a:r>
              <a:rPr lang="en-US" dirty="0" err="1" smtClean="0"/>
              <a:t>db</a:t>
            </a:r>
            <a:r>
              <a:rPr lang="en-US" dirty="0" smtClean="0"/>
              <a:t> heap </a:t>
            </a:r>
            <a:r>
              <a:rPr lang="en-US" dirty="0"/>
              <a:t>on </a:t>
            </a:r>
            <a:r>
              <a:rPr lang="en-US" dirty="0" err="1" smtClean="0"/>
              <a:t>RAMDisk</a:t>
            </a:r>
            <a:r>
              <a:rPr lang="en-US" dirty="0" smtClean="0"/>
              <a:t> (or just in DRAM)</a:t>
            </a:r>
            <a:endParaRPr lang="en-US" dirty="0"/>
          </a:p>
          <a:p>
            <a:pPr lvl="1"/>
            <a:r>
              <a:rPr lang="en-US" dirty="0"/>
              <a:t>Introduce precise delays (20ns precision using x86 RDTSCP) to model persist barrier latency</a:t>
            </a:r>
          </a:p>
          <a:p>
            <a:r>
              <a:rPr lang="en-US" dirty="0" smtClean="0"/>
              <a:t>Build </a:t>
            </a:r>
            <a:r>
              <a:rPr lang="en-US" dirty="0"/>
              <a:t>recovery mechanisms in </a:t>
            </a:r>
            <a:r>
              <a:rPr lang="en-US" dirty="0" smtClean="0"/>
              <a:t>software</a:t>
            </a:r>
          </a:p>
          <a:p>
            <a:pPr lvl="1"/>
            <a:r>
              <a:rPr lang="en-US" dirty="0" smtClean="0"/>
              <a:t>Shore-MT: research platform for high performance transaction processing</a:t>
            </a:r>
            <a:endParaRPr lang="en-US" dirty="0"/>
          </a:p>
          <a:p>
            <a:pPr lvl="1"/>
            <a:r>
              <a:rPr lang="en-US" dirty="0"/>
              <a:t>Rely on dirty bit fields to </a:t>
            </a:r>
            <a:r>
              <a:rPr lang="en-US" dirty="0" smtClean="0"/>
              <a:t>track </a:t>
            </a:r>
            <a:r>
              <a:rPr lang="en-US" dirty="0"/>
              <a:t>buffer </a:t>
            </a:r>
            <a:r>
              <a:rPr lang="en-US" dirty="0" smtClean="0"/>
              <a:t>pool writes </a:t>
            </a:r>
            <a:r>
              <a:rPr lang="en-US" dirty="0"/>
              <a:t>during </a:t>
            </a:r>
            <a:r>
              <a:rPr lang="en-US" dirty="0" smtClean="0"/>
              <a:t>transaction, page latch, or batch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00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463" y="1196752"/>
            <a:ext cx="5777074" cy="4933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Recovery management performance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588" y="6021288"/>
            <a:ext cx="90524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Group commit recovers throughput when barrier latency exposed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6294" y="3592312"/>
            <a:ext cx="2953878" cy="1384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971253" y="1124744"/>
            <a:ext cx="22092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TPCB benchmark</a:t>
            </a:r>
            <a:endParaRPr lang="en-US" b="0" dirty="0"/>
          </a:p>
        </p:txBody>
      </p:sp>
      <p:sp>
        <p:nvSpPr>
          <p:cNvPr id="3" name="Left Arrow 2"/>
          <p:cNvSpPr/>
          <p:nvPr/>
        </p:nvSpPr>
        <p:spPr bwMode="auto">
          <a:xfrm rot="1444219">
            <a:off x="2987824" y="2141533"/>
            <a:ext cx="1764196" cy="324036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9" name="Left Arrow 8"/>
          <p:cNvSpPr/>
          <p:nvPr/>
        </p:nvSpPr>
        <p:spPr bwMode="auto">
          <a:xfrm rot="5400000">
            <a:off x="6700544" y="2155879"/>
            <a:ext cx="980781" cy="413333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27413" y="6021288"/>
            <a:ext cx="7289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High performance barriers and memory system ideal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sp>
        <p:nvSpPr>
          <p:cNvPr id="11" name="Left Arrow 10"/>
          <p:cNvSpPr/>
          <p:nvPr/>
        </p:nvSpPr>
        <p:spPr bwMode="auto">
          <a:xfrm>
            <a:off x="7452320" y="2683958"/>
            <a:ext cx="980781" cy="413333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87291" y="6021288"/>
            <a:ext cx="6769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Disk replacement insensitive to latency, but slow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151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3" grpId="0" animBg="1"/>
      <p:bldP spid="9" grpId="0" animBg="1"/>
      <p:bldP spid="9" grpId="1" animBg="1"/>
      <p:bldP spid="10" grpId="0"/>
      <p:bldP spid="11" grpId="0" animBg="1"/>
      <p:bldP spid="11" grpId="1" animBg="1"/>
      <p:bldP spid="12" grpId="0"/>
      <p:bldP spid="12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the VLDB paper…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Implementation and methodology details</a:t>
            </a:r>
          </a:p>
          <a:p>
            <a:r>
              <a:rPr lang="en-US" dirty="0" smtClean="0"/>
              <a:t>Persist bandwidth modeling</a:t>
            </a:r>
          </a:p>
          <a:p>
            <a:r>
              <a:rPr lang="en-US" dirty="0" smtClean="0"/>
              <a:t>Group commit trade-offs and transaction latency analysis</a:t>
            </a:r>
          </a:p>
          <a:p>
            <a:r>
              <a:rPr lang="en-US" dirty="0" smtClean="0"/>
              <a:t>Read-cache performance based on memory trace 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r>
              <a:rPr lang="en-US" smtClean="0"/>
              <a:t>: NVRAM </a:t>
            </a:r>
            <a:r>
              <a:rPr lang="en-US" dirty="0" smtClean="0"/>
              <a:t>optimizations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Asynchronous persists</a:t>
            </a:r>
          </a:p>
          <a:p>
            <a:pPr lvl="1"/>
            <a:r>
              <a:rPr lang="en-US" dirty="0" smtClean="0"/>
              <a:t>Allow execution to proceed ahead of persists</a:t>
            </a:r>
          </a:p>
          <a:p>
            <a:pPr lvl="1"/>
            <a:r>
              <a:rPr lang="en-US" dirty="0" smtClean="0"/>
              <a:t>Hides persist and persist barrier latency</a:t>
            </a:r>
          </a:p>
          <a:p>
            <a:pPr lvl="1"/>
            <a:r>
              <a:rPr lang="en-US" i="1" dirty="0" smtClean="0"/>
              <a:t>Persist ordering</a:t>
            </a:r>
            <a:r>
              <a:rPr lang="en-US" dirty="0" smtClean="0"/>
              <a:t> critical path limits persist rate</a:t>
            </a:r>
            <a:endParaRPr lang="en-US" i="1" dirty="0" smtClean="0"/>
          </a:p>
          <a:p>
            <a:r>
              <a:rPr lang="en-US" dirty="0" smtClean="0"/>
              <a:t>Persist coalescing</a:t>
            </a:r>
          </a:p>
          <a:p>
            <a:pPr lvl="1"/>
            <a:r>
              <a:rPr lang="en-US" dirty="0" smtClean="0"/>
              <a:t>Omit persists if ordering constraints not violated</a:t>
            </a:r>
          </a:p>
          <a:p>
            <a:pPr lvl="1"/>
            <a:r>
              <a:rPr lang="en-US" dirty="0" smtClean="0"/>
              <a:t>Acts as bandwidth filter (like write-back cache)</a:t>
            </a:r>
          </a:p>
          <a:p>
            <a:pPr lvl="1"/>
            <a:r>
              <a:rPr lang="en-US" dirty="0" smtClean="0"/>
              <a:t>Reduces persist ordering critical path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5735" y="5913276"/>
            <a:ext cx="89001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Need mechanisms to precisely label persist ordering constraints</a:t>
            </a:r>
          </a:p>
          <a:p>
            <a:r>
              <a:rPr lang="en-US" sz="2400" b="0" i="1" dirty="0" smtClean="0">
                <a:solidFill>
                  <a:srgbClr val="FF0909"/>
                </a:solidFill>
              </a:rPr>
              <a:t>[upcoming ISCA: </a:t>
            </a:r>
            <a:r>
              <a:rPr lang="en-US" sz="2400" i="1" dirty="0" smtClean="0">
                <a:solidFill>
                  <a:srgbClr val="FF0909"/>
                </a:solidFill>
              </a:rPr>
              <a:t>Memory Persistency</a:t>
            </a:r>
            <a:r>
              <a:rPr lang="en-US" sz="2400" b="0" i="1" dirty="0" smtClean="0">
                <a:solidFill>
                  <a:srgbClr val="FF0909"/>
                </a:solidFill>
              </a:rPr>
              <a:t>] 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9956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Disk-based software carries baggage</a:t>
            </a:r>
          </a:p>
          <a:p>
            <a:r>
              <a:rPr lang="en-US" dirty="0" smtClean="0"/>
              <a:t>Frequent persist synchronization also slow</a:t>
            </a:r>
          </a:p>
          <a:p>
            <a:r>
              <a:rPr lang="en-US" dirty="0" smtClean="0"/>
              <a:t>New software and memory systems improve performance and simplify software design</a:t>
            </a:r>
            <a:endParaRPr lang="en-US" dirty="0"/>
          </a:p>
          <a:p>
            <a:r>
              <a:rPr lang="en-US" dirty="0" smtClean="0"/>
              <a:t>References</a:t>
            </a:r>
          </a:p>
          <a:p>
            <a:pPr lvl="1"/>
            <a:r>
              <a:rPr lang="en-US" dirty="0"/>
              <a:t>Website: </a:t>
            </a:r>
            <a:r>
              <a:rPr lang="en-US" dirty="0">
                <a:hlinkClick r:id="rId2"/>
              </a:rPr>
              <a:t>http://web.eecs.umich.edu/~</a:t>
            </a:r>
            <a:r>
              <a:rPr lang="en-US" dirty="0" smtClean="0">
                <a:hlinkClick r:id="rId2"/>
              </a:rPr>
              <a:t>spelley</a:t>
            </a:r>
            <a:endParaRPr lang="en-US" dirty="0" smtClean="0"/>
          </a:p>
          <a:p>
            <a:pPr lvl="1"/>
            <a:r>
              <a:rPr lang="en-US" sz="1800" dirty="0"/>
              <a:t>Steven Pelley, Thomas F. </a:t>
            </a:r>
            <a:r>
              <a:rPr lang="en-US" sz="1800" dirty="0" err="1"/>
              <a:t>Wenisch</a:t>
            </a:r>
            <a:r>
              <a:rPr lang="en-US" sz="1800" dirty="0"/>
              <a:t>, Brian T. Gold, Bill Bridge: Storage Management in the NVRAM Era. PVLDB 7(2): 121-132 (2013</a:t>
            </a:r>
            <a:r>
              <a:rPr lang="en-US" sz="1800" dirty="0" smtClean="0"/>
              <a:t>)</a:t>
            </a:r>
          </a:p>
          <a:p>
            <a:pPr lvl="1"/>
            <a:r>
              <a:rPr lang="en-US" sz="1800" dirty="0" smtClean="0"/>
              <a:t>[BPFS] </a:t>
            </a:r>
            <a:r>
              <a:rPr lang="en-US" sz="1800" dirty="0"/>
              <a:t>Jeremy Condit, Edmund B. Nightingale, Christopher Frost, </a:t>
            </a:r>
            <a:r>
              <a:rPr lang="en-US" sz="1800" dirty="0" err="1"/>
              <a:t>Engin</a:t>
            </a:r>
            <a:r>
              <a:rPr lang="en-US" sz="1800" dirty="0"/>
              <a:t> </a:t>
            </a:r>
            <a:r>
              <a:rPr lang="en-US" sz="1800" dirty="0" err="1"/>
              <a:t>Ipek</a:t>
            </a:r>
            <a:r>
              <a:rPr lang="en-US" sz="1800" dirty="0"/>
              <a:t>, Benjamin Lee, Doug Burger, and Derrick Coetzee. 2009. Better I/O through byte-addressable, persistent memory. In </a:t>
            </a:r>
            <a:r>
              <a:rPr lang="en-US" sz="1800" i="1" dirty="0"/>
              <a:t>Proceedings of the ACM SIGOPS 22nd symposium on Operating systems principles</a:t>
            </a:r>
            <a:r>
              <a:rPr lang="en-US" sz="1800" dirty="0"/>
              <a:t> (SOSP </a:t>
            </a:r>
            <a:r>
              <a:rPr lang="en-US" sz="1800" dirty="0" smtClean="0"/>
              <a:t>'09)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0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137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Disk replacement performance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5255" y="6027675"/>
            <a:ext cx="8293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As disk replacement NVRAM enables near-instant recovery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76817" y="6021288"/>
            <a:ext cx="67778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Disk-management overheads impose bottleneck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089749" y="1304764"/>
            <a:ext cx="5434579" cy="4746199"/>
            <a:chOff x="1979712" y="1275086"/>
            <a:chExt cx="5434579" cy="4746199"/>
          </a:xfrm>
        </p:grpSpPr>
        <p:pic>
          <p:nvPicPr>
            <p:cNvPr id="3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9712" y="1275086"/>
              <a:ext cx="5434579" cy="4746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Rectangle 14"/>
            <p:cNvSpPr/>
            <p:nvPr/>
          </p:nvSpPr>
          <p:spPr bwMode="auto">
            <a:xfrm>
              <a:off x="3203849" y="1571020"/>
              <a:ext cx="2375250" cy="120990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43" y="1399258"/>
            <a:ext cx="2165593" cy="1320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802327" y="1124744"/>
            <a:ext cx="2279791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~ 30 15krpm disks</a:t>
            </a:r>
          </a:p>
          <a:p>
            <a:pPr algn="l"/>
            <a:r>
              <a:rPr lang="en-US" b="0" dirty="0" smtClean="0"/>
              <a:t>or 3 Flash SSDs</a:t>
            </a:r>
          </a:p>
          <a:p>
            <a:pPr algn="l"/>
            <a:r>
              <a:rPr lang="en-US" sz="1200" b="0" dirty="0" smtClean="0"/>
              <a:t>[device IOPS rates: Symantec]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5112060" y="2852936"/>
            <a:ext cx="1764195" cy="64807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5119851" y="3977444"/>
            <a:ext cx="1764195" cy="64807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4807038" y="4655996"/>
            <a:ext cx="1764195" cy="64807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6954549" y="4657888"/>
            <a:ext cx="1764195" cy="64807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0" y="2059576"/>
            <a:ext cx="1764195" cy="64807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36512" y="3717032"/>
            <a:ext cx="223224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b="0" dirty="0"/>
              <a:t>TPCB </a:t>
            </a:r>
            <a:r>
              <a:rPr lang="en-US" b="0" dirty="0" smtClean="0"/>
              <a:t>benchmark</a:t>
            </a:r>
            <a:endParaRPr lang="en-US" b="0" dirty="0"/>
          </a:p>
          <a:p>
            <a:pPr algn="l"/>
            <a:endParaRPr lang="en-US" b="0" dirty="0" smtClean="0"/>
          </a:p>
          <a:p>
            <a:pPr algn="l"/>
            <a:r>
              <a:rPr lang="en-US" b="0" dirty="0" smtClean="0"/>
              <a:t>Place </a:t>
            </a:r>
            <a:r>
              <a:rPr lang="en-US" b="0" dirty="0"/>
              <a:t>log and </a:t>
            </a:r>
            <a:r>
              <a:rPr lang="en-US" b="0" dirty="0" smtClean="0"/>
              <a:t>store on </a:t>
            </a:r>
            <a:r>
              <a:rPr lang="en-US" b="0" dirty="0" err="1" smtClean="0"/>
              <a:t>RAMDisk</a:t>
            </a:r>
            <a:endParaRPr lang="en-US" b="0" dirty="0"/>
          </a:p>
          <a:p>
            <a:pPr algn="l"/>
            <a:endParaRPr lang="en-US" b="0" dirty="0" smtClean="0"/>
          </a:p>
          <a:p>
            <a:pPr algn="l"/>
            <a:r>
              <a:rPr lang="en-US" b="0" dirty="0" smtClean="0"/>
              <a:t>Artificially limit write </a:t>
            </a:r>
            <a:r>
              <a:rPr lang="en-US" b="0" dirty="0"/>
              <a:t>IOPS</a:t>
            </a:r>
          </a:p>
        </p:txBody>
      </p:sp>
      <p:sp>
        <p:nvSpPr>
          <p:cNvPr id="10" name="Left-Right Arrow 9"/>
          <p:cNvSpPr/>
          <p:nvPr/>
        </p:nvSpPr>
        <p:spPr bwMode="auto">
          <a:xfrm>
            <a:off x="5724128" y="4216336"/>
            <a:ext cx="1301418" cy="645105"/>
          </a:xfrm>
          <a:prstGeom prst="leftRightArrow">
            <a:avLst/>
          </a:prstGeom>
          <a:solidFill>
            <a:srgbClr val="FFA3A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+50%</a:t>
            </a:r>
          </a:p>
        </p:txBody>
      </p:sp>
    </p:spTree>
    <p:extLst>
      <p:ext uri="{BB962C8B-B14F-4D97-AF65-F5344CB8AC3E}">
        <p14:creationId xmlns:p14="http://schemas.microsoft.com/office/powerpoint/2010/main" val="1482095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14" grpId="0"/>
      <p:bldP spid="21" grpId="0" animBg="1"/>
      <p:bldP spid="22" grpId="0" animBg="1"/>
      <p:bldP spid="9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6" descr="http://cdn.eteknix.com/wp-content/uploads/2011/11/RA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092" y="1232756"/>
            <a:ext cx="3610016" cy="276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persistency [upcoming ISCA]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7" name="Picture 2" descr="http://upload.wikimedia.org/wikipedia/commons/6/62/Intel_CPU_Pentium_4_640_Prescott_bottom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559044"/>
            <a:ext cx="2867298" cy="1905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ight Arrow 10"/>
          <p:cNvSpPr/>
          <p:nvPr/>
        </p:nvSpPr>
        <p:spPr bwMode="auto">
          <a:xfrm>
            <a:off x="3514862" y="1909798"/>
            <a:ext cx="1237158" cy="54709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2" name="Right Arrow 11"/>
          <p:cNvSpPr/>
          <p:nvPr/>
        </p:nvSpPr>
        <p:spPr bwMode="auto">
          <a:xfrm>
            <a:off x="4133441" y="2339509"/>
            <a:ext cx="1237158" cy="54709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3" name="Right Arrow 12"/>
          <p:cNvSpPr/>
          <p:nvPr/>
        </p:nvSpPr>
        <p:spPr bwMode="auto">
          <a:xfrm>
            <a:off x="3724375" y="2780928"/>
            <a:ext cx="1237158" cy="54709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pic>
        <p:nvPicPr>
          <p:cNvPr id="14" name="Picture 2" descr="http://upload.wikimedia.org/wikipedia/commons/6/62/Intel_CPU_Pentium_4_640_Prescott_bottom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789040"/>
            <a:ext cx="2867298" cy="1905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ight Arrow 15"/>
          <p:cNvSpPr/>
          <p:nvPr/>
        </p:nvSpPr>
        <p:spPr bwMode="auto">
          <a:xfrm rot="4455321">
            <a:off x="1714655" y="3019943"/>
            <a:ext cx="461953" cy="54709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8" name="Right Arrow 17"/>
          <p:cNvSpPr/>
          <p:nvPr/>
        </p:nvSpPr>
        <p:spPr bwMode="auto">
          <a:xfrm rot="4455321">
            <a:off x="1890828" y="3760070"/>
            <a:ext cx="461953" cy="54709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9" name="Right Arrow 18"/>
          <p:cNvSpPr/>
          <p:nvPr/>
        </p:nvSpPr>
        <p:spPr bwMode="auto">
          <a:xfrm rot="15235822">
            <a:off x="2147538" y="3237100"/>
            <a:ext cx="461953" cy="54709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332242" y="1196752"/>
            <a:ext cx="35800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Writes to memory reorder due</a:t>
            </a:r>
            <a:br>
              <a:rPr lang="en-US" b="0" dirty="0" smtClean="0"/>
            </a:br>
            <a:r>
              <a:rPr lang="en-US" b="0" dirty="0" smtClean="0"/>
              <a:t>to write-back caches</a:t>
            </a:r>
            <a:endParaRPr lang="en-US" b="0" dirty="0"/>
          </a:p>
        </p:txBody>
      </p:sp>
      <p:sp>
        <p:nvSpPr>
          <p:cNvPr id="21" name="TextBox 20"/>
          <p:cNvSpPr txBox="1"/>
          <p:nvPr/>
        </p:nvSpPr>
        <p:spPr>
          <a:xfrm>
            <a:off x="3497338" y="4033617"/>
            <a:ext cx="38469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/>
              <a:t>But loads/stores between processors and cores ordered: </a:t>
            </a:r>
            <a:r>
              <a:rPr lang="en-US" b="0" i="1" dirty="0" smtClean="0"/>
              <a:t>memory </a:t>
            </a:r>
            <a:r>
              <a:rPr lang="en-US" b="0" i="1" dirty="0"/>
              <a:t>c</a:t>
            </a:r>
            <a:r>
              <a:rPr lang="en-US" b="0" i="1" dirty="0" smtClean="0"/>
              <a:t>onsistency</a:t>
            </a:r>
            <a:endParaRPr lang="en-US" b="0" i="1" dirty="0"/>
          </a:p>
        </p:txBody>
      </p:sp>
      <p:sp>
        <p:nvSpPr>
          <p:cNvPr id="23" name="Rectangle 22"/>
          <p:cNvSpPr/>
          <p:nvPr/>
        </p:nvSpPr>
        <p:spPr>
          <a:xfrm>
            <a:off x="2696978" y="3356992"/>
            <a:ext cx="5068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  <a:sym typeface="Wingdings" panose="05000000000000000000" pitchFamily="2" charset="2"/>
              </a:rPr>
              <a:t></a:t>
            </a:r>
            <a:endParaRPr lang="en-US" sz="3200" dirty="0"/>
          </a:p>
        </p:txBody>
      </p:sp>
      <p:sp>
        <p:nvSpPr>
          <p:cNvPr id="24" name="TextBox 23"/>
          <p:cNvSpPr txBox="1"/>
          <p:nvPr/>
        </p:nvSpPr>
        <p:spPr>
          <a:xfrm>
            <a:off x="846973" y="5694347"/>
            <a:ext cx="74500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Extend memory consistency to reason about NVRAM write order: </a:t>
            </a:r>
            <a:r>
              <a:rPr lang="en-US" sz="2400" i="1" dirty="0" smtClean="0">
                <a:solidFill>
                  <a:srgbClr val="FF0909"/>
                </a:solidFill>
              </a:rPr>
              <a:t>Memory Persistency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407889" y="2200798"/>
            <a:ext cx="4347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?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5821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Nonvolatile memory (NVRAM)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NVRAMs provide </a:t>
            </a:r>
            <a:r>
              <a:rPr lang="en-US" dirty="0" smtClean="0"/>
              <a:t>fast</a:t>
            </a:r>
            <a:r>
              <a:rPr lang="en-US" dirty="0"/>
              <a:t> </a:t>
            </a:r>
            <a:r>
              <a:rPr lang="en-US" dirty="0" smtClean="0"/>
              <a:t>durable</a:t>
            </a:r>
            <a:r>
              <a:rPr lang="en-US" dirty="0" smtClean="0"/>
              <a:t> </a:t>
            </a:r>
            <a:r>
              <a:rPr lang="en-US" dirty="0" smtClean="0"/>
              <a:t>storage (phase change, </a:t>
            </a:r>
            <a:r>
              <a:rPr lang="en-US" dirty="0" err="1" smtClean="0"/>
              <a:t>memristor</a:t>
            </a:r>
            <a:r>
              <a:rPr lang="en-US" dirty="0" smtClean="0"/>
              <a:t>, STT-RAM)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87060" y="5919663"/>
            <a:ext cx="5969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NVRAM enables </a:t>
            </a:r>
            <a:r>
              <a:rPr lang="en-US" sz="2400" i="1" dirty="0" smtClean="0">
                <a:solidFill>
                  <a:srgbClr val="FF0909"/>
                </a:solidFill>
              </a:rPr>
              <a:t>persistent</a:t>
            </a:r>
            <a:r>
              <a:rPr lang="en-US" sz="2400" b="0" i="1" dirty="0" smtClean="0">
                <a:solidFill>
                  <a:srgbClr val="FF0909"/>
                </a:solidFill>
              </a:rPr>
              <a:t> main memory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4830620"/>
              </p:ext>
            </p:extLst>
          </p:nvPr>
        </p:nvGraphicFramePr>
        <p:xfrm>
          <a:off x="1524000" y="3164552"/>
          <a:ext cx="6096000" cy="271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Storage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technology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Random read latency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Durable?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B050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n-US" sz="28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Flash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90µs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rgbClr val="00B050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n-US" sz="2800" dirty="0" smtClean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</a:t>
                      </a:r>
                      <a:endParaRPr 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NVRAM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50-1000ns [IBM]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B050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317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Recoverable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Must </a:t>
            </a:r>
            <a:r>
              <a:rPr lang="en-US" dirty="0" smtClean="0"/>
              <a:t>protect </a:t>
            </a:r>
            <a:r>
              <a:rPr lang="en-US" dirty="0"/>
              <a:t>data </a:t>
            </a:r>
            <a:r>
              <a:rPr lang="en-US" dirty="0" smtClean="0"/>
              <a:t>against </a:t>
            </a:r>
            <a:r>
              <a:rPr lang="en-US" dirty="0" smtClean="0"/>
              <a:t>server failure</a:t>
            </a:r>
            <a:endParaRPr lang="en-US" dirty="0" smtClean="0"/>
          </a:p>
          <a:p>
            <a:pPr lvl="1"/>
            <a:r>
              <a:rPr lang="en-US" dirty="0" smtClean="0"/>
              <a:t>E.g., file systems and databases</a:t>
            </a:r>
          </a:p>
          <a:p>
            <a:pPr lvl="1"/>
            <a:r>
              <a:rPr lang="en-US" dirty="0" smtClean="0"/>
              <a:t>Typically rely on disk, flash for persistent storage</a:t>
            </a:r>
          </a:p>
          <a:p>
            <a:r>
              <a:rPr lang="en-US" dirty="0" smtClean="0"/>
              <a:t>NVRAM accelerates persistent storage access</a:t>
            </a:r>
          </a:p>
          <a:p>
            <a:pPr lvl="1"/>
            <a:r>
              <a:rPr lang="en-US" dirty="0" smtClean="0"/>
              <a:t>Byte-addressable (native memory instructions) further decrease execution overheads</a:t>
            </a:r>
          </a:p>
          <a:p>
            <a:r>
              <a:rPr lang="en-US" dirty="0" smtClean="0"/>
              <a:t>Create recoverable, high performance data structures (main-memory/DRAM speed)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58052" y="5919663"/>
            <a:ext cx="6227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NVRAM requires new recovery mechanisms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778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Optimizing NVRAM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Case study of transaction processing [VLDB]</a:t>
            </a:r>
          </a:p>
          <a:p>
            <a:pPr lvl="1"/>
            <a:r>
              <a:rPr lang="en-US" dirty="0" smtClean="0"/>
              <a:t>NVRAM as a disk replacement (ARIES/WAL)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ast NVRAM imposes frequent persist ordering</a:t>
            </a:r>
          </a:p>
          <a:p>
            <a:pPr lvl="1"/>
            <a:r>
              <a:rPr lang="en-US" dirty="0" smtClean="0"/>
              <a:t>New software design to avoid ordering delays</a:t>
            </a:r>
          </a:p>
          <a:p>
            <a:r>
              <a:rPr lang="en-US" dirty="0" smtClean="0"/>
              <a:t>Future work: explore desirable optimizations and semantics for NVRAM memory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392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ight Arrow 13"/>
          <p:cNvSpPr/>
          <p:nvPr/>
        </p:nvSpPr>
        <p:spPr bwMode="auto">
          <a:xfrm rot="3142142">
            <a:off x="2992495" y="3869520"/>
            <a:ext cx="2659529" cy="208519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NVRAM as a disk replacement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92319" y="1376772"/>
            <a:ext cx="57593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Write Ahead Logging (WAL) via ARIES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353603" y="5919663"/>
            <a:ext cx="8436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Complexity necessary for slow disk now excessive overhead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41472" y="2414553"/>
            <a:ext cx="27412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0" dirty="0" smtClean="0"/>
              <a:t>Transaction thread</a:t>
            </a:r>
            <a:endParaRPr lang="en-US" sz="2400" b="0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2699792" y="2372215"/>
            <a:ext cx="1332148" cy="48478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Update</a:t>
            </a:r>
          </a:p>
        </p:txBody>
      </p:sp>
      <p:pic>
        <p:nvPicPr>
          <p:cNvPr id="12" name="Picture 5" descr="http://www.pcguide.com/ref/hdd/z_ibm_ultrastar36z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77530" y="3268835"/>
            <a:ext cx="2257722" cy="2478956"/>
          </a:xfrm>
          <a:prstGeom prst="rect">
            <a:avLst/>
          </a:prstGeom>
          <a:noFill/>
        </p:spPr>
      </p:pic>
      <p:sp>
        <p:nvSpPr>
          <p:cNvPr id="13" name="Right Arrow 12"/>
          <p:cNvSpPr/>
          <p:nvPr/>
        </p:nvSpPr>
        <p:spPr bwMode="auto">
          <a:xfrm rot="3112397">
            <a:off x="3002335" y="3201216"/>
            <a:ext cx="900100" cy="200055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90670" y="3660003"/>
            <a:ext cx="17091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0" dirty="0" smtClean="0"/>
              <a:t>Log flusher</a:t>
            </a:r>
            <a:endParaRPr lang="en-US" sz="2400" b="0" dirty="0"/>
          </a:p>
        </p:txBody>
      </p:sp>
      <p:sp>
        <p:nvSpPr>
          <p:cNvPr id="15" name="Rectangle 14"/>
          <p:cNvSpPr/>
          <p:nvPr/>
        </p:nvSpPr>
        <p:spPr bwMode="auto">
          <a:xfrm>
            <a:off x="3800267" y="3609020"/>
            <a:ext cx="1887857" cy="50207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Log buffer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85485" y="5105000"/>
            <a:ext cx="1914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0" dirty="0" smtClean="0"/>
              <a:t>Page flusher</a:t>
            </a:r>
            <a:endParaRPr lang="en-US" sz="2400" b="0" dirty="0"/>
          </a:p>
        </p:txBody>
      </p:sp>
      <p:sp>
        <p:nvSpPr>
          <p:cNvPr id="16" name="Rectangle 15"/>
          <p:cNvSpPr/>
          <p:nvPr/>
        </p:nvSpPr>
        <p:spPr bwMode="auto">
          <a:xfrm>
            <a:off x="4572001" y="5011971"/>
            <a:ext cx="2052228" cy="58616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Buffer cache</a:t>
            </a:r>
          </a:p>
        </p:txBody>
      </p:sp>
      <p:sp>
        <p:nvSpPr>
          <p:cNvPr id="20" name="Right Arrow 19"/>
          <p:cNvSpPr/>
          <p:nvPr/>
        </p:nvSpPr>
        <p:spPr bwMode="auto">
          <a:xfrm>
            <a:off x="5796136" y="3745741"/>
            <a:ext cx="1368152" cy="232513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1" name="Right Arrow 20"/>
          <p:cNvSpPr/>
          <p:nvPr/>
        </p:nvSpPr>
        <p:spPr bwMode="auto">
          <a:xfrm rot="20236825">
            <a:off x="6223277" y="4820674"/>
            <a:ext cx="736419" cy="275192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355202" y="2125305"/>
            <a:ext cx="45496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b="0" dirty="0" smtClean="0"/>
              <a:t>Defer persists</a:t>
            </a:r>
          </a:p>
          <a:p>
            <a:pPr algn="l"/>
            <a:r>
              <a:rPr lang="en-US" sz="2400" b="0" dirty="0" smtClean="0"/>
              <a:t>Persist from specialized threads</a:t>
            </a:r>
          </a:p>
          <a:p>
            <a:pPr algn="l"/>
            <a:r>
              <a:rPr lang="en-US" sz="2400" b="0" dirty="0" smtClean="0"/>
              <a:t>Serialize log records</a:t>
            </a:r>
            <a:endParaRPr lang="en-US" sz="2400" b="0" dirty="0"/>
          </a:p>
        </p:txBody>
      </p:sp>
    </p:spTree>
    <p:extLst>
      <p:ext uri="{BB962C8B-B14F-4D97-AF65-F5344CB8AC3E}">
        <p14:creationId xmlns:p14="http://schemas.microsoft.com/office/powerpoint/2010/main" val="2385095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Alternative: order persists immediately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Persist barriers </a:t>
            </a:r>
            <a:r>
              <a:rPr lang="en-US" sz="1800" dirty="0" smtClean="0"/>
              <a:t>[BPFS: SOSP </a:t>
            </a:r>
            <a:r>
              <a:rPr lang="en-US" sz="1800" dirty="0"/>
              <a:t>‘09</a:t>
            </a:r>
            <a:r>
              <a:rPr lang="en-US" sz="1800" dirty="0" smtClean="0"/>
              <a:t>]</a:t>
            </a:r>
            <a:endParaRPr lang="en-US" sz="1800" i="1" dirty="0" smtClean="0"/>
          </a:p>
          <a:p>
            <a:pPr lvl="1"/>
            <a:r>
              <a:rPr lang="en-US" dirty="0" smtClean="0"/>
              <a:t>Persists following barrier instruction may not complete before persists prior to barrier</a:t>
            </a:r>
          </a:p>
          <a:p>
            <a:pPr lvl="1"/>
            <a:r>
              <a:rPr lang="en-US" dirty="0" smtClean="0"/>
              <a:t>Persists that are not separated by barrier instruction are </a:t>
            </a:r>
            <a:r>
              <a:rPr lang="en-US" i="1" dirty="0" smtClean="0"/>
              <a:t>concurrent</a:t>
            </a:r>
          </a:p>
          <a:p>
            <a:r>
              <a:rPr lang="en-US" dirty="0" smtClean="0"/>
              <a:t>Barriers delay execution</a:t>
            </a:r>
          </a:p>
          <a:p>
            <a:pPr lvl="1"/>
            <a:r>
              <a:rPr lang="en-US" dirty="0" smtClean="0"/>
              <a:t>Frequency of barriers and </a:t>
            </a:r>
            <a:r>
              <a:rPr lang="en-US" i="1" dirty="0" smtClean="0"/>
              <a:t>exposed barrier latency</a:t>
            </a:r>
            <a:r>
              <a:rPr lang="en-US" dirty="0" smtClean="0"/>
              <a:t> determine resulting performance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28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NVRAM in-place updates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178" y="5919663"/>
            <a:ext cx="91198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Simple, removes software overhead, but frequent persist ordering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41472" y="2175194"/>
            <a:ext cx="27412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0" dirty="0" smtClean="0"/>
              <a:t>Transaction thread</a:t>
            </a:r>
            <a:endParaRPr lang="en-US" sz="2400" b="0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2699792" y="2132856"/>
            <a:ext cx="1332148" cy="48478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Update</a:t>
            </a:r>
          </a:p>
        </p:txBody>
      </p:sp>
      <p:pic>
        <p:nvPicPr>
          <p:cNvPr id="12" name="Picture 5" descr="http://www.pcguide.com/ref/hdd/z_ibm_ultrastar36z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19289" y="3045625"/>
            <a:ext cx="2257722" cy="2478956"/>
          </a:xfrm>
          <a:prstGeom prst="rect">
            <a:avLst/>
          </a:prstGeom>
          <a:noFill/>
        </p:spPr>
      </p:pic>
      <p:sp>
        <p:nvSpPr>
          <p:cNvPr id="13" name="Right Arrow 12"/>
          <p:cNvSpPr/>
          <p:nvPr/>
        </p:nvSpPr>
        <p:spPr bwMode="auto">
          <a:xfrm rot="3822076">
            <a:off x="2929979" y="3152495"/>
            <a:ext cx="1130103" cy="248220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1802060" y="3927695"/>
            <a:ext cx="3620075" cy="56306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ea typeface="ＭＳ Ｐゴシック" charset="-128"/>
              </a:rPr>
              <a:t>Transaction/update logs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5818179" y="3916144"/>
            <a:ext cx="1922173" cy="58616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ea typeface="ＭＳ Ｐゴシック" charset="-128"/>
              </a:rPr>
              <a:t>Heap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0" name="Right Arrow 19"/>
          <p:cNvSpPr/>
          <p:nvPr/>
        </p:nvSpPr>
        <p:spPr bwMode="auto">
          <a:xfrm rot="2352050">
            <a:off x="3887915" y="3245385"/>
            <a:ext cx="2543389" cy="248587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112060" y="1160748"/>
            <a:ext cx="340509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b="0" dirty="0" smtClean="0"/>
              <a:t>Persist immediately</a:t>
            </a:r>
          </a:p>
          <a:p>
            <a:pPr algn="l"/>
            <a:r>
              <a:rPr lang="en-US" sz="2400" b="0" dirty="0" smtClean="0"/>
              <a:t>Remove centralized log</a:t>
            </a:r>
          </a:p>
          <a:p>
            <a:pPr algn="l"/>
            <a:r>
              <a:rPr lang="en-US" sz="2400" b="0" dirty="0" smtClean="0"/>
              <a:t>Barriers necessary at</a:t>
            </a:r>
            <a:br>
              <a:rPr lang="en-US" sz="2400" b="0" dirty="0" smtClean="0"/>
            </a:br>
            <a:r>
              <a:rPr lang="en-US" sz="2400" b="0" dirty="0" smtClean="0"/>
              <a:t>each update</a:t>
            </a:r>
          </a:p>
        </p:txBody>
      </p:sp>
    </p:spTree>
    <p:extLst>
      <p:ext uri="{BB962C8B-B14F-4D97-AF65-F5344CB8AC3E}">
        <p14:creationId xmlns:p14="http://schemas.microsoft.com/office/powerpoint/2010/main" val="960459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5" descr="http://www.pcguide.com/ref/hdd/z_ibm_ultrastar36z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66706" y="4478436"/>
            <a:ext cx="2257722" cy="247895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NVRAM Group Commit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99357" y="1124744"/>
            <a:ext cx="745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Time</a:t>
            </a:r>
            <a:endParaRPr lang="en-US" b="0" dirty="0"/>
          </a:p>
        </p:txBody>
      </p:sp>
      <p:cxnSp>
        <p:nvCxnSpPr>
          <p:cNvPr id="7" name="Straight Arrow Connector 6"/>
          <p:cNvCxnSpPr>
            <a:stCxn id="5" idx="3"/>
          </p:cNvCxnSpPr>
          <p:nvPr/>
        </p:nvCxnSpPr>
        <p:spPr bwMode="auto">
          <a:xfrm>
            <a:off x="4245202" y="1324799"/>
            <a:ext cx="1118886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>
            <a:off x="-2448780" y="2248432"/>
            <a:ext cx="3276364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85C8CD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>
            <a:off x="-1008620" y="2748706"/>
            <a:ext cx="3276364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85C8CD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-1371214" y="3248980"/>
            <a:ext cx="3276364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85C8CD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Rectangle 16"/>
          <p:cNvSpPr/>
          <p:nvPr/>
        </p:nvSpPr>
        <p:spPr bwMode="auto">
          <a:xfrm>
            <a:off x="1360167" y="5337212"/>
            <a:ext cx="2275729" cy="864096"/>
          </a:xfrm>
          <a:prstGeom prst="rect">
            <a:avLst/>
          </a:prstGeom>
          <a:solidFill>
            <a:srgbClr val="FFA3A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Volatile update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ea typeface="ＭＳ Ｐゴシック" charset="-128"/>
              </a:rPr>
              <a:t>buffer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4716017" y="4620277"/>
            <a:ext cx="2275729" cy="864096"/>
          </a:xfrm>
          <a:prstGeom prst="rect">
            <a:avLst/>
          </a:prstGeom>
          <a:solidFill>
            <a:srgbClr val="85C8C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NVRAM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ea typeface="ＭＳ Ｐゴシック" charset="-128"/>
              </a:rPr>
              <a:t>log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716016" y="5484373"/>
            <a:ext cx="2275729" cy="864096"/>
          </a:xfrm>
          <a:prstGeom prst="rect">
            <a:avLst/>
          </a:prstGeom>
          <a:solidFill>
            <a:srgbClr val="85C8C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NVRAM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ea typeface="ＭＳ Ｐゴシック" charset="-128"/>
              </a:rPr>
              <a:t>store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0" name="Right Arrow 9"/>
          <p:cNvSpPr/>
          <p:nvPr/>
        </p:nvSpPr>
        <p:spPr bwMode="auto">
          <a:xfrm>
            <a:off x="2266770" y="2248432"/>
            <a:ext cx="2269226" cy="1000548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ea typeface="ＭＳ Ｐゴシック" charset="-128"/>
              </a:rPr>
              <a:t>Persist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 log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8" name="Right Arrow 17"/>
          <p:cNvSpPr/>
          <p:nvPr/>
        </p:nvSpPr>
        <p:spPr bwMode="auto">
          <a:xfrm>
            <a:off x="4572000" y="2248432"/>
            <a:ext cx="2160240" cy="1000548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ea typeface="ＭＳ Ｐゴシック" charset="-128"/>
              </a:rPr>
              <a:t>Persist heap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4572000" y="1772816"/>
            <a:ext cx="2224958" cy="1908212"/>
            <a:chOff x="4572000" y="1540823"/>
            <a:chExt cx="2224958" cy="2536249"/>
          </a:xfrm>
        </p:grpSpPr>
        <p:cxnSp>
          <p:nvCxnSpPr>
            <p:cNvPr id="19" name="Straight Connector 18"/>
            <p:cNvCxnSpPr/>
            <p:nvPr/>
          </p:nvCxnSpPr>
          <p:spPr bwMode="auto">
            <a:xfrm>
              <a:off x="4572000" y="1540823"/>
              <a:ext cx="0" cy="253624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>
              <a:off x="6796958" y="1540823"/>
              <a:ext cx="0" cy="253624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" name="Group 2"/>
          <p:cNvGrpSpPr/>
          <p:nvPr/>
        </p:nvGrpSpPr>
        <p:grpSpPr>
          <a:xfrm>
            <a:off x="6940974" y="2284436"/>
            <a:ext cx="1915502" cy="1000548"/>
            <a:chOff x="126600" y="1400284"/>
            <a:chExt cx="2286254" cy="1000548"/>
          </a:xfrm>
        </p:grpSpPr>
        <p:cxnSp>
          <p:nvCxnSpPr>
            <p:cNvPr id="22" name="Straight Arrow Connector 21"/>
            <p:cNvCxnSpPr/>
            <p:nvPr/>
          </p:nvCxnSpPr>
          <p:spPr bwMode="auto">
            <a:xfrm>
              <a:off x="126600" y="1400284"/>
              <a:ext cx="2286254" cy="0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85C8CD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3" name="Straight Arrow Connector 22"/>
            <p:cNvCxnSpPr/>
            <p:nvPr/>
          </p:nvCxnSpPr>
          <p:spPr bwMode="auto">
            <a:xfrm>
              <a:off x="126600" y="1900558"/>
              <a:ext cx="2286254" cy="0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85C8CD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4" name="Straight Arrow Connector 23"/>
            <p:cNvCxnSpPr/>
            <p:nvPr/>
          </p:nvCxnSpPr>
          <p:spPr bwMode="auto">
            <a:xfrm>
              <a:off x="126600" y="2400832"/>
              <a:ext cx="2286254" cy="0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85C8CD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cxnSp>
        <p:nvCxnSpPr>
          <p:cNvPr id="27" name="Straight Arrow Connector 26"/>
          <p:cNvCxnSpPr/>
          <p:nvPr/>
        </p:nvCxnSpPr>
        <p:spPr bwMode="auto">
          <a:xfrm>
            <a:off x="71500" y="2996952"/>
            <a:ext cx="1404156" cy="2232248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1043609" y="3765230"/>
            <a:ext cx="26282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/>
              <a:t>Transactions </a:t>
            </a:r>
            <a:r>
              <a:rPr lang="en-US" b="0" dirty="0" err="1" smtClean="0"/>
              <a:t>quiesce</a:t>
            </a:r>
            <a:r>
              <a:rPr lang="en-US" b="0" dirty="0" smtClean="0"/>
              <a:t> at end of batch</a:t>
            </a:r>
            <a:endParaRPr lang="en-US" b="0" dirty="0"/>
          </a:p>
        </p:txBody>
      </p:sp>
      <p:sp>
        <p:nvSpPr>
          <p:cNvPr id="30" name="TextBox 29"/>
          <p:cNvSpPr txBox="1"/>
          <p:nvPr/>
        </p:nvSpPr>
        <p:spPr>
          <a:xfrm>
            <a:off x="3743908" y="3765230"/>
            <a:ext cx="37444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/>
              <a:t>Batch’s updates persist to batch log, then in place</a:t>
            </a:r>
            <a:endParaRPr lang="en-US" b="0" dirty="0"/>
          </a:p>
        </p:txBody>
      </p:sp>
      <p:sp>
        <p:nvSpPr>
          <p:cNvPr id="26" name="Right Arrow 25"/>
          <p:cNvSpPr/>
          <p:nvPr/>
        </p:nvSpPr>
        <p:spPr bwMode="auto">
          <a:xfrm rot="20030528">
            <a:off x="3551537" y="5237419"/>
            <a:ext cx="960914" cy="446268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8" name="Right Arrow 27"/>
          <p:cNvSpPr/>
          <p:nvPr/>
        </p:nvSpPr>
        <p:spPr bwMode="auto">
          <a:xfrm rot="449149">
            <a:off x="4103787" y="5751927"/>
            <a:ext cx="991807" cy="49029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554485" y="1746562"/>
            <a:ext cx="2195270" cy="406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/>
              <a:t>Persist barriers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84225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NVRAM Group Commit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99357" y="1124744"/>
            <a:ext cx="745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Time</a:t>
            </a:r>
            <a:endParaRPr lang="en-US" b="0" dirty="0"/>
          </a:p>
        </p:txBody>
      </p:sp>
      <p:cxnSp>
        <p:nvCxnSpPr>
          <p:cNvPr id="7" name="Straight Arrow Connector 6"/>
          <p:cNvCxnSpPr>
            <a:stCxn id="5" idx="3"/>
          </p:cNvCxnSpPr>
          <p:nvPr/>
        </p:nvCxnSpPr>
        <p:spPr bwMode="auto">
          <a:xfrm>
            <a:off x="4245202" y="1324799"/>
            <a:ext cx="1118886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>
            <a:off x="-2448780" y="2248432"/>
            <a:ext cx="3276364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85C8CD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>
            <a:off x="-1008620" y="2748706"/>
            <a:ext cx="3276364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85C8CD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-1371214" y="3248980"/>
            <a:ext cx="3276364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85C8CD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Right Arrow 9"/>
          <p:cNvSpPr/>
          <p:nvPr/>
        </p:nvSpPr>
        <p:spPr bwMode="auto">
          <a:xfrm>
            <a:off x="2266770" y="2248432"/>
            <a:ext cx="2269226" cy="1000548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ea typeface="ＭＳ Ｐゴシック" charset="-128"/>
              </a:rPr>
              <a:t>Persist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 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log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8" name="Right Arrow 17"/>
          <p:cNvSpPr/>
          <p:nvPr/>
        </p:nvSpPr>
        <p:spPr bwMode="auto">
          <a:xfrm>
            <a:off x="4572000" y="2248432"/>
            <a:ext cx="2160240" cy="1000548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ea typeface="ＭＳ Ｐゴシック" charset="-128"/>
              </a:rPr>
              <a:t>Persist </a:t>
            </a:r>
            <a:r>
              <a:rPr lang="en-US" sz="2400" b="0" dirty="0" smtClean="0">
                <a:ea typeface="ＭＳ Ｐゴシック" charset="-128"/>
              </a:rPr>
              <a:t>heap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940974" y="2284436"/>
            <a:ext cx="1915502" cy="1000548"/>
            <a:chOff x="126600" y="1400284"/>
            <a:chExt cx="2286254" cy="1000548"/>
          </a:xfrm>
        </p:grpSpPr>
        <p:cxnSp>
          <p:nvCxnSpPr>
            <p:cNvPr id="22" name="Straight Arrow Connector 21"/>
            <p:cNvCxnSpPr/>
            <p:nvPr/>
          </p:nvCxnSpPr>
          <p:spPr bwMode="auto">
            <a:xfrm>
              <a:off x="126600" y="1400284"/>
              <a:ext cx="2286254" cy="0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85C8CD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3" name="Straight Arrow Connector 22"/>
            <p:cNvCxnSpPr/>
            <p:nvPr/>
          </p:nvCxnSpPr>
          <p:spPr bwMode="auto">
            <a:xfrm>
              <a:off x="126600" y="1900558"/>
              <a:ext cx="2286254" cy="0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85C8CD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4" name="Straight Arrow Connector 23"/>
            <p:cNvCxnSpPr/>
            <p:nvPr/>
          </p:nvCxnSpPr>
          <p:spPr bwMode="auto">
            <a:xfrm>
              <a:off x="126600" y="2400832"/>
              <a:ext cx="2286254" cy="0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85C8CD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26" name="TextBox 25"/>
          <p:cNvSpPr txBox="1"/>
          <p:nvPr/>
        </p:nvSpPr>
        <p:spPr>
          <a:xfrm>
            <a:off x="92481" y="4473116"/>
            <a:ext cx="8946681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0" i="1" dirty="0" smtClean="0">
                <a:solidFill>
                  <a:srgbClr val="FF0909"/>
                </a:solidFill>
              </a:rPr>
              <a:t>Constant number of persist barriers per batch</a:t>
            </a:r>
          </a:p>
          <a:p>
            <a:r>
              <a:rPr lang="en-US" sz="2600" b="0" i="1" dirty="0" smtClean="0">
                <a:solidFill>
                  <a:srgbClr val="FF0909"/>
                </a:solidFill>
              </a:rPr>
              <a:t>No centralized logging</a:t>
            </a:r>
          </a:p>
          <a:p>
            <a:r>
              <a:rPr lang="en-US" sz="2600" b="0" i="1" dirty="0" smtClean="0">
                <a:solidFill>
                  <a:srgbClr val="FF0909"/>
                </a:solidFill>
              </a:rPr>
              <a:t>Throughput high so long as batch </a:t>
            </a:r>
            <a:r>
              <a:rPr lang="en-US" sz="2600" b="0" i="1" dirty="0" err="1" smtClean="0">
                <a:solidFill>
                  <a:srgbClr val="FF0909"/>
                </a:solidFill>
              </a:rPr>
              <a:t>quiesce</a:t>
            </a:r>
            <a:r>
              <a:rPr lang="en-US" sz="2600" b="0" i="1" dirty="0" smtClean="0">
                <a:solidFill>
                  <a:srgbClr val="FF0909"/>
                </a:solidFill>
              </a:rPr>
              <a:t>/persist short</a:t>
            </a:r>
          </a:p>
          <a:p>
            <a:r>
              <a:rPr lang="en-US" sz="2600" b="0" i="1" dirty="0" smtClean="0">
                <a:solidFill>
                  <a:srgbClr val="FF0909"/>
                </a:solidFill>
              </a:rPr>
              <a:t>Several other tradeoffs</a:t>
            </a:r>
            <a:r>
              <a:rPr lang="en-US" sz="2600" b="0" i="1" dirty="0">
                <a:solidFill>
                  <a:srgbClr val="FF0909"/>
                </a:solidFill>
              </a:rPr>
              <a:t> </a:t>
            </a:r>
            <a:r>
              <a:rPr lang="en-US" sz="2600" b="0" i="1" dirty="0" smtClean="0">
                <a:solidFill>
                  <a:srgbClr val="FF0909"/>
                </a:solidFill>
              </a:rPr>
              <a:t>(e.g., increased transaction latency)</a:t>
            </a:r>
            <a:endParaRPr lang="en-US" sz="2600" b="0" i="1" dirty="0">
              <a:solidFill>
                <a:srgbClr val="FF0909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4572000" y="1772816"/>
            <a:ext cx="2224958" cy="1908212"/>
            <a:chOff x="4572000" y="1540823"/>
            <a:chExt cx="2224958" cy="2536249"/>
          </a:xfrm>
        </p:grpSpPr>
        <p:cxnSp>
          <p:nvCxnSpPr>
            <p:cNvPr id="28" name="Straight Connector 27"/>
            <p:cNvCxnSpPr/>
            <p:nvPr/>
          </p:nvCxnSpPr>
          <p:spPr bwMode="auto">
            <a:xfrm>
              <a:off x="4572000" y="1540823"/>
              <a:ext cx="0" cy="253624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Straight Connector 28"/>
            <p:cNvCxnSpPr/>
            <p:nvPr/>
          </p:nvCxnSpPr>
          <p:spPr bwMode="auto">
            <a:xfrm>
              <a:off x="6796958" y="1540823"/>
              <a:ext cx="0" cy="253624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0" name="TextBox 19"/>
          <p:cNvSpPr txBox="1"/>
          <p:nvPr/>
        </p:nvSpPr>
        <p:spPr>
          <a:xfrm>
            <a:off x="4554485" y="1746562"/>
            <a:ext cx="2195270" cy="406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/>
              <a:t>Persist barriers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80893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61076</TotalTime>
  <Words>664</Words>
  <Application>Microsoft Office PowerPoint</Application>
  <PresentationFormat>On-screen Show (4:3)</PresentationFormat>
  <Paragraphs>157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ＭＳ Ｐゴシック</vt:lpstr>
      <vt:lpstr>Arial</vt:lpstr>
      <vt:lpstr>Calibri</vt:lpstr>
      <vt:lpstr>Wingdings</vt:lpstr>
      <vt:lpstr>Blank Presentation</vt:lpstr>
      <vt:lpstr>1_Blank Presentation</vt:lpstr>
      <vt:lpstr>High Performance Transaction Processing for NVRAM</vt:lpstr>
      <vt:lpstr>Nonvolatile memory (NVRAM)</vt:lpstr>
      <vt:lpstr>Recoverable systems</vt:lpstr>
      <vt:lpstr>Optimizing NVRAM </vt:lpstr>
      <vt:lpstr>NVRAM as a disk replacement</vt:lpstr>
      <vt:lpstr>Alternative: order persists immediately</vt:lpstr>
      <vt:lpstr>NVRAM in-place updates</vt:lpstr>
      <vt:lpstr>NVRAM Group Commit</vt:lpstr>
      <vt:lpstr>NVRAM Group Commit</vt:lpstr>
      <vt:lpstr>Modeling unavailable devices</vt:lpstr>
      <vt:lpstr>Recovery management performance</vt:lpstr>
      <vt:lpstr>In the VLDB paper…</vt:lpstr>
      <vt:lpstr>Future work: NVRAM optimizations</vt:lpstr>
      <vt:lpstr>Conclusion</vt:lpstr>
      <vt:lpstr>Backup slides</vt:lpstr>
      <vt:lpstr>Disk replacement performance</vt:lpstr>
      <vt:lpstr>Memory persistency [upcoming ISCA]</vt:lpstr>
    </vt:vector>
  </TitlesOfParts>
  <Company>CMU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Temporal Streaming of Distributed Shared Memory</dc:title>
  <dc:creator>Stephen Somogyi</dc:creator>
  <cp:lastModifiedBy>Steven Pelley</cp:lastModifiedBy>
  <cp:revision>3400</cp:revision>
  <dcterms:created xsi:type="dcterms:W3CDTF">2010-03-13T18:55:09Z</dcterms:created>
  <dcterms:modified xsi:type="dcterms:W3CDTF">2014-03-11T17:36:19Z</dcterms:modified>
</cp:coreProperties>
</file>