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866" r:id="rId3"/>
    <p:sldId id="1203" r:id="rId4"/>
    <p:sldId id="1209" r:id="rId5"/>
    <p:sldId id="1250" r:id="rId6"/>
    <p:sldId id="1222" r:id="rId7"/>
    <p:sldId id="1255" r:id="rId8"/>
    <p:sldId id="1226" r:id="rId9"/>
    <p:sldId id="1256" r:id="rId10"/>
    <p:sldId id="1257" r:id="rId11"/>
    <p:sldId id="1260" r:id="rId12"/>
    <p:sldId id="1258" r:id="rId13"/>
    <p:sldId id="1262" r:id="rId14"/>
    <p:sldId id="1213" r:id="rId15"/>
    <p:sldId id="1261" r:id="rId16"/>
    <p:sldId id="1263" r:id="rId17"/>
    <p:sldId id="1254" r:id="rId18"/>
    <p:sldId id="1215" r:id="rId19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50"/>
            <p14:sldId id="1222"/>
            <p14:sldId id="1255"/>
            <p14:sldId id="1226"/>
            <p14:sldId id="1256"/>
            <p14:sldId id="1257"/>
            <p14:sldId id="1260"/>
            <p14:sldId id="1258"/>
            <p14:sldId id="1262"/>
            <p14:sldId id="1213"/>
            <p14:sldId id="1261"/>
            <p14:sldId id="1263"/>
            <p14:sldId id="1254"/>
            <p14:sldId id="1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EDF6F7"/>
    <a:srgbClr val="E0F1F2"/>
    <a:srgbClr val="85C8CD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spell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/>
              <a:t>High Performance Transaction Processing for NVRAM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Steven Pelley</a:t>
            </a:r>
            <a:r>
              <a:rPr lang="en-US" sz="2800" dirty="0" smtClean="0"/>
              <a:t>, Thomas F. </a:t>
            </a:r>
            <a:r>
              <a:rPr lang="en-US" sz="2800" dirty="0" err="1" smtClean="0"/>
              <a:t>Wenisch</a:t>
            </a:r>
            <a:endParaRPr lang="en-US" sz="2800" dirty="0" smtClean="0"/>
          </a:p>
          <a:p>
            <a:r>
              <a:rPr lang="en-US" sz="2800" dirty="0" smtClean="0"/>
              <a:t>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</a:t>
            </a:r>
            <a:r>
              <a:rPr lang="en-US" dirty="0" err="1" smtClean="0"/>
              <a:t>db</a:t>
            </a:r>
            <a:r>
              <a:rPr lang="en-US" dirty="0" smtClean="0"/>
              <a:t> heap </a:t>
            </a:r>
            <a:r>
              <a:rPr lang="en-US" dirty="0"/>
              <a:t>on </a:t>
            </a:r>
            <a:r>
              <a:rPr lang="en-US" dirty="0" err="1" smtClean="0"/>
              <a:t>RAMDisk</a:t>
            </a:r>
            <a:r>
              <a:rPr lang="en-US" dirty="0" smtClean="0"/>
              <a:t> (or just in DRAM)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Shore-MT: research platform for high performance transaction processing</a:t>
            </a:r>
            <a:endParaRPr lang="en-US" dirty="0"/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88" y="6021288"/>
            <a:ext cx="90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recovers throughput when barrier latency exposed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3" name="Left Arrow 2"/>
          <p:cNvSpPr/>
          <p:nvPr/>
        </p:nvSpPr>
        <p:spPr bwMode="auto">
          <a:xfrm rot="1444219">
            <a:off x="2987824" y="2141533"/>
            <a:ext cx="1764196" cy="324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5400000">
            <a:off x="6700544" y="2155879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413" y="6021288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High performance barriers and memory system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7452320" y="2683958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291" y="6021288"/>
            <a:ext cx="676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 replacement insensitive to latency, but slow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animBg="1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VLDB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methodology details</a:t>
            </a:r>
          </a:p>
          <a:p>
            <a:r>
              <a:rPr lang="en-US" dirty="0" smtClean="0"/>
              <a:t>Persist bandwidth modeling</a:t>
            </a:r>
          </a:p>
          <a:p>
            <a:r>
              <a:rPr lang="en-US" dirty="0" smtClean="0"/>
              <a:t>Group commit trade-offs and transaction latency analysis</a:t>
            </a:r>
          </a:p>
          <a:p>
            <a:r>
              <a:rPr lang="en-US" dirty="0" smtClean="0"/>
              <a:t>Read-cache performance based on memory trace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en-US" smtClean="0"/>
              <a:t>: NVRAM </a:t>
            </a:r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persists</a:t>
            </a:r>
          </a:p>
          <a:p>
            <a:pPr lvl="1"/>
            <a:r>
              <a:rPr lang="en-US" dirty="0" smtClean="0"/>
              <a:t>Allow execution to proceed ahead of persists</a:t>
            </a:r>
          </a:p>
          <a:p>
            <a:pPr lvl="1"/>
            <a:r>
              <a:rPr lang="en-US" dirty="0" smtClean="0"/>
              <a:t>Hides persist and persist barrier latency</a:t>
            </a:r>
          </a:p>
          <a:p>
            <a:pPr lvl="1"/>
            <a:r>
              <a:rPr lang="en-US" i="1" dirty="0" smtClean="0"/>
              <a:t>Persist ordering</a:t>
            </a:r>
            <a:r>
              <a:rPr lang="en-US" dirty="0" smtClean="0"/>
              <a:t> critical path limits persist rate</a:t>
            </a:r>
            <a:endParaRPr lang="en-US" i="1" dirty="0" smtClean="0"/>
          </a:p>
          <a:p>
            <a:r>
              <a:rPr lang="en-US" dirty="0" smtClean="0"/>
              <a:t>Persist coalescing</a:t>
            </a:r>
          </a:p>
          <a:p>
            <a:pPr lvl="1"/>
            <a:r>
              <a:rPr lang="en-US" dirty="0" smtClean="0"/>
              <a:t>Omit persists if ordering constraints not violated</a:t>
            </a:r>
          </a:p>
          <a:p>
            <a:pPr lvl="1"/>
            <a:r>
              <a:rPr lang="en-US" dirty="0" smtClean="0"/>
              <a:t>Acts as bandwidth filter (like write-back cache)</a:t>
            </a:r>
          </a:p>
          <a:p>
            <a:pPr lvl="1"/>
            <a:r>
              <a:rPr lang="en-US" dirty="0" smtClean="0"/>
              <a:t>Reduces persist ordering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735" y="5913276"/>
            <a:ext cx="890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Need mechanisms to precisely label persist ordering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[upcoming ISCA: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r>
              <a:rPr lang="en-US" sz="2400" b="0" i="1" dirty="0" smtClean="0">
                <a:solidFill>
                  <a:srgbClr val="FF0909"/>
                </a:solidFill>
              </a:rPr>
              <a:t>]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software carries baggage</a:t>
            </a:r>
          </a:p>
          <a:p>
            <a:r>
              <a:rPr lang="en-US" dirty="0" smtClean="0"/>
              <a:t>Frequent persist synchronization also slow</a:t>
            </a:r>
          </a:p>
          <a:p>
            <a:r>
              <a:rPr lang="en-US" dirty="0" smtClean="0"/>
              <a:t>New software and memory systems improve performance and simplify software design</a:t>
            </a:r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http://web.eecs.umich.edu/~</a:t>
            </a:r>
            <a:r>
              <a:rPr lang="en-US" dirty="0" smtClean="0">
                <a:hlinkClick r:id="rId2"/>
              </a:rPr>
              <a:t>spelley</a:t>
            </a:r>
            <a:endParaRPr lang="en-US" dirty="0" smtClean="0"/>
          </a:p>
          <a:p>
            <a:pPr lvl="1"/>
            <a:r>
              <a:rPr lang="en-US" sz="1800" dirty="0"/>
              <a:t>Steven Pelley, Thomas F. </a:t>
            </a:r>
            <a:r>
              <a:rPr lang="en-US" sz="1800" dirty="0" err="1"/>
              <a:t>Wenisch</a:t>
            </a:r>
            <a:r>
              <a:rPr lang="en-US" sz="1800" dirty="0"/>
              <a:t>, Brian T. Gold, Bill Bridge: Storage Management in the NVRAM Era. PVLDB 7(2): 121-132 (2013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[BPFS] </a:t>
            </a:r>
            <a:r>
              <a:rPr lang="en-US" sz="1800" dirty="0"/>
              <a:t>Jeremy Condit, Edmund B. Nightingale, Christopher Frost, </a:t>
            </a:r>
            <a:r>
              <a:rPr lang="en-US" sz="1800" dirty="0" err="1"/>
              <a:t>Engin</a:t>
            </a:r>
            <a:r>
              <a:rPr lang="en-US" sz="1800" dirty="0"/>
              <a:t> </a:t>
            </a:r>
            <a:r>
              <a:rPr lang="en-US" sz="1800" dirty="0" err="1"/>
              <a:t>Ipek</a:t>
            </a:r>
            <a:r>
              <a:rPr lang="en-US" sz="1800" dirty="0"/>
              <a:t>, Benjamin Lee, Doug Burger, and Derrick Coetzee. 2009. Better I/O through byte-addressable, persistent memory. In </a:t>
            </a:r>
            <a:r>
              <a:rPr lang="en-US" sz="1800" i="1" dirty="0"/>
              <a:t>Proceedings of the ACM SIGOPS 22nd symposium on Operating systems principles</a:t>
            </a:r>
            <a:r>
              <a:rPr lang="en-US" sz="1800" dirty="0"/>
              <a:t> (SOSP </a:t>
            </a:r>
            <a:r>
              <a:rPr lang="en-US" sz="1800" dirty="0" smtClean="0"/>
              <a:t>'09)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replacement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6512" y="3717032"/>
            <a:ext cx="2232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TPCB </a:t>
            </a:r>
            <a:r>
              <a:rPr lang="en-US" b="0" dirty="0" smtClean="0"/>
              <a:t>benchmark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Place </a:t>
            </a:r>
            <a:r>
              <a:rPr lang="en-US" b="0" dirty="0"/>
              <a:t>log and </a:t>
            </a:r>
            <a:r>
              <a:rPr lang="en-US" b="0" dirty="0" smtClean="0"/>
              <a:t>store on </a:t>
            </a:r>
            <a:r>
              <a:rPr lang="en-US" b="0" dirty="0" err="1" smtClean="0"/>
              <a:t>RAMDisk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Artificially limit write </a:t>
            </a:r>
            <a:r>
              <a:rPr lang="en-US" b="0" dirty="0"/>
              <a:t>IOPS</a:t>
            </a:r>
          </a:p>
        </p:txBody>
      </p:sp>
      <p:sp>
        <p:nvSpPr>
          <p:cNvPr id="10" name="Left-Right Arrow 9"/>
          <p:cNvSpPr/>
          <p:nvPr/>
        </p:nvSpPr>
        <p:spPr bwMode="auto">
          <a:xfrm>
            <a:off x="5724128" y="4216336"/>
            <a:ext cx="1301418" cy="645105"/>
          </a:xfrm>
          <a:prstGeom prst="left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+50%</a:t>
            </a:r>
          </a:p>
        </p:txBody>
      </p:sp>
    </p:spTree>
    <p:extLst>
      <p:ext uri="{BB962C8B-B14F-4D97-AF65-F5344CB8AC3E}">
        <p14:creationId xmlns:p14="http://schemas.microsoft.com/office/powerpoint/2010/main" val="1482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21" grpId="0" animBg="1"/>
      <p:bldP spid="22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[upcoming ISCA]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2242" y="1196752"/>
            <a:ext cx="358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 due</a:t>
            </a:r>
            <a:br>
              <a:rPr lang="en-US" b="0" dirty="0" smtClean="0"/>
            </a:br>
            <a:r>
              <a:rPr lang="en-US" b="0" dirty="0" smtClean="0"/>
              <a:t>to write-back caches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NVRAMs provide fast, scalable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060" y="5919663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</a:t>
            </a:r>
            <a:r>
              <a:rPr lang="en-US" sz="2400" i="1" dirty="0" smtClean="0">
                <a:solidFill>
                  <a:srgbClr val="FF0909"/>
                </a:solidFill>
              </a:rPr>
              <a:t>persistent</a:t>
            </a:r>
            <a:r>
              <a:rPr lang="en-US" sz="2400" b="0" i="1" dirty="0" smtClean="0">
                <a:solidFill>
                  <a:srgbClr val="FF0909"/>
                </a:solidFill>
              </a:rPr>
              <a:t>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</a:t>
            </a:r>
            <a:r>
              <a:rPr lang="en-US" dirty="0" smtClean="0"/>
              <a:t>against</a:t>
            </a:r>
            <a:r>
              <a:rPr lang="en-US" dirty="0" smtClean="0"/>
              <a:t>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accelerates persistent storage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  <a:p>
            <a:r>
              <a:rPr lang="en-US" dirty="0" smtClean="0"/>
              <a:t>Create recoverable, high performance data structures (main-memory/DRAM 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NVRAM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of transaction processing [VLDB]</a:t>
            </a:r>
          </a:p>
          <a:p>
            <a:pPr lvl="1"/>
            <a:r>
              <a:rPr lang="en-US" dirty="0" smtClean="0"/>
              <a:t>NVRAM as a disk replacement (ARIES/WAL)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NVRAM imposes frequent persist ordering</a:t>
            </a:r>
          </a:p>
          <a:p>
            <a:pPr lvl="1"/>
            <a:r>
              <a:rPr lang="en-US" dirty="0" smtClean="0"/>
              <a:t>New software design to avoid ordering delays</a:t>
            </a:r>
          </a:p>
          <a:p>
            <a:r>
              <a:rPr lang="en-US" dirty="0" smtClean="0"/>
              <a:t>Future work</a:t>
            </a:r>
            <a:r>
              <a:rPr lang="en-US" dirty="0" smtClean="0"/>
              <a:t>: </a:t>
            </a:r>
            <a:r>
              <a:rPr lang="en-US" dirty="0" smtClean="0"/>
              <a:t>explore desirable optimizations and semantics for NVRAM memory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as a disk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319" y="1376772"/>
            <a:ext cx="57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Ahead Logging (WAL) via ARIES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order persists immediately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dirty="0" smtClean="0"/>
              <a:t>barriers </a:t>
            </a:r>
            <a:r>
              <a:rPr lang="en-US" sz="1800" dirty="0" smtClean="0"/>
              <a:t>[BPFS: SOSP </a:t>
            </a:r>
            <a:r>
              <a:rPr lang="en-US" sz="1800" dirty="0"/>
              <a:t>‘09</a:t>
            </a:r>
            <a:r>
              <a:rPr lang="en-US" sz="1800" dirty="0" smtClean="0"/>
              <a:t>]</a:t>
            </a:r>
            <a:endParaRPr lang="en-US" sz="1800" i="1" dirty="0" smtClean="0"/>
          </a:p>
          <a:p>
            <a:pPr lvl="1"/>
            <a:r>
              <a:rPr lang="en-US" dirty="0" smtClean="0"/>
              <a:t>Persists following barrier instruction may not complete before persists prior to barrier</a:t>
            </a:r>
          </a:p>
          <a:p>
            <a:pPr lvl="1"/>
            <a:r>
              <a:rPr lang="en-US" dirty="0" smtClean="0"/>
              <a:t>Persists that are not separated by barrier instruction are </a:t>
            </a:r>
            <a:r>
              <a:rPr lang="en-US" i="1" dirty="0" smtClean="0"/>
              <a:t>concurrent</a:t>
            </a:r>
          </a:p>
          <a:p>
            <a:r>
              <a:rPr lang="en-US" dirty="0" smtClean="0"/>
              <a:t>Barriers delay execution</a:t>
            </a:r>
          </a:p>
          <a:p>
            <a:pPr lvl="1"/>
            <a:r>
              <a:rPr lang="en-US" dirty="0" smtClean="0"/>
              <a:t>Frequency of barriers and </a:t>
            </a:r>
            <a:r>
              <a:rPr lang="en-US" i="1" dirty="0" smtClean="0"/>
              <a:t>exposed barrier latency</a:t>
            </a:r>
            <a:r>
              <a:rPr lang="en-US" dirty="0" smtClean="0"/>
              <a:t> determine resulting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78" y="5919663"/>
            <a:ext cx="91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removes software overhead, but frequent persist ordering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175194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132856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04562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152495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02060" y="3927695"/>
            <a:ext cx="3620075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Transaction/update logs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3916144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245385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160748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Remove centralized log</a:t>
            </a:r>
          </a:p>
          <a:p>
            <a:pPr algn="l"/>
            <a:r>
              <a:rPr lang="en-US" sz="2400" b="0" dirty="0" smtClean="0"/>
              <a:t>Barriers necessary at</a:t>
            </a:r>
            <a:br>
              <a:rPr lang="en-US" sz="2400" b="0" dirty="0" smtClean="0"/>
            </a:br>
            <a:r>
              <a:rPr lang="en-US" sz="2400" b="0" dirty="0" smtClean="0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6706" y="4478436"/>
            <a:ext cx="2257722" cy="24789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 update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601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1601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</a:t>
            </a: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43609" y="3765230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76523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Batch’s updates persist to batch log, then in place</a:t>
            </a:r>
            <a:endParaRPr lang="en-US" b="0" dirty="0"/>
          </a:p>
        </p:txBody>
      </p:sp>
      <p:sp>
        <p:nvSpPr>
          <p:cNvPr id="26" name="Right Arrow 25"/>
          <p:cNvSpPr/>
          <p:nvPr/>
        </p:nvSpPr>
        <p:spPr bwMode="auto">
          <a:xfrm rot="20030528">
            <a:off x="3551537" y="5237419"/>
            <a:ext cx="960914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49149">
            <a:off x="4103787" y="5751927"/>
            <a:ext cx="991807" cy="490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92481" y="4473116"/>
            <a:ext cx="89466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Several other tradeoffs</a:t>
            </a:r>
            <a:r>
              <a:rPr lang="en-US" sz="2600" b="0" i="1" dirty="0">
                <a:solidFill>
                  <a:srgbClr val="FF0909"/>
                </a:solidFill>
              </a:rPr>
              <a:t> </a:t>
            </a:r>
            <a:r>
              <a:rPr lang="en-US" sz="2600" b="0" i="1" dirty="0" smtClean="0">
                <a:solidFill>
                  <a:srgbClr val="FF0909"/>
                </a:solidFill>
              </a:rPr>
              <a:t>(e.g., increased transaction latency)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61075</TotalTime>
  <Words>664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Blank Presentation</vt:lpstr>
      <vt:lpstr>1_Blank Presentation</vt:lpstr>
      <vt:lpstr>High Performance Transaction Processing for NVRAM</vt:lpstr>
      <vt:lpstr>Nonvolatile memory (NVRAM)</vt:lpstr>
      <vt:lpstr>Recoverable systems</vt:lpstr>
      <vt:lpstr>Optimizing NVRAM </vt:lpstr>
      <vt:lpstr>NVRAM as a disk replacement</vt:lpstr>
      <vt:lpstr>Alternative: order persists immediately</vt:lpstr>
      <vt:lpstr>NVRAM in-place updates</vt:lpstr>
      <vt:lpstr>NVRAM Group Commit</vt:lpstr>
      <vt:lpstr>NVRAM Group Commit</vt:lpstr>
      <vt:lpstr>Modeling unavailable devices</vt:lpstr>
      <vt:lpstr>Recovery management performance</vt:lpstr>
      <vt:lpstr>In the VLDB paper…</vt:lpstr>
      <vt:lpstr>Future work: NVRAM optimizations</vt:lpstr>
      <vt:lpstr>Conclusions</vt:lpstr>
      <vt:lpstr>Backup slides</vt:lpstr>
      <vt:lpstr>Disk replacement performance</vt:lpstr>
      <vt:lpstr>Memory persistency [upcoming ISCA]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3396</cp:revision>
  <dcterms:created xsi:type="dcterms:W3CDTF">2010-03-13T18:55:09Z</dcterms:created>
  <dcterms:modified xsi:type="dcterms:W3CDTF">2014-03-11T15:32:48Z</dcterms:modified>
</cp:coreProperties>
</file>