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51"/>
  </p:notesMasterIdLst>
  <p:handoutMasterIdLst>
    <p:handoutMasterId r:id="rId52"/>
  </p:handoutMasterIdLst>
  <p:sldIdLst>
    <p:sldId id="866" r:id="rId3"/>
    <p:sldId id="908" r:id="rId4"/>
    <p:sldId id="909" r:id="rId5"/>
    <p:sldId id="910" r:id="rId6"/>
    <p:sldId id="911" r:id="rId7"/>
    <p:sldId id="912" r:id="rId8"/>
    <p:sldId id="913" r:id="rId9"/>
    <p:sldId id="888" r:id="rId10"/>
    <p:sldId id="887" r:id="rId11"/>
    <p:sldId id="889" r:id="rId12"/>
    <p:sldId id="891" r:id="rId13"/>
    <p:sldId id="892" r:id="rId14"/>
    <p:sldId id="900" r:id="rId15"/>
    <p:sldId id="901" r:id="rId16"/>
    <p:sldId id="903" r:id="rId17"/>
    <p:sldId id="902" r:id="rId18"/>
    <p:sldId id="904" r:id="rId19"/>
    <p:sldId id="905" r:id="rId20"/>
    <p:sldId id="906" r:id="rId21"/>
    <p:sldId id="894" r:id="rId22"/>
    <p:sldId id="875" r:id="rId23"/>
    <p:sldId id="876" r:id="rId24"/>
    <p:sldId id="907" r:id="rId25"/>
    <p:sldId id="878" r:id="rId26"/>
    <p:sldId id="879" r:id="rId27"/>
    <p:sldId id="896" r:id="rId28"/>
    <p:sldId id="897" r:id="rId29"/>
    <p:sldId id="881" r:id="rId30"/>
    <p:sldId id="914" r:id="rId31"/>
    <p:sldId id="915" r:id="rId32"/>
    <p:sldId id="928" r:id="rId33"/>
    <p:sldId id="929" r:id="rId34"/>
    <p:sldId id="930" r:id="rId35"/>
    <p:sldId id="917" r:id="rId36"/>
    <p:sldId id="932" r:id="rId37"/>
    <p:sldId id="927" r:id="rId38"/>
    <p:sldId id="931" r:id="rId39"/>
    <p:sldId id="922" r:id="rId40"/>
    <p:sldId id="923" r:id="rId41"/>
    <p:sldId id="924" r:id="rId42"/>
    <p:sldId id="933" r:id="rId43"/>
    <p:sldId id="925" r:id="rId44"/>
    <p:sldId id="934" r:id="rId45"/>
    <p:sldId id="935" r:id="rId46"/>
    <p:sldId id="926" r:id="rId47"/>
    <p:sldId id="936" r:id="rId48"/>
    <p:sldId id="937" r:id="rId49"/>
    <p:sldId id="938" r:id="rId50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CD"/>
    <a:srgbClr val="FF7171"/>
    <a:srgbClr val="CEDE00"/>
    <a:srgbClr val="8B9600"/>
    <a:srgbClr val="EEFF0D"/>
    <a:srgbClr val="FF0909"/>
    <a:srgbClr val="FAC090"/>
    <a:srgbClr val="E46C0A"/>
    <a:srgbClr val="0066FF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86387" autoAdjust="0"/>
  </p:normalViewPr>
  <p:slideViewPr>
    <p:cSldViewPr>
      <p:cViewPr>
        <p:scale>
          <a:sx n="76" d="100"/>
          <a:sy n="76" d="100"/>
        </p:scale>
        <p:origin x="-840" y="72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153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22" y="-96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teve\Documents\svn\FlashDB\ADMS2011\joi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27E-2"/>
          <c:y val="0.12037037037037036"/>
          <c:w val="0.88276156482137469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0.8818314565484997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(2)'!$Q$2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(2)'!$Q$3:$Q$15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'join (2)'!$R$2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(2)'!$R$3:$R$15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3703424"/>
        <c:axId val="73705344"/>
      </c:barChart>
      <c:catAx>
        <c:axId val="73703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9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3705344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3705344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3703424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0.88183145654849915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0.21526899440672675</c:v>
                </c:pt>
                <c:pt idx="1">
                  <c:v>0.22340550092938985</c:v>
                </c:pt>
                <c:pt idx="2">
                  <c:v>0.21184245541296068</c:v>
                </c:pt>
                <c:pt idx="3">
                  <c:v>0.219359519325383</c:v>
                </c:pt>
                <c:pt idx="4">
                  <c:v>0.20321507694231764</c:v>
                </c:pt>
                <c:pt idx="5">
                  <c:v>0.18629823328151748</c:v>
                </c:pt>
                <c:pt idx="7">
                  <c:v>0.20432438975491524</c:v>
                </c:pt>
                <c:pt idx="8">
                  <c:v>0.12952628500137373</c:v>
                </c:pt>
                <c:pt idx="9">
                  <c:v>0.13226472084019744</c:v>
                </c:pt>
                <c:pt idx="10">
                  <c:v>0.12287910062209814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0.21519733597109858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0.20381330790037472</c:v>
                </c:pt>
                <c:pt idx="8">
                  <c:v>0.1343127090034224</c:v>
                </c:pt>
                <c:pt idx="9">
                  <c:v>0.12889937121551689</c:v>
                </c:pt>
                <c:pt idx="10">
                  <c:v>0.12210837872645687</c:v>
                </c:pt>
                <c:pt idx="11">
                  <c:v>0.12554326388403336</c:v>
                </c:pt>
                <c:pt idx="12">
                  <c:v>0.30441584527023058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3370624"/>
        <c:axId val="73372800"/>
      </c:barChart>
      <c:catAx>
        <c:axId val="73370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62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3372800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3372800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3370624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1.0825176217618613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0.88183145654849937</c:v>
                </c:pt>
                <c:pt idx="9">
                  <c:v>0.82543267217794258</c:v>
                </c:pt>
                <c:pt idx="10">
                  <c:v>0.83559033601880006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0.21526899440672681</c:v>
                </c:pt>
                <c:pt idx="1">
                  <c:v>0.22340550092938985</c:v>
                </c:pt>
                <c:pt idx="2">
                  <c:v>0.21184245541296076</c:v>
                </c:pt>
                <c:pt idx="3">
                  <c:v>0.219359519325383</c:v>
                </c:pt>
                <c:pt idx="4">
                  <c:v>0.20321507694231766</c:v>
                </c:pt>
                <c:pt idx="5">
                  <c:v>0.18629823328151751</c:v>
                </c:pt>
                <c:pt idx="7">
                  <c:v>0.20432438975491524</c:v>
                </c:pt>
                <c:pt idx="8">
                  <c:v>0.12952628500137375</c:v>
                </c:pt>
                <c:pt idx="9">
                  <c:v>0.13226472084019744</c:v>
                </c:pt>
                <c:pt idx="10">
                  <c:v>0.12287910062209813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0.21519733597109864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0.20381330790037475</c:v>
                </c:pt>
                <c:pt idx="8">
                  <c:v>0.1343127090034224</c:v>
                </c:pt>
                <c:pt idx="9">
                  <c:v>0.12889937121551687</c:v>
                </c:pt>
                <c:pt idx="10">
                  <c:v>0.12210837872645688</c:v>
                </c:pt>
                <c:pt idx="11">
                  <c:v>0.12554326388403339</c:v>
                </c:pt>
                <c:pt idx="12">
                  <c:v>0.30441584527023063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3435008"/>
        <c:axId val="73441280"/>
      </c:barChart>
      <c:catAx>
        <c:axId val="73435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73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3441280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3441280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3435008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this slide</a:t>
            </a:r>
          </a:p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database size relative to database size</a:t>
            </a:r>
          </a:p>
          <a:p>
            <a:r>
              <a:rPr lang="en-US" baseline="0" dirty="0" smtClean="0"/>
              <a:t>Before I hit the button talk about these results more-</a:t>
            </a:r>
          </a:p>
          <a:p>
            <a:r>
              <a:rPr lang="en-US" baseline="0" dirty="0" smtClean="0"/>
              <a:t>With one outlier, the best join type changes with </a:t>
            </a:r>
            <a:r>
              <a:rPr lang="en-US" baseline="0" dirty="0" err="1" smtClean="0"/>
              <a:t>projectivity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performance different between algorithms on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extreme we</a:t>
            </a:r>
            <a:r>
              <a:rPr lang="en-US" baseline="0" dirty="0" smtClean="0"/>
              <a:t> might assume that things persist in program order – no additional annotation required.  On the other extreme we borrow the disk interface and flush individual cache lines (much harder to program for and unintuitive).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sequential bandwidth is similar across devices, but random read is much faster on flash SSDs.  Could possibly simplify DBMSs, which have long been optimized for high latency disks.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a bit more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this</a:t>
            </a:r>
            <a:r>
              <a:rPr lang="en-US" baseline="0" dirty="0" smtClean="0"/>
              <a:t> performance difference in mind, I came up with an idea.</a:t>
            </a:r>
          </a:p>
          <a:p>
            <a:r>
              <a:rPr lang="en-US" baseline="0" dirty="0" smtClean="0"/>
              <a:t>Data may prefer either disk or flash</a:t>
            </a:r>
          </a:p>
          <a:p>
            <a:r>
              <a:rPr lang="en-US" baseline="0" dirty="0" smtClean="0"/>
              <a:t>For example… scans</a:t>
            </a:r>
          </a:p>
          <a:p>
            <a:r>
              <a:rPr lang="en-US" baseline="0" dirty="0" smtClean="0"/>
              <a:t>But the real contribution is that the optimal query plan, and thus performance, will depend on where the data resides.</a:t>
            </a:r>
          </a:p>
          <a:p>
            <a:r>
              <a:rPr lang="en-US" baseline="0" dirty="0" smtClean="0"/>
              <a:t>So I needed to figure out exactly how query optimizers dealt with flash SSDs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the colors in the table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best, but found that it wasn’t better for a set of queries</a:t>
            </a:r>
          </a:p>
          <a:p>
            <a:r>
              <a:rPr lang="en-US" dirty="0" smtClean="0"/>
              <a:t>Performance difference that appears on disk disappears</a:t>
            </a:r>
            <a:r>
              <a:rPr lang="en-US" baseline="0" dirty="0" smtClean="0"/>
              <a:t> on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commercial systems.  Not sure where</a:t>
            </a:r>
            <a:endParaRPr lang="en-US" dirty="0" smtClean="0"/>
          </a:p>
          <a:p>
            <a:r>
              <a:rPr lang="en-US" dirty="0" smtClean="0"/>
              <a:t>Spend more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Scope,</a:t>
            </a:r>
            <a:r>
              <a:rPr lang="en-US" baseline="0" dirty="0" smtClean="0"/>
              <a:t> but the simplicity of these experiments yields tremendous insight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addresses/numbers to the </a:t>
            </a:r>
            <a:r>
              <a:rPr lang="en-US" dirty="0" err="1" smtClean="0"/>
              <a:t>rowids</a:t>
            </a:r>
            <a:r>
              <a:rPr lang="en-US" dirty="0" smtClean="0"/>
              <a:t> (2 parts, page and 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previous index line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rowid</a:t>
            </a:r>
            <a:r>
              <a:rPr lang="en-US" baseline="0" dirty="0" smtClean="0"/>
              <a:t>-sort scan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Scans start with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2013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err="1" smtClean="0"/>
              <a:t>Pelley</a:t>
            </a:r>
            <a:endParaRPr lang="en-US" sz="2400" dirty="0" smtClean="0"/>
          </a:p>
          <a:p>
            <a:r>
              <a:rPr lang="en-US" sz="2400" dirty="0" smtClean="0"/>
              <a:t>Thesis Proposal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fld id="{24EAD923-3004-4A31-84C7-9B440B7855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query plans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8132" name="Picture 4" descr="C:\Users\Steve\AppData\Local\Microsoft\Windows\Temporary Internet Files\Content.IE5\L0EU03D8\MC9000788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52736"/>
            <a:ext cx="2581275" cy="3152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86" y="2780928"/>
            <a:ext cx="749115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Flash gives better performance, but…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Query plans do not need to be changed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Using commercial DBMS – IBM DB2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0.9% of scan </a:t>
            </a:r>
            <a:r>
              <a:rPr lang="en-US" sz="2500" b="0" dirty="0" err="1" smtClean="0"/>
              <a:t>selectivities</a:t>
            </a:r>
            <a:r>
              <a:rPr lang="en-US" sz="2500" b="0" dirty="0" smtClean="0"/>
              <a:t> change access path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Join choice matters on disk, but not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Intelligent layout does not depend on query opt.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Experimental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two key aspects of query plans</a:t>
            </a:r>
          </a:p>
          <a:p>
            <a:pPr lvl="1"/>
            <a:r>
              <a:rPr lang="en-US" dirty="0" smtClean="0"/>
              <a:t>Access paths (scan type)</a:t>
            </a:r>
          </a:p>
          <a:p>
            <a:pPr lvl="1"/>
            <a:r>
              <a:rPr lang="en-US" dirty="0" smtClean="0"/>
              <a:t>Join type</a:t>
            </a:r>
          </a:p>
          <a:p>
            <a:r>
              <a:rPr lang="en-US" dirty="0" smtClean="0"/>
              <a:t>Force specific query plans and measure </a:t>
            </a:r>
            <a:r>
              <a:rPr lang="en-US" i="1" dirty="0" smtClean="0"/>
              <a:t>actual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Determine performance difference between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DB2</a:t>
            </a:r>
            <a:r>
              <a:rPr lang="en-US" baseline="0" dirty="0" smtClean="0"/>
              <a:t> v9.7</a:t>
            </a:r>
          </a:p>
          <a:p>
            <a:r>
              <a:rPr lang="en-US" dirty="0" smtClean="0"/>
              <a:t>Intel core 2 (dual core)</a:t>
            </a:r>
          </a:p>
          <a:p>
            <a:r>
              <a:rPr lang="en-US" dirty="0" smtClean="0"/>
              <a:t>2GB memory</a:t>
            </a:r>
            <a:endParaRPr lang="en-US" baseline="0" dirty="0" smtClean="0"/>
          </a:p>
          <a:p>
            <a:r>
              <a:rPr lang="en-US" dirty="0" smtClean="0"/>
              <a:t>Disk: WD </a:t>
            </a:r>
            <a:r>
              <a:rPr lang="en-US" dirty="0" err="1" smtClean="0"/>
              <a:t>VelociRaptor</a:t>
            </a:r>
            <a:r>
              <a:rPr lang="en-US" dirty="0" smtClean="0"/>
              <a:t> 10Krpm drive</a:t>
            </a:r>
          </a:p>
          <a:p>
            <a:r>
              <a:rPr lang="en-US" dirty="0" smtClean="0"/>
              <a:t>Flash: OCZ </a:t>
            </a:r>
            <a:r>
              <a:rPr lang="en-US" dirty="0" err="1" smtClean="0"/>
              <a:t>RevoDrive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r>
              <a:rPr lang="en-US" dirty="0" smtClean="0"/>
              <a:t>Wisconsin Benchmark schema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7128" y="5841268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Relation scan: high selectivity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1"/>
          </p:cNvCxnSpPr>
          <p:nvPr/>
        </p:nvCxnSpPr>
        <p:spPr bwMode="auto">
          <a:xfrm>
            <a:off x="2303748" y="2636912"/>
            <a:ext cx="2556284" cy="19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19" idx="1"/>
          </p:cNvCxnSpPr>
          <p:nvPr/>
        </p:nvCxnSpPr>
        <p:spPr bwMode="auto">
          <a:xfrm>
            <a:off x="2303748" y="2636912"/>
            <a:ext cx="2556284" cy="1134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7" idx="1"/>
          </p:cNvCxnSpPr>
          <p:nvPr/>
        </p:nvCxnSpPr>
        <p:spPr bwMode="auto">
          <a:xfrm>
            <a:off x="2339752" y="2636912"/>
            <a:ext cx="2520280" cy="2450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04905" y="58412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Index scan: low selectivity</a:t>
            </a:r>
            <a:endParaRPr lang="en-US" b="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331720" y="2636520"/>
            <a:ext cx="2484120" cy="2423160"/>
          </a:xfrm>
          <a:custGeom>
            <a:avLst/>
            <a:gdLst>
              <a:gd name="connsiteX0" fmla="*/ 0 w 2484120"/>
              <a:gd name="connsiteY0" fmla="*/ 0 h 2423160"/>
              <a:gd name="connsiteX1" fmla="*/ 1097280 w 2484120"/>
              <a:gd name="connsiteY1" fmla="*/ 365760 h 2423160"/>
              <a:gd name="connsiteX2" fmla="*/ 1767840 w 2484120"/>
              <a:gd name="connsiteY2" fmla="*/ 1600200 h 2423160"/>
              <a:gd name="connsiteX3" fmla="*/ 2484120 w 2484120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2423160">
                <a:moveTo>
                  <a:pt x="0" y="0"/>
                </a:moveTo>
                <a:cubicBezTo>
                  <a:pt x="401320" y="49530"/>
                  <a:pt x="802640" y="99060"/>
                  <a:pt x="1097280" y="365760"/>
                </a:cubicBezTo>
                <a:cubicBezTo>
                  <a:pt x="1391920" y="632460"/>
                  <a:pt x="1536700" y="1257300"/>
                  <a:pt x="1767840" y="1600200"/>
                </a:cubicBezTo>
                <a:cubicBezTo>
                  <a:pt x="1998980" y="1943100"/>
                  <a:pt x="2241550" y="2183130"/>
                  <a:pt x="2484120" y="24231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1664804"/>
            <a:ext cx="928216" cy="369332"/>
            <a:chOff x="2843808" y="1664804"/>
            <a:chExt cx="928216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2843808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629" y="166480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{5;10}</a:t>
              </a:r>
              <a:endParaRPr lang="en-US" sz="1800" b="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4629" y="20515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{17;7}</a:t>
            </a:r>
            <a:endParaRPr lang="en-US" sz="18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2984629" y="23848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{10;1}</a:t>
            </a:r>
            <a:endParaRPr lang="en-US" sz="18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2995712" y="2708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{17;5}</a:t>
            </a:r>
            <a:endParaRPr lang="en-US" sz="1800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112E-17 L -3.05556E-6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1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347 L -3.05556E-6 -0.05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-0.04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2" grpId="0" animBg="1"/>
      <p:bldP spid="43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43808" y="177281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cxnSp>
        <p:nvCxnSpPr>
          <p:cNvPr id="47" name="Straight Arrow Connector 46"/>
          <p:cNvCxnSpPr>
            <a:stCxn id="34" idx="6"/>
            <a:endCxn id="14" idx="1"/>
          </p:cNvCxnSpPr>
          <p:nvPr/>
        </p:nvCxnSpPr>
        <p:spPr bwMode="auto">
          <a:xfrm>
            <a:off x="3059832" y="1880828"/>
            <a:ext cx="1800200" cy="950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6"/>
            <a:endCxn id="19" idx="1"/>
          </p:cNvCxnSpPr>
          <p:nvPr/>
        </p:nvCxnSpPr>
        <p:spPr bwMode="auto">
          <a:xfrm>
            <a:off x="3059832" y="2228867"/>
            <a:ext cx="1800200" cy="1542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" idx="6"/>
            <a:endCxn id="27" idx="1"/>
          </p:cNvCxnSpPr>
          <p:nvPr/>
        </p:nvCxnSpPr>
        <p:spPr bwMode="auto">
          <a:xfrm>
            <a:off x="3059832" y="2576906"/>
            <a:ext cx="1800200" cy="251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2" idx="6"/>
            <a:endCxn id="27" idx="1"/>
          </p:cNvCxnSpPr>
          <p:nvPr/>
        </p:nvCxnSpPr>
        <p:spPr bwMode="auto">
          <a:xfrm>
            <a:off x="3059832" y="2924944"/>
            <a:ext cx="1800200" cy="2162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91330" y="5841268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</a:t>
            </a:r>
            <a:r>
              <a:rPr lang="en-US" b="0" dirty="0" smtClean="0"/>
              <a:t>-sort scan: mid </a:t>
            </a:r>
            <a:r>
              <a:rPr lang="en-US" b="0" dirty="0" err="1" smtClean="0"/>
              <a:t>selectivities</a:t>
            </a:r>
            <a:endParaRPr lang="en-US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r>
              <a:rPr lang="en-US" baseline="0" dirty="0" smtClean="0"/>
              <a:t>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Nonvolatile Memory (NVRAM)</a:t>
            </a:r>
          </a:p>
          <a:p>
            <a:pPr lvl="1"/>
            <a:r>
              <a:rPr lang="en-US" dirty="0" smtClean="0"/>
              <a:t>Phase Change (PCRAM)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(HP)</a:t>
            </a:r>
          </a:p>
          <a:p>
            <a:pPr lvl="1"/>
            <a:r>
              <a:rPr lang="en-US" dirty="0" smtClean="0"/>
              <a:t>Spin-Torque Transfer (STT-RAM)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478" y="5847655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Devices offer immediate performance increase over disk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86014"/>
              </p:ext>
            </p:extLst>
          </p:nvPr>
        </p:nvGraphicFramePr>
        <p:xfrm>
          <a:off x="1524010" y="42138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dirty="0" smtClean="0"/>
                        <a:t>µs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Selecting access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Below 10% selectivity use index scan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Above 10% selectivity use relation scan</a:t>
            </a:r>
            <a:endParaRPr lang="en-US" sz="28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39639" y="2379790"/>
            <a:ext cx="4504569" cy="3748482"/>
            <a:chOff x="1939639" y="2420888"/>
            <a:chExt cx="4504569" cy="3748482"/>
          </a:xfrm>
        </p:grpSpPr>
        <p:grpSp>
          <p:nvGrpSpPr>
            <p:cNvPr id="13" name="Group 12"/>
            <p:cNvGrpSpPr/>
            <p:nvPr/>
          </p:nvGrpSpPr>
          <p:grpSpPr>
            <a:xfrm>
              <a:off x="2555776" y="2420888"/>
              <a:ext cx="3888432" cy="3240360"/>
              <a:chOff x="2555776" y="2420888"/>
              <a:chExt cx="3888432" cy="324036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971600" y="4041068"/>
                <a:ext cx="324036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555776" y="5661248"/>
                <a:ext cx="388843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595739" y="576926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Selectivity (%)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07387" y="3841013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Runtime (time)</a:t>
              </a:r>
              <a:endParaRPr lang="en-US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1780" y="2775834"/>
            <a:ext cx="3708412" cy="432048"/>
            <a:chOff x="2591780" y="2816932"/>
            <a:chExt cx="3708412" cy="43204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591780" y="3248980"/>
              <a:ext cx="370841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914404" y="2816932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Relation scan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20966558">
            <a:off x="2337182" y="2451798"/>
            <a:ext cx="3721021" cy="2592288"/>
            <a:chOff x="2579171" y="2420888"/>
            <a:chExt cx="3721021" cy="2592288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2591780" y="2420888"/>
              <a:ext cx="3708412" cy="25922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9503165">
              <a:off x="2579171" y="404106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Index scan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 rot="5400000">
            <a:off x="3131840" y="4005064"/>
            <a:ext cx="32403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4905" y="6099683"/>
            <a:ext cx="781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Flash’s low latency should shift break-even point to right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3698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8844E-6 L 0.13385 2.488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anDi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26" y="1592796"/>
            <a:ext cx="4900462" cy="3693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5" y="5524780"/>
            <a:ext cx="80445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at lower selectivity than expected</a:t>
            </a:r>
          </a:p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shift for only 0.9% </a:t>
            </a:r>
            <a:r>
              <a:rPr lang="en-US" sz="2600" b="0" dirty="0" err="1" smtClean="0"/>
              <a:t>selectivities</a:t>
            </a:r>
            <a:endParaRPr lang="en-US" sz="2600" b="0" dirty="0"/>
          </a:p>
        </p:txBody>
      </p:sp>
      <p:pic>
        <p:nvPicPr>
          <p:cNvPr id="13" name="Picture 12" descr="ScanF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2058" y="1592796"/>
            <a:ext cx="4900462" cy="3693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9548" y="155272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425" y="1552726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Flash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7907" y="595566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Implication: relation scan preferred even on flash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4904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r>
              <a:rPr lang="en-US" dirty="0" smtClean="0">
                <a:solidFill>
                  <a:srgbClr val="FF0000"/>
                </a:solidFill>
              </a:rPr>
              <a:t>/page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at 4% row sel.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expect 67%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3708" y="2924944"/>
            <a:ext cx="122413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performance on disk depends on: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Relation sizes</a:t>
            </a:r>
          </a:p>
          <a:p>
            <a:pPr lvl="1"/>
            <a:r>
              <a:rPr lang="en-US" dirty="0" err="1" smtClean="0"/>
              <a:t>Projectivity</a:t>
            </a:r>
            <a:endParaRPr lang="en-US" dirty="0" smtClean="0"/>
          </a:p>
          <a:p>
            <a:r>
              <a:rPr lang="en-US" dirty="0" smtClean="0"/>
              <a:t>These determine</a:t>
            </a:r>
          </a:p>
          <a:p>
            <a:pPr lvl="1"/>
            <a:r>
              <a:rPr lang="en-US" dirty="0" smtClean="0"/>
              <a:t>Device access patterns</a:t>
            </a:r>
          </a:p>
          <a:p>
            <a:pPr lvl="1"/>
            <a:r>
              <a:rPr lang="en-US" dirty="0" smtClean="0"/>
              <a:t>Data read and written to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640452" y="3645024"/>
            <a:ext cx="288032" cy="576064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 bwMode="auto">
          <a:xfrm rot="16200000" flipV="1">
            <a:off x="7848364" y="2708920"/>
            <a:ext cx="1368152" cy="5040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84860" y="18808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bound outlier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9" y="6027675"/>
            <a:ext cx="869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 insensitive to join type – 5.4% avg. difference w/o outlier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really 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opportunity for taking advantage of device-dependent</a:t>
            </a:r>
            <a:r>
              <a:rPr lang="en-US" baseline="0" dirty="0" smtClean="0"/>
              <a:t> query optimization</a:t>
            </a:r>
          </a:p>
          <a:p>
            <a:r>
              <a:rPr lang="en-US" dirty="0" smtClean="0"/>
              <a:t>Large access granularity interferes with flash’s low random read latency</a:t>
            </a:r>
          </a:p>
          <a:p>
            <a:pPr lvl="1"/>
            <a:r>
              <a:rPr lang="en-US" dirty="0" smtClean="0"/>
              <a:t>Rather disk-optimizations that provide </a:t>
            </a:r>
            <a:r>
              <a:rPr lang="en-US" i="1" dirty="0" smtClean="0"/>
              <a:t>locality</a:t>
            </a:r>
            <a:r>
              <a:rPr lang="en-US" i="0" baseline="0" dirty="0" smtClean="0"/>
              <a:t> within page (use entire page on access) are already optimized for Flash</a:t>
            </a:r>
            <a:endParaRPr lang="en-US" dirty="0" smtClean="0"/>
          </a:p>
          <a:p>
            <a:r>
              <a:rPr lang="en-US" dirty="0" smtClean="0"/>
              <a:t>Need Flash-specific operations before reconsidering query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systems for Flash/NVRAM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Decades</a:t>
            </a:r>
            <a:r>
              <a:rPr lang="en-US" dirty="0" smtClean="0"/>
              <a:t> of research/engineering to avoid random access on disk</a:t>
            </a:r>
          </a:p>
          <a:p>
            <a:r>
              <a:rPr lang="en-US" baseline="0" dirty="0" smtClean="0"/>
              <a:t>Specifically</a:t>
            </a:r>
            <a:r>
              <a:rPr lang="en-US" dirty="0" smtClean="0"/>
              <a:t> want to leverage fast random accesses on Flash and NVRAM</a:t>
            </a:r>
            <a:endParaRPr lang="en-US" baseline="0" dirty="0" smtClean="0"/>
          </a:p>
          <a:p>
            <a:pPr lvl="0"/>
            <a:r>
              <a:rPr lang="en-US" b="1" baseline="0" dirty="0" smtClean="0"/>
              <a:t>Analytics (DSS) on Flash</a:t>
            </a:r>
          </a:p>
          <a:p>
            <a:pPr lvl="0"/>
            <a:r>
              <a:rPr lang="en-US" b="1" dirty="0" smtClean="0"/>
              <a:t>Transaction Processing (OLTP) on NVRAM</a:t>
            </a:r>
          </a:p>
          <a:p>
            <a:pPr lvl="0"/>
            <a:r>
              <a:rPr lang="en-US" b="1" baseline="0" dirty="0" smtClean="0"/>
              <a:t>Ongoing:</a:t>
            </a:r>
            <a:r>
              <a:rPr lang="en-US" b="1" dirty="0" smtClean="0"/>
              <a:t> Persistent Memory Consistency</a:t>
            </a:r>
          </a:p>
          <a:p>
            <a:pPr lvl="1"/>
            <a:r>
              <a:rPr lang="en-US" dirty="0" smtClean="0"/>
              <a:t>Intuitive mechanisms to enable high persist throughput and enforce proper recovery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persist barriers implemented?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intuitive programming models to reason about NVRAM persistence</a:t>
            </a:r>
          </a:p>
          <a:p>
            <a:pPr lvl="1"/>
            <a:r>
              <a:rPr lang="en-US" dirty="0" smtClean="0"/>
              <a:t>Disk interface</a:t>
            </a:r>
            <a:r>
              <a:rPr lang="en-US" baseline="0" dirty="0" smtClean="0"/>
              <a:t> – flush cache lines and sync.  Must know data cache lines and produces delays</a:t>
            </a:r>
          </a:p>
          <a:p>
            <a:pPr lvl="1"/>
            <a:r>
              <a:rPr lang="en-US" baseline="0" dirty="0" smtClean="0"/>
              <a:t>DRAM interface – cannot control write order</a:t>
            </a:r>
          </a:p>
          <a:p>
            <a:pPr lvl="1"/>
            <a:r>
              <a:rPr lang="en-US" baseline="0" dirty="0" smtClean="0"/>
              <a:t>Perform all persists in program order – terrible performance!  Must persist out of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818" y="5697252"/>
            <a:ext cx="879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Performance/programmability tradeoff like memory consistency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346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430" y="5733256"/>
            <a:ext cx="6845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Improved performance requires user intervention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8537" y="3460938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Might reorder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3798" y="3801524"/>
            <a:ext cx="774086" cy="407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368537" y="3812317"/>
            <a:ext cx="387043" cy="804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208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memory 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r>
              <a:rPr lang="en-US" baseline="0" dirty="0" smtClean="0"/>
              <a:t> control similar to persistence</a:t>
            </a:r>
          </a:p>
          <a:p>
            <a:pPr lvl="1"/>
            <a:r>
              <a:rPr lang="en-US" dirty="0" smtClean="0"/>
              <a:t>Consistency:</a:t>
            </a:r>
            <a:r>
              <a:rPr lang="en-US" baseline="0" dirty="0" smtClean="0"/>
              <a:t> order in which stores are visible</a:t>
            </a:r>
          </a:p>
          <a:p>
            <a:pPr lvl="1"/>
            <a:r>
              <a:rPr lang="en-US" baseline="0" dirty="0" smtClean="0"/>
              <a:t>Persistence: order in which </a:t>
            </a:r>
            <a:r>
              <a:rPr lang="en-US" i="1" baseline="0" dirty="0" smtClean="0"/>
              <a:t>persists</a:t>
            </a:r>
            <a:r>
              <a:rPr lang="en-US" i="0" baseline="0" dirty="0" smtClean="0"/>
              <a:t> are</a:t>
            </a:r>
            <a:r>
              <a:rPr lang="en-US" i="0" dirty="0" smtClean="0"/>
              <a:t> </a:t>
            </a:r>
            <a:r>
              <a:rPr lang="en-US" i="0" baseline="0" dirty="0" smtClean="0"/>
              <a:t>visible</a:t>
            </a:r>
          </a:p>
          <a:p>
            <a:r>
              <a:rPr lang="en-US" dirty="0" smtClean="0"/>
              <a:t>Persist order must be enforced across threads</a:t>
            </a:r>
          </a:p>
          <a:p>
            <a:pPr lvl="1"/>
            <a:r>
              <a:rPr lang="en-US" dirty="0" smtClean="0"/>
              <a:t>Leverage consistency to determine persist order</a:t>
            </a:r>
          </a:p>
          <a:p>
            <a:r>
              <a:rPr lang="en-US" dirty="0" smtClean="0"/>
              <a:t>Extend memory consistency with 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7509" y="5733256"/>
            <a:ext cx="548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Persistent Memory Consistency (PMC)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Memory Consistency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High performance recoverable data structures with minimal software modifications</a:t>
            </a:r>
          </a:p>
          <a:p>
            <a:r>
              <a:rPr lang="en-US" baseline="0" dirty="0" smtClean="0"/>
              <a:t>Demonstrate new consistency models and reason about their performance</a:t>
            </a:r>
          </a:p>
          <a:p>
            <a:r>
              <a:rPr lang="en-US" baseline="0" dirty="0" smtClean="0"/>
              <a:t>Future: evaluate models and data structures</a:t>
            </a:r>
          </a:p>
          <a:p>
            <a:r>
              <a:rPr lang="en-US" i="1" baseline="0" dirty="0" smtClean="0"/>
              <a:t>motivate</a:t>
            </a:r>
            <a:r>
              <a:rPr lang="en-US" i="0" baseline="0" dirty="0" smtClean="0"/>
              <a:t> PMC as necessary and effective, don’t consider precise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 about persist performance</a:t>
            </a:r>
          </a:p>
          <a:p>
            <a:pPr lvl="1"/>
            <a:r>
              <a:rPr lang="en-US" dirty="0" smtClean="0"/>
              <a:t>What makes</a:t>
            </a:r>
            <a:r>
              <a:rPr lang="en-US" baseline="0" dirty="0" smtClean="0"/>
              <a:t> a high-performance consistency model?</a:t>
            </a:r>
          </a:p>
          <a:p>
            <a:pPr lvl="0"/>
            <a:r>
              <a:rPr lang="en-US" dirty="0" smtClean="0"/>
              <a:t>Demonstrate a simple data structure</a:t>
            </a:r>
          </a:p>
          <a:p>
            <a:pPr lvl="0"/>
            <a:r>
              <a:rPr lang="en-US" dirty="0" smtClean="0"/>
              <a:t>Introduce</a:t>
            </a:r>
            <a:r>
              <a:rPr lang="en-US" baseline="0" dirty="0" smtClean="0"/>
              <a:t> new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r>
              <a:rPr lang="en-US" baseline="0" dirty="0" smtClean="0"/>
              <a:t> of persist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Important</a:t>
            </a:r>
            <a:r>
              <a:rPr lang="en-US" dirty="0" smtClean="0"/>
              <a:t> optimization: </a:t>
            </a:r>
            <a:r>
              <a:rPr lang="en-US" baseline="0" dirty="0" smtClean="0"/>
              <a:t>execution</a:t>
            </a:r>
            <a:r>
              <a:rPr lang="en-US" dirty="0" smtClean="0"/>
              <a:t> </a:t>
            </a:r>
            <a:r>
              <a:rPr lang="en-US" baseline="0" dirty="0" smtClean="0"/>
              <a:t>runs ahead of persistent state via buffering</a:t>
            </a:r>
          </a:p>
          <a:p>
            <a:pPr lvl="1"/>
            <a:r>
              <a:rPr lang="en-US" dirty="0" smtClean="0"/>
              <a:t>Persists still occur in consistent order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i="1" baseline="0" dirty="0" smtClean="0"/>
              <a:t>average</a:t>
            </a:r>
            <a:r>
              <a:rPr lang="en-US" baseline="0" dirty="0" smtClean="0"/>
              <a:t> persist throughput less than </a:t>
            </a:r>
            <a:r>
              <a:rPr lang="en-US" i="1" baseline="0" dirty="0" smtClean="0"/>
              <a:t>average</a:t>
            </a:r>
            <a:r>
              <a:rPr lang="en-US" dirty="0" smtClean="0"/>
              <a:t> execution rate, buffers fill</a:t>
            </a:r>
            <a:endParaRPr lang="en-US" baseline="0" dirty="0" smtClean="0"/>
          </a:p>
          <a:p>
            <a:r>
              <a:rPr lang="en-US" baseline="0" dirty="0" smtClean="0"/>
              <a:t>Persist order constraints limit persist throughput/parallelism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330" y="5625244"/>
            <a:ext cx="869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Maximize performance by minimizing persist order 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Define/Constrain the order of</a:t>
            </a:r>
            <a:r>
              <a:rPr lang="en-US" baseline="0" dirty="0" smtClean="0"/>
              <a:t> persists</a:t>
            </a:r>
          </a:p>
          <a:p>
            <a:pPr lvl="1"/>
            <a:r>
              <a:rPr lang="en-US" dirty="0" smtClean="0"/>
              <a:t>Parallel persists in single-threaded code</a:t>
            </a:r>
            <a:endParaRPr lang="en-US" baseline="0" dirty="0" smtClean="0"/>
          </a:p>
          <a:p>
            <a:pPr lvl="1"/>
            <a:r>
              <a:rPr lang="en-US" baseline="0" dirty="0" smtClean="0"/>
              <a:t>Consistency and persistence -- does thread reading persistent value from 2nd thread imply order?</a:t>
            </a:r>
          </a:p>
          <a:p>
            <a:pPr lvl="1"/>
            <a:r>
              <a:rPr lang="en-US" dirty="0" smtClean="0"/>
              <a:t>Sync – how to enforce that execution state equals persistent state</a:t>
            </a:r>
          </a:p>
          <a:p>
            <a:r>
              <a:rPr lang="en-US" dirty="0" smtClean="0"/>
              <a:t>Implementation is separate!</a:t>
            </a:r>
          </a:p>
          <a:p>
            <a:pPr lvl="1"/>
            <a:r>
              <a:rPr lang="en-US" dirty="0" smtClean="0"/>
              <a:t>Implementations allow any optimization so long as </a:t>
            </a:r>
            <a:r>
              <a:rPr lang="en-US" i="1" dirty="0" smtClean="0"/>
              <a:t>appearance</a:t>
            </a:r>
            <a:r>
              <a:rPr lang="en-US" dirty="0" smtClean="0"/>
              <a:t> of model is maintained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persistent log/buffer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</a:p>
          <a:p>
            <a:r>
              <a:rPr lang="en-US" dirty="0" smtClean="0"/>
              <a:t>Persistent counter marks valid end of array</a:t>
            </a:r>
          </a:p>
          <a:p>
            <a:r>
              <a:rPr lang="en-US" dirty="0" smtClean="0"/>
              <a:t>On recovery: base to counter considered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612576" y="3581523"/>
            <a:ext cx="5679604" cy="2079725"/>
            <a:chOff x="1406996" y="3432861"/>
            <a:chExt cx="5679604" cy="2079725"/>
          </a:xfrm>
        </p:grpSpPr>
        <p:sp>
          <p:nvSpPr>
            <p:cNvPr id="5" name="Rectangle 4"/>
            <p:cNvSpPr/>
            <p:nvPr/>
          </p:nvSpPr>
          <p:spPr>
            <a:xfrm>
              <a:off x="3086100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87586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996" y="4188945"/>
              <a:ext cx="228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Buffer</a:t>
              </a:r>
            </a:p>
            <a:p>
              <a:pPr algn="ctr"/>
              <a:r>
                <a:rPr lang="en-US" sz="2400" dirty="0" smtClean="0"/>
                <a:t>array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61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894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27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5700" y="505092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Counter = 1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48064" y="3686252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9503" y="5883659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data must persist before counter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Sequential Consistency (PSC)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6100" y="1549900"/>
            <a:ext cx="4953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0700" y="153683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64" y="141277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Buffer atomic </a:t>
            </a:r>
            <a:r>
              <a:rPr lang="en-US" sz="2400" dirty="0"/>
              <a:t>s</a:t>
            </a:r>
            <a:r>
              <a:rPr lang="en-US" sz="2400" dirty="0" smtClean="0"/>
              <a:t>egment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39840" y="1523693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Tail LSN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2128" y="1376772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Persists before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4574" y="1778500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63688" y="2459797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19358" y="2488100"/>
            <a:ext cx="2122714" cy="457200"/>
            <a:chOff x="544286" y="4339046"/>
            <a:chExt cx="2122714" cy="457200"/>
          </a:xfrm>
        </p:grpSpPr>
        <p:sp>
          <p:nvSpPr>
            <p:cNvPr id="18" name="Rectangle 17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3"/>
              <a:endCxn id="19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  <a:endCxn id="18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295705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2" idx="3"/>
            <a:endCxn id="23" idx="1"/>
          </p:cNvCxnSpPr>
          <p:nvPr/>
        </p:nvCxnSpPr>
        <p:spPr>
          <a:xfrm>
            <a:off x="3886402" y="268839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821043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7"/>
            <a:endCxn id="20" idx="1"/>
          </p:cNvCxnSpPr>
          <p:nvPr/>
        </p:nvCxnSpPr>
        <p:spPr>
          <a:xfrm flipV="1">
            <a:off x="4718470" y="271670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5" idx="1"/>
          </p:cNvCxnSpPr>
          <p:nvPr/>
        </p:nvCxnSpPr>
        <p:spPr>
          <a:xfrm>
            <a:off x="7342072" y="271670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040" y="3825044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95636" y="3994028"/>
            <a:ext cx="29482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Assume: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 byte entries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8 byte atomic persist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100ns persist</a:t>
            </a:r>
          </a:p>
          <a:p>
            <a:pPr algn="l"/>
            <a:r>
              <a:rPr lang="en-US" i="1" dirty="0" smtClean="0">
                <a:solidFill>
                  <a:srgbClr val="FF0000"/>
                </a:solidFill>
              </a:rPr>
              <a:t>Can insert every 1.4</a:t>
            </a:r>
            <a:r>
              <a:rPr lang="en-US" i="1" dirty="0" smtClean="0">
                <a:solidFill>
                  <a:srgbClr val="FF0000"/>
                </a:solidFill>
                <a:latin typeface="Matisse ITC"/>
              </a:rPr>
              <a:t> µ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81426" y="5847655"/>
            <a:ext cx="518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Strict consistency limits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analytics </a:t>
            </a:r>
            <a:r>
              <a:rPr lang="en-US" baseline="0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Flash accelerates random </a:t>
            </a:r>
            <a:r>
              <a:rPr lang="en-US" dirty="0" smtClean="0"/>
              <a:t>reads</a:t>
            </a:r>
          </a:p>
          <a:p>
            <a:pPr lvl="0"/>
            <a:r>
              <a:rPr lang="en-US" dirty="0" smtClean="0"/>
              <a:t>Foreshadow negative result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unnecessary cross-thread ordering</a:t>
            </a:r>
          </a:p>
          <a:p>
            <a:r>
              <a:rPr lang="en-US" dirty="0" smtClean="0"/>
              <a:t>Within thread all persists in program order</a:t>
            </a:r>
            <a:endParaRPr lang="en-US" dirty="0" smtClean="0"/>
          </a:p>
          <a:p>
            <a:r>
              <a:rPr lang="en-US" dirty="0" smtClean="0"/>
              <a:t>Enforcing order across threads: 1</a:t>
            </a:r>
            <a:r>
              <a:rPr lang="en-US" baseline="30000" dirty="0" smtClean="0"/>
              <a:t>st</a:t>
            </a:r>
            <a:r>
              <a:rPr lang="en-US" dirty="0" smtClean="0"/>
              <a:t> thread inserts </a:t>
            </a:r>
            <a:r>
              <a:rPr lang="en-US" i="1" dirty="0" smtClean="0"/>
              <a:t>persist-before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thread </a:t>
            </a:r>
            <a:r>
              <a:rPr lang="en-US" i="1" dirty="0" smtClean="0"/>
              <a:t>persist-after</a:t>
            </a:r>
          </a:p>
          <a:p>
            <a:pPr lvl="1"/>
            <a:r>
              <a:rPr lang="en-US" dirty="0" smtClean="0"/>
              <a:t>Any data sharing between threads implies order</a:t>
            </a:r>
          </a:p>
          <a:p>
            <a:pPr lvl="1"/>
            <a:r>
              <a:rPr lang="en-US" dirty="0" smtClean="0"/>
              <a:t>Similar to release-acquire semantics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9003" y="3821377"/>
            <a:ext cx="2122714" cy="457200"/>
            <a:chOff x="544286" y="4339046"/>
            <a:chExt cx="2122714" cy="457200"/>
          </a:xfrm>
        </p:grpSpPr>
        <p:sp>
          <p:nvSpPr>
            <p:cNvPr id="6" name="Rectangle 5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6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44673" y="3849680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421020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>
            <a:off x="4011717" y="404997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46358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9" idx="2"/>
          </p:cNvCxnSpPr>
          <p:nvPr/>
        </p:nvCxnSpPr>
        <p:spPr>
          <a:xfrm>
            <a:off x="4916320" y="5057994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9" idx="1"/>
          </p:cNvCxnSpPr>
          <p:nvPr/>
        </p:nvCxnSpPr>
        <p:spPr>
          <a:xfrm>
            <a:off x="7467387" y="407828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1418740" y="5057994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35596" y="481197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7"/>
            <a:endCxn id="14" idx="1"/>
          </p:cNvCxnSpPr>
          <p:nvPr/>
        </p:nvCxnSpPr>
        <p:spPr>
          <a:xfrm flipV="1">
            <a:off x="4843785" y="407828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842" y="5549170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Single-thread constraint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5190773" y="4613066"/>
            <a:ext cx="401550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6954" y="6027675"/>
            <a:ext cx="869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Allows buffer data from multiple threads to persist concurrently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568" y="1158820"/>
            <a:ext cx="81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persist_after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# counter persists after last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persist_before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counter persists before next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</a:t>
            </a:r>
            <a:r>
              <a:rPr lang="en-US" dirty="0" smtClean="0"/>
              <a:t>Total Epoch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I/O through byte-addressable, persistent </a:t>
            </a:r>
            <a:r>
              <a:rPr lang="en-US" dirty="0" smtClean="0"/>
              <a:t>memory – </a:t>
            </a:r>
            <a:r>
              <a:rPr lang="en-US" dirty="0" smtClean="0"/>
              <a:t>Condit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Divide code into </a:t>
            </a:r>
            <a:r>
              <a:rPr lang="en-US" i="1" dirty="0" smtClean="0"/>
              <a:t>epochs </a:t>
            </a:r>
            <a:r>
              <a:rPr lang="en-US" dirty="0" smtClean="0"/>
              <a:t>with </a:t>
            </a:r>
            <a:r>
              <a:rPr lang="en-US" i="1" dirty="0" smtClean="0"/>
              <a:t>epoch barriers</a:t>
            </a:r>
            <a:endParaRPr lang="en-US" dirty="0" smtClean="0"/>
          </a:p>
          <a:p>
            <a:pPr lvl="1"/>
            <a:r>
              <a:rPr lang="en-US" dirty="0" smtClean="0"/>
              <a:t>Persists within same epoch occur in parallel</a:t>
            </a:r>
          </a:p>
          <a:p>
            <a:pPr lvl="1"/>
            <a:r>
              <a:rPr lang="en-US" dirty="0" smtClean="0"/>
              <a:t>Persists may not reorder across barriers</a:t>
            </a:r>
          </a:p>
          <a:p>
            <a:pPr lvl="1"/>
            <a:r>
              <a:rPr lang="en-US" dirty="0" smtClean="0"/>
              <a:t>Shared memory accesses w/ at least one write imply epoch order between threads</a:t>
            </a:r>
          </a:p>
          <a:p>
            <a:r>
              <a:rPr lang="en-US" dirty="0" smtClean="0"/>
              <a:t>Propose hardware (cache extensions)</a:t>
            </a:r>
          </a:p>
          <a:p>
            <a:r>
              <a:rPr lang="en-US" dirty="0" smtClean="0"/>
              <a:t>No races in persist epochs (even volatile synchronization)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059189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= &amp;array[counter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2782" y="2907304"/>
            <a:ext cx="5927390" cy="2141876"/>
            <a:chOff x="1799692" y="1497225"/>
            <a:chExt cx="5943781" cy="2147799"/>
          </a:xfrm>
        </p:grpSpPr>
        <p:grpSp>
          <p:nvGrpSpPr>
            <p:cNvPr id="11" name="Group 10"/>
            <p:cNvGrpSpPr/>
            <p:nvPr/>
          </p:nvGrpSpPr>
          <p:grpSpPr>
            <a:xfrm>
              <a:off x="179969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stCxn id="29" idx="3"/>
                  <a:endCxn id="26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8" idx="3"/>
                  <a:endCxn id="26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>
              <a:stCxn id="27" idx="3"/>
              <a:endCxn id="26" idx="3"/>
            </p:cNvCxnSpPr>
            <p:nvPr/>
          </p:nvCxnSpPr>
          <p:spPr>
            <a:xfrm>
              <a:off x="229499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29727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0" idx="3"/>
              <a:endCxn id="19" idx="3"/>
            </p:cNvCxnSpPr>
            <p:nvPr/>
          </p:nvCxnSpPr>
          <p:spPr>
            <a:xfrm>
              <a:off x="579257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6" idx="7"/>
              <a:endCxn id="22" idx="1"/>
            </p:cNvCxnSpPr>
            <p:nvPr/>
          </p:nvCxnSpPr>
          <p:spPr>
            <a:xfrm flipV="1">
              <a:off x="4173358" y="1725825"/>
              <a:ext cx="1123914" cy="1506654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1" idx="1"/>
            </p:cNvCxnSpPr>
            <p:nvPr/>
          </p:nvCxnSpPr>
          <p:spPr>
            <a:xfrm flipV="1">
              <a:off x="4245893" y="2355043"/>
              <a:ext cx="1051379" cy="104831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5"/>
              <a:endCxn id="20" idx="1"/>
            </p:cNvCxnSpPr>
            <p:nvPr/>
          </p:nvCxnSpPr>
          <p:spPr>
            <a:xfrm flipV="1">
              <a:off x="4173358" y="2984261"/>
              <a:ext cx="1123914" cy="589982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20414" y="5229200"/>
            <a:ext cx="7703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should persist in parallel with prev. counter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Restricts important programming patterns (batching)</a:t>
            </a:r>
            <a:endParaRPr lang="en-US" sz="2400" b="0" i="1" dirty="0" smtClean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epochs from separate threads </a:t>
            </a:r>
            <a:r>
              <a:rPr lang="en-US" i="1" dirty="0" smtClean="0"/>
              <a:t>concurrent</a:t>
            </a:r>
            <a:r>
              <a:rPr lang="en-US" dirty="0" smtClean="0"/>
              <a:t> if they contain a race</a:t>
            </a:r>
          </a:p>
          <a:p>
            <a:pPr lvl="1"/>
            <a:r>
              <a:rPr lang="en-US" dirty="0" smtClean="0"/>
              <a:t>Subsequent epochs inherit order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3014950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= &amp;array[counter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036" y="3063363"/>
            <a:ext cx="385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Similar to BPFS code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(barriers outside locks)</a:t>
            </a:r>
          </a:p>
          <a:p>
            <a:endParaRPr lang="en-US" sz="2400" b="0" i="1" dirty="0">
              <a:solidFill>
                <a:srgbClr val="FF0909"/>
              </a:solidFill>
            </a:endParaRP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Buffer persists in parallel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with previous counter</a:t>
            </a:r>
          </a:p>
        </p:txBody>
      </p:sp>
    </p:spTree>
    <p:extLst>
      <p:ext uri="{BB962C8B-B14F-4D97-AF65-F5344CB8AC3E}">
        <p14:creationId xmlns:p14="http://schemas.microsoft.com/office/powerpoint/2010/main" val="4210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1660" y="2204864"/>
            <a:ext cx="6740876" cy="2435831"/>
            <a:chOff x="2325189" y="3424253"/>
            <a:chExt cx="5943781" cy="2147799"/>
          </a:xfrm>
        </p:grpSpPr>
        <p:grpSp>
          <p:nvGrpSpPr>
            <p:cNvPr id="8" name="Group 7"/>
            <p:cNvGrpSpPr/>
            <p:nvPr/>
          </p:nvGrpSpPr>
          <p:grpSpPr>
            <a:xfrm>
              <a:off x="232518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3" idx="3"/>
                  <a:endCxn id="10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2" idx="3"/>
                  <a:endCxn id="10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>
              <a:stCxn id="11" idx="3"/>
              <a:endCxn id="10" idx="3"/>
            </p:cNvCxnSpPr>
            <p:nvPr/>
          </p:nvCxnSpPr>
          <p:spPr>
            <a:xfrm>
              <a:off x="282048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82276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20" idx="3"/>
              <a:endCxn id="19" idx="3"/>
            </p:cNvCxnSpPr>
            <p:nvPr/>
          </p:nvCxnSpPr>
          <p:spPr>
            <a:xfrm>
              <a:off x="631806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7"/>
              <a:endCxn id="22" idx="1"/>
            </p:cNvCxnSpPr>
            <p:nvPr/>
          </p:nvCxnSpPr>
          <p:spPr>
            <a:xfrm flipV="1">
              <a:off x="4698855" y="3652853"/>
              <a:ext cx="1123914" cy="150665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21" idx="1"/>
            </p:cNvCxnSpPr>
            <p:nvPr/>
          </p:nvCxnSpPr>
          <p:spPr>
            <a:xfrm flipV="1">
              <a:off x="4771390" y="4282071"/>
              <a:ext cx="1051379" cy="104831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5"/>
              <a:endCxn id="20" idx="1"/>
            </p:cNvCxnSpPr>
            <p:nvPr/>
          </p:nvCxnSpPr>
          <p:spPr>
            <a:xfrm flipV="1">
              <a:off x="4698855" y="4911289"/>
              <a:ext cx="1123914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3"/>
              <a:endCxn id="22" idx="1"/>
            </p:cNvCxnSpPr>
            <p:nvPr/>
          </p:nvCxnSpPr>
          <p:spPr>
            <a:xfrm>
              <a:off x="2820489" y="3652853"/>
              <a:ext cx="30022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3740" y="5572052"/>
              <a:ext cx="34647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55222" y="1448780"/>
            <a:ext cx="634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Race with counter orders with counter’s dependencies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040" y="4761148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Adjacent insert from same thread enforces ordering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923928" y="1848890"/>
            <a:ext cx="103829" cy="5359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</p:cNvCxnSpPr>
          <p:nvPr/>
        </p:nvCxnSpPr>
        <p:spPr>
          <a:xfrm flipV="1">
            <a:off x="5068640" y="4145206"/>
            <a:ext cx="0" cy="6159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555323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Prevents deadlock.  Removes most unnecessary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Too complicated to be useful?</a:t>
            </a:r>
          </a:p>
        </p:txBody>
      </p:sp>
    </p:spTree>
    <p:extLst>
      <p:ext uri="{BB962C8B-B14F-4D97-AF65-F5344CB8AC3E}">
        <p14:creationId xmlns:p14="http://schemas.microsoft.com/office/powerpoint/2010/main" val="27942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enforce counter persist order, both within and across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2595" y="3045397"/>
            <a:ext cx="2446201" cy="2147799"/>
            <a:chOff x="2636339" y="397281"/>
            <a:chExt cx="2446201" cy="2147799"/>
          </a:xfrm>
        </p:grpSpPr>
        <p:grpSp>
          <p:nvGrpSpPr>
            <p:cNvPr id="6" name="Group 5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0" idx="3"/>
                <a:endCxn id="7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3"/>
                <a:endCxn id="7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8" idx="3"/>
            <a:endCxn id="7" idx="3"/>
          </p:cNvCxnSpPr>
          <p:nvPr/>
        </p:nvCxnSpPr>
        <p:spPr>
          <a:xfrm>
            <a:off x="250789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510175" y="3045397"/>
            <a:ext cx="2446201" cy="2147799"/>
            <a:chOff x="2636339" y="397281"/>
            <a:chExt cx="2446201" cy="2147799"/>
          </a:xfrm>
        </p:grpSpPr>
        <p:grpSp>
          <p:nvGrpSpPr>
            <p:cNvPr id="15" name="Group 14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9" idx="3"/>
                <a:endCxn id="1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3"/>
                <a:endCxn id="1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7" idx="3"/>
            <a:endCxn id="16" idx="3"/>
          </p:cNvCxnSpPr>
          <p:nvPr/>
        </p:nvCxnSpPr>
        <p:spPr>
          <a:xfrm>
            <a:off x="600547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6" idx="4"/>
          </p:cNvCxnSpPr>
          <p:nvPr/>
        </p:nvCxnSpPr>
        <p:spPr>
          <a:xfrm>
            <a:off x="4386261" y="5122415"/>
            <a:ext cx="3322465" cy="707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21995" y="47098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6"/>
            <a:endCxn id="7" idx="4"/>
          </p:cNvCxnSpPr>
          <p:nvPr/>
        </p:nvCxnSpPr>
        <p:spPr>
          <a:xfrm>
            <a:off x="1517295" y="4951533"/>
            <a:ext cx="2693851" cy="2416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in hardware allows opt.</a:t>
            </a:r>
          </a:p>
          <a:p>
            <a:r>
              <a:rPr lang="en-US" dirty="0" smtClean="0"/>
              <a:t>E.g., skip persists to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3236" y="4849238"/>
            <a:ext cx="293948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75656" y="3032956"/>
            <a:ext cx="4336278" cy="2344877"/>
            <a:chOff x="2636339" y="397281"/>
            <a:chExt cx="4336278" cy="2344877"/>
          </a:xfrm>
        </p:grpSpPr>
        <p:sp>
          <p:nvSpPr>
            <p:cNvPr id="7" name="Rectangle 6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  <a:endCxn id="12" idx="1"/>
            </p:cNvCxnSpPr>
            <p:nvPr/>
          </p:nvCxnSpPr>
          <p:spPr>
            <a:xfrm>
              <a:off x="3131639" y="625881"/>
              <a:ext cx="3840978" cy="19453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2" idx="2"/>
            </p:cNvCxnSpPr>
            <p:nvPr/>
          </p:nvCxnSpPr>
          <p:spPr>
            <a:xfrm>
              <a:off x="3131639" y="1255099"/>
              <a:ext cx="3768443" cy="14870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739399" y="51361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12" idx="3"/>
          </p:cNvCxnSpPr>
          <p:nvPr/>
        </p:nvCxnSpPr>
        <p:spPr>
          <a:xfrm>
            <a:off x="1970956" y="4519992"/>
            <a:ext cx="3840978" cy="102872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73236" y="3032956"/>
            <a:ext cx="2059704" cy="2318681"/>
            <a:chOff x="2636339" y="397281"/>
            <a:chExt cx="2059704" cy="2318681"/>
          </a:xfrm>
        </p:grpSpPr>
        <p:sp>
          <p:nvSpPr>
            <p:cNvPr id="15" name="Rectangle 14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3"/>
              <a:endCxn id="20" idx="1"/>
            </p:cNvCxnSpPr>
            <p:nvPr/>
          </p:nvCxnSpPr>
          <p:spPr>
            <a:xfrm>
              <a:off x="3131639" y="625881"/>
              <a:ext cx="1564404" cy="1919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20" idx="2"/>
            </p:cNvCxnSpPr>
            <p:nvPr/>
          </p:nvCxnSpPr>
          <p:spPr>
            <a:xfrm>
              <a:off x="3131639" y="1255099"/>
              <a:ext cx="1491869" cy="1460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960405" y="5109974"/>
            <a:ext cx="495300" cy="483326"/>
          </a:xfrm>
          <a:prstGeom prst="ellipse">
            <a:avLst/>
          </a:prstGeom>
          <a:pattFill prst="wdUpDiag">
            <a:fgClr>
              <a:srgbClr val="FF5050"/>
            </a:fgClr>
            <a:bgClr>
              <a:schemeClr val="bg1"/>
            </a:bgClr>
          </a:patt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20" idx="3"/>
          </p:cNvCxnSpPr>
          <p:nvPr/>
        </p:nvCxnSpPr>
        <p:spPr>
          <a:xfrm>
            <a:off x="5468536" y="4519992"/>
            <a:ext cx="1564404" cy="10025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naïve</a:t>
            </a:r>
            <a:r>
              <a:rPr lang="en-US" dirty="0" smtClean="0"/>
              <a:t> implementation, measure persist critical path of simple data structures</a:t>
            </a:r>
          </a:p>
          <a:p>
            <a:pPr lvl="1"/>
            <a:r>
              <a:rPr lang="en-US" dirty="0" smtClean="0"/>
              <a:t>Is persist the bottleneck for each model?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OLTP/Shore-MT</a:t>
            </a:r>
          </a:p>
          <a:p>
            <a:pPr lvl="1"/>
            <a:r>
              <a:rPr lang="en-US" dirty="0" smtClean="0"/>
              <a:t>Batching (from OLTP design)</a:t>
            </a:r>
          </a:p>
          <a:p>
            <a:r>
              <a:rPr lang="en-US" dirty="0" smtClean="0"/>
              <a:t>Possible new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</a:t>
            </a:r>
            <a:r>
              <a:rPr lang="en-US" baseline="0" dirty="0" smtClean="0"/>
              <a:t> mechanisms require high </a:t>
            </a:r>
            <a:r>
              <a:rPr lang="en-US" i="1" baseline="0" dirty="0" smtClean="0"/>
              <a:t>software</a:t>
            </a:r>
            <a:r>
              <a:rPr lang="en-US" i="0" baseline="0" dirty="0" smtClean="0"/>
              <a:t> overheads </a:t>
            </a:r>
          </a:p>
          <a:p>
            <a:pPr lvl="1"/>
            <a:r>
              <a:rPr lang="en-US" dirty="0" smtClean="0"/>
              <a:t>Thread contention</a:t>
            </a:r>
          </a:p>
          <a:p>
            <a:pPr lvl="1"/>
            <a:r>
              <a:rPr lang="en-US" dirty="0" smtClean="0"/>
              <a:t>Long code paths</a:t>
            </a:r>
          </a:p>
          <a:p>
            <a:pPr lvl="0"/>
            <a:r>
              <a:rPr lang="en-US" baseline="0" dirty="0" smtClean="0"/>
              <a:t>Straightforward recovery by immediately enforcing persists incurs frequent </a:t>
            </a:r>
            <a:r>
              <a:rPr lang="en-US" i="1" baseline="0" dirty="0" smtClean="0"/>
              <a:t>persist barriers</a:t>
            </a:r>
            <a:r>
              <a:rPr lang="en-US" i="0" baseline="0" dirty="0" smtClean="0"/>
              <a:t> resulting in transaction delays</a:t>
            </a:r>
            <a:endParaRPr lang="en-US" baseline="0" dirty="0" smtClean="0"/>
          </a:p>
          <a:p>
            <a:pPr lvl="0"/>
            <a:r>
              <a:rPr lang="en-US" baseline="0" dirty="0" smtClean="0"/>
              <a:t>Introduce NVRAM Group Commit</a:t>
            </a:r>
          </a:p>
          <a:p>
            <a:pPr lvl="0"/>
            <a:r>
              <a:rPr lang="en-US" baseline="0" dirty="0" smtClean="0"/>
              <a:t>Also look at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r>
              <a:rPr lang="en-US" baseline="0" dirty="0" smtClean="0"/>
              <a:t> (at the assembly level) cannot order persists</a:t>
            </a:r>
          </a:p>
          <a:p>
            <a:r>
              <a:rPr lang="en-US" baseline="0" dirty="0" smtClean="0"/>
              <a:t>Currently use </a:t>
            </a:r>
            <a:r>
              <a:rPr lang="en-US" i="1" baseline="0" dirty="0" smtClean="0"/>
              <a:t>consistency models</a:t>
            </a:r>
            <a:r>
              <a:rPr lang="en-US" i="0" baseline="0" dirty="0" smtClean="0"/>
              <a:t> to control the order that threads observe reads and writes</a:t>
            </a:r>
          </a:p>
          <a:p>
            <a:r>
              <a:rPr lang="en-US" i="0" baseline="0" dirty="0" smtClean="0"/>
              <a:t>Can use similar models to control the order in which data persists (control within thread and between threads)</a:t>
            </a:r>
            <a:endParaRPr lang="en-US" baseline="0" dirty="0" smtClean="0"/>
          </a:p>
          <a:p>
            <a:r>
              <a:rPr lang="en-US" baseline="0" dirty="0" smtClean="0"/>
              <a:t>Want to provide best performance with easiest programming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NVRAM technologies</a:t>
            </a:r>
          </a:p>
          <a:p>
            <a:r>
              <a:rPr lang="en-US" dirty="0" smtClean="0"/>
              <a:t>NVRAM OLTP</a:t>
            </a:r>
          </a:p>
          <a:p>
            <a:r>
              <a:rPr lang="en-US" dirty="0" smtClean="0"/>
              <a:t>NVRAM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837" y="1374552"/>
          <a:ext cx="6000327" cy="23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23"/>
                <a:gridCol w="2096795"/>
                <a:gridCol w="2000109"/>
              </a:tblGrid>
              <a:tr h="488719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 10Krpm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Seq.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190MB/s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Random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10ms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90µs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0643" y="3917374"/>
            <a:ext cx="70855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much lower read latency than disk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eliminates performance difference</a:t>
            </a:r>
            <a:br>
              <a:rPr lang="en-US" sz="2800" b="0" dirty="0" smtClean="0"/>
            </a:br>
            <a:r>
              <a:rPr lang="en-US" sz="2800" b="0" dirty="0" smtClean="0"/>
              <a:t>between random and sequential accesses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Current DBMS optimized for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6240" y="141277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2011</a:t>
            </a:r>
            <a:br>
              <a:rPr lang="en-US" sz="1400" b="0" dirty="0" smtClean="0"/>
            </a:br>
            <a:r>
              <a:rPr lang="en-US" sz="1400" b="0" dirty="0" smtClean="0"/>
              <a:t>devices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SSDs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C:\Users\Steve\AppData\Local\Microsoft\Windows\Temporary Internet Files\Content.IE5\YQYIFPMB\MC9000786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981182" cy="29784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9692" y="1607312"/>
            <a:ext cx="45047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Data may “prefer” disk or flash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Intelligent layout: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400" b="0" dirty="0" smtClean="0"/>
              <a:t>Improve performance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400" b="0" dirty="0" smtClean="0"/>
              <a:t>Maintain low cost</a:t>
            </a:r>
            <a:endParaRPr lang="en-US" sz="2400" b="0" dirty="0"/>
          </a:p>
        </p:txBody>
      </p:sp>
      <p:pic>
        <p:nvPicPr>
          <p:cNvPr id="102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20844"/>
            <a:ext cx="1681658" cy="184644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175956" y="3372772"/>
            <a:ext cx="1584176" cy="1188720"/>
          </a:xfrm>
          <a:prstGeom prst="rect">
            <a:avLst/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Accessed Sequentially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75956" y="4545124"/>
            <a:ext cx="1584176" cy="1188720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 2: Accessed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Randomly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431266">
            <a:off x="3174105" y="3724270"/>
            <a:ext cx="933877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2204864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0" dirty="0" smtClean="0"/>
              <a:t>Automated Layout</a:t>
            </a:r>
          </a:p>
          <a:p>
            <a:pPr algn="l"/>
            <a:r>
              <a:rPr lang="en-US" sz="1600" b="0" dirty="0" smtClean="0"/>
              <a:t>[</a:t>
            </a:r>
            <a:r>
              <a:rPr lang="en-US" sz="1600" b="0" dirty="0" err="1" smtClean="0"/>
              <a:t>Agrawal</a:t>
            </a:r>
            <a:r>
              <a:rPr lang="en-US" sz="1600" b="0" i="1" dirty="0" smtClean="0"/>
              <a:t> et al.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Ozmen</a:t>
            </a:r>
            <a:r>
              <a:rPr lang="en-US" sz="1600" b="0" dirty="0" smtClean="0"/>
              <a:t> </a:t>
            </a:r>
            <a:r>
              <a:rPr lang="en-US" sz="1600" b="0" i="1" dirty="0" smtClean="0"/>
              <a:t>et al.</a:t>
            </a:r>
            <a:r>
              <a:rPr lang="en-US" sz="1600" b="0" dirty="0" smtClean="0"/>
              <a:t>]</a:t>
            </a:r>
            <a:endParaRPr lang="en-US" sz="16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74752" y="5883659"/>
            <a:ext cx="799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Optimal query plan should depend on where data resides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5602" name="Picture 2" descr="http://storagemojo.com/wp-content/uploads/2008/01/fusionio_c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523" y="3933056"/>
            <a:ext cx="2421449" cy="1861871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953861">
            <a:off x="5808505" y="4837447"/>
            <a:ext cx="822660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54523</TotalTime>
  <Words>2081</Words>
  <Application>Microsoft Office PowerPoint</Application>
  <PresentationFormat>On-screen Show (4:3)</PresentationFormat>
  <Paragraphs>454</Paragraphs>
  <Slides>48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Blank Presentation</vt:lpstr>
      <vt:lpstr>1_Blank Presentation</vt:lpstr>
      <vt:lpstr>Database and System Design for Emerging Storage Technologies</vt:lpstr>
      <vt:lpstr>Emerging storage technologies</vt:lpstr>
      <vt:lpstr>Optimizing systems for Flash/NVRAM</vt:lpstr>
      <vt:lpstr>Flash analytics optimization</vt:lpstr>
      <vt:lpstr>NVRAM OLTP optimization</vt:lpstr>
      <vt:lpstr>NVRAM programming models</vt:lpstr>
      <vt:lpstr>Outline</vt:lpstr>
      <vt:lpstr>Flash memory</vt:lpstr>
      <vt:lpstr>Taking advantage of SSDs</vt:lpstr>
      <vt:lpstr>SSD query plans unchanged</vt:lpstr>
      <vt:lpstr>Experimental structure</vt:lpstr>
      <vt:lpstr>Methodology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Selecting access path</vt:lpstr>
      <vt:lpstr>Actual performance</vt:lpstr>
      <vt:lpstr>Why is the 10% rule wrong?</vt:lpstr>
      <vt:lpstr>Why is the 10% rule wrong?</vt:lpstr>
      <vt:lpstr>Join</vt:lpstr>
      <vt:lpstr>Join performance</vt:lpstr>
      <vt:lpstr>Join performance</vt:lpstr>
      <vt:lpstr>Join performance</vt:lpstr>
      <vt:lpstr>What does this really say</vt:lpstr>
      <vt:lpstr>VLDB</vt:lpstr>
      <vt:lpstr>Persistent Programming</vt:lpstr>
      <vt:lpstr>Memory consistency</vt:lpstr>
      <vt:lpstr>Memory consistency</vt:lpstr>
      <vt:lpstr>Why memory consistency?</vt:lpstr>
      <vt:lpstr>Persistent Memory Consistency goals</vt:lpstr>
      <vt:lpstr>Progress</vt:lpstr>
      <vt:lpstr>Implications of persist order</vt:lpstr>
      <vt:lpstr>Persistent consistency models</vt:lpstr>
      <vt:lpstr>Example – persistent log/buffer</vt:lpstr>
      <vt:lpstr>Persistent Sequential Consistency (PSC)</vt:lpstr>
      <vt:lpstr>Local Persist Order (LPO)</vt:lpstr>
      <vt:lpstr>Local Persist Order (LPO)</vt:lpstr>
      <vt:lpstr>BPFS (Total Epoch Order)</vt:lpstr>
      <vt:lpstr>BPFS (Total Epoch Order)</vt:lpstr>
      <vt:lpstr>Partial Epoch Order (PEO)</vt:lpstr>
      <vt:lpstr>Partial Epoch Order (PEO)</vt:lpstr>
      <vt:lpstr>Ideal Dependencies</vt:lpstr>
      <vt:lpstr>Future optimizations</vt:lpstr>
      <vt:lpstr>Future work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</cp:lastModifiedBy>
  <cp:revision>1640</cp:revision>
  <dcterms:created xsi:type="dcterms:W3CDTF">2010-03-13T18:55:09Z</dcterms:created>
  <dcterms:modified xsi:type="dcterms:W3CDTF">2013-07-22T17:58:20Z</dcterms:modified>
</cp:coreProperties>
</file>