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</p:sldMasterIdLst>
  <p:notesMasterIdLst>
    <p:notesMasterId r:id="rId48"/>
  </p:notesMasterIdLst>
  <p:handoutMasterIdLst>
    <p:handoutMasterId r:id="rId49"/>
  </p:handoutMasterIdLst>
  <p:sldIdLst>
    <p:sldId id="866" r:id="rId3"/>
    <p:sldId id="908" r:id="rId4"/>
    <p:sldId id="1122" r:id="rId5"/>
    <p:sldId id="1123" r:id="rId6"/>
    <p:sldId id="1124" r:id="rId7"/>
    <p:sldId id="1125" r:id="rId8"/>
    <p:sldId id="1126" r:id="rId9"/>
    <p:sldId id="1127" r:id="rId10"/>
    <p:sldId id="1128" r:id="rId11"/>
    <p:sldId id="1139" r:id="rId12"/>
    <p:sldId id="1140" r:id="rId13"/>
    <p:sldId id="1141" r:id="rId14"/>
    <p:sldId id="1142" r:id="rId15"/>
    <p:sldId id="1143" r:id="rId16"/>
    <p:sldId id="1144" r:id="rId17"/>
    <p:sldId id="1130" r:id="rId18"/>
    <p:sldId id="1153" r:id="rId19"/>
    <p:sldId id="1145" r:id="rId20"/>
    <p:sldId id="1147" r:id="rId21"/>
    <p:sldId id="1148" r:id="rId22"/>
    <p:sldId id="1149" r:id="rId23"/>
    <p:sldId id="1131" r:id="rId24"/>
    <p:sldId id="1151" r:id="rId25"/>
    <p:sldId id="1152" r:id="rId26"/>
    <p:sldId id="1150" r:id="rId27"/>
    <p:sldId id="1160" r:id="rId28"/>
    <p:sldId id="1167" r:id="rId29"/>
    <p:sldId id="1156" r:id="rId30"/>
    <p:sldId id="1157" r:id="rId31"/>
    <p:sldId id="1158" r:id="rId32"/>
    <p:sldId id="1159" r:id="rId33"/>
    <p:sldId id="1154" r:id="rId34"/>
    <p:sldId id="1155" r:id="rId35"/>
    <p:sldId id="1162" r:id="rId36"/>
    <p:sldId id="1166" r:id="rId37"/>
    <p:sldId id="1132" r:id="rId38"/>
    <p:sldId id="1163" r:id="rId39"/>
    <p:sldId id="1164" r:id="rId40"/>
    <p:sldId id="1165" r:id="rId41"/>
    <p:sldId id="1134" r:id="rId42"/>
    <p:sldId id="1135" r:id="rId43"/>
    <p:sldId id="1136" r:id="rId44"/>
    <p:sldId id="1137" r:id="rId45"/>
    <p:sldId id="1138" r:id="rId46"/>
    <p:sldId id="1146" r:id="rId47"/>
  </p:sldIdLst>
  <p:sldSz cx="9144000" cy="6858000" type="screen4x3"/>
  <p:notesSz cx="6997700" cy="9271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2"/>
    <a:srgbClr val="85C8CD"/>
    <a:srgbClr val="FFA3A3"/>
    <a:srgbClr val="FF7171"/>
    <a:srgbClr val="CEDE00"/>
    <a:srgbClr val="8B9600"/>
    <a:srgbClr val="EEFF0D"/>
    <a:srgbClr val="FF0909"/>
    <a:srgbClr val="FAC090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7" autoAdjust="0"/>
    <p:restoredTop sz="86462" autoAdjust="0"/>
  </p:normalViewPr>
  <p:slideViewPr>
    <p:cSldViewPr>
      <p:cViewPr varScale="1">
        <p:scale>
          <a:sx n="61" d="100"/>
          <a:sy n="61" d="100"/>
        </p:scale>
        <p:origin x="1088" y="28"/>
      </p:cViewPr>
      <p:guideLst>
        <p:guide orient="horz" pos="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24" y="32"/>
      </p:cViewPr>
      <p:guideLst>
        <p:guide orient="horz" pos="2920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81DC7CEB-7569-4CCB-B2EE-BD2E923B94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1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7450"/>
            <a:ext cx="303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6" tIns="46472" rIns="92946" bIns="4647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0"/>
            </a:lvl1pPr>
          </a:lstStyle>
          <a:p>
            <a:fld id="{A438E03B-A831-4514-B351-E82D709C7B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1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E03B-A831-4514-B351-E82D709C7B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3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Calibri" pitchFamily="34" charset="0"/>
              </a:defRPr>
            </a:lvl1pPr>
          </a:lstStyle>
          <a:p>
            <a:fld id="{24EAD923-3004-4A31-84C7-9B440B7855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979755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 smtClean="0">
                <a:latin typeface="Calibri" pitchFamily="34" charset="0"/>
                <a:cs typeface="Calibri" pitchFamily="34" charset="0"/>
              </a:rPr>
              <a:t>2014</a:t>
            </a:r>
            <a:r>
              <a:rPr lang="en-US" sz="800" baseline="0" dirty="0" smtClean="0">
                <a:latin typeface="Calibri" pitchFamily="34" charset="0"/>
                <a:cs typeface="Calibri" pitchFamily="34" charset="0"/>
              </a:rPr>
              <a:t> Steven </a:t>
            </a:r>
            <a:r>
              <a:rPr lang="en-US" sz="800" baseline="0" dirty="0" err="1" smtClean="0">
                <a:latin typeface="Calibri" pitchFamily="34" charset="0"/>
                <a:cs typeface="Calibri" pitchFamily="34" charset="0"/>
              </a:rPr>
              <a:t>Pelley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oe banner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152400"/>
            <a:ext cx="9067800" cy="439738"/>
          </a:xfrm>
          <a:prstGeom prst="rect">
            <a:avLst/>
          </a:prstGeom>
          <a:noFill/>
        </p:spPr>
      </p:pic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63538"/>
            <a:ext cx="82296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6643688"/>
            <a:ext cx="1180131" cy="21544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800" dirty="0"/>
              <a:t>© </a:t>
            </a:r>
            <a:r>
              <a:rPr lang="en-US" sz="800" dirty="0" smtClean="0"/>
              <a:t>2009 Steven </a:t>
            </a:r>
            <a:r>
              <a:rPr lang="en-US" sz="800" dirty="0" err="1" smtClean="0"/>
              <a:t>Pelley</a:t>
            </a:r>
            <a:endParaRPr lang="en-US" sz="800" dirty="0"/>
          </a:p>
        </p:txBody>
      </p:sp>
      <p:pic>
        <p:nvPicPr>
          <p:cNvPr id="5" name="Picture 4" descr="http://weblog.infoworld.com/smbit/archives/images/logo_apc.gif"/>
          <p:cNvPicPr>
            <a:picLocks noChangeAspect="1" noChangeArrowheads="1"/>
          </p:cNvPicPr>
          <p:nvPr userDrawn="1"/>
        </p:nvPicPr>
        <p:blipFill>
          <a:blip r:embed="rId14" cstate="print"/>
          <a:srcRect t="33333" b="33333"/>
          <a:stretch>
            <a:fillRect/>
          </a:stretch>
        </p:blipFill>
        <p:spPr bwMode="auto">
          <a:xfrm>
            <a:off x="8229600" y="228600"/>
            <a:ext cx="914400" cy="304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lang="en-US" sz="3600" b="1" dirty="0" smtClean="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470025"/>
          </a:xfrm>
        </p:spPr>
        <p:txBody>
          <a:bodyPr/>
          <a:lstStyle/>
          <a:p>
            <a:r>
              <a:rPr lang="en-US" sz="4000" dirty="0" smtClean="0"/>
              <a:t>Memory Persistency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492" y="3764632"/>
            <a:ext cx="8324964" cy="1752600"/>
          </a:xfrm>
        </p:spPr>
        <p:txBody>
          <a:bodyPr/>
          <a:lstStyle/>
          <a:p>
            <a:r>
              <a:rPr lang="en-US" sz="2400" dirty="0" smtClean="0"/>
              <a:t>Steven Pelley, Peter M. Chen, Thomas F. </a:t>
            </a:r>
            <a:r>
              <a:rPr lang="en-US" sz="2400" dirty="0" err="1" smtClean="0"/>
              <a:t>Wenisch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as log/journal in file systems and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Serialize inserts</a:t>
            </a:r>
          </a:p>
          <a:p>
            <a:pPr lvl="1"/>
            <a:r>
              <a:rPr lang="en-US" dirty="0" smtClean="0"/>
              <a:t>Recovered queue disallows or detects holes</a:t>
            </a:r>
          </a:p>
          <a:p>
            <a:r>
              <a:rPr lang="en-US" dirty="0" smtClean="0"/>
              <a:t>Goal: maximize volatile performance (instruction execution rate) and improve persist concurrency for inserts</a:t>
            </a:r>
          </a:p>
          <a:p>
            <a:r>
              <a:rPr lang="en-US" dirty="0" smtClean="0"/>
              <a:t>Implementation: based on circular buffer</a:t>
            </a:r>
          </a:p>
          <a:p>
            <a:pPr lvl="1"/>
            <a:r>
              <a:rPr lang="en-US" dirty="0" smtClean="0"/>
              <a:t>Data segment, </a:t>
            </a:r>
            <a:r>
              <a:rPr lang="en-US" i="1" dirty="0" smtClean="0"/>
              <a:t>head</a:t>
            </a:r>
            <a:r>
              <a:rPr lang="en-US" dirty="0" smtClean="0"/>
              <a:t> marks next location to 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Copy-while-locked (CWL)</a:t>
            </a:r>
          </a:p>
          <a:p>
            <a:pPr lvl="1"/>
            <a:r>
              <a:rPr lang="en-US" dirty="0" smtClean="0"/>
              <a:t>Single lock protects insert operation</a:t>
            </a:r>
          </a:p>
          <a:p>
            <a:r>
              <a:rPr lang="en-US" dirty="0" smtClean="0"/>
              <a:t>Two-Lock Concurrent</a:t>
            </a:r>
          </a:p>
          <a:p>
            <a:pPr lvl="1"/>
            <a:r>
              <a:rPr lang="en-US" dirty="0" smtClean="0"/>
              <a:t>Different locks to reserve and update </a:t>
            </a:r>
            <a:r>
              <a:rPr lang="en-US" i="1" dirty="0" smtClean="0"/>
              <a:t>head</a:t>
            </a:r>
          </a:p>
          <a:p>
            <a:pPr lvl="1"/>
            <a:r>
              <a:rPr lang="en-US" dirty="0" smtClean="0"/>
              <a:t>Lesson: </a:t>
            </a:r>
            <a:r>
              <a:rPr lang="en-US" i="1" dirty="0" smtClean="0"/>
              <a:t>thread</a:t>
            </a:r>
            <a:r>
              <a:rPr lang="en-US" dirty="0" smtClean="0"/>
              <a:t> concurrency creates </a:t>
            </a:r>
            <a:r>
              <a:rPr lang="en-US" i="1" dirty="0" smtClean="0"/>
              <a:t>persist</a:t>
            </a:r>
            <a:r>
              <a:rPr lang="en-US" dirty="0" smtClean="0"/>
              <a:t> concurrency even for strict persistency</a:t>
            </a:r>
            <a:endParaRPr lang="en-US" dirty="0"/>
          </a:p>
          <a:p>
            <a:r>
              <a:rPr lang="en-US" dirty="0" smtClean="0"/>
              <a:t>Queue-holes</a:t>
            </a:r>
          </a:p>
          <a:p>
            <a:pPr lvl="1"/>
            <a:r>
              <a:rPr lang="en-US" dirty="0" smtClean="0"/>
              <a:t>Detect holes.  </a:t>
            </a:r>
            <a:r>
              <a:rPr lang="en-US" dirty="0"/>
              <a:t>S</a:t>
            </a:r>
            <a:r>
              <a:rPr lang="en-US" dirty="0" smtClean="0"/>
              <a:t>ingle lock but concurrent copies</a:t>
            </a:r>
          </a:p>
          <a:p>
            <a:r>
              <a:rPr lang="en-US" dirty="0" smtClean="0"/>
              <a:t>Focus on </a:t>
            </a:r>
            <a:r>
              <a:rPr lang="en-US" b="1" i="1" dirty="0" smtClean="0">
                <a:solidFill>
                  <a:srgbClr val="FF0000"/>
                </a:solidFill>
              </a:rPr>
              <a:t>CWL</a:t>
            </a:r>
            <a:r>
              <a:rPr lang="en-US" dirty="0" smtClean="0"/>
              <a:t> (see dissertation for others)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4804774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1979712" y="355881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Copy-While-Locked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26876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87724" y="3645024"/>
            <a:ext cx="1115846" cy="1097648"/>
            <a:chOff x="2772078" y="3693860"/>
            <a:chExt cx="1115846" cy="1097648"/>
          </a:xfrm>
        </p:grpSpPr>
        <p:sp>
          <p:nvSpPr>
            <p:cNvPr id="7" name="Rectangle 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0529" y="4110569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9892" y="483315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393" y="5065149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07825" y="591966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Persistency model must enforce persist orderings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632340" y="35248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77256" y="4332650"/>
            <a:ext cx="1298424" cy="727022"/>
            <a:chOff x="2677256" y="4332650"/>
            <a:chExt cx="1298424" cy="727022"/>
          </a:xfrm>
        </p:grpSpPr>
        <p:sp>
          <p:nvSpPr>
            <p:cNvPr id="20" name="Right Arrow 19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32040" y="3639773"/>
            <a:ext cx="1115846" cy="1097648"/>
            <a:chOff x="2772078" y="3693860"/>
            <a:chExt cx="1115846" cy="109764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2" name="Rectangle 31"/>
          <p:cNvSpPr/>
          <p:nvPr/>
        </p:nvSpPr>
        <p:spPr bwMode="auto">
          <a:xfrm>
            <a:off x="6444208" y="4827905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21572" y="4327399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4485454" y="5122482"/>
            <a:ext cx="1562431" cy="26348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172" y="2816932"/>
            <a:ext cx="219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 Ordering</a:t>
            </a:r>
            <a:br>
              <a:rPr lang="en-US" dirty="0" smtClean="0"/>
            </a:br>
            <a:r>
              <a:rPr lang="en-US" dirty="0" smtClean="0"/>
              <a:t>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Persistency assumptions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i="1" dirty="0" smtClean="0"/>
              <a:t>persist buffering</a:t>
            </a:r>
            <a:endParaRPr lang="en-US" dirty="0" smtClean="0"/>
          </a:p>
          <a:p>
            <a:pPr lvl="1"/>
            <a:r>
              <a:rPr lang="en-US" dirty="0" smtClean="0"/>
              <a:t>Thread state proceeds ahead of persists</a:t>
            </a:r>
          </a:p>
          <a:p>
            <a:pPr lvl="1"/>
            <a:r>
              <a:rPr lang="en-US" dirty="0" smtClean="0"/>
              <a:t>But persists still occur in proper order</a:t>
            </a:r>
          </a:p>
          <a:p>
            <a:pPr lvl="1"/>
            <a:r>
              <a:rPr lang="en-US" dirty="0"/>
              <a:t>P</a:t>
            </a:r>
            <a:r>
              <a:rPr lang="en-US" i="1" dirty="0" smtClean="0"/>
              <a:t>ersist order critical path</a:t>
            </a:r>
            <a:r>
              <a:rPr lang="en-US" dirty="0" smtClean="0"/>
              <a:t> limits performance</a:t>
            </a:r>
          </a:p>
          <a:p>
            <a:r>
              <a:rPr lang="en-US" dirty="0" smtClean="0"/>
              <a:t>Assume </a:t>
            </a:r>
            <a:r>
              <a:rPr lang="en-US" i="1" dirty="0" smtClean="0"/>
              <a:t>persist coalescing</a:t>
            </a:r>
            <a:endParaRPr lang="en-US" dirty="0" smtClean="0"/>
          </a:p>
          <a:p>
            <a:pPr lvl="1"/>
            <a:r>
              <a:rPr lang="en-US" dirty="0" smtClean="0"/>
              <a:t>Persists to the same address may </a:t>
            </a:r>
            <a:r>
              <a:rPr lang="en-US" i="1" dirty="0" smtClean="0"/>
              <a:t>coalesce</a:t>
            </a:r>
            <a:r>
              <a:rPr lang="en-US" dirty="0" smtClean="0"/>
              <a:t> (persist only last value) if no ordering constraints </a:t>
            </a:r>
            <a:r>
              <a:rPr lang="en-US" dirty="0" smtClean="0"/>
              <a:t>violated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8893" y="5919663"/>
            <a:ext cx="622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Goal: create models to minimize critical path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models use SC as consistency model</a:t>
            </a:r>
          </a:p>
          <a:p>
            <a:pPr lvl="1"/>
            <a:r>
              <a:rPr lang="en-US" dirty="0" smtClean="0"/>
              <a:t>Easier to reason about (removes relaxed consistency/relaxed persistency weirdness)</a:t>
            </a:r>
          </a:p>
          <a:p>
            <a:pPr lvl="1"/>
            <a:r>
              <a:rPr lang="en-US" dirty="0" smtClean="0"/>
              <a:t>Easier to evaluate (memory tracing observes SC)</a:t>
            </a:r>
          </a:p>
          <a:p>
            <a:r>
              <a:rPr lang="en-US" dirty="0"/>
              <a:t>S</a:t>
            </a:r>
            <a:r>
              <a:rPr lang="en-US" dirty="0" smtClean="0"/>
              <a:t>uccessively relax persistency to improve persist concurrency/reduce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1: strict </a:t>
            </a:r>
            <a:r>
              <a:rPr lang="en-US" dirty="0" smtClean="0"/>
              <a:t>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volatile memory state that might be observed by the recovery observer processor under SC is an allowable persistent state</a:t>
            </a:r>
          </a:p>
          <a:p>
            <a:r>
              <a:rPr lang="en-US" dirty="0" smtClean="0"/>
              <a:t>Equivalent: </a:t>
            </a:r>
            <a:r>
              <a:rPr lang="en-US" dirty="0"/>
              <a:t>t</a:t>
            </a:r>
            <a:r>
              <a:rPr lang="en-US" dirty="0" smtClean="0"/>
              <a:t>wo stores guaranteed to be ordered w.r.t. recovery observer implies ordered persists</a:t>
            </a:r>
          </a:p>
          <a:p>
            <a:r>
              <a:rPr lang="en-US" i="1" dirty="0" smtClean="0"/>
              <a:t>Persist sync</a:t>
            </a:r>
            <a:r>
              <a:rPr lang="en-US" dirty="0" smtClean="0"/>
              <a:t> allows ordering persists with visible side effects (</a:t>
            </a:r>
            <a:r>
              <a:rPr lang="en-US" dirty="0" err="1" smtClean="0"/>
              <a:t>syscall</a:t>
            </a:r>
            <a:r>
              <a:rPr lang="en-US" dirty="0" smtClean="0"/>
              <a:t>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8332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Persist order determined by program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3136900"/>
            <a:ext cx="6636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6672" y="520277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Data persists before head without extra 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Serializes persists of large entries to program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548" y="213285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Lock serializes persists between all insert calls</a:t>
            </a:r>
          </a:p>
        </p:txBody>
      </p:sp>
    </p:spTree>
    <p:extLst>
      <p:ext uri="{BB962C8B-B14F-4D97-AF65-F5344CB8AC3E}">
        <p14:creationId xmlns:p14="http://schemas.microsoft.com/office/powerpoint/2010/main" val="1620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881" y="5919663"/>
            <a:ext cx="903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dependences shown.  Persists to head likely to coalesce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5" name="Rounded Rectangle 8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86" name="Rounded Rectangle 8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2934" y="5919663"/>
            <a:ext cx="807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Guarantees correct recovery, but over-constraints persists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persistency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execution at each persist</a:t>
            </a:r>
          </a:p>
          <a:p>
            <a:r>
              <a:rPr lang="en-US" dirty="0" smtClean="0"/>
              <a:t>Serialize persists when reserving memory bus</a:t>
            </a:r>
          </a:p>
          <a:p>
            <a:r>
              <a:rPr lang="en-US" dirty="0" smtClean="0"/>
              <a:t>Queue persists from each thread, detecting access races (including synchronization races) that introduce order across threads</a:t>
            </a:r>
          </a:p>
          <a:p>
            <a:r>
              <a:rPr lang="en-US" dirty="0" smtClean="0"/>
              <a:t>Combine HTM and hardware durable transactions</a:t>
            </a:r>
          </a:p>
          <a:p>
            <a:pPr lvl="1"/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Nonvolatile memory (NVRAM)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 random access, durable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187" y="5919663"/>
            <a:ext cx="583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NVRAM enables persistent main memory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22519"/>
              </p:ext>
            </p:extLst>
          </p:nvPr>
        </p:nvGraphicFramePr>
        <p:xfrm>
          <a:off x="1524000" y="2420888"/>
          <a:ext cx="6096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technology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read latency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Durable?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50-1000ns [IBM]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2: e</a:t>
            </a:r>
            <a:r>
              <a:rPr lang="en-US" dirty="0" smtClean="0"/>
              <a:t>poch </a:t>
            </a:r>
            <a:r>
              <a:rPr lang="en-US" dirty="0" smtClean="0"/>
              <a:t>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persisting large objects with SC introduces program-order constraints</a:t>
            </a:r>
          </a:p>
          <a:p>
            <a:r>
              <a:rPr lang="en-US" dirty="0" smtClean="0"/>
              <a:t>Instead, use </a:t>
            </a:r>
            <a:r>
              <a:rPr lang="en-US" i="1" dirty="0" smtClean="0"/>
              <a:t>persist barrier</a:t>
            </a:r>
            <a:r>
              <a:rPr lang="en-US" dirty="0" smtClean="0"/>
              <a:t> to divide execution into </a:t>
            </a:r>
            <a:r>
              <a:rPr lang="en-US" i="1" dirty="0" smtClean="0"/>
              <a:t>persist epochs</a:t>
            </a:r>
          </a:p>
          <a:p>
            <a:r>
              <a:rPr lang="en-US" dirty="0" smtClean="0"/>
              <a:t>Persists within each epoch are concurrent</a:t>
            </a:r>
          </a:p>
          <a:p>
            <a:r>
              <a:rPr lang="en-US" dirty="0" smtClean="0"/>
              <a:t>Determining persist order between threads can get tricky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epoch races (PER)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what circumstances are persists between threads ordered?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Persist epoch race: 2+ threads contain epochs that race (including synch. </a:t>
            </a:r>
            <a:r>
              <a:rPr lang="en-US" dirty="0"/>
              <a:t>r</a:t>
            </a:r>
            <a:r>
              <a:rPr lang="en-US" dirty="0" smtClean="0"/>
              <a:t>aces) and at least one epoch persists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528899"/>
            <a:ext cx="1253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</a:p>
          <a:p>
            <a:r>
              <a:rPr lang="en-US" b="0" dirty="0" smtClean="0"/>
              <a:t>Persist A</a:t>
            </a:r>
          </a:p>
          <a:p>
            <a:r>
              <a:rPr lang="en-US" b="0" dirty="0" smtClean="0"/>
              <a:t>Persist B</a:t>
            </a:r>
          </a:p>
          <a:p>
            <a:r>
              <a:rPr lang="en-US" b="0" dirty="0" smtClean="0"/>
              <a:t>Barrier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586" y="2528899"/>
            <a:ext cx="12682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Read </a:t>
            </a:r>
            <a:r>
              <a:rPr lang="en-US" b="0" dirty="0" smtClean="0"/>
              <a:t>A</a:t>
            </a:r>
            <a:endParaRPr lang="en-US" b="0" dirty="0" smtClean="0"/>
          </a:p>
          <a:p>
            <a:r>
              <a:rPr lang="en-US" b="0" dirty="0" smtClean="0"/>
              <a:t>Barrier</a:t>
            </a:r>
          </a:p>
          <a:p>
            <a:r>
              <a:rPr lang="en-US" b="0" dirty="0" smtClean="0"/>
              <a:t>Persist </a:t>
            </a:r>
            <a:r>
              <a:rPr lang="en-US" b="0" dirty="0" smtClean="0"/>
              <a:t>B’</a:t>
            </a:r>
            <a:endParaRPr lang="en-US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3148" y="2816932"/>
            <a:ext cx="3179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Can </a:t>
            </a:r>
            <a:r>
              <a:rPr lang="en-US" b="0" dirty="0" smtClean="0"/>
              <a:t>B’ </a:t>
            </a:r>
            <a:r>
              <a:rPr lang="en-US" b="0" dirty="0" smtClean="0"/>
              <a:t>persist before A?</a:t>
            </a:r>
          </a:p>
          <a:p>
            <a:pPr algn="l"/>
            <a:r>
              <a:rPr lang="en-US" b="0" dirty="0" smtClean="0"/>
              <a:t>Can </a:t>
            </a:r>
            <a:r>
              <a:rPr lang="en-US" b="0" dirty="0" smtClean="0"/>
              <a:t>B’ </a:t>
            </a:r>
            <a:r>
              <a:rPr lang="en-US" b="0" dirty="0" smtClean="0"/>
              <a:t>persist before B?</a:t>
            </a:r>
          </a:p>
          <a:p>
            <a:pPr algn="l"/>
            <a:endParaRPr lang="en-US" b="0" dirty="0"/>
          </a:p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Epochs aren’t </a:t>
            </a:r>
            <a:r>
              <a:rPr lang="en-US" b="0" i="1" dirty="0" err="1" smtClean="0">
                <a:solidFill>
                  <a:srgbClr val="FF0000"/>
                </a:solidFill>
              </a:rPr>
              <a:t>serializable</a:t>
            </a:r>
            <a:r>
              <a:rPr lang="en-US" b="0" i="1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8" name="Right Arrow 7"/>
          <p:cNvSpPr/>
          <p:nvPr/>
        </p:nvSpPr>
        <p:spPr bwMode="auto">
          <a:xfrm rot="1652981">
            <a:off x="2637940" y="3297762"/>
            <a:ext cx="406937" cy="1644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1</a:t>
            </a:r>
            <a:r>
              <a:rPr lang="en-US" baseline="30000" dirty="0" smtClean="0"/>
              <a:t>st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barrier</a:t>
            </a:r>
            <a:r>
              <a:rPr lang="en-US" sz="2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Surround lock/unlock with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barriers to prevent persist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epoch races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4759059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Barrier ensures </a:t>
            </a:r>
            <a:r>
              <a:rPr lang="en-US" sz="2400" b="0" i="1" dirty="0" smtClean="0">
                <a:solidFill>
                  <a:srgbClr val="FF0000"/>
                </a:solidFill>
              </a:rPr>
              <a:t>head</a:t>
            </a:r>
            <a:r>
              <a:rPr lang="en-US" sz="2400" b="0" dirty="0" smtClean="0">
                <a:solidFill>
                  <a:srgbClr val="FF0000"/>
                </a:solidFill>
              </a:rPr>
              <a:t> does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not persist before data</a:t>
            </a:r>
          </a:p>
        </p:txBody>
      </p:sp>
    </p:spTree>
    <p:extLst>
      <p:ext uri="{BB962C8B-B14F-4D97-AF65-F5344CB8AC3E}">
        <p14:creationId xmlns:p14="http://schemas.microsoft.com/office/powerpoint/2010/main" val="38559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57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2403358">
            <a:off x="3363612" y="1997641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8" name="Rectangle 17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2403358">
            <a:off x="7576080" y="1992390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55976" y="3784992"/>
            <a:ext cx="1115846" cy="1097648"/>
            <a:chOff x="2772078" y="3693860"/>
            <a:chExt cx="1115846" cy="109764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5868144" y="4973124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310684" y="4250537"/>
            <a:ext cx="813044" cy="1354690"/>
            <a:chOff x="3092743" y="4506613"/>
            <a:chExt cx="813044" cy="1354690"/>
          </a:xfrm>
        </p:grpSpPr>
        <p:sp>
          <p:nvSpPr>
            <p:cNvPr id="45" name="TextBox 44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sp>
        <p:nvSpPr>
          <p:cNvPr id="49" name="Right Arrow 4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6758" y="4699134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 bwMode="auto">
          <a:xfrm rot="19278908">
            <a:off x="2175761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8" name="Right Arrow 77"/>
          <p:cNvSpPr/>
          <p:nvPr/>
        </p:nvSpPr>
        <p:spPr bwMode="auto">
          <a:xfrm rot="19278908">
            <a:off x="4188528" y="3892529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9" name="Right Arrow 78"/>
          <p:cNvSpPr/>
          <p:nvPr/>
        </p:nvSpPr>
        <p:spPr bwMode="auto">
          <a:xfrm rot="19278908">
            <a:off x="6388466" y="1424947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0" name="Right Arrow 7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1" name="Right Arrow 8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Race-free epoch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935" y="5919663"/>
            <a:ext cx="705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persist in parallel, but inserts still serialized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</a:t>
            </a:r>
            <a:r>
              <a:rPr lang="en-US" i="1" dirty="0" smtClean="0"/>
              <a:t>A</a:t>
            </a:r>
            <a:r>
              <a:rPr lang="en-US" dirty="0" smtClean="0"/>
              <a:t> ordered before persist </a:t>
            </a:r>
            <a:r>
              <a:rPr lang="en-US" i="1" dirty="0" smtClean="0"/>
              <a:t>B</a:t>
            </a:r>
            <a:r>
              <a:rPr lang="en-US" dirty="0" smtClean="0"/>
              <a:t> if: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 are to the same </a:t>
            </a:r>
            <a:r>
              <a:rPr lang="en-US" dirty="0" smtClean="0"/>
              <a:t>address (even if epochs race)</a:t>
            </a:r>
          </a:p>
          <a:p>
            <a:pPr lvl="1"/>
            <a:r>
              <a:rPr lang="en-US" dirty="0" smtClean="0"/>
              <a:t>Race in epoch </a:t>
            </a:r>
            <a:r>
              <a:rPr lang="en-US" i="1" dirty="0" smtClean="0"/>
              <a:t>after</a:t>
            </a:r>
            <a:r>
              <a:rPr lang="en-US" dirty="0" smtClean="0"/>
              <a:t> A and in epoch </a:t>
            </a:r>
            <a:r>
              <a:rPr lang="en-US" i="1" dirty="0" smtClean="0"/>
              <a:t>prior to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persist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87524" y="3789040"/>
            <a:ext cx="3664914" cy="2691011"/>
            <a:chOff x="359532" y="1268760"/>
            <a:chExt cx="3664914" cy="2691011"/>
          </a:xfrm>
        </p:grpSpPr>
        <p:grpSp>
          <p:nvGrpSpPr>
            <p:cNvPr id="12" name="Group 11"/>
            <p:cNvGrpSpPr/>
            <p:nvPr/>
          </p:nvGrpSpPr>
          <p:grpSpPr>
            <a:xfrm>
              <a:off x="359532" y="1713002"/>
              <a:ext cx="3664914" cy="2246769"/>
              <a:chOff x="416745" y="1568986"/>
              <a:chExt cx="3664914" cy="224676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16745" y="1568986"/>
                <a:ext cx="366491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C’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  <a:p>
                <a:pPr algn="l"/>
                <a:r>
                  <a:rPr lang="en-US" b="0" dirty="0" smtClean="0"/>
                  <a:t>C before C’ (cache coherence)</a:t>
                </a:r>
              </a:p>
              <a:p>
                <a:pPr algn="l"/>
                <a:r>
                  <a:rPr lang="en-US" b="0" dirty="0" smtClean="0"/>
                  <a:t>A before C’ (transitivity)</a:t>
                </a:r>
              </a:p>
              <a:p>
                <a:pPr algn="l"/>
                <a:r>
                  <a:rPr lang="en-US" b="0" dirty="0" smtClean="0"/>
                  <a:t>C before E (transitivity)</a:t>
                </a:r>
                <a:endParaRPr lang="en-US" dirty="0"/>
              </a:p>
            </p:txBody>
          </p:sp>
          <p:sp>
            <p:nvSpPr>
              <p:cNvPr id="8" name="Right Arrow 7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130641" y="1268760"/>
              <a:ext cx="21226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7524" y="1340768"/>
            <a:ext cx="4057521" cy="2116272"/>
            <a:chOff x="4730811" y="1227946"/>
            <a:chExt cx="4057521" cy="2116272"/>
          </a:xfrm>
        </p:grpSpPr>
        <p:grpSp>
          <p:nvGrpSpPr>
            <p:cNvPr id="13" name="Group 12"/>
            <p:cNvGrpSpPr/>
            <p:nvPr/>
          </p:nvGrpSpPr>
          <p:grpSpPr>
            <a:xfrm>
              <a:off x="4730811" y="1713002"/>
              <a:ext cx="4057521" cy="1631216"/>
              <a:chOff x="4788024" y="1568986"/>
              <a:chExt cx="4057521" cy="163121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88024" y="1568986"/>
                <a:ext cx="4057521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load C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  <a:endParaRPr lang="en-US" b="0" dirty="0"/>
              </a:p>
              <a:p>
                <a:pPr algn="l"/>
                <a:r>
                  <a:rPr lang="en-US" b="0" i="1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 C before 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Right Arrow 9"/>
              <p:cNvSpPr/>
              <p:nvPr/>
            </p:nvSpPr>
            <p:spPr bwMode="auto">
              <a:xfrm rot="1652981">
                <a:off x="6912148" y="1798868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83182" y="1227946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Persist</a:t>
              </a:r>
              <a:r>
                <a:rPr lang="en-US" dirty="0" err="1" smtClean="0">
                  <a:sym typeface="Wingdings" panose="05000000000000000000" pitchFamily="2" charset="2"/>
                </a:rPr>
                <a:t>Load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1883" y="1340768"/>
            <a:ext cx="4206601" cy="1719483"/>
            <a:chOff x="2329437" y="4581128"/>
            <a:chExt cx="4206601" cy="1719483"/>
          </a:xfrm>
        </p:grpSpPr>
        <p:grpSp>
          <p:nvGrpSpPr>
            <p:cNvPr id="11" name="Group 10"/>
            <p:cNvGrpSpPr/>
            <p:nvPr/>
          </p:nvGrpSpPr>
          <p:grpSpPr>
            <a:xfrm>
              <a:off x="2329437" y="4977172"/>
              <a:ext cx="4206601" cy="1323439"/>
              <a:chOff x="416744" y="3753036"/>
              <a:chExt cx="4206601" cy="132343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6744" y="3753036"/>
                <a:ext cx="420660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  load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           C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  <a:endParaRPr lang="en-US" dirty="0"/>
              </a:p>
            </p:txBody>
          </p:sp>
          <p:sp>
            <p:nvSpPr>
              <p:cNvPr id="9" name="Right Arrow 8"/>
              <p:cNvSpPr/>
              <p:nvPr/>
            </p:nvSpPr>
            <p:spPr bwMode="auto">
              <a:xfrm rot="1652981">
                <a:off x="3218803" y="4017842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456344" y="4581128"/>
              <a:ext cx="1952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Load</a:t>
              </a:r>
              <a:r>
                <a:rPr lang="en-US" dirty="0" err="1" smtClean="0">
                  <a:sym typeface="Wingdings" panose="05000000000000000000" pitchFamily="2" charset="2"/>
                </a:rPr>
                <a:t>Persist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24108" y="3789040"/>
            <a:ext cx="3557641" cy="1767681"/>
            <a:chOff x="359532" y="1268760"/>
            <a:chExt cx="3557641" cy="1767681"/>
          </a:xfrm>
        </p:grpSpPr>
        <p:grpSp>
          <p:nvGrpSpPr>
            <p:cNvPr id="21" name="Group 20"/>
            <p:cNvGrpSpPr/>
            <p:nvPr/>
          </p:nvGrpSpPr>
          <p:grpSpPr>
            <a:xfrm>
              <a:off x="359532" y="1713002"/>
              <a:ext cx="3557641" cy="1323439"/>
              <a:chOff x="416745" y="1568986"/>
              <a:chExt cx="3557641" cy="132343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416745" y="1568986"/>
                <a:ext cx="35576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 smtClean="0"/>
                  <a:t>Thread 1:</a:t>
                </a:r>
                <a:r>
                  <a:rPr lang="en-US" b="0" dirty="0" smtClean="0"/>
                  <a:t> A | B C</a:t>
                </a:r>
              </a:p>
              <a:p>
                <a:pPr algn="l"/>
                <a:r>
                  <a:rPr lang="en-US" dirty="0" smtClean="0"/>
                  <a:t>Thread 2:</a:t>
                </a:r>
                <a:r>
                  <a:rPr lang="en-US" b="0" dirty="0" smtClean="0"/>
                  <a:t>                  </a:t>
                </a:r>
                <a:r>
                  <a:rPr lang="en-US" b="0" dirty="0"/>
                  <a:t> </a:t>
                </a:r>
                <a:r>
                  <a:rPr lang="en-US" b="0" dirty="0" smtClean="0"/>
                  <a:t>C D | E</a:t>
                </a:r>
              </a:p>
              <a:p>
                <a:pPr algn="l"/>
                <a:endParaRPr lang="en-US" b="0" dirty="0"/>
              </a:p>
              <a:p>
                <a:pPr algn="l"/>
                <a:r>
                  <a:rPr lang="en-US" b="0" dirty="0" smtClean="0"/>
                  <a:t>A before E (race and barriers)</a:t>
                </a:r>
              </a:p>
            </p:txBody>
          </p:sp>
          <p:sp>
            <p:nvSpPr>
              <p:cNvPr id="24" name="Right Arrow 23"/>
              <p:cNvSpPr/>
              <p:nvPr/>
            </p:nvSpPr>
            <p:spPr bwMode="auto">
              <a:xfrm rot="1652981">
                <a:off x="2534728" y="1798869"/>
                <a:ext cx="406937" cy="164428"/>
              </a:xfrm>
              <a:prstGeom prst="rightArrow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88721" y="1268760"/>
              <a:ext cx="1606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C is volatile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19972" y="5817458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1" dirty="0" smtClean="0">
                <a:solidFill>
                  <a:srgbClr val="FF0000"/>
                </a:solidFill>
              </a:rPr>
              <a:t>PER orders persists outside of racing epochs, except for cache coherence</a:t>
            </a:r>
            <a:endParaRPr lang="en-US" b="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</a:t>
            </a:r>
            <a:r>
              <a:rPr lang="en-US" baseline="0" dirty="0" smtClean="0"/>
              <a:t> persistency queue,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attempt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1700808"/>
            <a:ext cx="66367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barrier()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strike="sngStrik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barrier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736812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Allow persist epoch races</a:t>
            </a:r>
          </a:p>
          <a:p>
            <a:pPr algn="l"/>
            <a:endParaRPr lang="en-US" sz="2400" b="0" dirty="0">
              <a:solidFill>
                <a:srgbClr val="FF0000"/>
              </a:solidFill>
            </a:endParaRPr>
          </a:p>
          <a:p>
            <a:pPr algn="l"/>
            <a:r>
              <a:rPr lang="en-US" sz="2400" b="0" i="1" dirty="0">
                <a:solidFill>
                  <a:srgbClr val="FF0000"/>
                </a:solidFill>
              </a:rPr>
              <a:t>h</a:t>
            </a:r>
            <a:r>
              <a:rPr lang="en-US" sz="2400" b="0" i="1" dirty="0" smtClean="0">
                <a:solidFill>
                  <a:srgbClr val="FF0000"/>
                </a:solidFill>
              </a:rPr>
              <a:t>ead</a:t>
            </a:r>
            <a:r>
              <a:rPr lang="en-US" sz="2400" b="0" dirty="0" smtClean="0">
                <a:solidFill>
                  <a:srgbClr val="FF0000"/>
                </a:solidFill>
              </a:rPr>
              <a:t> persists ordered by</a:t>
            </a:r>
            <a:br>
              <a:rPr lang="en-US" sz="2400" b="0" dirty="0" smtClean="0">
                <a:solidFill>
                  <a:srgbClr val="FF0000"/>
                </a:solidFill>
              </a:rPr>
            </a:br>
            <a:r>
              <a:rPr lang="en-US" sz="2400" b="0" dirty="0" smtClean="0">
                <a:solidFill>
                  <a:srgbClr val="FF0000"/>
                </a:solidFill>
              </a:rPr>
              <a:t>cache coherence</a:t>
            </a:r>
            <a:endParaRPr lang="en-US" sz="2400" b="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1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NVRAM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26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1480718"/>
            <a:ext cx="23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unordered!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ea typeface="ＭＳ Ｐゴシック" charset="-128"/>
              </a:rPr>
              <a:t>writes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37123"/>
          </a:xfrm>
        </p:spPr>
        <p:txBody>
          <a:bodyPr/>
          <a:lstStyle/>
          <a:p>
            <a:r>
              <a:rPr lang="en-US" dirty="0" smtClean="0"/>
              <a:t>Must constrain write order for recovery</a:t>
            </a:r>
          </a:p>
          <a:p>
            <a:r>
              <a:rPr lang="en-US" dirty="0" smtClean="0"/>
              <a:t>Cache eviction reorders writes to memory</a:t>
            </a:r>
          </a:p>
          <a:p>
            <a:r>
              <a:rPr lang="en-US" dirty="0" smtClean="0"/>
              <a:t>Enforcing program order writes incurs </a:t>
            </a:r>
            <a:r>
              <a:rPr lang="en-US" b="1" dirty="0" smtClean="0">
                <a:solidFill>
                  <a:srgbClr val="FF0000"/>
                </a:solidFill>
              </a:rPr>
              <a:t>30x</a:t>
            </a:r>
            <a:r>
              <a:rPr lang="en-US" dirty="0" smtClean="0"/>
              <a:t> slowdown over instruction execution rate.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4" y="5919663"/>
            <a:ext cx="9132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Must constrain writes for correctness, but reorder for performance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3717158">
            <a:off x="3627287" y="3582506"/>
            <a:ext cx="864096" cy="25202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 rot="16735538">
            <a:off x="5347772" y="3425830"/>
            <a:ext cx="2441967" cy="3059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poch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32461" y="5919663"/>
            <a:ext cx="627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Entries on different threads persist in parallel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0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Epoch persistency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BPFS (see paper/dissertation)</a:t>
            </a:r>
          </a:p>
          <a:p>
            <a:r>
              <a:rPr lang="en-US" dirty="0" smtClean="0"/>
              <a:t>Queue persists from each thread, record persist barriers, only enforce order at barriers</a:t>
            </a:r>
          </a:p>
          <a:p>
            <a:r>
              <a:rPr lang="en-US" dirty="0" smtClean="0"/>
              <a:t>Persistent </a:t>
            </a:r>
            <a:r>
              <a:rPr lang="en-US" dirty="0" err="1" smtClean="0"/>
              <a:t>BulkSC</a:t>
            </a:r>
            <a:r>
              <a:rPr lang="en-US" dirty="0" smtClean="0"/>
              <a:t> (transactions)</a:t>
            </a:r>
            <a:endParaRPr lang="en-US" dirty="0"/>
          </a:p>
          <a:p>
            <a:pPr lvl="1"/>
            <a:r>
              <a:rPr lang="en-US" dirty="0" smtClean="0"/>
              <a:t>Use persist barrier knowledge to optimize persistent transactions and intelligently place transaction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3: s</a:t>
            </a:r>
            <a:r>
              <a:rPr lang="en-US" dirty="0" smtClean="0"/>
              <a:t>trand </a:t>
            </a:r>
            <a:r>
              <a:rPr lang="en-US" dirty="0" smtClean="0"/>
              <a:t>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epochs only allow adjacent persists on same thread or persists in racing epochs to be labeled concurrent</a:t>
            </a:r>
          </a:p>
          <a:p>
            <a:r>
              <a:rPr lang="en-US" dirty="0" smtClean="0"/>
              <a:t>Divide execution into </a:t>
            </a:r>
            <a:r>
              <a:rPr lang="en-US" i="1" dirty="0" smtClean="0"/>
              <a:t>strands</a:t>
            </a:r>
            <a:endParaRPr lang="en-US" dirty="0" smtClean="0"/>
          </a:p>
          <a:p>
            <a:pPr lvl="1"/>
            <a:r>
              <a:rPr lang="en-US" i="1" dirty="0" err="1" smtClean="0"/>
              <a:t>NewStrand</a:t>
            </a:r>
            <a:r>
              <a:rPr lang="en-US" dirty="0" smtClean="0"/>
              <a:t> begins a strand</a:t>
            </a:r>
          </a:p>
          <a:p>
            <a:pPr lvl="1"/>
            <a:r>
              <a:rPr lang="en-US" dirty="0" smtClean="0"/>
              <a:t>Strands execute in order on a thread, but from perspective of persistency are independent.</a:t>
            </a:r>
          </a:p>
          <a:p>
            <a:pPr lvl="1"/>
            <a:r>
              <a:rPr lang="en-US" dirty="0" err="1" smtClean="0"/>
              <a:t>Equiv</a:t>
            </a:r>
            <a:r>
              <a:rPr lang="en-US" dirty="0" smtClean="0"/>
              <a:t>: a new strand </a:t>
            </a:r>
            <a:r>
              <a:rPr lang="en-US" i="1" dirty="0" smtClean="0"/>
              <a:t>clears persist dependences</a:t>
            </a:r>
            <a:endParaRPr lang="en-US" dirty="0" smtClean="0"/>
          </a:p>
          <a:p>
            <a:pPr lvl="1"/>
            <a:r>
              <a:rPr lang="en-US" dirty="0" smtClean="0"/>
              <a:t>Races/conflicts introduce order between strands</a:t>
            </a:r>
          </a:p>
          <a:p>
            <a:r>
              <a:rPr lang="en-US" dirty="0" smtClean="0"/>
              <a:t>Epoch pers. orders persists within strands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4506" y="5919663"/>
            <a:ext cx="6675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Strands allow precise persist constraint labeling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6464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015716" y="2316324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464" y="3655857"/>
            <a:ext cx="756084" cy="7560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ea typeface="ＭＳ Ｐゴシック" charset="-128"/>
              </a:rPr>
              <a:t>C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96980" y="1494902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994109" y="3242313"/>
            <a:ext cx="512568" cy="24263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1922" y="1812268"/>
            <a:ext cx="97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7873" y="2460340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B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6045" y="2444807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dirty="0"/>
              <a:t>B</a:t>
            </a:r>
            <a:endParaRPr lang="en-US" b="0" dirty="0" smtClean="0"/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1880" y="4077072"/>
            <a:ext cx="27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 must be ordered with either A or C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375732" y="2964396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or</a:t>
            </a:r>
            <a:endParaRPr lang="en-US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7150664" y="177730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Strand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14200" y="2444807"/>
            <a:ext cx="14542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1" dirty="0" err="1" smtClean="0"/>
              <a:t>NewStrand</a:t>
            </a:r>
            <a:endParaRPr lang="en-US" b="0" i="1" dirty="0" smtClean="0"/>
          </a:p>
          <a:p>
            <a:pPr algn="l"/>
            <a:r>
              <a:rPr lang="en-US" b="0" dirty="0" smtClean="0"/>
              <a:t>A</a:t>
            </a:r>
          </a:p>
          <a:p>
            <a:pPr algn="l"/>
            <a:r>
              <a:rPr lang="en-US" b="0" i="1" dirty="0" smtClean="0"/>
              <a:t>Barrier</a:t>
            </a:r>
          </a:p>
          <a:p>
            <a:pPr algn="l"/>
            <a:r>
              <a:rPr lang="en-US" b="0" dirty="0" smtClean="0"/>
              <a:t>C</a:t>
            </a:r>
          </a:p>
          <a:p>
            <a:pPr algn="l"/>
            <a:r>
              <a:rPr lang="en-US" b="0" i="1" dirty="0" err="1" smtClean="0"/>
              <a:t>NewStrand</a:t>
            </a:r>
            <a:endParaRPr lang="en-US" b="0" i="1" dirty="0" smtClean="0"/>
          </a:p>
          <a:p>
            <a:pPr algn="l"/>
            <a:r>
              <a:rPr lang="en-US" b="0" dirty="0" smtClean="0"/>
              <a:t>B</a:t>
            </a:r>
            <a:endParaRPr lang="en-US" b="0" dirty="0"/>
          </a:p>
        </p:txBody>
      </p:sp>
      <p:sp>
        <p:nvSpPr>
          <p:cNvPr id="21" name="Right Arrow 20"/>
          <p:cNvSpPr/>
          <p:nvPr/>
        </p:nvSpPr>
        <p:spPr bwMode="auto">
          <a:xfrm rot="1120445">
            <a:off x="1612667" y="2662958"/>
            <a:ext cx="389996" cy="1456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7947763">
            <a:off x="1680193" y="3321619"/>
            <a:ext cx="380810" cy="13656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1396980" y="470976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constraint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each persist:</a:t>
            </a:r>
          </a:p>
          <a:p>
            <a:pPr lvl="1"/>
            <a:r>
              <a:rPr lang="en-US" dirty="0" smtClean="0"/>
              <a:t>New strand</a:t>
            </a:r>
          </a:p>
          <a:p>
            <a:pPr lvl="1"/>
            <a:r>
              <a:rPr lang="en-US" dirty="0" smtClean="0"/>
              <a:t>Read all addresses persist depends on</a:t>
            </a:r>
          </a:p>
          <a:p>
            <a:pPr lvl="1"/>
            <a:r>
              <a:rPr lang="en-US" dirty="0" smtClean="0"/>
              <a:t>Barrier</a:t>
            </a:r>
          </a:p>
          <a:p>
            <a:pPr lvl="1"/>
            <a:r>
              <a:rPr lang="en-US" dirty="0" smtClean="0"/>
              <a:t>Persist</a:t>
            </a:r>
          </a:p>
          <a:p>
            <a:r>
              <a:rPr lang="en-US" dirty="0" smtClean="0"/>
              <a:t>Creates DAG of dependences.  Edge from each read to 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01" y="5919663"/>
            <a:ext cx="893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Minimal persist dependences </a:t>
            </a:r>
            <a:r>
              <a:rPr lang="en-US" sz="2400" b="0" i="1" dirty="0" smtClean="0">
                <a:solidFill>
                  <a:srgbClr val="FF0909"/>
                </a:solidFill>
              </a:rPr>
              <a:t>(introduces additional instructions)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</a:t>
            </a:r>
            <a:r>
              <a:rPr lang="en-US" baseline="0" dirty="0" smtClean="0"/>
              <a:t> persistency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527" y="2362232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Insert(entry, length):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new_strand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data[head] = length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head+sizeof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(length)] = entry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barrier()</a:t>
            </a:r>
            <a:endParaRPr lang="en-US" sz="24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head += length + 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(length)</a:t>
            </a:r>
          </a:p>
          <a:p>
            <a:pPr algn="l"/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unlock(</a:t>
            </a:r>
            <a:r>
              <a:rPr lang="en-US" sz="2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queue_lock</a:t>
            </a:r>
            <a:r>
              <a:rPr lang="en-US" sz="2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0032" y="200219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solidFill>
                  <a:srgbClr val="FF0000"/>
                </a:solidFill>
              </a:rPr>
              <a:t>Removes unnecessary dependences between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39300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67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Right Arrow 47"/>
          <p:cNvSpPr/>
          <p:nvPr/>
        </p:nvSpPr>
        <p:spPr bwMode="auto">
          <a:xfrm rot="20132264">
            <a:off x="4651505" y="2089298"/>
            <a:ext cx="1952031" cy="34919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persistency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 bwMode="auto">
          <a:xfrm rot="2403358">
            <a:off x="5379836" y="4472618"/>
            <a:ext cx="864096" cy="25202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3009039">
            <a:off x="4218876" y="3574579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 rot="18884499">
            <a:off x="6348654" y="4114720"/>
            <a:ext cx="2677958" cy="33312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4725" y="5919663"/>
            <a:ext cx="429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Back to minimal dependences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http://cdn.eteknix.com/wp-content/uploads/2011/11/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92" y="1232756"/>
            <a:ext cx="3610016" cy="27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904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3514862" y="190979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133441" y="2339509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724375" y="2780928"/>
            <a:ext cx="123715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4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 bwMode="auto">
          <a:xfrm rot="4455321">
            <a:off x="1714655" y="3019943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4455321">
            <a:off x="1890828" y="376007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5235822">
            <a:off x="2147538" y="3237100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6120" y="1412776"/>
            <a:ext cx="308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Writes to memory reorder</a:t>
            </a:r>
            <a:endParaRPr lang="en-US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3497338" y="4033617"/>
            <a:ext cx="3846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But loads/stores between processors and cores ordered: memory </a:t>
            </a:r>
            <a:r>
              <a:rPr lang="en-US" b="0" dirty="0"/>
              <a:t>c</a:t>
            </a:r>
            <a:r>
              <a:rPr lang="en-US" b="0" dirty="0" smtClean="0"/>
              <a:t>onsistency</a:t>
            </a:r>
            <a:endParaRPr lang="en-US" b="0" dirty="0"/>
          </a:p>
        </p:txBody>
      </p:sp>
      <p:sp>
        <p:nvSpPr>
          <p:cNvPr id="23" name="Rectangle 22"/>
          <p:cNvSpPr/>
          <p:nvPr/>
        </p:nvSpPr>
        <p:spPr>
          <a:xfrm>
            <a:off x="2696978" y="3356992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278241" y="5919663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Use memory consistency to reason about NVRAM write order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07889" y="220079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4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SC memory trace of queue from PIN</a:t>
            </a:r>
          </a:p>
          <a:p>
            <a:r>
              <a:rPr lang="en-US" dirty="0" smtClean="0"/>
              <a:t>Annotate barriers, persistent </a:t>
            </a:r>
            <a:r>
              <a:rPr lang="en-US" dirty="0" err="1" smtClean="0"/>
              <a:t>malloc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Simulate persist performance assuming persists are only cause of delay</a:t>
            </a:r>
          </a:p>
          <a:p>
            <a:pPr lvl="1"/>
            <a:r>
              <a:rPr lang="en-US" dirty="0" smtClean="0"/>
              <a:t>No additional delays (infinite bandwidth, banks)</a:t>
            </a:r>
          </a:p>
          <a:p>
            <a:r>
              <a:rPr lang="en-US" dirty="0" smtClean="0"/>
              <a:t>Measure persist critical path</a:t>
            </a:r>
          </a:p>
          <a:p>
            <a:pPr lvl="1"/>
            <a:r>
              <a:rPr lang="en-US" dirty="0" smtClean="0"/>
              <a:t>Dependences tracked at 8-byte granularity</a:t>
            </a:r>
          </a:p>
          <a:p>
            <a:pPr lvl="1"/>
            <a:r>
              <a:rPr lang="en-US" dirty="0" smtClean="0"/>
              <a:t>Persists to same address coalesce if no constraints violated (assume atomic 8-byte persists)</a:t>
            </a:r>
          </a:p>
          <a:p>
            <a:pPr lvl="1"/>
            <a:r>
              <a:rPr lang="en-US" dirty="0" smtClean="0"/>
              <a:t>Constraints determined by persistency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99" y="1080299"/>
            <a:ext cx="652500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00" y="5991671"/>
            <a:ext cx="896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removes constraints and regains throughput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4" y="904499"/>
            <a:ext cx="7155751" cy="504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 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835" y="5991671"/>
            <a:ext cx="734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FF0909"/>
                </a:solidFill>
              </a:rPr>
              <a:t>Relaxed persistency tolerates greater persist latency</a:t>
            </a:r>
            <a:endParaRPr lang="en-US" sz="2400" b="0" i="1" dirty="0">
              <a:solidFill>
                <a:srgbClr val="FF09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9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 requires constrained persist order</a:t>
            </a:r>
          </a:p>
          <a:p>
            <a:r>
              <a:rPr lang="en-US" dirty="0" smtClean="0"/>
              <a:t>Over-constraining persists limits throughput</a:t>
            </a:r>
          </a:p>
          <a:p>
            <a:r>
              <a:rPr lang="en-US" dirty="0" smtClean="0"/>
              <a:t>This tradeoff resembles memory consistency</a:t>
            </a:r>
          </a:p>
          <a:p>
            <a:r>
              <a:rPr lang="en-US" dirty="0" smtClean="0"/>
              <a:t>Memory persistency builds on consistency to enforce persist order where necessary and increase persist concurrency elsewhere</a:t>
            </a:r>
          </a:p>
          <a:p>
            <a:r>
              <a:rPr lang="en-US" dirty="0" smtClean="0"/>
              <a:t>Memory persistency achieves instruction execution rate with recovery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 bwMode="auto">
          <a:xfrm>
            <a:off x="6372200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0" name="Rounded Rectangle 39"/>
          <p:cNvSpPr/>
          <p:nvPr/>
        </p:nvSpPr>
        <p:spPr bwMode="auto">
          <a:xfrm>
            <a:off x="4200095" y="3696171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41" name="Rounded Rectangle 40"/>
          <p:cNvSpPr/>
          <p:nvPr/>
        </p:nvSpPr>
        <p:spPr bwMode="auto">
          <a:xfrm>
            <a:off x="2213877" y="1218553"/>
            <a:ext cx="2682159" cy="2318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[dependence template]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1310015"/>
            <a:ext cx="1115846" cy="1097648"/>
            <a:chOff x="2772078" y="3693860"/>
            <a:chExt cx="1115846" cy="1097648"/>
          </a:xfrm>
        </p:grpSpPr>
        <p:sp>
          <p:nvSpPr>
            <p:cNvPr id="6" name="Rectangle 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82820" y="177556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51920" y="2498147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0684" y="2730140"/>
            <a:ext cx="813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29284" y="1997641"/>
            <a:ext cx="1298424" cy="727022"/>
            <a:chOff x="2677256" y="4332650"/>
            <a:chExt cx="1298424" cy="727022"/>
          </a:xfrm>
        </p:grpSpPr>
        <p:sp>
          <p:nvSpPr>
            <p:cNvPr id="13" name="Right Arrow 12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52220" y="1304764"/>
            <a:ext cx="1115846" cy="1097648"/>
            <a:chOff x="2772078" y="3693860"/>
            <a:chExt cx="1115846" cy="10976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8064388" y="2492896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41752" y="1992390"/>
            <a:ext cx="1298424" cy="727022"/>
            <a:chOff x="2677256" y="4332650"/>
            <a:chExt cx="1298424" cy="727022"/>
          </a:xfrm>
        </p:grpSpPr>
        <p:sp>
          <p:nvSpPr>
            <p:cNvPr id="22" name="Right Arrow 21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Right Arrow 23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55976" y="3789040"/>
            <a:ext cx="1115846" cy="1097648"/>
            <a:chOff x="2772078" y="3693860"/>
            <a:chExt cx="1115846" cy="10976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023828" y="3693860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97953" y="3810636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772078" y="3927412"/>
              <a:ext cx="864096" cy="86409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5868144" y="4977172"/>
            <a:ext cx="864096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10684" y="4254585"/>
            <a:ext cx="813044" cy="1354690"/>
            <a:chOff x="3092743" y="4506613"/>
            <a:chExt cx="813044" cy="1354690"/>
          </a:xfrm>
        </p:grpSpPr>
        <p:sp>
          <p:nvSpPr>
            <p:cNvPr id="31" name="TextBox 30"/>
            <p:cNvSpPr txBox="1"/>
            <p:nvPr/>
          </p:nvSpPr>
          <p:spPr>
            <a:xfrm>
              <a:off x="3164879" y="4506613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92743" y="5461193"/>
              <a:ext cx="813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45508" y="4476666"/>
            <a:ext cx="1298424" cy="727022"/>
            <a:chOff x="2677256" y="4332650"/>
            <a:chExt cx="1298424" cy="727022"/>
          </a:xfrm>
        </p:grpSpPr>
        <p:sp>
          <p:nvSpPr>
            <p:cNvPr id="34" name="Right Arrow 33"/>
            <p:cNvSpPr/>
            <p:nvPr/>
          </p:nvSpPr>
          <p:spPr bwMode="auto">
            <a:xfrm rot="2403358">
              <a:off x="3111584" y="4332650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5" name="Right Arrow 34"/>
            <p:cNvSpPr/>
            <p:nvPr/>
          </p:nvSpPr>
          <p:spPr bwMode="auto">
            <a:xfrm rot="2403358">
              <a:off x="2677256" y="4807644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2403358">
              <a:off x="2897398" y="4579795"/>
              <a:ext cx="864096" cy="252028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6758" y="222942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758" y="4703182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memory consistency, providing models to constrain NVRAM write order</a:t>
            </a:r>
          </a:p>
          <a:p>
            <a:r>
              <a:rPr lang="en-US" dirty="0" smtClean="0"/>
              <a:t>Relax persistency to improve write concurrency, increasing throughput</a:t>
            </a:r>
          </a:p>
          <a:p>
            <a:r>
              <a:rPr lang="en-US" dirty="0" smtClean="0"/>
              <a:t>This project:</a:t>
            </a:r>
            <a:r>
              <a:rPr lang="en-US" baseline="0" dirty="0" smtClean="0"/>
              <a:t> focus on models (interface), rather than implementations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</a:p>
          <a:p>
            <a:r>
              <a:rPr lang="en-US" dirty="0" smtClean="0"/>
              <a:t>Memory persistency models</a:t>
            </a:r>
          </a:p>
          <a:p>
            <a:r>
              <a:rPr lang="en-US" dirty="0" smtClean="0"/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Memory Persistency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368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9364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rot="4455321">
            <a:off x="1714655" y="3670267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4455321">
            <a:off x="1890828" y="441039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5235822">
            <a:off x="2147538" y="3887424"/>
            <a:ext cx="461953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2" descr="http://upload.wikimedia.org/wikipedia/commons/6/62/Intel_CPU_Pentium_4_640_Prescott_bott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82395"/>
            <a:ext cx="2867298" cy="19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1225204"/>
            <a:ext cx="399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consistency: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Constrain order of loads and Stores Between processors</a:t>
            </a:r>
            <a:endParaRPr lang="en-US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283969" y="1225205"/>
            <a:ext cx="4860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Memory persistency: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Imagine failure as </a:t>
            </a:r>
            <a:r>
              <a:rPr lang="en-US" b="0" i="1" dirty="0" smtClean="0"/>
              <a:t>recovery observer</a:t>
            </a:r>
            <a:endParaRPr lang="en-US" b="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Atomically loads all of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smtClean="0"/>
              <a:t>If two </a:t>
            </a:r>
            <a:r>
              <a:rPr lang="en-US" i="1" dirty="0" smtClean="0"/>
              <a:t>stores</a:t>
            </a:r>
            <a:r>
              <a:rPr lang="en-US" b="0" dirty="0" smtClean="0"/>
              <a:t> are ordered, then the associated </a:t>
            </a:r>
            <a:r>
              <a:rPr lang="en-US" i="1" dirty="0" smtClean="0"/>
              <a:t>persists</a:t>
            </a:r>
            <a:r>
              <a:rPr lang="en-US" b="0" dirty="0" smtClean="0"/>
              <a:t> also ordered</a:t>
            </a:r>
          </a:p>
        </p:txBody>
      </p:sp>
      <p:sp>
        <p:nvSpPr>
          <p:cNvPr id="13" name="Right Arrow 12"/>
          <p:cNvSpPr/>
          <p:nvPr/>
        </p:nvSpPr>
        <p:spPr bwMode="auto">
          <a:xfrm rot="441950">
            <a:off x="3723163" y="2996967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0789114">
            <a:off x="3840459" y="4678743"/>
            <a:ext cx="1645368" cy="54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Persistency Design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Left-Right Arrow 4"/>
          <p:cNvSpPr/>
          <p:nvPr/>
        </p:nvSpPr>
        <p:spPr bwMode="auto">
          <a:xfrm>
            <a:off x="1475656" y="1268760"/>
            <a:ext cx="6084676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 rot="16200000">
            <a:off x="-733974" y="3478389"/>
            <a:ext cx="4203234" cy="432048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4876" y="9807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Persistency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4852" y="362080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Consistency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619672" y="1701077"/>
            <a:ext cx="6012668" cy="4059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17630" y="1700808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Sequential consistency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rPr>
              <a:t> (SC), persistent state must match volatile state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23964" y="3730507"/>
            <a:ext cx="3008376" cy="2029968"/>
          </a:xfrm>
          <a:prstGeom prst="rect">
            <a:avLst/>
          </a:prstGeom>
          <a:solidFill>
            <a:srgbClr val="E0F1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ea typeface="ＭＳ Ｐゴシック" charset="-128"/>
              </a:rPr>
              <a:t>Loads, stores, and persists may all reorder.  Complex, but minimizes delays for both persists and concurrency control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3964" y="1719125"/>
            <a:ext cx="29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SC, but persistent state de-coupled from volatile states.  Persists may reorder</a:t>
            </a:r>
            <a:endParaRPr lang="en-US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1617630" y="3748825"/>
            <a:ext cx="3006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Relaxed consistency, persistent state still matches some volatile state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788024" y="5877092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new persist barriers</a:t>
            </a:r>
            <a:endParaRPr lang="en-US" sz="24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1" y="5877092"/>
            <a:ext cx="356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/>
              <a:t>Persist order determined by consistency model</a:t>
            </a:r>
            <a:endParaRPr lang="en-US" sz="24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630" y="1284729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strict</a:t>
            </a:r>
            <a:endParaRPr lang="en-US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6426077" y="1284729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relaxed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540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Define Memory Persistency</a:t>
            </a:r>
          </a:p>
          <a:p>
            <a:r>
              <a:rPr lang="en-US" dirty="0" smtClean="0"/>
              <a:t>Persistency models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EAD923-3004-4A31-84C7-9B440B7855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58500</TotalTime>
  <Words>1650</Words>
  <Application>Microsoft Office PowerPoint</Application>
  <PresentationFormat>On-screen Show (4:3)</PresentationFormat>
  <Paragraphs>426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ＭＳ Ｐゴシック</vt:lpstr>
      <vt:lpstr>Arial</vt:lpstr>
      <vt:lpstr>Calibri</vt:lpstr>
      <vt:lpstr>Courier New</vt:lpstr>
      <vt:lpstr>Wingdings</vt:lpstr>
      <vt:lpstr>Blank Presentation</vt:lpstr>
      <vt:lpstr>1_Blank Presentation</vt:lpstr>
      <vt:lpstr>Memory Persistency</vt:lpstr>
      <vt:lpstr>Nonvolatile memory (NVRAM)</vt:lpstr>
      <vt:lpstr>NVRAM recovery</vt:lpstr>
      <vt:lpstr>Memory order</vt:lpstr>
      <vt:lpstr>Memory persistency</vt:lpstr>
      <vt:lpstr>Outline</vt:lpstr>
      <vt:lpstr>Define Memory Persistency</vt:lpstr>
      <vt:lpstr>Memory Persistency Design Space</vt:lpstr>
      <vt:lpstr>Outline</vt:lpstr>
      <vt:lpstr>Persistent Queue</vt:lpstr>
      <vt:lpstr>Queue Designs</vt:lpstr>
      <vt:lpstr>Copy-While-Locked Queue</vt:lpstr>
      <vt:lpstr>Persistency assumptions and goals</vt:lpstr>
      <vt:lpstr>New persistency models</vt:lpstr>
      <vt:lpstr>Model 1: strict persistency</vt:lpstr>
      <vt:lpstr>Strict persistency queue</vt:lpstr>
      <vt:lpstr>Strict persistency dependences</vt:lpstr>
      <vt:lpstr>Strict persistency dependences</vt:lpstr>
      <vt:lpstr>Strict persistency implementations</vt:lpstr>
      <vt:lpstr>Model 2: epoch persistency</vt:lpstr>
      <vt:lpstr>Persist epoch races (PER)</vt:lpstr>
      <vt:lpstr>Epoch persistency queue, 1st attempt</vt:lpstr>
      <vt:lpstr>Race-free epoch persistency dependences</vt:lpstr>
      <vt:lpstr>Race-free epoch persistency dependences</vt:lpstr>
      <vt:lpstr>Race-free epoch persistency dependences</vt:lpstr>
      <vt:lpstr>PER persist ordering</vt:lpstr>
      <vt:lpstr>PER persist ordering</vt:lpstr>
      <vt:lpstr>Epoch persistency queue, 2nd attempt</vt:lpstr>
      <vt:lpstr>Epoch persistency dependences</vt:lpstr>
      <vt:lpstr>Epoch persistency dependences</vt:lpstr>
      <vt:lpstr>Epoch persistency dependences</vt:lpstr>
      <vt:lpstr>Epoch persistency implementation</vt:lpstr>
      <vt:lpstr>Model 3: strand persistency</vt:lpstr>
      <vt:lpstr>Strand examples</vt:lpstr>
      <vt:lpstr>Perfect constraint labeling</vt:lpstr>
      <vt:lpstr>Strand persistency queue</vt:lpstr>
      <vt:lpstr>Strand persistency dependences</vt:lpstr>
      <vt:lpstr>Strand persistency dependences</vt:lpstr>
      <vt:lpstr>Strand persistency dependences</vt:lpstr>
      <vt:lpstr>Outline</vt:lpstr>
      <vt:lpstr>Methodology</vt:lpstr>
      <vt:lpstr>Relaxed persistency</vt:lpstr>
      <vt:lpstr>Persist latency</vt:lpstr>
      <vt:lpstr>Conclusion</vt:lpstr>
      <vt:lpstr>[dependence template]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Streaming of Distributed Shared Memory</dc:title>
  <dc:creator>Stephen Somogyi</dc:creator>
  <cp:lastModifiedBy>Steven Pelley</cp:lastModifiedBy>
  <cp:revision>2567</cp:revision>
  <dcterms:created xsi:type="dcterms:W3CDTF">2010-03-13T18:55:09Z</dcterms:created>
  <dcterms:modified xsi:type="dcterms:W3CDTF">2014-01-19T21:06:20Z</dcterms:modified>
</cp:coreProperties>
</file>