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8"/>
  </p:notesMasterIdLst>
  <p:handoutMasterIdLst>
    <p:handoutMasterId r:id="rId89"/>
  </p:handoutMasterIdLst>
  <p:sldIdLst>
    <p:sldId id="866" r:id="rId3"/>
    <p:sldId id="1203" r:id="rId4"/>
    <p:sldId id="1209" r:id="rId5"/>
    <p:sldId id="1206" r:id="rId6"/>
    <p:sldId id="1222" r:id="rId7"/>
    <p:sldId id="1226" r:id="rId8"/>
    <p:sldId id="1230" r:id="rId9"/>
    <p:sldId id="1213" r:id="rId10"/>
    <p:sldId id="1215" r:id="rId11"/>
    <p:sldId id="1218" r:id="rId12"/>
    <p:sldId id="1216" r:id="rId13"/>
    <p:sldId id="1231" r:id="rId14"/>
    <p:sldId id="1232" r:id="rId15"/>
    <p:sldId id="1214" r:id="rId16"/>
    <p:sldId id="1217" r:id="rId17"/>
    <p:sldId id="1234" r:id="rId18"/>
    <p:sldId id="1126" r:id="rId19"/>
    <p:sldId id="1181" r:id="rId20"/>
    <p:sldId id="1185" r:id="rId21"/>
    <p:sldId id="1184" r:id="rId22"/>
    <p:sldId id="1186" r:id="rId23"/>
    <p:sldId id="1236" r:id="rId24"/>
    <p:sldId id="1139" r:id="rId25"/>
    <p:sldId id="1141" r:id="rId26"/>
    <p:sldId id="1237" r:id="rId27"/>
    <p:sldId id="1142" r:id="rId28"/>
    <p:sldId id="1144" r:id="rId29"/>
    <p:sldId id="1130" r:id="rId30"/>
    <p:sldId id="1153" r:id="rId31"/>
    <p:sldId id="1145" r:id="rId32"/>
    <p:sldId id="1148" r:id="rId33"/>
    <p:sldId id="1131" r:id="rId34"/>
    <p:sldId id="1151" r:id="rId35"/>
    <p:sldId id="1152" r:id="rId36"/>
    <p:sldId id="1150" r:id="rId37"/>
    <p:sldId id="1193" r:id="rId38"/>
    <p:sldId id="1195" r:id="rId39"/>
    <p:sldId id="1156" r:id="rId40"/>
    <p:sldId id="1157" r:id="rId41"/>
    <p:sldId id="1158" r:id="rId42"/>
    <p:sldId id="1159" r:id="rId43"/>
    <p:sldId id="1155" r:id="rId44"/>
    <p:sldId id="1162" r:id="rId45"/>
    <p:sldId id="1166" r:id="rId46"/>
    <p:sldId id="1132" r:id="rId47"/>
    <p:sldId id="1163" r:id="rId48"/>
    <p:sldId id="1164" r:id="rId49"/>
    <p:sldId id="1165" r:id="rId50"/>
    <p:sldId id="1238" r:id="rId51"/>
    <p:sldId id="1178" r:id="rId52"/>
    <p:sldId id="1179" r:id="rId53"/>
    <p:sldId id="1180" r:id="rId54"/>
    <p:sldId id="1239" r:id="rId55"/>
    <p:sldId id="1136" r:id="rId56"/>
    <p:sldId id="1137" r:id="rId57"/>
    <p:sldId id="1173" r:id="rId58"/>
    <p:sldId id="1174" r:id="rId59"/>
    <p:sldId id="1243" r:id="rId60"/>
    <p:sldId id="1138" r:id="rId61"/>
    <p:sldId id="1170" r:id="rId62"/>
    <p:sldId id="1168" r:id="rId63"/>
    <p:sldId id="1175" r:id="rId64"/>
    <p:sldId id="1176" r:id="rId65"/>
    <p:sldId id="1177" r:id="rId66"/>
    <p:sldId id="1188" r:id="rId67"/>
    <p:sldId id="1189" r:id="rId68"/>
    <p:sldId id="1169" r:id="rId69"/>
    <p:sldId id="1171" r:id="rId70"/>
    <p:sldId id="1172" r:id="rId71"/>
    <p:sldId id="1187" r:id="rId72"/>
    <p:sldId id="1146" r:id="rId73"/>
    <p:sldId id="1167" r:id="rId74"/>
    <p:sldId id="1197" r:id="rId75"/>
    <p:sldId id="1199" r:id="rId76"/>
    <p:sldId id="1220" r:id="rId77"/>
    <p:sldId id="1221" r:id="rId78"/>
    <p:sldId id="1240" r:id="rId79"/>
    <p:sldId id="1242" r:id="rId80"/>
    <p:sldId id="1241" r:id="rId81"/>
    <p:sldId id="1244" r:id="rId82"/>
    <p:sldId id="1245" r:id="rId83"/>
    <p:sldId id="1246" r:id="rId84"/>
    <p:sldId id="1247" r:id="rId85"/>
    <p:sldId id="1248" r:id="rId86"/>
    <p:sldId id="1249" r:id="rId87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06"/>
            <p14:sldId id="1222"/>
            <p14:sldId id="1226"/>
            <p14:sldId id="1230"/>
            <p14:sldId id="1213"/>
            <p14:sldId id="1215"/>
            <p14:sldId id="1218"/>
            <p14:sldId id="1216"/>
            <p14:sldId id="1231"/>
            <p14:sldId id="1232"/>
            <p14:sldId id="1214"/>
            <p14:sldId id="1217"/>
            <p14:sldId id="1234"/>
            <p14:sldId id="1126"/>
            <p14:sldId id="1181"/>
            <p14:sldId id="1185"/>
            <p14:sldId id="1184"/>
            <p14:sldId id="1186"/>
            <p14:sldId id="1236"/>
            <p14:sldId id="1139"/>
            <p14:sldId id="1141"/>
            <p14:sldId id="1237"/>
            <p14:sldId id="1142"/>
            <p14:sldId id="1144"/>
            <p14:sldId id="1130"/>
            <p14:sldId id="1153"/>
            <p14:sldId id="1145"/>
            <p14:sldId id="1148"/>
            <p14:sldId id="1131"/>
            <p14:sldId id="1151"/>
            <p14:sldId id="1152"/>
            <p14:sldId id="1150"/>
            <p14:sldId id="1193"/>
            <p14:sldId id="1195"/>
            <p14:sldId id="1156"/>
            <p14:sldId id="1157"/>
            <p14:sldId id="1158"/>
            <p14:sldId id="1159"/>
            <p14:sldId id="1155"/>
            <p14:sldId id="1162"/>
            <p14:sldId id="1166"/>
            <p14:sldId id="1132"/>
            <p14:sldId id="1163"/>
            <p14:sldId id="1164"/>
            <p14:sldId id="1165"/>
            <p14:sldId id="1238"/>
            <p14:sldId id="1178"/>
            <p14:sldId id="1179"/>
            <p14:sldId id="1180"/>
            <p14:sldId id="1239"/>
            <p14:sldId id="1136"/>
            <p14:sldId id="1137"/>
            <p14:sldId id="1173"/>
            <p14:sldId id="1174"/>
            <p14:sldId id="1243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  <p14:sldId id="1220"/>
            <p14:sldId id="1221"/>
            <p14:sldId id="1240"/>
            <p14:sldId id="1242"/>
            <p14:sldId id="1241"/>
            <p14:sldId id="1244"/>
            <p14:sldId id="1245"/>
            <p14:sldId id="1246"/>
            <p14:sldId id="1247"/>
            <p14:sldId id="1248"/>
            <p14:sldId id="12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7"/>
    <a:srgbClr val="E0F1F2"/>
    <a:srgbClr val="85C8CD"/>
    <a:srgbClr val="FFA3A3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69.xml"/><Relationship Id="rId4" Type="http://schemas.openxmlformats.org/officeDocument/2006/relationships/slide" Target="slide6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[ADMS 2011]</a:t>
            </a:r>
            <a:endParaRPr lang="en-US" dirty="0" smtClean="0"/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[VLDB 2014]</a:t>
            </a:r>
            <a:endParaRPr lang="en-US" dirty="0" smtClean="0"/>
          </a:p>
          <a:p>
            <a:r>
              <a:rPr lang="en-US" b="1" dirty="0" smtClean="0"/>
              <a:t>Memory persistency</a:t>
            </a:r>
          </a:p>
          <a:p>
            <a:pPr lvl="1"/>
            <a:r>
              <a:rPr lang="en-US" dirty="0" smtClean="0"/>
              <a:t>Extend consistency to reason about persist order</a:t>
            </a:r>
          </a:p>
          <a:p>
            <a:pPr lvl="1"/>
            <a:r>
              <a:rPr lang="en-US" dirty="0" smtClean="0"/>
              <a:t>Enforcing program-order persists limits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Relaxed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095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r>
              <a:rPr lang="en-US" dirty="0" smtClean="0"/>
              <a:t>Two stores </a:t>
            </a:r>
            <a:r>
              <a:rPr lang="en-US" dirty="0" smtClean="0"/>
              <a:t>that may only be observed in some order </a:t>
            </a:r>
            <a:r>
              <a:rPr lang="en-US" dirty="0" smtClean="0"/>
              <a:t>imply </a:t>
            </a:r>
            <a:r>
              <a:rPr lang="en-US" dirty="0" smtClean="0"/>
              <a:t>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state lags instruction execution</a:t>
            </a:r>
          </a:p>
          <a:p>
            <a:pPr lvl="1"/>
            <a:r>
              <a:rPr lang="en-US" dirty="0" smtClean="0"/>
              <a:t>Persist does not necessarily cause delay</a:t>
            </a:r>
          </a:p>
          <a:p>
            <a:pPr lvl="1"/>
            <a:r>
              <a:rPr lang="en-US" i="1" dirty="0" smtClean="0"/>
              <a:t>Persist</a:t>
            </a:r>
            <a:r>
              <a:rPr lang="en-US" dirty="0" smtClean="0"/>
              <a:t> and </a:t>
            </a:r>
            <a:r>
              <a:rPr lang="en-US" i="1" dirty="0" smtClean="0"/>
              <a:t>store</a:t>
            </a:r>
            <a:r>
              <a:rPr lang="en-US" dirty="0" smtClean="0"/>
              <a:t> are separate events!</a:t>
            </a:r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dirty="0" smtClean="0"/>
              <a:t>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  <a:endParaRPr lang="en-US" b="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1640" y="432910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and flash will stop scaling</a:t>
            </a:r>
          </a:p>
          <a:p>
            <a:r>
              <a:rPr lang="en-US" dirty="0" smtClean="0"/>
              <a:t>New NVRAMs provide </a:t>
            </a:r>
            <a:r>
              <a:rPr lang="en-US" dirty="0" smtClean="0"/>
              <a:t>fast, scalable </a:t>
            </a:r>
            <a:r>
              <a:rPr lang="en-US" dirty="0" smtClean="0"/>
              <a:t>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</a:t>
            </a:r>
            <a:r>
              <a:rPr lang="en-US" dirty="0"/>
              <a:t>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514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Lock/</a:t>
            </a:r>
            <a:r>
              <a:rPr lang="en-US" b="0" dirty="0" err="1" smtClean="0"/>
              <a:t>Mutex</a:t>
            </a:r>
            <a:r>
              <a:rPr lang="en-US" b="0" dirty="0" smtClean="0"/>
              <a:t> synchronizes threads</a:t>
            </a:r>
          </a:p>
          <a:p>
            <a:pPr algn="l"/>
            <a:r>
              <a:rPr lang="en-US" b="0" dirty="0" smtClean="0"/>
              <a:t>No </a:t>
            </a:r>
            <a:r>
              <a:rPr lang="en-US" b="0" dirty="0" smtClean="0"/>
              <a:t>need </a:t>
            </a:r>
            <a:r>
              <a:rPr lang="en-US" b="0" dirty="0" smtClean="0"/>
              <a:t>to </a:t>
            </a:r>
            <a:r>
              <a:rPr lang="en-US" b="0" dirty="0" smtClean="0"/>
              <a:t>enforce persist </a:t>
            </a:r>
            <a:r>
              <a:rPr lang="en-US" b="0" dirty="0" smtClean="0"/>
              <a:t>order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</a:t>
            </a:r>
            <a:r>
              <a:rPr lang="en-US" b="0" dirty="0" smtClean="0"/>
              <a:t>data</a:t>
            </a:r>
          </a:p>
          <a:p>
            <a:pPr algn="l"/>
            <a:r>
              <a:rPr lang="en-US" b="0" dirty="0" smtClean="0"/>
              <a:t>No need to synchronize threads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Examples here are simplified</a:t>
            </a:r>
          </a:p>
          <a:p>
            <a:r>
              <a:rPr lang="en-US" dirty="0" smtClean="0"/>
              <a:t>Dissertation: two additional queue designs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8295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// prepend with length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 smtClean="0"/>
              <a:t>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</a:t>
            </a:r>
            <a:r>
              <a:rPr lang="en-US" dirty="0" smtClean="0"/>
              <a:t>violated</a:t>
            </a:r>
          </a:p>
          <a:p>
            <a:r>
              <a:rPr lang="en-US" dirty="0" smtClean="0"/>
              <a:t>Use SC as underlying consistency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Allowable SC volatile states are also allowable persistent states</a:t>
            </a:r>
          </a:p>
          <a:p>
            <a:r>
              <a:rPr lang="en-US" dirty="0" smtClean="0"/>
              <a:t>Equivalent</a:t>
            </a:r>
            <a:r>
              <a:rPr lang="en-US" dirty="0" smtClean="0"/>
              <a:t>: if two stores ordered w.r.t. recovery observer, persists also ordered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 and conflicts</a:t>
            </a:r>
          </a:p>
          <a:p>
            <a:pPr lvl="1"/>
            <a:r>
              <a:rPr lang="en-US" dirty="0" smtClean="0"/>
              <a:t>If not ordered: concurrent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9"/>
            <a:ext cx="3888432" cy="82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queue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provides faster persistent storage</a:t>
            </a:r>
          </a:p>
          <a:p>
            <a:pPr lvl="1"/>
            <a:r>
              <a:rPr lang="en-US" dirty="0" smtClean="0"/>
              <a:t>Redesign software assuming fast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</a:t>
            </a:r>
            <a:r>
              <a:rPr lang="en-US" sz="2400" b="0" i="1" dirty="0" smtClean="0">
                <a:solidFill>
                  <a:srgbClr val="FF0909"/>
                </a:solidFill>
              </a:rPr>
              <a:t>new recovery </a:t>
            </a:r>
            <a:r>
              <a:rPr lang="en-US" sz="2400" b="0" i="1" dirty="0" smtClean="0">
                <a:solidFill>
                  <a:srgbClr val="FF0909"/>
                </a:solidFill>
              </a:rPr>
              <a:t>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c</a:t>
            </a:r>
            <a:r>
              <a:rPr lang="en-US" dirty="0" smtClean="0"/>
              <a:t>oncurrent persists on single thread</a:t>
            </a:r>
            <a:endParaRPr lang="en-US" dirty="0" smtClean="0"/>
          </a:p>
          <a:p>
            <a:r>
              <a:rPr lang="en-US" i="1" dirty="0" smtClean="0"/>
              <a:t>Persist barriers</a:t>
            </a:r>
            <a:r>
              <a:rPr lang="en-US" dirty="0" smtClean="0"/>
              <a:t> enforce </a:t>
            </a:r>
            <a:r>
              <a:rPr lang="en-US" dirty="0" smtClean="0"/>
              <a:t>ordering constraint between persists</a:t>
            </a:r>
          </a:p>
          <a:p>
            <a:pPr lvl="1"/>
            <a:r>
              <a:rPr lang="en-US" dirty="0" smtClean="0"/>
              <a:t>Thread e</a:t>
            </a:r>
            <a:r>
              <a:rPr lang="en-US" dirty="0" smtClean="0"/>
              <a:t>xecution </a:t>
            </a:r>
            <a:r>
              <a:rPr lang="en-US" dirty="0" smtClean="0"/>
              <a:t>divided into </a:t>
            </a:r>
            <a:r>
              <a:rPr lang="en-US" i="1" dirty="0" smtClean="0"/>
              <a:t>persist </a:t>
            </a:r>
            <a:r>
              <a:rPr lang="en-US" i="1" dirty="0" smtClean="0"/>
              <a:t>epochs</a:t>
            </a:r>
          </a:p>
          <a:p>
            <a:pPr lvl="1"/>
            <a:r>
              <a:rPr lang="en-US" dirty="0" smtClean="0"/>
              <a:t>Persists in same epoch are concurrent</a:t>
            </a:r>
            <a:endParaRPr lang="en-US" dirty="0" smtClean="0"/>
          </a:p>
          <a:p>
            <a:r>
              <a:rPr lang="en-US" dirty="0" smtClean="0"/>
              <a:t>Data sharing continues to observe </a:t>
            </a:r>
            <a:r>
              <a:rPr lang="en-US" dirty="0" smtClean="0"/>
              <a:t>SC</a:t>
            </a:r>
          </a:p>
          <a:p>
            <a:r>
              <a:rPr lang="en-US" dirty="0" smtClean="0"/>
              <a:t>Ordering persists from 2+ threads more complicated (let’s come back to this)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</a:t>
            </a:r>
            <a:r>
              <a:rPr lang="en-US" baseline="0" dirty="0" smtClean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barriers.  Persists ordered by lock accesses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volatile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persistent memory </a:t>
            </a:r>
            <a:r>
              <a:rPr lang="en-US" i="1" dirty="0" smtClean="0"/>
              <a:t>order</a:t>
            </a:r>
            <a:endParaRPr lang="en-US" dirty="0" smtClean="0"/>
          </a:p>
          <a:p>
            <a:pPr lvl="1"/>
            <a:r>
              <a:rPr lang="en-US" dirty="0" smtClean="0"/>
              <a:t>Pers. </a:t>
            </a:r>
            <a:r>
              <a:rPr lang="en-US" dirty="0" smtClean="0"/>
              <a:t>order </a:t>
            </a:r>
            <a:r>
              <a:rPr lang="en-US" dirty="0" smtClean="0"/>
              <a:t>subset </a:t>
            </a:r>
            <a:r>
              <a:rPr lang="en-US" dirty="0" smtClean="0"/>
              <a:t>of </a:t>
            </a:r>
            <a:r>
              <a:rPr lang="en-US" dirty="0" smtClean="0"/>
              <a:t>constraints from vol. order</a:t>
            </a:r>
          </a:p>
          <a:p>
            <a:pPr lvl="1"/>
            <a:r>
              <a:rPr lang="en-US" dirty="0" smtClean="0"/>
              <a:t>Persists ordered by persistent memory order</a:t>
            </a:r>
            <a:endParaRPr lang="en-US" dirty="0" smtClean="0"/>
          </a:p>
          <a:p>
            <a:r>
              <a:rPr lang="en-US" b="1" dirty="0" smtClean="0"/>
              <a:t>Rule 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b="1" dirty="0" smtClean="0"/>
              <a:t>Rule 2</a:t>
            </a:r>
            <a:r>
              <a:rPr lang="en-US" dirty="0" smtClean="0"/>
              <a:t>: conflicting operations (same address, at least 1 store/persist) ordered</a:t>
            </a:r>
          </a:p>
          <a:p>
            <a:r>
              <a:rPr lang="en-US" b="1" dirty="0" smtClean="0"/>
              <a:t>Rule 3</a:t>
            </a:r>
            <a:r>
              <a:rPr lang="en-US" dirty="0" smtClean="0"/>
              <a:t>: 8-byte persists atomic with respect to recovery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{C’, D} before E; E’ before F</a:t>
            </a:r>
          </a:p>
          <a:p>
            <a:r>
              <a:rPr lang="en-US" sz="2800" dirty="0" smtClean="0"/>
              <a:t>Rule 2: C before C’;  </a:t>
            </a:r>
            <a:r>
              <a:rPr lang="en-US" sz="2800" dirty="0"/>
              <a:t>E</a:t>
            </a:r>
            <a:r>
              <a:rPr lang="en-US" sz="2800" dirty="0" smtClean="0"/>
              <a:t> before E’</a:t>
            </a:r>
          </a:p>
          <a:p>
            <a:r>
              <a:rPr lang="en-US" sz="2800" dirty="0" smtClean="0"/>
              <a:t>Trans: A before {C’, E, E’, F}; </a:t>
            </a:r>
            <a:r>
              <a:rPr lang="en-US" sz="2800" dirty="0"/>
              <a:t>C</a:t>
            </a:r>
            <a:r>
              <a:rPr lang="en-US" sz="2800" dirty="0" smtClean="0"/>
              <a:t> before {E, E’, F}…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shown accesses on T2, T3</a:t>
            </a:r>
          </a:p>
          <a:p>
            <a:pPr lvl="1"/>
            <a:r>
              <a:rPr lang="en-US" sz="2400" dirty="0" smtClean="0"/>
              <a:t>Even if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C depends on B</a:t>
            </a:r>
          </a:p>
          <a:p>
            <a:r>
              <a:rPr lang="en-US" sz="2800" dirty="0" smtClean="0"/>
              <a:t>D concurrent with shown accesses on T1</a:t>
            </a:r>
          </a:p>
          <a:p>
            <a:r>
              <a:rPr lang="en-US" sz="2800" dirty="0" smtClean="0"/>
              <a:t>Dependences propagate through </a:t>
            </a:r>
            <a:r>
              <a:rPr lang="en-US" sz="2800" dirty="0" smtClean="0"/>
              <a:t>vol. </a:t>
            </a:r>
            <a:r>
              <a:rPr lang="en-US" sz="2800" dirty="0" smtClean="0"/>
              <a:t>address </a:t>
            </a:r>
            <a:r>
              <a:rPr lang="en-US" sz="2800" dirty="0" smtClean="0"/>
              <a:t>space</a:t>
            </a:r>
          </a:p>
          <a:p>
            <a:r>
              <a:rPr lang="en-US" sz="2800" dirty="0" smtClean="0"/>
              <a:t>Load-store conflicts order (e.g., C is load, C’ store)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</a:t>
            </a:r>
            <a:r>
              <a:rPr lang="en-US" sz="2400" b="0" i="1" dirty="0" smtClean="0">
                <a:solidFill>
                  <a:srgbClr val="FF0000"/>
                </a:solidFill>
              </a:rPr>
              <a:t>persist epoch </a:t>
            </a:r>
            <a:r>
              <a:rPr lang="en-US" sz="2400" b="0" i="1" dirty="0" smtClean="0">
                <a:solidFill>
                  <a:srgbClr val="FF0000"/>
                </a:solidFill>
              </a:rPr>
              <a:t>races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(precise def. in dissertation)</a:t>
            </a:r>
            <a:endParaRPr lang="en-US" sz="2400" b="0" dirty="0" smtClean="0">
              <a:solidFill>
                <a:srgbClr val="FF0000"/>
              </a:solidFill>
            </a:endParaRP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data through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constrain order of writes (</a:t>
            </a:r>
            <a:r>
              <a:rPr lang="en-US" i="1" dirty="0" smtClean="0"/>
              <a:t>persists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isk: stall next request until previous completes</a:t>
            </a:r>
          </a:p>
          <a:p>
            <a:r>
              <a:rPr lang="en-US" dirty="0" smtClean="0"/>
              <a:t>However, memory allows </a:t>
            </a:r>
            <a:r>
              <a:rPr lang="en-US" dirty="0"/>
              <a:t>writes to reorder</a:t>
            </a:r>
          </a:p>
          <a:p>
            <a:pPr lvl="1"/>
            <a:r>
              <a:rPr lang="en-US" dirty="0"/>
              <a:t>Cache eviction order ≠ store order</a:t>
            </a:r>
          </a:p>
          <a:p>
            <a:r>
              <a:rPr lang="en-US" dirty="0"/>
              <a:t>NVRAM requires </a:t>
            </a:r>
            <a:r>
              <a:rPr lang="en-US" i="1" dirty="0"/>
              <a:t>persist </a:t>
            </a:r>
            <a:r>
              <a:rPr lang="en-US" i="1" dirty="0" smtClean="0"/>
              <a:t>barriers</a:t>
            </a:r>
            <a:endParaRPr lang="en-US" dirty="0"/>
          </a:p>
          <a:p>
            <a:pPr lvl="1"/>
            <a:r>
              <a:rPr lang="en-US" dirty="0" smtClean="0"/>
              <a:t>Semantics, implementation, and performance implications </a:t>
            </a:r>
            <a:r>
              <a:rPr lang="en-US" dirty="0" smtClean="0"/>
              <a:t>uncertain</a:t>
            </a:r>
          </a:p>
          <a:p>
            <a:pPr lvl="1"/>
            <a:r>
              <a:rPr lang="en-US" dirty="0" smtClean="0"/>
              <a:t>At worst stall until persist completes to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</a:t>
            </a:r>
            <a:r>
              <a:rPr lang="en-US" dirty="0" err="1" smtClean="0"/>
              <a:t>NewStrand</a:t>
            </a:r>
            <a:r>
              <a:rPr lang="en-US" dirty="0" smtClean="0"/>
              <a:t>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r>
              <a:rPr lang="en-US" dirty="0" smtClean="0"/>
              <a:t>Epoch pers. orders persists within strands</a:t>
            </a:r>
          </a:p>
          <a:p>
            <a:r>
              <a:rPr lang="en-US" dirty="0" smtClean="0"/>
              <a:t>Change Epoch persistency rule 1: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New accesses accumulate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A and/or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244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11" y="1376772"/>
            <a:ext cx="770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as disk replacement </a:t>
            </a:r>
            <a:r>
              <a:rPr lang="en-US" sz="2400" dirty="0" smtClean="0"/>
              <a:t>(write </a:t>
            </a:r>
            <a:r>
              <a:rPr lang="en-US" sz="2400" dirty="0"/>
              <a:t>a</a:t>
            </a:r>
            <a:r>
              <a:rPr lang="en-US" sz="2400" dirty="0" smtClean="0"/>
              <a:t>head </a:t>
            </a:r>
            <a:r>
              <a:rPr lang="en-US" sz="2400" dirty="0"/>
              <a:t>l</a:t>
            </a:r>
            <a:r>
              <a:rPr lang="en-US" sz="2400" dirty="0" smtClean="0"/>
              <a:t>ogging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0" y="1016732"/>
            <a:ext cx="6416600" cy="49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2" y="1016732"/>
            <a:ext cx="6415996" cy="4910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24" y="3176972"/>
            <a:ext cx="17664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hardware</a:t>
            </a:r>
          </a:p>
          <a:p>
            <a:pPr lvl="1"/>
            <a:r>
              <a:rPr lang="en-US" dirty="0" smtClean="0"/>
              <a:t>What relaxations give best performance?</a:t>
            </a:r>
          </a:p>
          <a:p>
            <a:pPr lvl="1"/>
            <a:r>
              <a:rPr lang="en-US" dirty="0" smtClean="0"/>
              <a:t>How do we track dependences and persist values (in cache,  </a:t>
            </a:r>
            <a:r>
              <a:rPr lang="en-US" dirty="0"/>
              <a:t>i</a:t>
            </a:r>
            <a:r>
              <a:rPr lang="en-US" dirty="0" smtClean="0"/>
              <a:t>n queues?)</a:t>
            </a:r>
          </a:p>
          <a:p>
            <a:pPr lvl="1"/>
            <a:r>
              <a:rPr lang="en-US" dirty="0" smtClean="0"/>
              <a:t>How do we correctly coalesce?</a:t>
            </a:r>
          </a:p>
          <a:p>
            <a:r>
              <a:rPr lang="en-US" dirty="0" smtClean="0"/>
              <a:t>New workloads, data structures,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8669" y="1376772"/>
            <a:ext cx="382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In-place updates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82" y="5919663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 software overhead, </a:t>
            </a:r>
            <a:r>
              <a:rPr lang="en-US" sz="2400" b="0" i="1" dirty="0" smtClean="0">
                <a:solidFill>
                  <a:srgbClr val="FF0909"/>
                </a:solidFill>
              </a:rPr>
              <a:t>but frequent persist barriers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284984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391854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3863" y="4167054"/>
            <a:ext cx="2448272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4155503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484744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988840"/>
            <a:ext cx="3555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Barriers order persists to</a:t>
            </a:r>
            <a:br>
              <a:rPr lang="en-US" sz="2400" b="0" dirty="0" smtClean="0"/>
            </a:br>
            <a:r>
              <a:rPr lang="en-US" sz="2400" b="0" dirty="0" smtClean="0"/>
              <a:t>log and heap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Persist value taken from last persist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6444208" y="1143000"/>
            <a:ext cx="2523628" cy="1601924"/>
          </a:xfrm>
          <a:prstGeom prst="roundRect">
            <a:avLst/>
          </a:prstGeom>
          <a:solidFill>
            <a:srgbClr val="EDF6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77574" y="12505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35595" y="5919663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fast, but Ideally </a:t>
            </a:r>
            <a:r>
              <a:rPr lang="en-US" sz="2400" b="0" i="1" dirty="0" smtClean="0">
                <a:solidFill>
                  <a:srgbClr val="FF0909"/>
                </a:solidFill>
              </a:rPr>
              <a:t>hide persist latency entirely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574" y="1763524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3167" y="2294015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/>
              <a:t>Group commit</a:t>
            </a:r>
            <a:endParaRPr lang="en-US" sz="1800" b="0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6629077" y="2240868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3912661" y="1448780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2159732" y="4319284"/>
            <a:ext cx="2016224" cy="303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2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" grpId="0" animBg="1"/>
      <p:bldP spid="32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1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9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4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 smtClean="0"/>
              <a:t>are persists ordered across threads?</a:t>
            </a:r>
          </a:p>
          <a:p>
            <a:r>
              <a:rPr lang="en-US" dirty="0" smtClean="0"/>
              <a:t>Why use persist barriers at all?</a:t>
            </a:r>
          </a:p>
          <a:p>
            <a:pPr lvl="1"/>
            <a:r>
              <a:rPr lang="en-US" dirty="0" smtClean="0"/>
              <a:t>Enforce program order of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869160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Imagine:</a:t>
            </a:r>
          </a:p>
          <a:p>
            <a:pPr lvl="1"/>
            <a:r>
              <a:rPr lang="en-US" sz="2400" dirty="0" smtClean="0"/>
              <a:t>C is a load</a:t>
            </a:r>
          </a:p>
          <a:p>
            <a:pPr lvl="1"/>
            <a:r>
              <a:rPr lang="en-US" sz="2400" dirty="0" smtClean="0"/>
              <a:t>C’ is a store/persist</a:t>
            </a:r>
          </a:p>
          <a:p>
            <a:pPr lvl="1"/>
            <a:r>
              <a:rPr lang="en-US" sz="2400" dirty="0" smtClean="0"/>
              <a:t>Still a conflict!</a:t>
            </a:r>
            <a:endParaRPr lang="en-US" dirty="0" smtClean="0"/>
          </a:p>
          <a:p>
            <a:r>
              <a:rPr lang="en-US" dirty="0" smtClean="0"/>
              <a:t>Difficult to implement, typically load-store conflict does not imply order with previous stores/persists (e.g., TSO)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3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</a:t>
            </a:r>
            <a:r>
              <a:rPr lang="en-US" dirty="0" smtClean="0"/>
              <a:t>two</a:t>
            </a:r>
            <a:r>
              <a:rPr lang="en-US" dirty="0" smtClean="0"/>
              <a:t> epochs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P. barrier</a:t>
            </a:r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>
                <a:solidFill>
                  <a:srgbClr val="FF0000"/>
                </a:solidFill>
              </a:rPr>
              <a:t>!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58338" y="12505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02347" y="5919663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In-place updates provides max throughput only at low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338" y="17635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20822" y="1005182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6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-41818" y="5092732"/>
            <a:ext cx="92152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</a:t>
            </a:r>
            <a:r>
              <a:rPr lang="en-US" sz="2600" i="1" dirty="0" smtClean="0">
                <a:solidFill>
                  <a:srgbClr val="FF0909"/>
                </a:solidFill>
              </a:rPr>
              <a:t>batch</a:t>
            </a:r>
            <a:endParaRPr lang="en-US" sz="2600" b="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But several limitations (transaction latency, long transactions)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2847027" y="12687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group commit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62621" y="1688613"/>
            <a:ext cx="1053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persist</a:t>
            </a:r>
            <a:br>
              <a:rPr lang="en-US" b="0" dirty="0" smtClean="0"/>
            </a:br>
            <a:r>
              <a:rPr lang="en-US" b="0" dirty="0" smtClean="0"/>
              <a:t>barriers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434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60852</TotalTime>
  <Words>3328</Words>
  <Application>Microsoft Office PowerPoint</Application>
  <PresentationFormat>On-screen Show (4:3)</PresentationFormat>
  <Paragraphs>871</Paragraphs>
  <Slides>85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Nonvolatile memory (NVRAM)</vt:lpstr>
      <vt:lpstr>Recoverable systems</vt:lpstr>
      <vt:lpstr>Protecting data through failure</vt:lpstr>
      <vt:lpstr>Example: transaction processing (VLDB)</vt:lpstr>
      <vt:lpstr>Example: transaction processing (VLDB)</vt:lpstr>
      <vt:lpstr>Example: transaction processing (VLDB)</vt:lpstr>
      <vt:lpstr>Practical persist barriers</vt:lpstr>
      <vt:lpstr>Memory ordering</vt:lpstr>
      <vt:lpstr>Thesis</vt:lpstr>
      <vt:lpstr>Outline</vt:lpstr>
      <vt:lpstr>Outline</vt:lpstr>
      <vt:lpstr>Outline</vt:lpstr>
      <vt:lpstr>Memory consistency primer</vt:lpstr>
      <vt:lpstr>Memory consistency models</vt:lpstr>
      <vt:lpstr>Outline</vt:lpstr>
      <vt:lpstr>Recovery observer</vt:lpstr>
      <vt:lpstr>Strict persistency</vt:lpstr>
      <vt:lpstr>Buffered persistency</vt:lpstr>
      <vt:lpstr>Relaxed persistency</vt:lpstr>
      <vt:lpstr>Relaxed persistency example</vt:lpstr>
      <vt:lpstr>Outline</vt:lpstr>
      <vt:lpstr>Persistent queue</vt:lpstr>
      <vt:lpstr>Queue operation</vt:lpstr>
      <vt:lpstr>Outline</vt:lpstr>
      <vt:lpstr>Persistency assumptions and goals</vt:lpstr>
      <vt:lpstr>Model 1: strict persistency</vt:lpstr>
      <vt:lpstr>Strict persistency queue</vt:lpstr>
      <vt:lpstr>Queue required dependences</vt:lpstr>
      <vt:lpstr>Strict persistency dependences</vt:lpstr>
      <vt:lpstr>Model 2: epoch persistency</vt:lpstr>
      <vt:lpstr>Epoch persistency queue</vt:lpstr>
      <vt:lpstr>Epoch persistency dependences</vt:lpstr>
      <vt:lpstr>Epoch persistency dependences</vt:lpstr>
      <vt:lpstr>Epoch persistency dependences</vt:lpstr>
      <vt:lpstr>Epoch persistency ordering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Model 3: strand persistency</vt:lpstr>
      <vt:lpstr>Strand example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Outline</vt:lpstr>
      <vt:lpstr>Relaxed persistency</vt:lpstr>
      <vt:lpstr>Persist latency</vt:lpstr>
      <vt:lpstr>Persist coalescing</vt:lpstr>
      <vt:lpstr>Persistent false sharing</vt:lpstr>
      <vt:lpstr>What’s next?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  <vt:lpstr>Example: transaction processing (VLDB)</vt:lpstr>
      <vt:lpstr>Recovery management performance</vt:lpstr>
      <vt:lpstr>Memory Persistency Design Space</vt:lpstr>
      <vt:lpstr>Strict persistency implementations</vt:lpstr>
      <vt:lpstr>Epoch persistency implementation</vt:lpstr>
      <vt:lpstr>Load-store conflicts</vt:lpstr>
      <vt:lpstr>Persist epoch races (PER)</vt:lpstr>
      <vt:lpstr>Example: transaction processing (VLDB)</vt:lpstr>
      <vt:lpstr>Example: transaction processing (VLDB)</vt:lpstr>
      <vt:lpstr>Persist coalescing</vt:lpstr>
      <vt:lpstr>Persistent false sharing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3268</cp:revision>
  <dcterms:created xsi:type="dcterms:W3CDTF">2010-03-13T18:55:09Z</dcterms:created>
  <dcterms:modified xsi:type="dcterms:W3CDTF">2014-02-13T04:02:19Z</dcterms:modified>
</cp:coreProperties>
</file>