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3" r:id="rId2"/>
  </p:sldMasterIdLst>
  <p:notesMasterIdLst>
    <p:notesMasterId r:id="rId20"/>
  </p:notesMasterIdLst>
  <p:handoutMasterIdLst>
    <p:handoutMasterId r:id="rId21"/>
  </p:handoutMasterIdLst>
  <p:sldIdLst>
    <p:sldId id="866" r:id="rId3"/>
    <p:sldId id="1203" r:id="rId4"/>
    <p:sldId id="1209" r:id="rId5"/>
    <p:sldId id="1250" r:id="rId6"/>
    <p:sldId id="1222" r:id="rId7"/>
    <p:sldId id="1255" r:id="rId8"/>
    <p:sldId id="1226" r:id="rId9"/>
    <p:sldId id="1256" r:id="rId10"/>
    <p:sldId id="1257" r:id="rId11"/>
    <p:sldId id="1260" r:id="rId12"/>
    <p:sldId id="1258" r:id="rId13"/>
    <p:sldId id="1262" r:id="rId14"/>
    <p:sldId id="1213" r:id="rId15"/>
    <p:sldId id="1261" r:id="rId16"/>
    <p:sldId id="1263" r:id="rId17"/>
    <p:sldId id="1254" r:id="rId18"/>
    <p:sldId id="1215" r:id="rId19"/>
  </p:sldIdLst>
  <p:sldSz cx="9144000" cy="6858000" type="screen4x3"/>
  <p:notesSz cx="69977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D385EE-469C-4EEA-B617-DC6C06EA8FC0}">
          <p14:sldIdLst>
            <p14:sldId id="866"/>
            <p14:sldId id="1203"/>
            <p14:sldId id="1209"/>
            <p14:sldId id="1250"/>
            <p14:sldId id="1222"/>
            <p14:sldId id="1255"/>
            <p14:sldId id="1226"/>
            <p14:sldId id="1256"/>
            <p14:sldId id="1257"/>
            <p14:sldId id="1260"/>
            <p14:sldId id="1258"/>
            <p14:sldId id="1262"/>
            <p14:sldId id="1213"/>
            <p14:sldId id="1261"/>
            <p14:sldId id="1263"/>
            <p14:sldId id="1254"/>
            <p14:sldId id="12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A3"/>
    <a:srgbClr val="EDF6F7"/>
    <a:srgbClr val="E0F1F2"/>
    <a:srgbClr val="85C8CD"/>
    <a:srgbClr val="FF7171"/>
    <a:srgbClr val="CEDE00"/>
    <a:srgbClr val="8B9600"/>
    <a:srgbClr val="EEFF0D"/>
    <a:srgbClr val="FF0909"/>
    <a:srgbClr val="FAC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17" autoAdjust="0"/>
    <p:restoredTop sz="86462" autoAdjust="0"/>
  </p:normalViewPr>
  <p:slideViewPr>
    <p:cSldViewPr>
      <p:cViewPr varScale="1">
        <p:scale>
          <a:sx n="61" d="100"/>
          <a:sy n="61" d="100"/>
        </p:scale>
        <p:origin x="592" y="28"/>
      </p:cViewPr>
      <p:guideLst>
        <p:guide orient="horz" pos="1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24" y="32"/>
      </p:cViewPr>
      <p:guideLst>
        <p:guide orient="horz" pos="2920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81DC7CEB-7569-4CCB-B2EE-BD2E923B9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1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A438E03B-A831-4514-B351-E82D709C7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08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51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5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979755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 smtClean="0">
                <a:latin typeface="Calibri" pitchFamily="34" charset="0"/>
                <a:cs typeface="Calibri" pitchFamily="34" charset="0"/>
              </a:rPr>
              <a:t>2014</a:t>
            </a:r>
            <a:r>
              <a:rPr lang="en-US" sz="800" baseline="0" dirty="0" smtClean="0">
                <a:latin typeface="Calibri" pitchFamily="34" charset="0"/>
                <a:cs typeface="Calibri" pitchFamily="34" charset="0"/>
              </a:rPr>
              <a:t> Steven </a:t>
            </a:r>
            <a:r>
              <a:rPr lang="en-US" sz="800" baseline="0" dirty="0" err="1" smtClean="0">
                <a:latin typeface="Calibri" pitchFamily="34" charset="0"/>
                <a:cs typeface="Calibri" pitchFamily="34" charset="0"/>
              </a:rPr>
              <a:t>Pelley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1180131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/>
              <a:t>© </a:t>
            </a:r>
            <a:r>
              <a:rPr lang="en-US" sz="800" dirty="0" smtClean="0"/>
              <a:t>2009 Steven </a:t>
            </a:r>
            <a:r>
              <a:rPr lang="en-US" sz="800" dirty="0" err="1" smtClean="0"/>
              <a:t>Pelley</a:t>
            </a:r>
            <a:endParaRPr lang="en-US" sz="800" dirty="0"/>
          </a:p>
        </p:txBody>
      </p:sp>
      <p:pic>
        <p:nvPicPr>
          <p:cNvPr id="5" name="Picture 4" descr="http://weblog.infoworld.com/smbit/archives/images/logo_apc.gif"/>
          <p:cNvPicPr>
            <a:picLocks noChangeAspect="1" noChangeArrowheads="1"/>
          </p:cNvPicPr>
          <p:nvPr userDrawn="1"/>
        </p:nvPicPr>
        <p:blipFill>
          <a:blip r:embed="rId14" cstate="print"/>
          <a:srcRect t="33333" b="33333"/>
          <a:stretch>
            <a:fillRect/>
          </a:stretch>
        </p:blipFill>
        <p:spPr bwMode="auto">
          <a:xfrm>
            <a:off x="8229600" y="228600"/>
            <a:ext cx="914400" cy="304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eb.eecs.umich.edu/~spelle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sz="4000" dirty="0"/>
              <a:t>High Performance Transaction Processing for NVRAM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492" y="3764632"/>
            <a:ext cx="8324964" cy="1752600"/>
          </a:xfrm>
        </p:spPr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</a:rPr>
              <a:t>Steven Pelley</a:t>
            </a:r>
            <a:r>
              <a:rPr lang="en-US" sz="2800" dirty="0" smtClean="0"/>
              <a:t>, Thomas F. </a:t>
            </a:r>
            <a:r>
              <a:rPr lang="en-US" sz="2800" dirty="0" err="1" smtClean="0"/>
              <a:t>Wenisch</a:t>
            </a:r>
            <a:endParaRPr lang="en-US" sz="2800" dirty="0" smtClean="0"/>
          </a:p>
          <a:p>
            <a:r>
              <a:rPr lang="en-US" sz="2800" dirty="0" smtClean="0"/>
              <a:t>University of Michigan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unavailable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smtClean="0"/>
              <a:t>database </a:t>
            </a:r>
            <a:r>
              <a:rPr lang="en-US" dirty="0"/>
              <a:t>on </a:t>
            </a:r>
            <a:r>
              <a:rPr lang="en-US" i="1" dirty="0"/>
              <a:t>real hardware</a:t>
            </a:r>
            <a:endParaRPr lang="en-US" dirty="0"/>
          </a:p>
          <a:p>
            <a:pPr lvl="1"/>
            <a:r>
              <a:rPr lang="en-US" dirty="0"/>
              <a:t>Log and </a:t>
            </a:r>
            <a:r>
              <a:rPr lang="en-US" dirty="0" err="1" smtClean="0"/>
              <a:t>db</a:t>
            </a:r>
            <a:r>
              <a:rPr lang="en-US" dirty="0" smtClean="0"/>
              <a:t> heap </a:t>
            </a:r>
            <a:r>
              <a:rPr lang="en-US" dirty="0"/>
              <a:t>on </a:t>
            </a:r>
            <a:r>
              <a:rPr lang="en-US" dirty="0" err="1" smtClean="0"/>
              <a:t>RAMDisk</a:t>
            </a:r>
            <a:r>
              <a:rPr lang="en-US" dirty="0" smtClean="0"/>
              <a:t> (or just in DRAM)</a:t>
            </a:r>
            <a:endParaRPr lang="en-US" dirty="0"/>
          </a:p>
          <a:p>
            <a:pPr lvl="1"/>
            <a:r>
              <a:rPr lang="en-US" dirty="0"/>
              <a:t>Introduce precise delays (20ns precision using x86 RDTSCP) to model persist barrier latency</a:t>
            </a:r>
          </a:p>
          <a:p>
            <a:r>
              <a:rPr lang="en-US" dirty="0" smtClean="0"/>
              <a:t>Build </a:t>
            </a:r>
            <a:r>
              <a:rPr lang="en-US" dirty="0"/>
              <a:t>recovery mechanisms in </a:t>
            </a:r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Shore-MT: research platform for high performance transaction processing</a:t>
            </a:r>
            <a:endParaRPr lang="en-US" dirty="0"/>
          </a:p>
          <a:p>
            <a:pPr lvl="1"/>
            <a:r>
              <a:rPr lang="en-US" dirty="0"/>
              <a:t>Rely on dirty bit fields to </a:t>
            </a:r>
            <a:r>
              <a:rPr lang="en-US" dirty="0" smtClean="0"/>
              <a:t>track </a:t>
            </a:r>
            <a:r>
              <a:rPr lang="en-US" dirty="0"/>
              <a:t>buffer </a:t>
            </a:r>
            <a:r>
              <a:rPr lang="en-US" dirty="0" smtClean="0"/>
              <a:t>pool writes </a:t>
            </a:r>
            <a:r>
              <a:rPr lang="en-US" dirty="0"/>
              <a:t>during </a:t>
            </a:r>
            <a:r>
              <a:rPr lang="en-US" dirty="0" smtClean="0"/>
              <a:t>transaction, page latch, or batch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463" y="1196752"/>
            <a:ext cx="5777074" cy="493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management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588" y="6021288"/>
            <a:ext cx="905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Group </a:t>
            </a:r>
            <a:r>
              <a:rPr lang="en-US" sz="2400" b="0" i="1" dirty="0" smtClean="0">
                <a:solidFill>
                  <a:srgbClr val="FF0909"/>
                </a:solidFill>
              </a:rPr>
              <a:t>commit recovers throughput when barrier latency exposed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94" y="3592312"/>
            <a:ext cx="2953878" cy="138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71253" y="1124744"/>
            <a:ext cx="220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TPCB benchmark</a:t>
            </a:r>
            <a:endParaRPr lang="en-US" b="0" dirty="0"/>
          </a:p>
        </p:txBody>
      </p:sp>
      <p:sp>
        <p:nvSpPr>
          <p:cNvPr id="3" name="Left Arrow 2"/>
          <p:cNvSpPr/>
          <p:nvPr/>
        </p:nvSpPr>
        <p:spPr bwMode="auto">
          <a:xfrm rot="1444219">
            <a:off x="2987824" y="2141533"/>
            <a:ext cx="1764196" cy="324036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Left Arrow 8"/>
          <p:cNvSpPr/>
          <p:nvPr/>
        </p:nvSpPr>
        <p:spPr bwMode="auto">
          <a:xfrm rot="5400000">
            <a:off x="6700544" y="2155879"/>
            <a:ext cx="980781" cy="413333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7413" y="6021288"/>
            <a:ext cx="7289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Hig</a:t>
            </a:r>
            <a:r>
              <a:rPr lang="en-US" sz="2400" b="0" i="1" dirty="0" smtClean="0">
                <a:solidFill>
                  <a:srgbClr val="FF0909"/>
                </a:solidFill>
              </a:rPr>
              <a:t>h performance barriers and memory system ideal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15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3" grpId="0" animBg="1"/>
      <p:bldP spid="9" grpId="0" animBg="1"/>
      <p:bldP spid="9" grpId="1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discussed (see VLDB paper)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and methodology details</a:t>
            </a:r>
          </a:p>
          <a:p>
            <a:r>
              <a:rPr lang="en-US" dirty="0" smtClean="0"/>
              <a:t>Persist bandwidth modeling</a:t>
            </a:r>
          </a:p>
          <a:p>
            <a:r>
              <a:rPr lang="en-US" dirty="0" smtClean="0"/>
              <a:t>Group commit trade-offs and transaction latency analysis</a:t>
            </a:r>
          </a:p>
          <a:p>
            <a:r>
              <a:rPr lang="en-US" dirty="0" smtClean="0"/>
              <a:t>Read-cache performance based on memory trace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Next: p</a:t>
            </a:r>
            <a:r>
              <a:rPr lang="en-US" dirty="0" smtClean="0"/>
              <a:t>ractical</a:t>
            </a:r>
            <a:r>
              <a:rPr lang="en-US" dirty="0" smtClean="0"/>
              <a:t> NVRAM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persists</a:t>
            </a:r>
          </a:p>
          <a:p>
            <a:pPr lvl="1"/>
            <a:r>
              <a:rPr lang="en-US" dirty="0" smtClean="0"/>
              <a:t>Allow execution to proceed ahead of persists</a:t>
            </a:r>
          </a:p>
          <a:p>
            <a:pPr lvl="1"/>
            <a:r>
              <a:rPr lang="en-US" dirty="0" smtClean="0"/>
              <a:t>Hides persist and persist barrier latency</a:t>
            </a:r>
            <a:endParaRPr lang="en-US" dirty="0" smtClean="0"/>
          </a:p>
          <a:p>
            <a:pPr lvl="1"/>
            <a:r>
              <a:rPr lang="en-US" i="1" dirty="0" smtClean="0"/>
              <a:t>Persist ordering</a:t>
            </a:r>
            <a:r>
              <a:rPr lang="en-US" dirty="0" smtClean="0"/>
              <a:t> critical path limits persist rate</a:t>
            </a:r>
            <a:endParaRPr lang="en-US" i="1" dirty="0" smtClean="0"/>
          </a:p>
          <a:p>
            <a:r>
              <a:rPr lang="en-US" dirty="0" smtClean="0"/>
              <a:t>Persist coalescing</a:t>
            </a:r>
          </a:p>
          <a:p>
            <a:pPr lvl="1"/>
            <a:r>
              <a:rPr lang="en-US" dirty="0" smtClean="0"/>
              <a:t>Omit persists </a:t>
            </a:r>
            <a:r>
              <a:rPr lang="en-US" dirty="0" smtClean="0"/>
              <a:t>if ordering constraints not violated</a:t>
            </a:r>
            <a:endParaRPr lang="en-US" dirty="0" smtClean="0"/>
          </a:p>
          <a:p>
            <a:pPr lvl="1"/>
            <a:r>
              <a:rPr lang="en-US" dirty="0" smtClean="0"/>
              <a:t>Acts as bandwidth filter (like write-back cache)</a:t>
            </a:r>
          </a:p>
          <a:p>
            <a:pPr lvl="1"/>
            <a:r>
              <a:rPr lang="en-US" dirty="0" smtClean="0"/>
              <a:t>Reduces </a:t>
            </a:r>
            <a:r>
              <a:rPr lang="en-US" dirty="0" smtClean="0"/>
              <a:t>persist ordering critical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735" y="5913276"/>
            <a:ext cx="8900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Need </a:t>
            </a:r>
            <a:r>
              <a:rPr lang="en-US" sz="2400" b="0" i="1" dirty="0" smtClean="0">
                <a:solidFill>
                  <a:srgbClr val="FF0909"/>
                </a:solidFill>
              </a:rPr>
              <a:t>mechanisms</a:t>
            </a:r>
            <a:r>
              <a:rPr lang="en-US" sz="2400" b="0" i="1" dirty="0" smtClean="0">
                <a:solidFill>
                  <a:srgbClr val="FF0909"/>
                </a:solidFill>
              </a:rPr>
              <a:t> </a:t>
            </a:r>
            <a:r>
              <a:rPr lang="en-US" sz="2400" b="0" i="1" dirty="0" smtClean="0">
                <a:solidFill>
                  <a:srgbClr val="FF0909"/>
                </a:solidFill>
              </a:rPr>
              <a:t>to precisely label persist ordering </a:t>
            </a:r>
            <a:r>
              <a:rPr lang="en-US" sz="2400" b="0" i="1" dirty="0" smtClean="0">
                <a:solidFill>
                  <a:srgbClr val="FF0909"/>
                </a:solidFill>
              </a:rPr>
              <a:t>constraints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[upcoming ISCA]</a:t>
            </a:r>
            <a:r>
              <a:rPr lang="en-US" sz="2400" b="0" i="1" dirty="0" smtClean="0">
                <a:solidFill>
                  <a:srgbClr val="FF0909"/>
                </a:solidFill>
              </a:rPr>
              <a:t> 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95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Disk-based software carries baggage</a:t>
            </a:r>
          </a:p>
          <a:p>
            <a:r>
              <a:rPr lang="en-US" dirty="0" smtClean="0"/>
              <a:t>Frequent persist synchronization also slow</a:t>
            </a:r>
          </a:p>
          <a:p>
            <a:r>
              <a:rPr lang="en-US" dirty="0" smtClean="0"/>
              <a:t>New software and memory systems improve performance and simplify software design</a:t>
            </a:r>
            <a:endParaRPr lang="en-US" dirty="0"/>
          </a:p>
          <a:p>
            <a:r>
              <a:rPr lang="en-US" dirty="0" smtClean="0"/>
              <a:t>References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2"/>
              </a:rPr>
              <a:t>http://web.eecs.umich.edu/~</a:t>
            </a:r>
            <a:r>
              <a:rPr lang="en-US" dirty="0" smtClean="0">
                <a:hlinkClick r:id="rId2"/>
              </a:rPr>
              <a:t>spelley</a:t>
            </a:r>
            <a:endParaRPr lang="en-US" dirty="0" smtClean="0"/>
          </a:p>
          <a:p>
            <a:pPr lvl="1"/>
            <a:r>
              <a:rPr lang="en-US" sz="1800" dirty="0"/>
              <a:t>Steven Pelley, Thomas F. </a:t>
            </a:r>
            <a:r>
              <a:rPr lang="en-US" sz="1800" dirty="0" err="1"/>
              <a:t>Wenisch</a:t>
            </a:r>
            <a:r>
              <a:rPr lang="en-US" sz="1800" dirty="0"/>
              <a:t>, Brian T. Gold, Bill Bridge: Storage Management in the NVRAM Era. PVLDB 7(2): 121-132 (2013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[BPFS] </a:t>
            </a:r>
            <a:r>
              <a:rPr lang="en-US" sz="1800" dirty="0"/>
              <a:t>Jeremy Condit, Edmund B. Nightingale, Christopher Frost, </a:t>
            </a:r>
            <a:r>
              <a:rPr lang="en-US" sz="1800" dirty="0" err="1"/>
              <a:t>Engin</a:t>
            </a:r>
            <a:r>
              <a:rPr lang="en-US" sz="1800" dirty="0"/>
              <a:t> </a:t>
            </a:r>
            <a:r>
              <a:rPr lang="en-US" sz="1800" dirty="0" err="1"/>
              <a:t>Ipek</a:t>
            </a:r>
            <a:r>
              <a:rPr lang="en-US" sz="1800" dirty="0"/>
              <a:t>, Benjamin Lee, Doug Burger, and Derrick Coetzee. 2009. Better I/O through byte-addressable, persistent memory. In </a:t>
            </a:r>
            <a:r>
              <a:rPr lang="en-US" sz="1800" i="1" dirty="0"/>
              <a:t>Proceedings of the ACM SIGOPS 22nd symposium on Operating systems principles</a:t>
            </a:r>
            <a:r>
              <a:rPr lang="en-US" sz="1800" dirty="0"/>
              <a:t> (SOSP </a:t>
            </a:r>
            <a:r>
              <a:rPr lang="en-US" sz="1800" dirty="0" smtClean="0"/>
              <a:t>'09)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3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replacement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5255" y="6027675"/>
            <a:ext cx="8293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As disk replacement NVRAM enables near-instant recovery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6817" y="6021288"/>
            <a:ext cx="6777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Disk-management overheads impose bottleneck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89749" y="1304764"/>
            <a:ext cx="5434579" cy="4746199"/>
            <a:chOff x="1979712" y="1275086"/>
            <a:chExt cx="5434579" cy="4746199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1275086"/>
              <a:ext cx="5434579" cy="474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/>
            <p:cNvSpPr/>
            <p:nvPr/>
          </p:nvSpPr>
          <p:spPr bwMode="auto">
            <a:xfrm>
              <a:off x="3203849" y="1571020"/>
              <a:ext cx="2375250" cy="12099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3" y="1399258"/>
            <a:ext cx="2165593" cy="132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02327" y="1124744"/>
            <a:ext cx="22797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~ </a:t>
            </a:r>
            <a:r>
              <a:rPr lang="en-US" b="0" dirty="0" smtClean="0"/>
              <a:t>30 15krpm disks</a:t>
            </a:r>
          </a:p>
          <a:p>
            <a:pPr algn="l"/>
            <a:r>
              <a:rPr lang="en-US" b="0" dirty="0" smtClean="0"/>
              <a:t>or 3 Flash SSDs</a:t>
            </a:r>
          </a:p>
          <a:p>
            <a:pPr algn="l"/>
            <a:r>
              <a:rPr lang="en-US" sz="1200" b="0" dirty="0" smtClean="0"/>
              <a:t>[device IOPS rates: Symantec</a:t>
            </a:r>
            <a:r>
              <a:rPr lang="en-US" sz="1200" b="0" dirty="0" smtClean="0"/>
              <a:t>]</a:t>
            </a:r>
            <a:endParaRPr lang="en-US" sz="1200" b="0" dirty="0" smtClean="0"/>
          </a:p>
        </p:txBody>
      </p:sp>
      <p:sp>
        <p:nvSpPr>
          <p:cNvPr id="19" name="Rectangle 18"/>
          <p:cNvSpPr/>
          <p:nvPr/>
        </p:nvSpPr>
        <p:spPr bwMode="auto">
          <a:xfrm>
            <a:off x="5112060" y="285293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19851" y="3977444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807038" y="465599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954549" y="4657888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205957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6512" y="3717032"/>
            <a:ext cx="22322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0" dirty="0"/>
              <a:t>TPCB </a:t>
            </a:r>
            <a:r>
              <a:rPr lang="en-US" b="0" dirty="0" smtClean="0"/>
              <a:t>benchmark</a:t>
            </a:r>
            <a:endParaRPr lang="en-US" b="0" dirty="0"/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Place </a:t>
            </a:r>
            <a:r>
              <a:rPr lang="en-US" b="0" dirty="0"/>
              <a:t>log and </a:t>
            </a:r>
            <a:r>
              <a:rPr lang="en-US" b="0" dirty="0" smtClean="0"/>
              <a:t>store on </a:t>
            </a:r>
            <a:r>
              <a:rPr lang="en-US" b="0" dirty="0" err="1" smtClean="0"/>
              <a:t>RAMDisk</a:t>
            </a:r>
            <a:endParaRPr lang="en-US" b="0" dirty="0"/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Artificially limit write </a:t>
            </a:r>
            <a:r>
              <a:rPr lang="en-US" b="0" dirty="0"/>
              <a:t>IOPS</a:t>
            </a:r>
          </a:p>
        </p:txBody>
      </p:sp>
      <p:sp>
        <p:nvSpPr>
          <p:cNvPr id="10" name="Left-Right Arrow 9"/>
          <p:cNvSpPr/>
          <p:nvPr/>
        </p:nvSpPr>
        <p:spPr bwMode="auto">
          <a:xfrm>
            <a:off x="5724128" y="4216336"/>
            <a:ext cx="1301418" cy="645105"/>
          </a:xfrm>
          <a:prstGeom prst="leftRightArrow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+50%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209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4" grpId="0"/>
      <p:bldP spid="21" grpId="0" animBg="1"/>
      <p:bldP spid="22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6" descr="http://cdn.eteknix.com/wp-content/uploads/2011/11/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1232756"/>
            <a:ext cx="3610016" cy="27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persistency [upcoming ISCA]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9044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 bwMode="auto">
          <a:xfrm>
            <a:off x="3514862" y="190979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4133441" y="2339509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724375" y="278092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4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 bwMode="auto">
          <a:xfrm rot="4455321">
            <a:off x="1714655" y="3019943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4455321">
            <a:off x="1890828" y="3760070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15235822">
            <a:off x="2147538" y="3237100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32242" y="1196752"/>
            <a:ext cx="3580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Writes to memory reorder due</a:t>
            </a:r>
            <a:br>
              <a:rPr lang="en-US" b="0" dirty="0" smtClean="0"/>
            </a:br>
            <a:r>
              <a:rPr lang="en-US" b="0" dirty="0" smtClean="0"/>
              <a:t>to write-back caches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3497338" y="4033617"/>
            <a:ext cx="3846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But loads/stores between processors and cores ordered: </a:t>
            </a:r>
            <a:r>
              <a:rPr lang="en-US" b="0" i="1" dirty="0" smtClean="0"/>
              <a:t>memory </a:t>
            </a:r>
            <a:r>
              <a:rPr lang="en-US" b="0" i="1" dirty="0"/>
              <a:t>c</a:t>
            </a:r>
            <a:r>
              <a:rPr lang="en-US" b="0" i="1" dirty="0" smtClean="0"/>
              <a:t>onsistency</a:t>
            </a:r>
            <a:endParaRPr lang="en-US" b="0" i="1" dirty="0"/>
          </a:p>
        </p:txBody>
      </p:sp>
      <p:sp>
        <p:nvSpPr>
          <p:cNvPr id="23" name="Rectangle 22"/>
          <p:cNvSpPr/>
          <p:nvPr/>
        </p:nvSpPr>
        <p:spPr>
          <a:xfrm>
            <a:off x="2696978" y="3356992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846973" y="5694347"/>
            <a:ext cx="7450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Extend memory consistency to reason about NVRAM write order: </a:t>
            </a:r>
            <a:r>
              <a:rPr lang="en-US" sz="2400" i="1" dirty="0" smtClean="0">
                <a:solidFill>
                  <a:srgbClr val="FF0909"/>
                </a:solidFill>
              </a:rPr>
              <a:t>Memory Persistency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07889" y="2200798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2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Nonvolatile memory (NVRAM)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NVRAMs provide fast, scalable storage (phase change, </a:t>
            </a:r>
            <a:r>
              <a:rPr lang="en-US" dirty="0" err="1" smtClean="0"/>
              <a:t>memristor</a:t>
            </a:r>
            <a:r>
              <a:rPr lang="en-US" dirty="0" smtClean="0"/>
              <a:t>, STT-RAM)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87060" y="5919663"/>
            <a:ext cx="5969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NVRAM enables </a:t>
            </a:r>
            <a:r>
              <a:rPr lang="en-US" sz="2400" i="1" dirty="0" smtClean="0">
                <a:solidFill>
                  <a:srgbClr val="FF0909"/>
                </a:solidFill>
              </a:rPr>
              <a:t>persistent</a:t>
            </a:r>
            <a:r>
              <a:rPr lang="en-US" sz="2400" b="0" i="1" dirty="0" smtClean="0">
                <a:solidFill>
                  <a:srgbClr val="FF0909"/>
                </a:solidFill>
              </a:rPr>
              <a:t> main memory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830620"/>
              </p:ext>
            </p:extLst>
          </p:nvPr>
        </p:nvGraphicFramePr>
        <p:xfrm>
          <a:off x="1524000" y="3164552"/>
          <a:ext cx="60960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technology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Random read latency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Durable?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90µs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NVRAM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50-1000ns [IBM]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1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Recoverable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</a:t>
            </a:r>
            <a:r>
              <a:rPr lang="en-US" dirty="0" smtClean="0"/>
              <a:t>protect </a:t>
            </a:r>
            <a:r>
              <a:rPr lang="en-US" dirty="0"/>
              <a:t>data through </a:t>
            </a:r>
            <a:r>
              <a:rPr lang="en-US" dirty="0" smtClean="0"/>
              <a:t>failure</a:t>
            </a:r>
          </a:p>
          <a:p>
            <a:pPr lvl="1"/>
            <a:r>
              <a:rPr lang="en-US" dirty="0" smtClean="0"/>
              <a:t>E.g., file systems and databases</a:t>
            </a:r>
          </a:p>
          <a:p>
            <a:pPr lvl="1"/>
            <a:r>
              <a:rPr lang="en-US" dirty="0" smtClean="0"/>
              <a:t>Typically rely on disk, flash for persistent storage</a:t>
            </a:r>
          </a:p>
          <a:p>
            <a:r>
              <a:rPr lang="en-US" dirty="0" smtClean="0"/>
              <a:t>NVRAM </a:t>
            </a:r>
            <a:r>
              <a:rPr lang="en-US" dirty="0" smtClean="0"/>
              <a:t>accelerates</a:t>
            </a:r>
            <a:r>
              <a:rPr lang="en-US" dirty="0" smtClean="0"/>
              <a:t> </a:t>
            </a:r>
            <a:r>
              <a:rPr lang="en-US" dirty="0" smtClean="0"/>
              <a:t>persistent </a:t>
            </a:r>
            <a:r>
              <a:rPr lang="en-US" dirty="0" smtClean="0"/>
              <a:t>storage access</a:t>
            </a:r>
            <a:endParaRPr lang="en-US" dirty="0" smtClean="0"/>
          </a:p>
          <a:p>
            <a:pPr lvl="1"/>
            <a:r>
              <a:rPr lang="en-US" dirty="0" smtClean="0"/>
              <a:t>Byte-addressable (native memory instructions) further decrease execution overheads</a:t>
            </a:r>
          </a:p>
          <a:p>
            <a:r>
              <a:rPr lang="en-US" dirty="0" smtClean="0"/>
              <a:t>Create recoverable, h</a:t>
            </a:r>
            <a:r>
              <a:rPr lang="en-US" dirty="0" smtClean="0"/>
              <a:t>igh </a:t>
            </a:r>
            <a:r>
              <a:rPr lang="en-US" dirty="0" smtClean="0"/>
              <a:t>performance data structures (main-memory/DRAM speed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58052" y="5919663"/>
            <a:ext cx="6227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NVRAM requires new recovery mechanisms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7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NVRAM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study of transaction processing [VLDB]</a:t>
            </a:r>
          </a:p>
          <a:p>
            <a:pPr lvl="1"/>
            <a:r>
              <a:rPr lang="en-US" dirty="0" smtClean="0"/>
              <a:t>NVRAM as a disk replacement (</a:t>
            </a:r>
            <a:r>
              <a:rPr lang="en-US" dirty="0" smtClean="0"/>
              <a:t>ARIES/WAL)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ast NVRAM imposes frequent persist ordering</a:t>
            </a:r>
          </a:p>
          <a:p>
            <a:pPr lvl="1"/>
            <a:r>
              <a:rPr lang="en-US" dirty="0" smtClean="0"/>
              <a:t>New software design to avoid ordering delays</a:t>
            </a:r>
          </a:p>
          <a:p>
            <a:r>
              <a:rPr lang="en-US" dirty="0" smtClean="0"/>
              <a:t>Next: e</a:t>
            </a:r>
            <a:r>
              <a:rPr lang="en-US" dirty="0" smtClean="0"/>
              <a:t>xplore </a:t>
            </a:r>
            <a:r>
              <a:rPr lang="en-US" dirty="0" smtClean="0"/>
              <a:t>desirable optimizations and semantics for NVRAM memory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9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Arrow 13"/>
          <p:cNvSpPr/>
          <p:nvPr/>
        </p:nvSpPr>
        <p:spPr bwMode="auto">
          <a:xfrm rot="3142142">
            <a:off x="2992495" y="3869520"/>
            <a:ext cx="2659529" cy="208519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as a disk replacement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2319" y="1376772"/>
            <a:ext cx="5759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 Ahead Logging (WAL) via ARIES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53603" y="5919663"/>
            <a:ext cx="843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Complexity necessary for slow disk now excessive overhead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1472" y="2414553"/>
            <a:ext cx="274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/>
              <a:t>Transaction thread</a:t>
            </a:r>
            <a:endParaRPr lang="en-US" sz="2400" b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699792" y="2372215"/>
            <a:ext cx="1332148" cy="484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Update</a:t>
            </a:r>
          </a:p>
        </p:txBody>
      </p:sp>
      <p:pic>
        <p:nvPicPr>
          <p:cNvPr id="12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7530" y="3268835"/>
            <a:ext cx="2257722" cy="2478956"/>
          </a:xfrm>
          <a:prstGeom prst="rect">
            <a:avLst/>
          </a:prstGeom>
          <a:noFill/>
        </p:spPr>
      </p:pic>
      <p:sp>
        <p:nvSpPr>
          <p:cNvPr id="13" name="Right Arrow 12"/>
          <p:cNvSpPr/>
          <p:nvPr/>
        </p:nvSpPr>
        <p:spPr bwMode="auto">
          <a:xfrm rot="3112397">
            <a:off x="3002335" y="3201216"/>
            <a:ext cx="900100" cy="20005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70" y="3660003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/>
              <a:t>Log flusher</a:t>
            </a:r>
            <a:endParaRPr lang="en-US" sz="2400" b="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800267" y="3609020"/>
            <a:ext cx="1887857" cy="5020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Log buffer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5485" y="5105000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/>
              <a:t>Page flusher</a:t>
            </a:r>
            <a:endParaRPr lang="en-US" sz="2400" b="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4572001" y="5011971"/>
            <a:ext cx="2052228" cy="5861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Buffer cache</a:t>
            </a:r>
          </a:p>
        </p:txBody>
      </p:sp>
      <p:sp>
        <p:nvSpPr>
          <p:cNvPr id="20" name="Right Arrow 19"/>
          <p:cNvSpPr/>
          <p:nvPr/>
        </p:nvSpPr>
        <p:spPr bwMode="auto">
          <a:xfrm>
            <a:off x="5796136" y="3745741"/>
            <a:ext cx="1368152" cy="23251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20236825">
            <a:off x="6223277" y="4820674"/>
            <a:ext cx="736419" cy="27519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55202" y="2125305"/>
            <a:ext cx="4549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/>
              <a:t>Defer persists</a:t>
            </a:r>
          </a:p>
          <a:p>
            <a:pPr algn="l"/>
            <a:r>
              <a:rPr lang="en-US" sz="2400" b="0" dirty="0" smtClean="0"/>
              <a:t>Persist from specialized threads</a:t>
            </a:r>
          </a:p>
          <a:p>
            <a:pPr algn="l"/>
            <a:r>
              <a:rPr lang="en-US" sz="2400" b="0" dirty="0" smtClean="0"/>
              <a:t>Serialize log records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38509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order </a:t>
            </a:r>
            <a:r>
              <a:rPr lang="en-US" dirty="0" smtClean="0"/>
              <a:t>persists </a:t>
            </a:r>
            <a:r>
              <a:rPr lang="en-US" dirty="0" smtClean="0"/>
              <a:t>immediately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 b</a:t>
            </a:r>
            <a:r>
              <a:rPr lang="en-US" dirty="0" smtClean="0"/>
              <a:t>arriers previously proposed </a:t>
            </a:r>
            <a:r>
              <a:rPr lang="en-US" sz="1800" dirty="0" smtClean="0"/>
              <a:t>[BPFS: SOSP </a:t>
            </a:r>
            <a:r>
              <a:rPr lang="en-US" sz="1800" dirty="0"/>
              <a:t>‘09</a:t>
            </a:r>
            <a:r>
              <a:rPr lang="en-US" sz="1800" dirty="0" smtClean="0"/>
              <a:t>]</a:t>
            </a:r>
            <a:endParaRPr lang="en-US" sz="1800" i="1" dirty="0" smtClean="0"/>
          </a:p>
          <a:p>
            <a:pPr lvl="1"/>
            <a:r>
              <a:rPr lang="en-US" dirty="0" smtClean="0"/>
              <a:t>Persists following barrier instruction may not complete before persists prior to barrier</a:t>
            </a:r>
          </a:p>
          <a:p>
            <a:pPr lvl="1"/>
            <a:r>
              <a:rPr lang="en-US" dirty="0" smtClean="0"/>
              <a:t>Persists that are not separated by barrier instruction are </a:t>
            </a:r>
            <a:r>
              <a:rPr lang="en-US" i="1" dirty="0" smtClean="0"/>
              <a:t>concurrent</a:t>
            </a:r>
          </a:p>
          <a:p>
            <a:r>
              <a:rPr lang="en-US" dirty="0" smtClean="0"/>
              <a:t>Barriers delay execution</a:t>
            </a:r>
          </a:p>
          <a:p>
            <a:pPr lvl="1"/>
            <a:r>
              <a:rPr lang="en-US" dirty="0" smtClean="0"/>
              <a:t>Frequency of barriers and </a:t>
            </a:r>
            <a:r>
              <a:rPr lang="en-US" i="1" dirty="0" smtClean="0"/>
              <a:t>exposed barrier latency</a:t>
            </a:r>
            <a:r>
              <a:rPr lang="en-US" dirty="0" smtClean="0"/>
              <a:t> </a:t>
            </a:r>
            <a:r>
              <a:rPr lang="en-US" dirty="0" smtClean="0"/>
              <a:t>determine </a:t>
            </a:r>
            <a:r>
              <a:rPr lang="en-US" dirty="0" smtClean="0"/>
              <a:t>resulting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8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in-place </a:t>
            </a:r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78" y="5919663"/>
            <a:ext cx="9119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Simple, removes software overhead, but frequent persist ordering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1472" y="2175194"/>
            <a:ext cx="274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/>
              <a:t>Transaction thread</a:t>
            </a:r>
            <a:endParaRPr lang="en-US" sz="2400" b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699792" y="2132856"/>
            <a:ext cx="1332148" cy="484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Update</a:t>
            </a:r>
          </a:p>
        </p:txBody>
      </p:sp>
      <p:pic>
        <p:nvPicPr>
          <p:cNvPr id="12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289" y="3045625"/>
            <a:ext cx="2257722" cy="2478956"/>
          </a:xfrm>
          <a:prstGeom prst="rect">
            <a:avLst/>
          </a:prstGeom>
          <a:noFill/>
        </p:spPr>
      </p:pic>
      <p:sp>
        <p:nvSpPr>
          <p:cNvPr id="13" name="Right Arrow 12"/>
          <p:cNvSpPr/>
          <p:nvPr/>
        </p:nvSpPr>
        <p:spPr bwMode="auto">
          <a:xfrm rot="3822076">
            <a:off x="2929979" y="3152495"/>
            <a:ext cx="1130103" cy="24822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02060" y="3927695"/>
            <a:ext cx="3620075" cy="56306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Transaction/update logs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818179" y="3916144"/>
            <a:ext cx="1922173" cy="5861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Heap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2352050">
            <a:off x="3887915" y="3245385"/>
            <a:ext cx="2543389" cy="248587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2060" y="1160748"/>
            <a:ext cx="34050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/>
              <a:t>Persist immediately</a:t>
            </a:r>
          </a:p>
          <a:p>
            <a:pPr algn="l"/>
            <a:r>
              <a:rPr lang="en-US" sz="2400" b="0" dirty="0" smtClean="0"/>
              <a:t>Remove centralized log</a:t>
            </a:r>
          </a:p>
          <a:p>
            <a:pPr algn="l"/>
            <a:r>
              <a:rPr lang="en-US" sz="2400" b="0" dirty="0" smtClean="0"/>
              <a:t>Barriers necessary at</a:t>
            </a:r>
            <a:br>
              <a:rPr lang="en-US" sz="2400" b="0" dirty="0" smtClean="0"/>
            </a:br>
            <a:r>
              <a:rPr lang="en-US" sz="2400" b="0" dirty="0" smtClean="0"/>
              <a:t>each update</a:t>
            </a:r>
          </a:p>
        </p:txBody>
      </p:sp>
    </p:spTree>
    <p:extLst>
      <p:ext uri="{BB962C8B-B14F-4D97-AF65-F5344CB8AC3E}">
        <p14:creationId xmlns:p14="http://schemas.microsoft.com/office/powerpoint/2010/main" val="96045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6706" y="4478436"/>
            <a:ext cx="2257722" cy="247895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 update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16017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716016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 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572000" y="1772816"/>
            <a:ext cx="2224958" cy="1908212"/>
            <a:chOff x="4572000" y="1540823"/>
            <a:chExt cx="2224958" cy="2536249"/>
          </a:xfrm>
        </p:grpSpPr>
        <p:cxnSp>
          <p:nvCxnSpPr>
            <p:cNvPr id="19" name="Straight Connector 18"/>
            <p:cNvCxnSpPr/>
            <p:nvPr/>
          </p:nvCxnSpPr>
          <p:spPr bwMode="auto">
            <a:xfrm>
              <a:off x="4572000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796958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6940974" y="2284436"/>
            <a:ext cx="1915502" cy="1000548"/>
            <a:chOff x="126600" y="1400284"/>
            <a:chExt cx="2286254" cy="100054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126600" y="1400284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26600" y="1900558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6600" y="2400832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27" name="Straight Arrow Connector 26"/>
          <p:cNvCxnSpPr/>
          <p:nvPr/>
        </p:nvCxnSpPr>
        <p:spPr bwMode="auto">
          <a:xfrm>
            <a:off x="71500" y="2996952"/>
            <a:ext cx="1404156" cy="223224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043609" y="3765230"/>
            <a:ext cx="262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Transactions </a:t>
            </a:r>
            <a:r>
              <a:rPr lang="en-US" b="0" dirty="0" err="1" smtClean="0"/>
              <a:t>quiesce</a:t>
            </a:r>
            <a:r>
              <a:rPr lang="en-US" b="0" dirty="0" smtClean="0"/>
              <a:t> at end of batch</a:t>
            </a:r>
            <a:endParaRPr lang="en-US" b="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908" y="3765230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Batch’s updates</a:t>
            </a:r>
            <a:r>
              <a:rPr lang="en-US" b="0" dirty="0" smtClean="0"/>
              <a:t> persist to batch log, then </a:t>
            </a:r>
            <a:r>
              <a:rPr lang="en-US" b="0" dirty="0" smtClean="0"/>
              <a:t>in place</a:t>
            </a:r>
            <a:endParaRPr lang="en-US" b="0" dirty="0"/>
          </a:p>
        </p:txBody>
      </p:sp>
      <p:sp>
        <p:nvSpPr>
          <p:cNvPr id="26" name="Right Arrow 25"/>
          <p:cNvSpPr/>
          <p:nvPr/>
        </p:nvSpPr>
        <p:spPr bwMode="auto">
          <a:xfrm rot="20030528">
            <a:off x="3551537" y="5237419"/>
            <a:ext cx="960914" cy="44626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ight Arrow 27"/>
          <p:cNvSpPr/>
          <p:nvPr/>
        </p:nvSpPr>
        <p:spPr bwMode="auto">
          <a:xfrm rot="449149">
            <a:off x="4103787" y="5751927"/>
            <a:ext cx="991807" cy="49029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54485" y="1746562"/>
            <a:ext cx="2195270" cy="40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Persist barriers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225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 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940974" y="2284436"/>
            <a:ext cx="1915502" cy="1000548"/>
            <a:chOff x="126600" y="1400284"/>
            <a:chExt cx="2286254" cy="100054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126600" y="1400284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26600" y="1900558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6600" y="2400832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6" name="TextBox 25"/>
          <p:cNvSpPr txBox="1"/>
          <p:nvPr/>
        </p:nvSpPr>
        <p:spPr>
          <a:xfrm>
            <a:off x="92481" y="4473116"/>
            <a:ext cx="894668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0" i="1" dirty="0" smtClean="0">
                <a:solidFill>
                  <a:srgbClr val="FF0909"/>
                </a:solidFill>
              </a:rPr>
              <a:t>Constant number of persist barriers per batch</a:t>
            </a: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No centralized logging</a:t>
            </a: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Throughput high so long as batch </a:t>
            </a:r>
            <a:r>
              <a:rPr lang="en-US" sz="2600" b="0" i="1" dirty="0" err="1" smtClean="0">
                <a:solidFill>
                  <a:srgbClr val="FF0909"/>
                </a:solidFill>
              </a:rPr>
              <a:t>quiesce</a:t>
            </a:r>
            <a:r>
              <a:rPr lang="en-US" sz="2600" b="0" i="1" dirty="0" smtClean="0">
                <a:solidFill>
                  <a:srgbClr val="FF0909"/>
                </a:solidFill>
              </a:rPr>
              <a:t>/persist short</a:t>
            </a: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Several other tradeoffs</a:t>
            </a:r>
            <a:r>
              <a:rPr lang="en-US" sz="2600" b="0" i="1" dirty="0">
                <a:solidFill>
                  <a:srgbClr val="FF0909"/>
                </a:solidFill>
              </a:rPr>
              <a:t> </a:t>
            </a:r>
            <a:r>
              <a:rPr lang="en-US" sz="2600" b="0" i="1" dirty="0" smtClean="0">
                <a:solidFill>
                  <a:srgbClr val="FF0909"/>
                </a:solidFill>
              </a:rPr>
              <a:t>(e.g., increased transaction latency)</a:t>
            </a:r>
            <a:endParaRPr lang="en-US" sz="2600" b="0" i="1" dirty="0">
              <a:solidFill>
                <a:srgbClr val="FF0909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572000" y="1772816"/>
            <a:ext cx="2224958" cy="1908212"/>
            <a:chOff x="4572000" y="1540823"/>
            <a:chExt cx="2224958" cy="2536249"/>
          </a:xfrm>
        </p:grpSpPr>
        <p:cxnSp>
          <p:nvCxnSpPr>
            <p:cNvPr id="28" name="Straight Connector 27"/>
            <p:cNvCxnSpPr/>
            <p:nvPr/>
          </p:nvCxnSpPr>
          <p:spPr bwMode="auto">
            <a:xfrm>
              <a:off x="4572000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6796958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" name="TextBox 19"/>
          <p:cNvSpPr txBox="1"/>
          <p:nvPr/>
        </p:nvSpPr>
        <p:spPr>
          <a:xfrm>
            <a:off x="4554485" y="1746562"/>
            <a:ext cx="2195270" cy="40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Persist barriers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089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61066</TotalTime>
  <Words>657</Words>
  <Application>Microsoft Office PowerPoint</Application>
  <PresentationFormat>On-screen Show (4:3)</PresentationFormat>
  <Paragraphs>156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ＭＳ Ｐゴシック</vt:lpstr>
      <vt:lpstr>Arial</vt:lpstr>
      <vt:lpstr>Calibri</vt:lpstr>
      <vt:lpstr>Wingdings</vt:lpstr>
      <vt:lpstr>Blank Presentation</vt:lpstr>
      <vt:lpstr>1_Blank Presentation</vt:lpstr>
      <vt:lpstr>High Performance Transaction Processing for NVRAM</vt:lpstr>
      <vt:lpstr>Nonvolatile memory (NVRAM)</vt:lpstr>
      <vt:lpstr>Recoverable systems</vt:lpstr>
      <vt:lpstr>Optimizing NVRAM services</vt:lpstr>
      <vt:lpstr>NVRAM as a disk replacement</vt:lpstr>
      <vt:lpstr>Alternative: order persists immediately</vt:lpstr>
      <vt:lpstr>NVRAM in-place updates</vt:lpstr>
      <vt:lpstr>NVRAM Group Commit</vt:lpstr>
      <vt:lpstr>NVRAM Group Commit</vt:lpstr>
      <vt:lpstr>Modeling unavailable devices</vt:lpstr>
      <vt:lpstr>Recovery management performance</vt:lpstr>
      <vt:lpstr>Not discussed (see VLDB paper)</vt:lpstr>
      <vt:lpstr>Next: practical NVRAM optimizations</vt:lpstr>
      <vt:lpstr>Conclusions</vt:lpstr>
      <vt:lpstr>Backup slides</vt:lpstr>
      <vt:lpstr>Disk replacement performance</vt:lpstr>
      <vt:lpstr>Memory persistency [upcoming ISCA]</vt:lpstr>
    </vt:vector>
  </TitlesOfParts>
  <Company>CMU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Streaming of Distributed Shared Memory</dc:title>
  <dc:creator>Stephen Somogyi</dc:creator>
  <cp:lastModifiedBy>Steven Pelley</cp:lastModifiedBy>
  <cp:revision>3384</cp:revision>
  <dcterms:created xsi:type="dcterms:W3CDTF">2010-03-13T18:55:09Z</dcterms:created>
  <dcterms:modified xsi:type="dcterms:W3CDTF">2014-03-10T22:31:00Z</dcterms:modified>
</cp:coreProperties>
</file>