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85"/>
  </p:notesMasterIdLst>
  <p:handoutMasterIdLst>
    <p:handoutMasterId r:id="rId86"/>
  </p:handoutMasterIdLst>
  <p:sldIdLst>
    <p:sldId id="866" r:id="rId3"/>
    <p:sldId id="908" r:id="rId4"/>
    <p:sldId id="909" r:id="rId5"/>
    <p:sldId id="887" r:id="rId6"/>
    <p:sldId id="911" r:id="rId7"/>
    <p:sldId id="912" r:id="rId8"/>
    <p:sldId id="939" r:id="rId9"/>
    <p:sldId id="913" r:id="rId10"/>
    <p:sldId id="910" r:id="rId11"/>
    <p:sldId id="875" r:id="rId12"/>
    <p:sldId id="881" r:id="rId13"/>
    <p:sldId id="1014" r:id="rId14"/>
    <p:sldId id="941" r:id="rId15"/>
    <p:sldId id="943" r:id="rId16"/>
    <p:sldId id="942" r:id="rId17"/>
    <p:sldId id="944" r:id="rId18"/>
    <p:sldId id="945" r:id="rId19"/>
    <p:sldId id="949" r:id="rId20"/>
    <p:sldId id="950" r:id="rId21"/>
    <p:sldId id="951" r:id="rId22"/>
    <p:sldId id="994" r:id="rId23"/>
    <p:sldId id="995" r:id="rId24"/>
    <p:sldId id="996" r:id="rId25"/>
    <p:sldId id="960" r:id="rId26"/>
    <p:sldId id="961" r:id="rId27"/>
    <p:sldId id="999" r:id="rId28"/>
    <p:sldId id="963" r:id="rId29"/>
    <p:sldId id="1015" r:id="rId30"/>
    <p:sldId id="915" r:id="rId31"/>
    <p:sldId id="1025" r:id="rId32"/>
    <p:sldId id="928" r:id="rId33"/>
    <p:sldId id="929" r:id="rId34"/>
    <p:sldId id="930" r:id="rId35"/>
    <p:sldId id="1016" r:id="rId36"/>
    <p:sldId id="922" r:id="rId37"/>
    <p:sldId id="927" r:id="rId38"/>
    <p:sldId id="1012" r:id="rId39"/>
    <p:sldId id="1022" r:id="rId40"/>
    <p:sldId id="923" r:id="rId41"/>
    <p:sldId id="924" r:id="rId42"/>
    <p:sldId id="1023" r:id="rId43"/>
    <p:sldId id="1024" r:id="rId44"/>
    <p:sldId id="933" r:id="rId45"/>
    <p:sldId id="936" r:id="rId46"/>
    <p:sldId id="937" r:id="rId47"/>
    <p:sldId id="938" r:id="rId48"/>
    <p:sldId id="1013" r:id="rId49"/>
    <p:sldId id="940" r:id="rId50"/>
    <p:sldId id="964" r:id="rId51"/>
    <p:sldId id="965" r:id="rId52"/>
    <p:sldId id="966" r:id="rId53"/>
    <p:sldId id="967" r:id="rId54"/>
    <p:sldId id="968" r:id="rId55"/>
    <p:sldId id="969" r:id="rId56"/>
    <p:sldId id="970" r:id="rId57"/>
    <p:sldId id="971" r:id="rId58"/>
    <p:sldId id="972" r:id="rId59"/>
    <p:sldId id="973" r:id="rId60"/>
    <p:sldId id="974" r:id="rId61"/>
    <p:sldId id="975" r:id="rId62"/>
    <p:sldId id="976" r:id="rId63"/>
    <p:sldId id="977" r:id="rId64"/>
    <p:sldId id="978" r:id="rId65"/>
    <p:sldId id="979" r:id="rId66"/>
    <p:sldId id="980" r:id="rId67"/>
    <p:sldId id="981" r:id="rId68"/>
    <p:sldId id="985" r:id="rId69"/>
    <p:sldId id="986" r:id="rId70"/>
    <p:sldId id="1017" r:id="rId71"/>
    <p:sldId id="1018" r:id="rId72"/>
    <p:sldId id="1019" r:id="rId73"/>
    <p:sldId id="1020" r:id="rId74"/>
    <p:sldId id="1021" r:id="rId75"/>
    <p:sldId id="987" r:id="rId76"/>
    <p:sldId id="988" r:id="rId77"/>
    <p:sldId id="1001" r:id="rId78"/>
    <p:sldId id="1002" r:id="rId79"/>
    <p:sldId id="1003" r:id="rId80"/>
    <p:sldId id="1008" r:id="rId81"/>
    <p:sldId id="1009" r:id="rId82"/>
    <p:sldId id="1010" r:id="rId83"/>
    <p:sldId id="1011" r:id="rId84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8CD"/>
    <a:srgbClr val="FFA3A3"/>
    <a:srgbClr val="FF7171"/>
    <a:srgbClr val="CEDE00"/>
    <a:srgbClr val="8B9600"/>
    <a:srgbClr val="EEFF0D"/>
    <a:srgbClr val="FF0909"/>
    <a:srgbClr val="FAC090"/>
    <a:srgbClr val="E46C0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7" autoAdjust="0"/>
    <p:restoredTop sz="96639" autoAdjust="0"/>
  </p:normalViewPr>
  <p:slideViewPr>
    <p:cSldViewPr>
      <p:cViewPr varScale="1">
        <p:scale>
          <a:sx n="75" d="100"/>
          <a:sy n="75" d="100"/>
        </p:scale>
        <p:origin x="-282" y="-102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219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722" y="-96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\Documents\svn\FlashDB\ADMS2011\joi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teve\Documents\svn\FlashDB\ADMS2011\join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27E-2"/>
          <c:y val="0.12037037037037036"/>
          <c:w val="0.88276156482137469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0.8818314565484997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(2)'!$Q$2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(2)'!$Q$3:$Q$15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ser>
          <c:idx val="3"/>
          <c:order val="3"/>
          <c:tx>
            <c:strRef>
              <c:f>'join (2)'!$R$2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(2)'!$R$3:$R$15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242368"/>
        <c:axId val="79244288"/>
      </c:barChart>
      <c:catAx>
        <c:axId val="79242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9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244288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244288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9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24236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1.0825176217618608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0.88183145654849915</c:v>
                </c:pt>
                <c:pt idx="9">
                  <c:v>0.82543267217794269</c:v>
                </c:pt>
                <c:pt idx="10">
                  <c:v>0.83559033601879995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0.21526899440672675</c:v>
                </c:pt>
                <c:pt idx="1">
                  <c:v>0.22340550092938985</c:v>
                </c:pt>
                <c:pt idx="2">
                  <c:v>0.21184245541296068</c:v>
                </c:pt>
                <c:pt idx="3">
                  <c:v>0.219359519325383</c:v>
                </c:pt>
                <c:pt idx="4">
                  <c:v>0.20321507694231764</c:v>
                </c:pt>
                <c:pt idx="5">
                  <c:v>0.18629823328151748</c:v>
                </c:pt>
                <c:pt idx="7">
                  <c:v>0.20432438975491524</c:v>
                </c:pt>
                <c:pt idx="8">
                  <c:v>0.12952628500137373</c:v>
                </c:pt>
                <c:pt idx="9">
                  <c:v>0.13226472084019744</c:v>
                </c:pt>
                <c:pt idx="10">
                  <c:v>0.12287910062209814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0.21519733597109858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0.20381330790037472</c:v>
                </c:pt>
                <c:pt idx="8">
                  <c:v>0.1343127090034224</c:v>
                </c:pt>
                <c:pt idx="9">
                  <c:v>0.12889937121551689</c:v>
                </c:pt>
                <c:pt idx="10">
                  <c:v>0.12210837872645687</c:v>
                </c:pt>
                <c:pt idx="11">
                  <c:v>0.12554326388403336</c:v>
                </c:pt>
                <c:pt idx="12">
                  <c:v>0.30441584527023058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79307136"/>
        <c:axId val="79309056"/>
      </c:barChart>
      <c:catAx>
        <c:axId val="79307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62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79309056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79309056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79307136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658217807663713E-2"/>
          <c:y val="0.12037037037037036"/>
          <c:w val="0.88276156482137458"/>
          <c:h val="0.512221137647050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'join (2)'!$M$2</c:f>
              <c:strCache>
                <c:ptCount val="1"/>
                <c:pt idx="0">
                  <c:v>Disk Sort-Merge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(2)'!$M$3:$M$15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'join (2)'!$N$2</c:f>
              <c:strCache>
                <c:ptCount val="1"/>
                <c:pt idx="0">
                  <c:v>Disk Hybrid Hash</c:v>
                </c:pt>
              </c:strCache>
            </c:strRef>
          </c:tx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(2)'!$N$3:$N$15</c:f>
              <c:numCache>
                <c:formatCode>General</c:formatCode>
                <c:ptCount val="13"/>
                <c:pt idx="0">
                  <c:v>1.0825176217618613</c:v>
                </c:pt>
                <c:pt idx="1">
                  <c:v>1.2603786228471852</c:v>
                </c:pt>
                <c:pt idx="2">
                  <c:v>1.1790059273345803</c:v>
                </c:pt>
                <c:pt idx="3">
                  <c:v>1.2256981489107075</c:v>
                </c:pt>
                <c:pt idx="4">
                  <c:v>1.2223819877431004</c:v>
                </c:pt>
                <c:pt idx="5">
                  <c:v>1.0969025623274877</c:v>
                </c:pt>
                <c:pt idx="7">
                  <c:v>1.5012856619921013</c:v>
                </c:pt>
                <c:pt idx="8">
                  <c:v>0.88183145654849937</c:v>
                </c:pt>
                <c:pt idx="9">
                  <c:v>0.82543267217794258</c:v>
                </c:pt>
                <c:pt idx="10">
                  <c:v>0.83559033601880006</c:v>
                </c:pt>
                <c:pt idx="11">
                  <c:v>0.82118847599102052</c:v>
                </c:pt>
                <c:pt idx="12">
                  <c:v>0.93942015781325416</c:v>
                </c:pt>
              </c:numCache>
            </c:numRef>
          </c:val>
        </c:ser>
        <c:ser>
          <c:idx val="2"/>
          <c:order val="2"/>
          <c:tx>
            <c:strRef>
              <c:f>'join (2)'!$O$2</c:f>
              <c:strCache>
                <c:ptCount val="1"/>
                <c:pt idx="0">
                  <c:v>Flash Sort-Merge</c:v>
                </c:pt>
              </c:strCache>
            </c:strRef>
          </c:tx>
          <c:spPr>
            <a:solidFill>
              <a:srgbClr val="E46C0A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(2)'!$O$3:$O$15</c:f>
              <c:numCache>
                <c:formatCode>General</c:formatCode>
                <c:ptCount val="13"/>
                <c:pt idx="0">
                  <c:v>0.21526899440672681</c:v>
                </c:pt>
                <c:pt idx="1">
                  <c:v>0.22340550092938985</c:v>
                </c:pt>
                <c:pt idx="2">
                  <c:v>0.21184245541296076</c:v>
                </c:pt>
                <c:pt idx="3">
                  <c:v>0.219359519325383</c:v>
                </c:pt>
                <c:pt idx="4">
                  <c:v>0.20321507694231766</c:v>
                </c:pt>
                <c:pt idx="5">
                  <c:v>0.18629823328151751</c:v>
                </c:pt>
                <c:pt idx="7">
                  <c:v>0.20432438975491524</c:v>
                </c:pt>
                <c:pt idx="8">
                  <c:v>0.12952628500137375</c:v>
                </c:pt>
                <c:pt idx="9">
                  <c:v>0.13226472084019744</c:v>
                </c:pt>
                <c:pt idx="10">
                  <c:v>0.12287910062209813</c:v>
                </c:pt>
                <c:pt idx="11">
                  <c:v>0.12561426640294351</c:v>
                </c:pt>
                <c:pt idx="12">
                  <c:v>0.12002493139635778</c:v>
                </c:pt>
              </c:numCache>
            </c:numRef>
          </c:val>
        </c:ser>
        <c:ser>
          <c:idx val="3"/>
          <c:order val="3"/>
          <c:tx>
            <c:strRef>
              <c:f>'join (2)'!$P$2</c:f>
              <c:strCache>
                <c:ptCount val="1"/>
                <c:pt idx="0">
                  <c:v>Flash Hybrid Hash</c:v>
                </c:pt>
              </c:strCache>
            </c:strRef>
          </c:tx>
          <c:spPr>
            <a:solidFill>
              <a:srgbClr val="FAC090"/>
            </a:solidFill>
          </c:spPr>
          <c:invertIfNegative val="0"/>
          <c:cat>
            <c:multiLvlStrRef>
              <c:f>'join (2)'!$I$3:$J$15</c:f>
              <c:multiLvlStrCache>
                <c:ptCount val="13"/>
                <c:lvl>
                  <c:pt idx="0">
                    <c:v>1.9x1.9</c:v>
                  </c:pt>
                  <c:pt idx="1">
                    <c:v>3.9x3.9</c:v>
                  </c:pt>
                  <c:pt idx="2">
                    <c:v>3.9x6.8</c:v>
                  </c:pt>
                  <c:pt idx="3">
                    <c:v>6.8x6.8</c:v>
                  </c:pt>
                  <c:pt idx="4">
                    <c:v>6.8x9.7</c:v>
                  </c:pt>
                  <c:pt idx="5">
                    <c:v>9.7x9.7</c:v>
                  </c:pt>
                  <c:pt idx="7">
                    <c:v>1.9x1.9</c:v>
                  </c:pt>
                  <c:pt idx="8">
                    <c:v>3.9x3.9</c:v>
                  </c:pt>
                  <c:pt idx="9">
                    <c:v>3.9x6.8</c:v>
                  </c:pt>
                  <c:pt idx="10">
                    <c:v>6.8x6.8</c:v>
                  </c:pt>
                  <c:pt idx="11">
                    <c:v>6.8x9.7</c:v>
                  </c:pt>
                  <c:pt idx="12">
                    <c:v>9.7x9.7</c:v>
                  </c:pt>
                </c:lvl>
                <c:lvl>
                  <c:pt idx="0">
                    <c:v>5% projectivity (GB)</c:v>
                  </c:pt>
                  <c:pt idx="6">
                    <c:v> </c:v>
                  </c:pt>
                  <c:pt idx="7">
                    <c:v>25% projectivity (GB)</c:v>
                  </c:pt>
                </c:lvl>
              </c:multiLvlStrCache>
            </c:multiLvlStrRef>
          </c:cat>
          <c:val>
            <c:numRef>
              <c:f>'join (2)'!$P$3:$P$15</c:f>
              <c:numCache>
                <c:formatCode>General</c:formatCode>
                <c:ptCount val="13"/>
                <c:pt idx="0">
                  <c:v>0.18436497302377414</c:v>
                </c:pt>
                <c:pt idx="1">
                  <c:v>0.20008435765268071</c:v>
                </c:pt>
                <c:pt idx="2">
                  <c:v>0.19047873753956771</c:v>
                </c:pt>
                <c:pt idx="3">
                  <c:v>0.21519733597109864</c:v>
                </c:pt>
                <c:pt idx="4">
                  <c:v>0.2038888495882839</c:v>
                </c:pt>
                <c:pt idx="5">
                  <c:v>0.16873540303863471</c:v>
                </c:pt>
                <c:pt idx="7">
                  <c:v>0.20381330790037475</c:v>
                </c:pt>
                <c:pt idx="8">
                  <c:v>0.1343127090034224</c:v>
                </c:pt>
                <c:pt idx="9">
                  <c:v>0.12889937121551687</c:v>
                </c:pt>
                <c:pt idx="10">
                  <c:v>0.12210837872645688</c:v>
                </c:pt>
                <c:pt idx="11">
                  <c:v>0.12554326388403339</c:v>
                </c:pt>
                <c:pt idx="12">
                  <c:v>0.30441584527023063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81476608"/>
        <c:axId val="81478784"/>
      </c:barChart>
      <c:catAx>
        <c:axId val="81476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n-US" sz="1800" b="0"/>
                  <a:t>Projectivity &amp; Relation Sizes</a:t>
                </a:r>
              </a:p>
            </c:rich>
          </c:tx>
          <c:layout>
            <c:manualLayout>
              <c:xMode val="edge"/>
              <c:yMode val="edge"/>
              <c:x val="0.40542331189925673"/>
              <c:y val="0.92875000000000063"/>
            </c:manualLayout>
          </c:layout>
          <c:overlay val="0"/>
        </c:title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81478784"/>
        <c:crosses val="autoZero"/>
        <c:auto val="0"/>
        <c:lblAlgn val="ctr"/>
        <c:lblOffset val="0"/>
        <c:tickLblSkip val="2"/>
        <c:tickMarkSkip val="2"/>
        <c:noMultiLvlLbl val="0"/>
      </c:catAx>
      <c:valAx>
        <c:axId val="81478784"/>
        <c:scaling>
          <c:orientation val="minMax"/>
          <c:max val="1.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 b="0"/>
                </a:pPr>
                <a:r>
                  <a:rPr lang="en-US" sz="1800" b="0"/>
                  <a:t>Runtime Norm.  to Disk Sort-Merge</a:t>
                </a:r>
              </a:p>
            </c:rich>
          </c:tx>
          <c:layout>
            <c:manualLayout>
              <c:xMode val="edge"/>
              <c:yMode val="edge"/>
              <c:x val="0"/>
              <c:y val="3.70370370370370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1476608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addresses/numbers to the </a:t>
            </a:r>
            <a:r>
              <a:rPr lang="en-US" dirty="0" err="1" smtClean="0"/>
              <a:t>rowids</a:t>
            </a:r>
            <a:r>
              <a:rPr lang="en-US" dirty="0" smtClean="0"/>
              <a:t> (2 parts, page and </a:t>
            </a:r>
            <a:r>
              <a:rPr lang="en-US" dirty="0" err="1" smtClean="0"/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Clean up this slide</a:t>
            </a:r>
          </a:p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If there were exactly 1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per page we would see … but for a realistic 27 </a:t>
            </a:r>
            <a:r>
              <a:rPr lang="en-US" baseline="0" dirty="0" err="1" smtClean="0"/>
              <a:t>tuples</a:t>
            </a:r>
            <a:r>
              <a:rPr lang="en-US" baseline="0" dirty="0" smtClean="0"/>
              <a:t> per page…</a:t>
            </a:r>
            <a:endParaRPr lang="en-US" dirty="0" smtClean="0"/>
          </a:p>
          <a:p>
            <a:r>
              <a:rPr lang="en-US" dirty="0" smtClean="0"/>
              <a:t>Focus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tuple</a:t>
            </a:r>
            <a:r>
              <a:rPr lang="en-US" baseline="0" dirty="0" smtClean="0"/>
              <a:t> selectivity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page selectivity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follows from this is that the range where index scan works</a:t>
            </a:r>
          </a:p>
          <a:p>
            <a:r>
              <a:rPr lang="en-US" baseline="0" dirty="0" smtClean="0"/>
              <a:t>Zoom in on a point? 3% on blue?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database size relative to database size</a:t>
            </a:r>
          </a:p>
          <a:p>
            <a:r>
              <a:rPr lang="en-US" baseline="0" dirty="0" smtClean="0"/>
              <a:t>Before I hit the button talk about these results more-</a:t>
            </a:r>
          </a:p>
          <a:p>
            <a:r>
              <a:rPr lang="en-US" baseline="0" dirty="0" smtClean="0"/>
              <a:t>With one outlier, the best join type changes with </a:t>
            </a:r>
            <a:r>
              <a:rPr lang="en-US" baseline="0" dirty="0" err="1" smtClean="0"/>
              <a:t>projectivity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performance different between algorithms on flash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Keeping this</a:t>
            </a:r>
            <a:r>
              <a:rPr lang="en-US" baseline="0" dirty="0" smtClean="0"/>
              <a:t> performance difference in mind, I came up with an idea.</a:t>
            </a:r>
          </a:p>
          <a:p>
            <a:r>
              <a:rPr lang="en-US" baseline="0" dirty="0" smtClean="0"/>
              <a:t>Data may prefer either disk or flash</a:t>
            </a:r>
          </a:p>
          <a:p>
            <a:r>
              <a:rPr lang="en-US" baseline="0" dirty="0" smtClean="0"/>
              <a:t>For example… scans</a:t>
            </a:r>
          </a:p>
          <a:p>
            <a:r>
              <a:rPr lang="en-US" baseline="0" dirty="0" smtClean="0"/>
              <a:t>But the real contribution is that the optimal query plan, and thus performance, will depend on where the data resides.</a:t>
            </a:r>
          </a:p>
          <a:p>
            <a:r>
              <a:rPr lang="en-US" baseline="0" dirty="0" smtClean="0"/>
              <a:t>So I needed to figure out exactly how query optimizers dealt with flash SSDs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Fix the colors in the table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between previous index line</a:t>
            </a:r>
            <a:r>
              <a:rPr lang="en-US" baseline="0" dirty="0" smtClean="0"/>
              <a:t> and the </a:t>
            </a:r>
            <a:r>
              <a:rPr lang="en-US" baseline="0" dirty="0" err="1" smtClean="0"/>
              <a:t>rowid</a:t>
            </a:r>
            <a:r>
              <a:rPr lang="en-US" baseline="0" dirty="0" smtClean="0"/>
              <a:t>-sort scan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Scans start with cold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one extreme we</a:t>
            </a:r>
            <a:r>
              <a:rPr lang="en-US" baseline="0" dirty="0" smtClean="0"/>
              <a:t> might assume that things persist in program order – no additional annotation required.  On the other extreme we borrow the disk interface and flush individual cache lines (much harder to program for and unintuitive).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sequential bandwidth is similar across devices, but random read is much faster on flash SSDs.  Could possibly simplify DBMSs, which have long been optimized for high latency disks.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a bit more on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is best, but found that it wasn’t better for a set of queries</a:t>
            </a:r>
          </a:p>
          <a:p>
            <a:r>
              <a:rPr lang="en-US" dirty="0" smtClean="0"/>
              <a:t>Performance difference that appears on disk disappears</a:t>
            </a:r>
            <a:r>
              <a:rPr lang="en-US" baseline="0" dirty="0" smtClean="0"/>
              <a:t> on flash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commercial systems.  Not sure where</a:t>
            </a:r>
            <a:endParaRPr lang="en-US" dirty="0" smtClean="0"/>
          </a:p>
          <a:p>
            <a:r>
              <a:rPr lang="en-US" dirty="0" smtClean="0"/>
              <a:t>Spend more time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Scope,</a:t>
            </a:r>
            <a:r>
              <a:rPr lang="en-US" baseline="0" dirty="0" smtClean="0"/>
              <a:t> but the simplicity of these experiments yields tremendous insight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2013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Database and System Design for Emerging Storage Technologies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</a:t>
            </a:r>
            <a:r>
              <a:rPr lang="en-US" sz="2400" dirty="0" err="1" smtClean="0"/>
              <a:t>Pelley</a:t>
            </a:r>
            <a:endParaRPr lang="en-US" sz="2400" dirty="0" smtClean="0"/>
          </a:p>
          <a:p>
            <a:r>
              <a:rPr lang="en-US" sz="2400" dirty="0" smtClean="0"/>
              <a:t>Thesis Proposal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fld id="{24EAD923-3004-4A31-84C7-9B440B7855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anDis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26" y="1160748"/>
            <a:ext cx="4900462" cy="3693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Negligible shift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745" y="4977172"/>
            <a:ext cx="804451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at lower selectivity than expected</a:t>
            </a:r>
          </a:p>
          <a:p>
            <a:pPr marL="173038" indent="-173038" algn="l">
              <a:buFont typeface="Arial" pitchFamily="34" charset="0"/>
              <a:buChar char="•"/>
            </a:pPr>
            <a:r>
              <a:rPr lang="en-US" sz="2600" b="0" dirty="0" smtClean="0"/>
              <a:t>Break-even points shift for only 0.9% </a:t>
            </a:r>
            <a:r>
              <a:rPr lang="en-US" sz="2600" b="0" dirty="0" err="1" smtClean="0"/>
              <a:t>selectivities</a:t>
            </a:r>
            <a:endParaRPr lang="en-US" sz="2600" b="0" dirty="0"/>
          </a:p>
        </p:txBody>
      </p:sp>
      <p:pic>
        <p:nvPicPr>
          <p:cNvPr id="13" name="Picture 12" descr="ScanFlash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2058" y="1160748"/>
            <a:ext cx="4900462" cy="3693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19548" y="119268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0425" y="1192686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Flash</a:t>
            </a:r>
            <a:endParaRPr lang="en-US" b="0" dirty="0"/>
          </a:p>
        </p:txBody>
      </p:sp>
      <p:sp>
        <p:nvSpPr>
          <p:cNvPr id="9" name="TextBox 8"/>
          <p:cNvSpPr txBox="1"/>
          <p:nvPr/>
        </p:nvSpPr>
        <p:spPr>
          <a:xfrm>
            <a:off x="1979010" y="5769260"/>
            <a:ext cx="518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10% rule appropriate for </a:t>
            </a:r>
            <a:r>
              <a:rPr lang="en-US" sz="2800" i="1" dirty="0" smtClean="0">
                <a:solidFill>
                  <a:srgbClr val="FF0909"/>
                </a:solidFill>
              </a:rPr>
              <a:t>pages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proposal for join analysis and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Little </a:t>
            </a:r>
            <a:r>
              <a:rPr lang="en-US" dirty="0" smtClean="0"/>
              <a:t>opportunity </a:t>
            </a:r>
            <a:r>
              <a:rPr lang="en-US" dirty="0" smtClean="0"/>
              <a:t>to take </a:t>
            </a:r>
            <a:r>
              <a:rPr lang="en-US" dirty="0" smtClean="0"/>
              <a:t>advantage of device-dependent</a:t>
            </a:r>
            <a:r>
              <a:rPr lang="en-US" baseline="0" dirty="0" smtClean="0"/>
              <a:t> query optimization</a:t>
            </a:r>
          </a:p>
          <a:p>
            <a:pPr lvl="1"/>
            <a:r>
              <a:rPr lang="en-US" dirty="0" smtClean="0"/>
              <a:t>Large access granularity interferes with Flash’s low random read latency</a:t>
            </a:r>
          </a:p>
          <a:p>
            <a:r>
              <a:rPr lang="en-US" dirty="0" smtClean="0"/>
              <a:t>Future NVRAMs provide fine-grained access</a:t>
            </a:r>
          </a:p>
          <a:p>
            <a:pPr lvl="1"/>
            <a:r>
              <a:rPr lang="en-US" dirty="0" smtClean="0"/>
              <a:t>NVRAM holds promise for recovery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Briefly: Flash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analytics – leveraging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fast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New: Persistent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Consistency (PMC)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addressable reads and persistent writes</a:t>
            </a:r>
          </a:p>
          <a:p>
            <a:pPr lvl="1"/>
            <a:r>
              <a:rPr lang="en-US" dirty="0" smtClean="0"/>
              <a:t>Greater-than-DRAM read latency</a:t>
            </a:r>
          </a:p>
          <a:p>
            <a:pPr lvl="1"/>
            <a:r>
              <a:rPr lang="en-US" dirty="0" smtClean="0"/>
              <a:t>Asymmetric writes/reads (slower writes)</a:t>
            </a:r>
            <a:endParaRPr lang="en-US" baseline="0" dirty="0" smtClean="0"/>
          </a:p>
          <a:p>
            <a:pPr lvl="1"/>
            <a:r>
              <a:rPr lang="en-US" dirty="0" smtClean="0"/>
              <a:t>MLC slows both reads and writes further</a:t>
            </a:r>
          </a:p>
          <a:p>
            <a:r>
              <a:rPr lang="en-US" dirty="0" smtClean="0"/>
              <a:t>Possible interfaces – implies varied latency</a:t>
            </a:r>
          </a:p>
          <a:p>
            <a:pPr lvl="1"/>
            <a:r>
              <a:rPr lang="en-US" dirty="0" smtClean="0"/>
              <a:t>Disk replacement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attached</a:t>
            </a:r>
          </a:p>
          <a:p>
            <a:pPr lvl="1"/>
            <a:r>
              <a:rPr lang="en-US" dirty="0" smtClean="0"/>
              <a:t>Main memory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573" y="5769260"/>
            <a:ext cx="843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Slower than DRAM, but much faster than disk/Flash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32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</a:t>
            </a:r>
            <a:r>
              <a:rPr lang="en-US" dirty="0" smtClean="0"/>
              <a:t>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Transaction Processing (OLTP) relies on durability for recovery management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ecovery management optimized for disk [ARIES]</a:t>
            </a:r>
          </a:p>
          <a:p>
            <a:r>
              <a:rPr lang="en-US" dirty="0" smtClean="0"/>
              <a:t>Faster storage provides low latency recovery and greater transaction throughput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persist</a:t>
            </a:r>
            <a:r>
              <a:rPr lang="en-US" dirty="0"/>
              <a:t>:</a:t>
            </a:r>
            <a:r>
              <a:rPr lang="en-US" dirty="0" smtClean="0"/>
              <a:t> write to NVRAM durably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973" y="5769260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Main-memory DB performance, disk DB 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r>
              <a:rPr lang="en-US" baseline="0" dirty="0" smtClean="0"/>
              <a:t> OLTP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255" y="6027675"/>
            <a:ext cx="829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As disk replacement NVRAM enables near-instant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6817" y="6021288"/>
            <a:ext cx="6777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Disk-management overheads impose bottleneck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9749" y="1304764"/>
            <a:ext cx="5434579" cy="4746199"/>
            <a:chOff x="1979712" y="1275086"/>
            <a:chExt cx="5434579" cy="474619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75086"/>
              <a:ext cx="5434579" cy="474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 bwMode="auto">
            <a:xfrm>
              <a:off x="3203849" y="1571020"/>
              <a:ext cx="2375250" cy="12099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" y="1399258"/>
            <a:ext cx="2165593" cy="1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02327" y="1124744"/>
            <a:ext cx="22701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~ 30 15krpm disks</a:t>
            </a:r>
          </a:p>
          <a:p>
            <a:pPr algn="l"/>
            <a:r>
              <a:rPr lang="en-US" b="0" dirty="0" smtClean="0"/>
              <a:t>or 3 Flash SSDs</a:t>
            </a:r>
          </a:p>
          <a:p>
            <a:pPr algn="l"/>
            <a:r>
              <a:rPr lang="en-US" sz="1200" b="0" dirty="0" smtClean="0"/>
              <a:t>[device IOPS rates: Symantec]</a:t>
            </a:r>
            <a:endParaRPr lang="en-US" sz="1200" b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112060" y="285293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9851" y="3977444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07038" y="465599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54549" y="4657888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2059576"/>
            <a:ext cx="1764195" cy="648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5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9" grpId="0" animBg="1"/>
      <p:bldP spid="20" grpId="0" animBg="1"/>
      <p:bldP spid="21" grpId="0" animBg="1"/>
      <p:bldP spid="2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Management for the NVRAM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Methodology to evaluate NVRAM on </a:t>
            </a:r>
            <a:r>
              <a:rPr lang="en-US" sz="2800" i="1" dirty="0" smtClean="0"/>
              <a:t>real hardware</a:t>
            </a:r>
            <a:endParaRPr lang="en-US" sz="2800" dirty="0" smtClean="0"/>
          </a:p>
          <a:p>
            <a:pPr lvl="0"/>
            <a:r>
              <a:rPr lang="en-US" sz="2800" dirty="0" smtClean="0"/>
              <a:t>Implement and compare recovery management</a:t>
            </a:r>
          </a:p>
          <a:p>
            <a:pPr lvl="1"/>
            <a:r>
              <a:rPr lang="en-US" sz="2400" i="1" dirty="0" smtClean="0"/>
              <a:t>NVRAM Disk-Replacement </a:t>
            </a:r>
            <a:r>
              <a:rPr lang="en-US" sz="2400" dirty="0" smtClean="0"/>
              <a:t>has software overhead</a:t>
            </a:r>
          </a:p>
          <a:p>
            <a:pPr lvl="1"/>
            <a:r>
              <a:rPr lang="en-US" sz="2400" dirty="0" smtClean="0"/>
              <a:t>Persisting to NVRAM immediately as </a:t>
            </a:r>
            <a:r>
              <a:rPr lang="en-US" sz="2400" i="1" dirty="0" smtClean="0"/>
              <a:t>In-Place Updates</a:t>
            </a:r>
            <a:r>
              <a:rPr lang="en-US" sz="2400" dirty="0" smtClean="0"/>
              <a:t>, enforcing persist order with </a:t>
            </a:r>
            <a:r>
              <a:rPr lang="en-US" sz="2400" i="1" dirty="0" smtClean="0"/>
              <a:t>persist barriers</a:t>
            </a:r>
            <a:r>
              <a:rPr lang="en-US" sz="2400" dirty="0" smtClean="0"/>
              <a:t> incurs frequent synchronization delays</a:t>
            </a:r>
          </a:p>
          <a:p>
            <a:pPr lvl="1"/>
            <a:r>
              <a:rPr lang="en-US" sz="2400" dirty="0" smtClean="0"/>
              <a:t>Introduce new </a:t>
            </a:r>
            <a:r>
              <a:rPr lang="en-US" sz="2400" i="1" dirty="0" smtClean="0"/>
              <a:t>NVRAM Group Commit</a:t>
            </a:r>
            <a:r>
              <a:rPr lang="en-US" sz="2400" dirty="0" smtClean="0"/>
              <a:t> to minimize persist barrier frequency while trading off transaction latency</a:t>
            </a:r>
          </a:p>
          <a:p>
            <a:r>
              <a:rPr lang="en-US" sz="2800" dirty="0" smtClean="0"/>
              <a:t>NVRAM </a:t>
            </a:r>
            <a:r>
              <a:rPr lang="en-US" sz="2800" dirty="0" smtClean="0"/>
              <a:t>Read </a:t>
            </a:r>
            <a:r>
              <a:rPr lang="en-US" sz="2800" dirty="0" smtClean="0"/>
              <a:t>performance analysis (see proposal)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ARIES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1660" y="5013176"/>
            <a:ext cx="5607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Log orders actions from concurrent transactions</a:t>
            </a:r>
            <a:br>
              <a:rPr lang="en-US" b="0" dirty="0" smtClean="0"/>
            </a:br>
            <a:r>
              <a:rPr lang="en-US" b="0" dirty="0" smtClean="0"/>
              <a:t>Redo entries record how to repeat action</a:t>
            </a:r>
          </a:p>
          <a:p>
            <a:pPr algn="l"/>
            <a:r>
              <a:rPr lang="en-US" b="0" dirty="0" smtClean="0"/>
              <a:t>Undo entries record how to remove action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955629" y="6021288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Log transforms random writes into sequential writes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980" y="1503425"/>
            <a:ext cx="38251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Defer page write back – may only write back after log </a:t>
            </a:r>
            <a:r>
              <a:rPr lang="en-US" b="0" dirty="0" smtClean="0"/>
              <a:t>persists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Transactions stall on persist only at commit</a:t>
            </a:r>
            <a:endParaRPr lang="en-US" b="0" dirty="0" smtClean="0"/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Replay log to recreate database on failure.  Abort </a:t>
            </a:r>
            <a:r>
              <a:rPr lang="en-US" b="0" dirty="0" err="1" smtClean="0"/>
              <a:t>xcts</a:t>
            </a:r>
            <a:r>
              <a:rPr lang="en-US" b="0" dirty="0" smtClean="0"/>
              <a:t> with undo</a:t>
            </a:r>
            <a:endParaRPr lang="en-US" b="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875689" y="1304438"/>
            <a:ext cx="432048" cy="552930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7381413">
            <a:off x="1057335" y="2628435"/>
            <a:ext cx="2531096" cy="430215"/>
          </a:xfrm>
          <a:prstGeom prst="rightArrow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5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</a:t>
            </a:r>
            <a:r>
              <a:rPr lang="en-US" dirty="0" smtClean="0"/>
              <a:t>performance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1660" y="4409492"/>
            <a:ext cx="1440160" cy="432048"/>
            <a:chOff x="1583668" y="2744924"/>
            <a:chExt cx="1440160" cy="432048"/>
          </a:xfrm>
        </p:grpSpPr>
        <p:sp>
          <p:nvSpPr>
            <p:cNvPr id="6" name="Rectangle 5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pic>
        <p:nvPicPr>
          <p:cNvPr id="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391" y="1201445"/>
            <a:ext cx="2257722" cy="2478956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3311860" y="4409492"/>
            <a:ext cx="1440160" cy="432048"/>
            <a:chOff x="1583668" y="2744924"/>
            <a:chExt cx="1440160" cy="4320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2060" y="4409492"/>
            <a:ext cx="1440160" cy="432048"/>
            <a:chOff x="1583668" y="2744924"/>
            <a:chExt cx="1440160" cy="43204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583668" y="2744924"/>
              <a:ext cx="720080" cy="432048"/>
            </a:xfrm>
            <a:prstGeom prst="rect">
              <a:avLst/>
            </a:prstGeom>
            <a:solidFill>
              <a:srgbClr val="FFA3A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redo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303748" y="2744924"/>
              <a:ext cx="720080" cy="4320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rPr>
                <a:t>undo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1373" y="6021288"/>
            <a:ext cx="750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Optimizations necessary for disk now get in the way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793" y="1311148"/>
            <a:ext cx="374653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Serialized </a:t>
            </a:r>
            <a:r>
              <a:rPr lang="en-US" b="0" dirty="0" smtClean="0"/>
              <a:t>log introduces large</a:t>
            </a:r>
            <a:br>
              <a:rPr lang="en-US" b="0" dirty="0" smtClean="0"/>
            </a:br>
            <a:r>
              <a:rPr lang="en-US" b="0" dirty="0" smtClean="0"/>
              <a:t>code paths and high </a:t>
            </a:r>
            <a:r>
              <a:rPr lang="en-US" b="0" dirty="0" smtClean="0"/>
              <a:t>contention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Frequent page flushing </a:t>
            </a:r>
            <a:r>
              <a:rPr lang="en-US" b="0" dirty="0" smtClean="0"/>
              <a:t>creates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contention on hot page </a:t>
            </a:r>
            <a:r>
              <a:rPr lang="en-US" b="0" dirty="0" smtClean="0"/>
              <a:t>latches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 smtClean="0"/>
              <a:t>Page and log flusher threads</a:t>
            </a:r>
            <a:br>
              <a:rPr lang="en-US" b="0" dirty="0" smtClean="0"/>
            </a:br>
            <a:r>
              <a:rPr lang="en-US" b="0" dirty="0" smtClean="0"/>
              <a:t>use CPU time</a:t>
            </a:r>
          </a:p>
        </p:txBody>
      </p:sp>
    </p:spTree>
    <p:extLst>
      <p:ext uri="{BB962C8B-B14F-4D97-AF65-F5344CB8AC3E}">
        <p14:creationId xmlns:p14="http://schemas.microsoft.com/office/powerpoint/2010/main" val="34626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052" name="Picture 4" descr="http://www.stec-inc.com/wp-content/uploads/2013/03/DRAM_DD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42134"/>
            <a:ext cx="4762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90434" y="1016732"/>
            <a:ext cx="44535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updates in place immediately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b="0" dirty="0"/>
              <a:t>Requires </a:t>
            </a:r>
            <a:r>
              <a:rPr lang="en-US" b="0" i="1" dirty="0"/>
              <a:t>persist </a:t>
            </a:r>
            <a:r>
              <a:rPr lang="en-US" b="0" i="1" dirty="0" smtClean="0"/>
              <a:t>barriers</a:t>
            </a:r>
            <a:r>
              <a:rPr lang="en-US" b="0" dirty="0" smtClean="0"/>
              <a:t>, causing </a:t>
            </a:r>
            <a:r>
              <a:rPr lang="en-US" b="0" dirty="0"/>
              <a:t>transaction to stall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Requires per-update log to make page updates atomic</a:t>
            </a:r>
          </a:p>
          <a:p>
            <a:pPr algn="l"/>
            <a:endParaRPr lang="en-US" sz="1400" b="0" dirty="0"/>
          </a:p>
          <a:p>
            <a:pPr algn="l"/>
            <a:r>
              <a:rPr lang="en-US" b="0" dirty="0" smtClean="0"/>
              <a:t>Always at “replayed” state</a:t>
            </a:r>
          </a:p>
          <a:p>
            <a:pPr algn="l"/>
            <a:r>
              <a:rPr lang="en-US" b="0" dirty="0" smtClean="0"/>
              <a:t>No </a:t>
            </a:r>
            <a:r>
              <a:rPr lang="en-US" b="0" dirty="0" smtClean="0"/>
              <a:t>re</a:t>
            </a:r>
            <a:r>
              <a:rPr lang="en-US" b="0" dirty="0" smtClean="0"/>
              <a:t>do</a:t>
            </a:r>
            <a:r>
              <a:rPr lang="en-US" b="0" dirty="0" smtClean="0"/>
              <a:t>, no replay</a:t>
            </a:r>
            <a:endParaRPr lang="en-US" b="0" dirty="0"/>
          </a:p>
          <a:p>
            <a:pPr algn="l"/>
            <a:endParaRPr lang="en-US" b="0" dirty="0" smtClean="0"/>
          </a:p>
        </p:txBody>
      </p:sp>
      <p:sp>
        <p:nvSpPr>
          <p:cNvPr id="9" name="Rectangle 8"/>
          <p:cNvSpPr/>
          <p:nvPr/>
        </p:nvSpPr>
        <p:spPr bwMode="auto">
          <a:xfrm>
            <a:off x="15116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317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118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0319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112060" y="4409492"/>
            <a:ext cx="720080" cy="432048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redo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32140" y="4409492"/>
            <a:ext cx="72008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556" y="4409492"/>
            <a:ext cx="65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6055" y="3996856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662989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2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398992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x</a:t>
            </a:r>
            <a:r>
              <a:rPr lang="en-US" b="0" dirty="0" err="1" smtClean="0"/>
              <a:t>ct</a:t>
            </a:r>
            <a:r>
              <a:rPr lang="en-US" b="0" dirty="0" smtClean="0"/>
              <a:t> 1</a:t>
            </a:r>
            <a:endParaRPr lang="en-US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527349" y="224086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90434" y="403700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centralized log</a:t>
            </a:r>
            <a:br>
              <a:rPr lang="en-US" b="0" dirty="0" smtClean="0"/>
            </a:br>
            <a:r>
              <a:rPr lang="en-US" b="0" dirty="0" smtClean="0"/>
              <a:t>Undo now </a:t>
            </a:r>
            <a:r>
              <a:rPr lang="en-US" b="0" dirty="0" smtClean="0"/>
              <a:t>transaction-local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95" y="6021288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Remove centralized log, but transactions incur persist delays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8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2359E-6 L -0.196 0.172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9" y="86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4348E-6 L 0.05521 -0.053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26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04348E-6 L -0.14167 0.1036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518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5 L -0.22743 -0.054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72" y="-2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9" grpId="0"/>
      <p:bldP spid="20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</a:t>
            </a:r>
            <a:r>
              <a:rPr lang="en-US" baseline="0" dirty="0" smtClean="0"/>
              <a:t> storage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</a:p>
          <a:p>
            <a:r>
              <a:rPr lang="en-US" dirty="0" smtClean="0"/>
              <a:t>Nonvolatile Memory (NVRAM)</a:t>
            </a:r>
          </a:p>
          <a:p>
            <a:pPr lvl="1"/>
            <a:r>
              <a:rPr lang="en-US" dirty="0" smtClean="0"/>
              <a:t>Phase Change (PCRAM)</a:t>
            </a:r>
          </a:p>
          <a:p>
            <a:pPr lvl="1"/>
            <a:r>
              <a:rPr lang="en-US" dirty="0" err="1" smtClean="0"/>
              <a:t>Memristor</a:t>
            </a:r>
            <a:r>
              <a:rPr lang="en-US" dirty="0" smtClean="0"/>
              <a:t> (HP)</a:t>
            </a:r>
          </a:p>
          <a:p>
            <a:pPr lvl="1"/>
            <a:r>
              <a:rPr lang="en-US" dirty="0" smtClean="0"/>
              <a:t>Spin-Torque Transfer (STT-RAM)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478" y="5847655"/>
            <a:ext cx="787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Devices offer immediate performance increase over disk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86014"/>
              </p:ext>
            </p:extLst>
          </p:nvPr>
        </p:nvGraphicFramePr>
        <p:xfrm>
          <a:off x="1524010" y="42138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recovery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NVRAM Disk-Replacement</a:t>
            </a:r>
            <a:r>
              <a:rPr lang="en-US" dirty="0" smtClean="0"/>
              <a:t> incurs persist delays on page and flusher threads</a:t>
            </a:r>
          </a:p>
          <a:p>
            <a:pPr lvl="1"/>
            <a:r>
              <a:rPr lang="en-US" dirty="0" smtClean="0"/>
              <a:t>Transaction threads delay only at commit</a:t>
            </a:r>
          </a:p>
          <a:p>
            <a:r>
              <a:rPr lang="en-US" i="1" dirty="0" smtClean="0"/>
              <a:t>In-Place Updates</a:t>
            </a:r>
            <a:r>
              <a:rPr lang="en-US" dirty="0" smtClean="0"/>
              <a:t> delays at each update</a:t>
            </a:r>
            <a:endParaRPr lang="en-US" i="1" dirty="0" smtClean="0"/>
          </a:p>
          <a:p>
            <a:r>
              <a:rPr lang="en-US" dirty="0" smtClean="0"/>
              <a:t>As persist barrier delay increases </a:t>
            </a:r>
            <a:r>
              <a:rPr lang="en-US" i="1" dirty="0" smtClean="0"/>
              <a:t>NVRAM Disk-Replacement </a:t>
            </a:r>
            <a:r>
              <a:rPr lang="en-US" dirty="0" smtClean="0"/>
              <a:t>eventually wins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61" y="5631631"/>
            <a:ext cx="9070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Want to remove logging and synchronous persist overheads</a:t>
            </a:r>
          </a:p>
          <a:p>
            <a:r>
              <a:rPr lang="en-US" sz="2600" i="1" dirty="0" smtClean="0">
                <a:solidFill>
                  <a:srgbClr val="FF0909"/>
                </a:solidFill>
              </a:rPr>
              <a:t>NVRAM Group </a:t>
            </a:r>
            <a:r>
              <a:rPr lang="en-US" sz="2600" i="1" dirty="0" smtClean="0">
                <a:solidFill>
                  <a:srgbClr val="FF0909"/>
                </a:solidFill>
              </a:rPr>
              <a:t>Commit</a:t>
            </a:r>
            <a:r>
              <a:rPr lang="en-US" sz="2600" b="0" i="1" dirty="0" smtClean="0">
                <a:solidFill>
                  <a:srgbClr val="FF0909"/>
                </a:solidFill>
              </a:rPr>
              <a:t> – Entire batch commits or aborts</a:t>
            </a:r>
            <a:endParaRPr lang="en-US" sz="260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355977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55976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7" name="Straight Arrow Connector 26"/>
          <p:cNvCxnSpPr/>
          <p:nvPr/>
        </p:nvCxnSpPr>
        <p:spPr bwMode="auto">
          <a:xfrm>
            <a:off x="71500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27585" y="3613445"/>
            <a:ext cx="262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635896" y="3693222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</a:t>
            </a:r>
            <a:r>
              <a:rPr lang="en-US" b="0" dirty="0" smtClean="0"/>
              <a:t>persists</a:t>
            </a:r>
            <a:r>
              <a:rPr lang="en-US" b="0" dirty="0" smtClean="0"/>
              <a:t> </a:t>
            </a:r>
            <a:r>
              <a:rPr lang="en-US" b="0" dirty="0" smtClean="0"/>
              <a:t>as log, updates persist in place</a:t>
            </a:r>
            <a:endParaRPr lang="en-US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6660232" y="4681589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65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416286" y="4473116"/>
            <a:ext cx="82990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0" i="1" dirty="0" smtClean="0">
                <a:solidFill>
                  <a:srgbClr val="FF0909"/>
                </a:solidFill>
              </a:rPr>
              <a:t>Constant number of persist barriers per batch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No centralized logging</a:t>
            </a:r>
          </a:p>
          <a:p>
            <a:r>
              <a:rPr lang="en-US" sz="2600" b="0" i="1" dirty="0" smtClean="0">
                <a:solidFill>
                  <a:srgbClr val="FF0909"/>
                </a:solidFill>
              </a:rPr>
              <a:t>Throughput high so long as batch </a:t>
            </a:r>
            <a:r>
              <a:rPr lang="en-US" sz="2600" b="0" i="1" dirty="0" err="1" smtClean="0">
                <a:solidFill>
                  <a:srgbClr val="FF0909"/>
                </a:solidFill>
              </a:rPr>
              <a:t>quiesce</a:t>
            </a:r>
            <a:r>
              <a:rPr lang="en-US" sz="2600" b="0" i="1" dirty="0" smtClean="0">
                <a:solidFill>
                  <a:srgbClr val="FF0909"/>
                </a:solidFill>
              </a:rPr>
              <a:t>/persist short</a:t>
            </a:r>
            <a:endParaRPr lang="en-US" sz="2600" b="0" i="1" dirty="0">
              <a:solidFill>
                <a:srgbClr val="FF090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1218" y="1280954"/>
            <a:ext cx="220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/>
              <a:t>Additional details in proposal</a:t>
            </a:r>
            <a:endParaRPr lang="en-US" b="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2233120" y="1772816"/>
            <a:ext cx="4563838" cy="1908212"/>
            <a:chOff x="2233120" y="1540823"/>
            <a:chExt cx="4563838" cy="2536249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223312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572000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796958" y="1540823"/>
              <a:ext cx="0" cy="253624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61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unavailable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smtClean="0"/>
              <a:t>database </a:t>
            </a:r>
            <a:r>
              <a:rPr lang="en-US" dirty="0"/>
              <a:t>on </a:t>
            </a:r>
            <a:r>
              <a:rPr lang="en-US" i="1" dirty="0"/>
              <a:t>real hardware</a:t>
            </a:r>
            <a:endParaRPr lang="en-US" dirty="0"/>
          </a:p>
          <a:p>
            <a:pPr lvl="1"/>
            <a:r>
              <a:rPr lang="en-US" dirty="0"/>
              <a:t>Log and Stores on </a:t>
            </a:r>
            <a:r>
              <a:rPr lang="en-US" dirty="0" err="1"/>
              <a:t>RAMDisk</a:t>
            </a:r>
            <a:endParaRPr lang="en-US" dirty="0"/>
          </a:p>
          <a:p>
            <a:pPr lvl="1"/>
            <a:r>
              <a:rPr lang="en-US" dirty="0"/>
              <a:t>Introduce precise delays (20ns precision using x86 RDTSCP) to model persist barrier latency</a:t>
            </a:r>
          </a:p>
          <a:p>
            <a:r>
              <a:rPr lang="en-US" dirty="0" smtClean="0"/>
              <a:t>Build </a:t>
            </a:r>
            <a:r>
              <a:rPr lang="en-US" dirty="0"/>
              <a:t>recovery mechanisms in Shore</a:t>
            </a:r>
          </a:p>
          <a:p>
            <a:pPr lvl="1"/>
            <a:r>
              <a:rPr lang="en-US" dirty="0"/>
              <a:t>Rely on dirty bit fields to </a:t>
            </a:r>
            <a:r>
              <a:rPr lang="en-US" dirty="0" smtClean="0"/>
              <a:t>track </a:t>
            </a:r>
            <a:r>
              <a:rPr lang="en-US" dirty="0"/>
              <a:t>buffer </a:t>
            </a:r>
            <a:r>
              <a:rPr lang="en-US" dirty="0" smtClean="0"/>
              <a:t>pool writes </a:t>
            </a:r>
            <a:r>
              <a:rPr lang="en-US" dirty="0"/>
              <a:t>during </a:t>
            </a:r>
            <a:r>
              <a:rPr lang="en-US" dirty="0" smtClean="0"/>
              <a:t>transaction, page latch, or 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63" y="1196752"/>
            <a:ext cx="5777074" cy="49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management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610" y="6021288"/>
            <a:ext cx="8576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Group commit necessary above 2µs but increases </a:t>
            </a:r>
            <a:r>
              <a:rPr lang="en-US" sz="2400" b="0" i="1" dirty="0" err="1" smtClean="0">
                <a:solidFill>
                  <a:srgbClr val="FF0909"/>
                </a:solidFill>
              </a:rPr>
              <a:t>xct</a:t>
            </a:r>
            <a:r>
              <a:rPr lang="en-US" sz="2400" b="0" i="1" dirty="0" smtClean="0">
                <a:solidFill>
                  <a:srgbClr val="FF0909"/>
                </a:solidFill>
              </a:rPr>
              <a:t>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94" y="3592312"/>
            <a:ext cx="2953878" cy="13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16732"/>
            <a:ext cx="6013108" cy="500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311" y="6021288"/>
            <a:ext cx="8267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Batching increases throughput with less-than-disk latencies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8204" y="2652008"/>
            <a:ext cx="24842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3µs persist barrier latency</a:t>
            </a:r>
            <a:endParaRPr lang="en-US" sz="2200" b="0" dirty="0" smtClean="0"/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Normalized to </a:t>
            </a:r>
            <a:r>
              <a:rPr lang="en-US" sz="2200" b="0" dirty="0" smtClean="0"/>
              <a:t>0µs in-place </a:t>
            </a:r>
            <a:r>
              <a:rPr lang="en-US" sz="2200" b="0" dirty="0" smtClean="0"/>
              <a:t>updates</a:t>
            </a:r>
            <a:endParaRPr lang="en-US" sz="2200" b="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3387297"/>
            <a:ext cx="3168351" cy="138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8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of Group Commit and quantitative demonstration of performance</a:t>
            </a:r>
          </a:p>
          <a:p>
            <a:pPr lvl="1"/>
            <a:r>
              <a:rPr lang="en-US" dirty="0" smtClean="0"/>
              <a:t>Data structures and concurrency management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Quantitative validation of timing model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Device lifetime and persist bandwidth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OLTP not yet optimized for NVRAM</a:t>
            </a:r>
          </a:p>
          <a:p>
            <a:r>
              <a:rPr lang="en-US" dirty="0"/>
              <a:t>M</a:t>
            </a:r>
            <a:r>
              <a:rPr lang="en-US" baseline="0" dirty="0" smtClean="0"/>
              <a:t>ethodology to evaluate</a:t>
            </a:r>
            <a:r>
              <a:rPr lang="en-US" dirty="0" smtClean="0"/>
              <a:t> unavailable devices</a:t>
            </a:r>
          </a:p>
          <a:p>
            <a:r>
              <a:rPr lang="en-US" baseline="0" dirty="0" smtClean="0"/>
              <a:t>Recovery</a:t>
            </a:r>
            <a:r>
              <a:rPr lang="en-US" dirty="0" smtClean="0"/>
              <a:t> mechanisms to avoid software overheads and persist synchronization delays</a:t>
            </a:r>
            <a:endParaRPr lang="en-US" baseline="0" dirty="0" smtClean="0"/>
          </a:p>
          <a:p>
            <a:r>
              <a:rPr lang="en-US" baseline="0" dirty="0" smtClean="0"/>
              <a:t>Consider implications </a:t>
            </a:r>
            <a:r>
              <a:rPr lang="en-US" dirty="0" smtClean="0"/>
              <a:t>of increased read latency and caching solutions (in proposal)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979" y="5589240"/>
            <a:ext cx="5235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FF0909"/>
                </a:solidFill>
              </a:rPr>
              <a:t>E</a:t>
            </a:r>
            <a:r>
              <a:rPr lang="en-US" sz="2400" b="0" i="1" dirty="0" smtClean="0">
                <a:solidFill>
                  <a:srgbClr val="FF0909"/>
                </a:solidFill>
              </a:rPr>
              <a:t>fficient barriers enable simple, high </a:t>
            </a:r>
            <a:br>
              <a:rPr lang="en-US" sz="2400" b="0" i="1" dirty="0" smtClean="0">
                <a:solidFill>
                  <a:srgbClr val="FF0909"/>
                </a:solidFill>
              </a:rPr>
            </a:br>
            <a:r>
              <a:rPr lang="en-US" sz="2400" b="0" i="1" dirty="0" smtClean="0">
                <a:solidFill>
                  <a:srgbClr val="FF0909"/>
                </a:solidFill>
              </a:rPr>
              <a:t>performance recovery management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Briefly: Flash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analytics – leveraging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fast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reads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NVRAM OLTP recovery management</a:t>
            </a:r>
          </a:p>
          <a:p>
            <a:r>
              <a:rPr lang="en-US" dirty="0" smtClean="0"/>
              <a:t>New: Persistent </a:t>
            </a:r>
            <a:r>
              <a:rPr lang="en-US" dirty="0" smtClean="0"/>
              <a:t>Memory Consistency (PMC)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Ex: data structure and consistency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than databases: recoverable data structures in </a:t>
            </a:r>
            <a:r>
              <a:rPr lang="en-US" dirty="0" smtClean="0"/>
              <a:t>NVRAM</a:t>
            </a:r>
          </a:p>
          <a:p>
            <a:pPr lvl="1"/>
            <a:r>
              <a:rPr lang="en-US" dirty="0" smtClean="0"/>
              <a:t>Various prior works </a:t>
            </a:r>
            <a:r>
              <a:rPr lang="en-US" sz="1400" dirty="0" smtClean="0"/>
              <a:t>[BPFS,  CDDS, IBM NVRAM log, </a:t>
            </a:r>
            <a:r>
              <a:rPr lang="en-US" sz="1400" dirty="0" err="1" smtClean="0"/>
              <a:t>NVHeaps</a:t>
            </a:r>
            <a:r>
              <a:rPr lang="en-US" sz="1400" dirty="0" smtClean="0"/>
              <a:t>, </a:t>
            </a:r>
            <a:r>
              <a:rPr lang="en-US" sz="1400" dirty="0" err="1" smtClean="0"/>
              <a:t>Nmemosyne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r>
              <a:rPr lang="en-US" dirty="0" smtClean="0"/>
              <a:t>Must constrain</a:t>
            </a:r>
            <a:r>
              <a:rPr lang="en-US" baseline="0" dirty="0" smtClean="0"/>
              <a:t> </a:t>
            </a:r>
            <a:r>
              <a:rPr lang="en-US" baseline="0" dirty="0" smtClean="0"/>
              <a:t>NVRAM persist</a:t>
            </a:r>
            <a:r>
              <a:rPr lang="en-US" dirty="0" smtClean="0"/>
              <a:t> order</a:t>
            </a:r>
            <a:endParaRPr lang="en-US" baseline="0" dirty="0" smtClean="0"/>
          </a:p>
          <a:p>
            <a:pPr lvl="1"/>
            <a:r>
              <a:rPr lang="en-US" baseline="0" dirty="0" smtClean="0"/>
              <a:t>DRAM – cannot control write order</a:t>
            </a:r>
          </a:p>
          <a:p>
            <a:pPr lvl="1"/>
            <a:r>
              <a:rPr lang="en-US" dirty="0" smtClean="0"/>
              <a:t>Disk</a:t>
            </a:r>
            <a:r>
              <a:rPr lang="en-US" baseline="0" dirty="0" smtClean="0"/>
              <a:t> – flush cache lines and sync. </a:t>
            </a:r>
            <a:r>
              <a:rPr lang="en-US" dirty="0" smtClean="0"/>
              <a:t> Unintuitive</a:t>
            </a:r>
            <a:endParaRPr lang="en-US" baseline="0" dirty="0" smtClean="0"/>
          </a:p>
          <a:p>
            <a:pPr lvl="1"/>
            <a:r>
              <a:rPr lang="en-US" baseline="0" dirty="0" smtClean="0"/>
              <a:t>Perform persists in program order – terrible performance!  Must persist out of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1546" y="5877272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 ordering resembles memory consistency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systems for Flash/NVRAM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Decades</a:t>
            </a:r>
            <a:r>
              <a:rPr lang="en-US" dirty="0" smtClean="0"/>
              <a:t> of research/engineering to avoid random access on disk</a:t>
            </a:r>
          </a:p>
          <a:p>
            <a:r>
              <a:rPr lang="en-US" dirty="0" smtClean="0"/>
              <a:t>Redesign/optimize database applications for most relevant storage technology</a:t>
            </a:r>
          </a:p>
          <a:p>
            <a:pPr lvl="0"/>
            <a:r>
              <a:rPr lang="en-US" b="1" baseline="0" dirty="0" smtClean="0"/>
              <a:t>Analytics (DSS) on Flash</a:t>
            </a:r>
          </a:p>
          <a:p>
            <a:pPr lvl="0"/>
            <a:r>
              <a:rPr lang="en-US" b="1" dirty="0" smtClean="0"/>
              <a:t>Transaction Processing (OLTP) on NVRAM</a:t>
            </a:r>
          </a:p>
          <a:p>
            <a:pPr lvl="0"/>
            <a:r>
              <a:rPr lang="en-US" b="1" baseline="0" dirty="0" smtClean="0"/>
              <a:t>Ongoing:</a:t>
            </a:r>
            <a:r>
              <a:rPr lang="en-US" b="1" dirty="0" smtClean="0"/>
              <a:t> Persistent Memory Consistency</a:t>
            </a:r>
          </a:p>
          <a:p>
            <a:pPr lvl="1"/>
            <a:r>
              <a:rPr lang="en-US" dirty="0" smtClean="0"/>
              <a:t>Intuitive mechanisms to enable high persist throughput and enforce proper recovery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4" y="4141626"/>
            <a:ext cx="22669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4141626"/>
            <a:ext cx="22193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-Right Arrow 4"/>
          <p:cNvSpPr/>
          <p:nvPr/>
        </p:nvSpPr>
        <p:spPr bwMode="auto">
          <a:xfrm>
            <a:off x="2807804" y="4653136"/>
            <a:ext cx="3168352" cy="936104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Consistency spectrum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CPUs/compilers like to reorder instructions</a:t>
            </a:r>
          </a:p>
          <a:p>
            <a:r>
              <a:rPr lang="en-US" dirty="0" smtClean="0"/>
              <a:t>Defines allowable memory access orders between threads</a:t>
            </a:r>
          </a:p>
          <a:p>
            <a:pPr lvl="1"/>
            <a:r>
              <a:rPr lang="en-US" dirty="0" smtClean="0"/>
              <a:t>Strict ordering (SC) intuitive, lower </a:t>
            </a:r>
            <a:r>
              <a:rPr lang="en-US" dirty="0" err="1" smtClean="0"/>
              <a:t>poerformance</a:t>
            </a:r>
            <a:endParaRPr lang="en-US" dirty="0" smtClean="0"/>
          </a:p>
          <a:p>
            <a:pPr lvl="1"/>
            <a:r>
              <a:rPr lang="en-US" dirty="0" smtClean="0"/>
              <a:t>Relaxed models difficult to reason about/program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6144" y="5955667"/>
            <a:ext cx="609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Persists require similar ordering constraints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346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</a:t>
            </a:r>
            <a:r>
              <a:rPr lang="en-US" baseline="0" dirty="0" smtClean="0"/>
              <a:t> to reorder instruction execution</a:t>
            </a:r>
          </a:p>
          <a:p>
            <a:pPr lvl="1"/>
            <a:r>
              <a:rPr lang="en-US" dirty="0" smtClean="0"/>
              <a:t>Complicates</a:t>
            </a:r>
            <a:r>
              <a:rPr lang="en-US" baseline="0" dirty="0" smtClean="0"/>
              <a:t> multi-threaded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3628" y="3778004"/>
            <a:ext cx="30603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1: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flag2 == 0: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# critical sec.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778004"/>
            <a:ext cx="3276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2: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flag2 = 1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if flag1 == 0: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# critical sec.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966" y="5733256"/>
            <a:ext cx="691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Improving performance requires user intervention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1564" y="3460938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might reorder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3798" y="3801524"/>
            <a:ext cx="774086" cy="407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368537" y="3812317"/>
            <a:ext cx="387043" cy="804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58641" y="2812866"/>
            <a:ext cx="602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flag1, flag2 initialized to 0</a:t>
            </a:r>
          </a:p>
          <a:p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(Dekker’s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without atomic RMW)</a:t>
            </a:r>
          </a:p>
        </p:txBody>
      </p:sp>
    </p:spTree>
    <p:extLst>
      <p:ext uri="{BB962C8B-B14F-4D97-AF65-F5344CB8AC3E}">
        <p14:creationId xmlns:p14="http://schemas.microsoft.com/office/powerpoint/2010/main" val="2083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r>
              <a:rPr lang="en-US" baseline="0" dirty="0" smtClean="0"/>
              <a:t> control similar to persistence</a:t>
            </a:r>
          </a:p>
          <a:p>
            <a:pPr lvl="1"/>
            <a:r>
              <a:rPr lang="en-US" dirty="0" smtClean="0"/>
              <a:t>Consistency:</a:t>
            </a:r>
            <a:r>
              <a:rPr lang="en-US" baseline="0" dirty="0" smtClean="0"/>
              <a:t> order in which stores are visible</a:t>
            </a:r>
          </a:p>
          <a:p>
            <a:pPr lvl="1"/>
            <a:r>
              <a:rPr lang="en-US" baseline="0" dirty="0" smtClean="0"/>
              <a:t>Persistence: order in which </a:t>
            </a:r>
            <a:r>
              <a:rPr lang="en-US" i="1" baseline="0" dirty="0" smtClean="0"/>
              <a:t>persists</a:t>
            </a:r>
            <a:r>
              <a:rPr lang="en-US" i="0" baseline="0" dirty="0" smtClean="0"/>
              <a:t> are</a:t>
            </a:r>
            <a:r>
              <a:rPr lang="en-US" i="0" dirty="0" smtClean="0"/>
              <a:t> </a:t>
            </a:r>
            <a:r>
              <a:rPr lang="en-US" i="0" baseline="0" dirty="0" smtClean="0"/>
              <a:t>visible</a:t>
            </a:r>
          </a:p>
          <a:p>
            <a:r>
              <a:rPr lang="en-US" dirty="0" smtClean="0"/>
              <a:t>Persist </a:t>
            </a:r>
            <a:r>
              <a:rPr lang="en-US" dirty="0" smtClean="0"/>
              <a:t>order often </a:t>
            </a:r>
            <a:r>
              <a:rPr lang="en-US" dirty="0" smtClean="0"/>
              <a:t>enforced across threads</a:t>
            </a:r>
          </a:p>
          <a:p>
            <a:pPr lvl="1"/>
            <a:r>
              <a:rPr lang="en-US" dirty="0" smtClean="0"/>
              <a:t>Leverage consistency to determine persist order</a:t>
            </a:r>
          </a:p>
          <a:p>
            <a:r>
              <a:rPr lang="en-US" i="1" dirty="0" smtClean="0"/>
              <a:t>Persistent Memory Consistency</a:t>
            </a:r>
            <a:r>
              <a:rPr lang="en-US" dirty="0" smtClean="0"/>
              <a:t>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020" y="5589240"/>
            <a:ext cx="881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Investigate PMC semantics, don’t fully explore implementations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Briefly: Flash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analytics – leveraging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fast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reads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NVRAM OLTP recovery management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New: Persistent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Memory Consistency (PMC)</a:t>
            </a:r>
          </a:p>
          <a:p>
            <a:pPr lvl="1"/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ersistent log/buffer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array</a:t>
            </a:r>
          </a:p>
          <a:p>
            <a:r>
              <a:rPr lang="en-US" dirty="0" smtClean="0"/>
              <a:t>Persistent counter marks valid end of array</a:t>
            </a:r>
          </a:p>
          <a:p>
            <a:r>
              <a:rPr lang="en-US" dirty="0" smtClean="0"/>
              <a:t>On recovery: base through counter considered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2576" y="3581523"/>
            <a:ext cx="5679604" cy="2079725"/>
            <a:chOff x="1406996" y="3432861"/>
            <a:chExt cx="5679604" cy="2079725"/>
          </a:xfrm>
        </p:grpSpPr>
        <p:sp>
          <p:nvSpPr>
            <p:cNvPr id="5" name="Rectangle 4"/>
            <p:cNvSpPr/>
            <p:nvPr/>
          </p:nvSpPr>
          <p:spPr>
            <a:xfrm>
              <a:off x="3086100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7586" y="4136521"/>
              <a:ext cx="990600" cy="9144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0" y="4136521"/>
              <a:ext cx="990600" cy="914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996" y="4188945"/>
              <a:ext cx="228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Buffer</a:t>
              </a:r>
            </a:p>
            <a:p>
              <a:pPr algn="ctr"/>
              <a:r>
                <a:rPr lang="en-US" sz="2400" dirty="0" smtClean="0"/>
                <a:t>array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861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894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27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3432861"/>
              <a:ext cx="87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5700" y="5050921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Counter = 1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148064" y="3686252"/>
            <a:ext cx="40318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1343" y="5883659"/>
            <a:ext cx="824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data must persist before counter for correct recovery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r>
              <a:rPr lang="en-US" baseline="0" dirty="0" smtClean="0"/>
              <a:t> of persist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Important</a:t>
            </a:r>
            <a:r>
              <a:rPr lang="en-US" dirty="0" smtClean="0"/>
              <a:t> optimization: </a:t>
            </a:r>
            <a:r>
              <a:rPr lang="en-US" baseline="0" dirty="0" smtClean="0"/>
              <a:t>execution</a:t>
            </a:r>
            <a:r>
              <a:rPr lang="en-US" dirty="0" smtClean="0"/>
              <a:t> </a:t>
            </a:r>
            <a:r>
              <a:rPr lang="en-US" baseline="0" dirty="0" smtClean="0"/>
              <a:t>runs ahead of persistent state via buffering</a:t>
            </a:r>
          </a:p>
          <a:p>
            <a:pPr lvl="1"/>
            <a:r>
              <a:rPr lang="en-US" dirty="0" smtClean="0"/>
              <a:t>Persists still occur in consistent order</a:t>
            </a:r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i="1" baseline="0" dirty="0" smtClean="0"/>
              <a:t>average</a:t>
            </a:r>
            <a:r>
              <a:rPr lang="en-US" baseline="0" dirty="0" smtClean="0"/>
              <a:t> persist throughput less than </a:t>
            </a:r>
            <a:r>
              <a:rPr lang="en-US" i="1" baseline="0" dirty="0" smtClean="0"/>
              <a:t>average</a:t>
            </a:r>
            <a:r>
              <a:rPr lang="en-US" dirty="0" smtClean="0"/>
              <a:t> execution rate, buffers fill</a:t>
            </a:r>
            <a:endParaRPr lang="en-US" baseline="0" dirty="0" smtClean="0"/>
          </a:p>
          <a:p>
            <a:r>
              <a:rPr lang="en-US" baseline="0" dirty="0" smtClean="0"/>
              <a:t>Persist order constraints limit persist parallelism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48" y="5625244"/>
            <a:ext cx="877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Maximize performance by minimizing persist-order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Sequential Consistency (PSC)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Persists </a:t>
            </a:r>
            <a:r>
              <a:rPr lang="en-US" sz="2800" dirty="0" smtClean="0"/>
              <a:t>occur strictly in program order, as valid interleaving of persists between threads</a:t>
            </a:r>
          </a:p>
          <a:p>
            <a:pPr lvl="0"/>
            <a:r>
              <a:rPr lang="en-US" sz="2800" dirty="0" smtClean="0"/>
              <a:t>Visibility of </a:t>
            </a:r>
            <a:r>
              <a:rPr lang="en-US" sz="2800" i="1" dirty="0" smtClean="0"/>
              <a:t>store</a:t>
            </a:r>
            <a:r>
              <a:rPr lang="en-US" sz="2800" dirty="0" smtClean="0"/>
              <a:t> and </a:t>
            </a:r>
            <a:r>
              <a:rPr lang="en-US" sz="2800" i="1" dirty="0" smtClean="0"/>
              <a:t>persist</a:t>
            </a:r>
            <a:r>
              <a:rPr lang="en-US" sz="2800" dirty="0" smtClean="0"/>
              <a:t> are atomic</a:t>
            </a:r>
            <a:endParaRPr lang="en-US" sz="2800" dirty="0" smtClean="0"/>
          </a:p>
          <a:p>
            <a:pPr lvl="1"/>
            <a:r>
              <a:rPr lang="en-US" sz="2400" dirty="0" smtClean="0"/>
              <a:t>Reaching </a:t>
            </a:r>
            <a:r>
              <a:rPr lang="en-US" sz="2400" dirty="0" smtClean="0"/>
              <a:t>instruction implies previous persists complete</a:t>
            </a:r>
          </a:p>
          <a:p>
            <a:pPr lvl="1"/>
            <a:r>
              <a:rPr lang="en-US" sz="2400" dirty="0" smtClean="0"/>
              <a:t>No barriers (ordering or sync) </a:t>
            </a:r>
            <a:r>
              <a:rPr lang="en-US" sz="2400" dirty="0" smtClean="0"/>
              <a:t>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16" y="5174032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T1:	</a:t>
            </a:r>
            <a:r>
              <a:rPr lang="en-US" sz="2800" b="0" dirty="0" smtClean="0"/>
              <a:t>P1	P2	W3		…</a:t>
            </a:r>
            <a:endParaRPr lang="en-US" sz="28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97716" y="5966120"/>
            <a:ext cx="813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T2:</a:t>
            </a:r>
            <a:r>
              <a:rPr lang="en-US" sz="2800" b="0" dirty="0"/>
              <a:t>	</a:t>
            </a:r>
            <a:r>
              <a:rPr lang="en-US" sz="2800" dirty="0" smtClean="0"/>
              <a:t>	</a:t>
            </a:r>
            <a:r>
              <a:rPr lang="en-US" sz="2800" b="0" dirty="0" smtClean="0"/>
              <a:t>…</a:t>
            </a:r>
            <a:r>
              <a:rPr lang="en-US" sz="2800" dirty="0" smtClean="0"/>
              <a:t>		</a:t>
            </a:r>
            <a:r>
              <a:rPr lang="en-US" sz="2800" b="0" dirty="0" smtClean="0"/>
              <a:t>R3	P4</a:t>
            </a:r>
            <a:r>
              <a:rPr lang="en-US" sz="2800" b="0" dirty="0"/>
              <a:t> </a:t>
            </a:r>
            <a:r>
              <a:rPr lang="en-US" sz="2800" b="0" dirty="0" smtClean="0"/>
              <a:t> </a:t>
            </a:r>
            <a:r>
              <a:rPr lang="en-US" sz="2800" b="0" dirty="0" smtClean="0">
                <a:solidFill>
                  <a:schemeClr val="bg1"/>
                </a:solidFill>
              </a:rPr>
              <a:t>sync()  </a:t>
            </a:r>
            <a:r>
              <a:rPr lang="en-US" sz="2800" b="0" dirty="0" err="1" smtClean="0"/>
              <a:t>sys_call</a:t>
            </a:r>
            <a:r>
              <a:rPr lang="en-US" sz="2800" b="0" dirty="0" smtClean="0"/>
              <a:t>()</a:t>
            </a:r>
            <a:endParaRPr lang="en-US" sz="2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4329100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P1 before P2</a:t>
            </a:r>
            <a:endParaRPr lang="en-US" b="0" dirty="0"/>
          </a:p>
        </p:txBody>
      </p:sp>
      <p:sp>
        <p:nvSpPr>
          <p:cNvPr id="8" name="Right Arrow 7"/>
          <p:cNvSpPr/>
          <p:nvPr/>
        </p:nvSpPr>
        <p:spPr bwMode="auto">
          <a:xfrm rot="2923349">
            <a:off x="3819239" y="5497197"/>
            <a:ext cx="864096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6424" y="4329100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P4 before P1, P2</a:t>
            </a:r>
            <a:endParaRPr 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370762" y="4329100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P4 before </a:t>
            </a:r>
            <a:r>
              <a:rPr lang="en-US" b="0" dirty="0" err="1" smtClean="0"/>
              <a:t>sys_call</a:t>
            </a:r>
            <a:r>
              <a:rPr lang="en-US" b="0" dirty="0" smtClean="0"/>
              <a:t>()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438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</a:t>
            </a:r>
            <a:r>
              <a:rPr lang="en-US" baseline="0" dirty="0" smtClean="0"/>
              <a:t> PSC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Persistent state lags execution state</a:t>
            </a:r>
          </a:p>
          <a:p>
            <a:pPr lvl="1"/>
            <a:r>
              <a:rPr lang="en-US" dirty="0" smtClean="0"/>
              <a:t>But persistent state always a previous interleaving</a:t>
            </a:r>
          </a:p>
          <a:p>
            <a:pPr lvl="0"/>
            <a:r>
              <a:rPr lang="en-US" dirty="0"/>
              <a:t>S</a:t>
            </a:r>
            <a:r>
              <a:rPr lang="en-US" dirty="0" smtClean="0"/>
              <a:t>ync barrier for external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16" y="5174032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T1:	</a:t>
            </a:r>
            <a:r>
              <a:rPr lang="en-US" sz="2800" b="0" dirty="0" smtClean="0"/>
              <a:t>P1	</a:t>
            </a: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P2</a:t>
            </a:r>
            <a:r>
              <a:rPr lang="en-US" sz="2800" b="0" dirty="0" smtClean="0"/>
              <a:t>	W3</a:t>
            </a:r>
            <a:endParaRPr lang="en-US" sz="2800" b="0" dirty="0"/>
          </a:p>
        </p:txBody>
      </p:sp>
      <p:sp>
        <p:nvSpPr>
          <p:cNvPr id="7" name="Right Arrow 6"/>
          <p:cNvSpPr/>
          <p:nvPr/>
        </p:nvSpPr>
        <p:spPr bwMode="auto">
          <a:xfrm rot="2923349">
            <a:off x="3819239" y="5497197"/>
            <a:ext cx="864096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716" y="5966120"/>
            <a:ext cx="8137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T2:		</a:t>
            </a:r>
            <a:r>
              <a:rPr lang="en-US" sz="2800" b="0" dirty="0" smtClean="0"/>
              <a:t>… </a:t>
            </a:r>
            <a:r>
              <a:rPr lang="en-US" sz="2800" dirty="0" smtClean="0"/>
              <a:t>		</a:t>
            </a:r>
            <a:r>
              <a:rPr lang="en-US" sz="2800" b="0" dirty="0" smtClean="0"/>
              <a:t>R3	</a:t>
            </a:r>
            <a:r>
              <a:rPr lang="en-US" sz="2800" b="0" dirty="0" smtClean="0">
                <a:solidFill>
                  <a:schemeClr val="bg1">
                    <a:lumMod val="65000"/>
                  </a:schemeClr>
                </a:solidFill>
              </a:rPr>
              <a:t>P4</a:t>
            </a:r>
            <a:r>
              <a:rPr lang="en-US" sz="2800" b="0" dirty="0"/>
              <a:t> </a:t>
            </a:r>
            <a:r>
              <a:rPr lang="en-US" sz="2800" b="0" dirty="0" smtClean="0"/>
              <a:t> </a:t>
            </a:r>
            <a:r>
              <a:rPr lang="en-US" sz="2800" b="0" dirty="0" smtClean="0">
                <a:solidFill>
                  <a:srgbClr val="FF0000"/>
                </a:solidFill>
              </a:rPr>
              <a:t>sync()</a:t>
            </a:r>
            <a:r>
              <a:rPr lang="en-US" sz="2800" b="0" dirty="0" smtClean="0"/>
              <a:t>  </a:t>
            </a:r>
            <a:r>
              <a:rPr lang="en-US" sz="2800" b="0" dirty="0" err="1" smtClean="0"/>
              <a:t>sys_call</a:t>
            </a:r>
            <a:r>
              <a:rPr lang="en-US" sz="2800" b="0" dirty="0" smtClean="0"/>
              <a:t>()</a:t>
            </a:r>
            <a:endParaRPr lang="en-US" sz="2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295986" y="4077072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At </a:t>
            </a:r>
            <a:r>
              <a:rPr lang="en-US" b="0" dirty="0" err="1" smtClean="0"/>
              <a:t>sys_call</a:t>
            </a:r>
            <a:r>
              <a:rPr lang="en-US" b="0" dirty="0" smtClean="0"/>
              <a:t>, persisted through P1</a:t>
            </a:r>
          </a:p>
          <a:p>
            <a:pPr algn="l"/>
            <a:r>
              <a:rPr lang="en-US" b="0" dirty="0" err="1" smtClean="0"/>
              <a:t>sys_call</a:t>
            </a:r>
            <a:r>
              <a:rPr lang="en-US" b="0" dirty="0" smtClean="0"/>
              <a:t> occurs before P2 persists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2060" y="5265204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Require sync before sys call</a:t>
            </a:r>
          </a:p>
        </p:txBody>
      </p:sp>
    </p:spTree>
    <p:extLst>
      <p:ext uri="{BB962C8B-B14F-4D97-AF65-F5344CB8AC3E}">
        <p14:creationId xmlns:p14="http://schemas.microsoft.com/office/powerpoint/2010/main" val="13633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PSC 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6100" y="1549900"/>
            <a:ext cx="4953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00700" y="1536837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2264" y="1412776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Buffer atomic </a:t>
            </a:r>
            <a:r>
              <a:rPr lang="en-US" sz="2400" dirty="0"/>
              <a:t>s</a:t>
            </a:r>
            <a:r>
              <a:rPr lang="en-US" sz="2400" dirty="0" smtClean="0"/>
              <a:t>egment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39840" y="1523693"/>
            <a:ext cx="189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Counter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532128" y="1376772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Persists before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4574" y="1778500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63688" y="2459797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19358" y="2488100"/>
            <a:ext cx="2122714" cy="457200"/>
            <a:chOff x="544286" y="4339046"/>
            <a:chExt cx="2122714" cy="457200"/>
          </a:xfrm>
        </p:grpSpPr>
        <p:sp>
          <p:nvSpPr>
            <p:cNvPr id="18" name="Rectangle 17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  <a:endCxn id="18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4295705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2" idx="3"/>
            <a:endCxn id="23" idx="1"/>
          </p:cNvCxnSpPr>
          <p:nvPr/>
        </p:nvCxnSpPr>
        <p:spPr>
          <a:xfrm>
            <a:off x="3886402" y="2688397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21043" y="3454751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7"/>
            <a:endCxn id="20" idx="1"/>
          </p:cNvCxnSpPr>
          <p:nvPr/>
        </p:nvCxnSpPr>
        <p:spPr>
          <a:xfrm flipV="1">
            <a:off x="4718470" y="2716700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5" idx="1"/>
          </p:cNvCxnSpPr>
          <p:nvPr/>
        </p:nvCxnSpPr>
        <p:spPr>
          <a:xfrm>
            <a:off x="7342072" y="2716700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27590" y="4157789"/>
            <a:ext cx="4480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100 byte entries</a:t>
            </a:r>
          </a:p>
          <a:p>
            <a:pPr algn="l"/>
            <a:r>
              <a:rPr lang="en-US" sz="2400" dirty="0" smtClean="0"/>
              <a:t>8 byte atomic persist</a:t>
            </a:r>
          </a:p>
          <a:p>
            <a:pPr algn="l"/>
            <a:r>
              <a:rPr lang="en-US" sz="2400" dirty="0" smtClean="0"/>
              <a:t>100ns persist</a:t>
            </a:r>
          </a:p>
          <a:p>
            <a:pPr algn="l"/>
            <a:r>
              <a:rPr lang="en-US" sz="2400" i="1" dirty="0" smtClean="0"/>
              <a:t>Can insert every 1.4</a:t>
            </a:r>
            <a:r>
              <a:rPr lang="en-US" sz="2400" i="1" dirty="0" smtClean="0">
                <a:latin typeface="Matisse ITC"/>
              </a:rPr>
              <a:t> µ</a:t>
            </a:r>
            <a:r>
              <a:rPr lang="en-US" sz="2400" i="1" dirty="0" smtClean="0">
                <a:latin typeface="+mn-lt"/>
              </a:rPr>
              <a:t>s (slow)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6371" y="5847655"/>
            <a:ext cx="845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Strict consistency requires no barriers but limits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advantage of SSDs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C:\Users\Steve\AppData\Local\Microsoft\Windows\Temporary Internet Files\Content.IE5\YQYIFPMB\MC90007862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981182" cy="297846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9692" y="1448780"/>
            <a:ext cx="59490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Data should “prefer” disk or Flash</a:t>
            </a:r>
          </a:p>
          <a:p>
            <a:pPr algn="l"/>
            <a:r>
              <a:rPr lang="en-US" sz="2200" b="0" dirty="0" smtClean="0"/>
              <a:t>Flash accelerates random access to tables</a:t>
            </a:r>
          </a:p>
          <a:p>
            <a:pPr algn="l"/>
            <a:endParaRPr lang="en-US" sz="2200" b="0" dirty="0"/>
          </a:p>
          <a:p>
            <a:pPr algn="l"/>
            <a:r>
              <a:rPr lang="en-US" sz="2200" b="0" dirty="0" smtClean="0"/>
              <a:t>Measure disk/Flash performance to determine</a:t>
            </a:r>
          </a:p>
          <a:p>
            <a:pPr algn="l"/>
            <a:r>
              <a:rPr lang="en-US" sz="2200" b="0" dirty="0" smtClean="0"/>
              <a:t>When optimal query plan shifts [ADMS ’11]</a:t>
            </a:r>
          </a:p>
        </p:txBody>
      </p:sp>
      <p:pic>
        <p:nvPicPr>
          <p:cNvPr id="1029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020844"/>
            <a:ext cx="1681658" cy="184644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4175956" y="3372772"/>
            <a:ext cx="1584176" cy="1188720"/>
          </a:xfrm>
          <a:prstGeom prst="rect">
            <a:avLst/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1: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Accessed Sequentially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75956" y="4545124"/>
            <a:ext cx="1584176" cy="1188720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Table 2: Accessed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 Randomly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8431266">
            <a:off x="3174105" y="3724270"/>
            <a:ext cx="933877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FF71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426" y="5950441"/>
            <a:ext cx="81291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1" dirty="0" smtClean="0">
                <a:solidFill>
                  <a:srgbClr val="FF0909"/>
                </a:solidFill>
              </a:rPr>
              <a:t>Coarse-grain access limits ability to leverage fast random reads</a:t>
            </a:r>
            <a:endParaRPr lang="en-US" sz="2200" b="0" i="1" dirty="0">
              <a:solidFill>
                <a:srgbClr val="FF0909"/>
              </a:solidFill>
            </a:endParaRPr>
          </a:p>
        </p:txBody>
      </p:sp>
      <p:pic>
        <p:nvPicPr>
          <p:cNvPr id="25602" name="Picture 2" descr="http://storagemojo.com/wp-content/uploads/2008/01/fusionio_car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523" y="3933056"/>
            <a:ext cx="2421449" cy="1861871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 bwMode="auto">
          <a:xfrm rot="953861">
            <a:off x="5808505" y="4837447"/>
            <a:ext cx="822660" cy="468052"/>
          </a:xfrm>
          <a:prstGeom prst="rightArrow">
            <a:avLst>
              <a:gd name="adj1" fmla="val 34225"/>
              <a:gd name="adj2" fmla="val 50000"/>
            </a:avLst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 Order (LPO)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Remove unnecessary cross-thread ordering</a:t>
            </a:r>
          </a:p>
          <a:p>
            <a:r>
              <a:rPr lang="en-US" sz="2800" dirty="0" smtClean="0"/>
              <a:t>Single threaded operation resembles </a:t>
            </a:r>
            <a:r>
              <a:rPr lang="en-US" sz="2800" dirty="0" smtClean="0"/>
              <a:t>buffered PSC</a:t>
            </a:r>
          </a:p>
          <a:p>
            <a:pPr lvl="1"/>
            <a:r>
              <a:rPr lang="en-US" sz="2400" dirty="0" smtClean="0"/>
              <a:t>Requires sync to delay until all persists complete</a:t>
            </a:r>
          </a:p>
          <a:p>
            <a:r>
              <a:rPr lang="en-US" sz="2800" dirty="0" smtClean="0"/>
              <a:t>persists to single address ordered (without barriers)</a:t>
            </a:r>
            <a:endParaRPr lang="en-US" sz="2800" dirty="0" smtClean="0"/>
          </a:p>
          <a:p>
            <a:r>
              <a:rPr lang="en-US" sz="2800" dirty="0" smtClean="0"/>
              <a:t>Enforcing order across </a:t>
            </a:r>
            <a:r>
              <a:rPr lang="en-US" sz="2800" dirty="0" smtClean="0"/>
              <a:t>threads requires barrier</a:t>
            </a:r>
            <a:endParaRPr lang="en-US" sz="2800" i="1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ata sharing implies persist order</a:t>
            </a:r>
          </a:p>
          <a:p>
            <a:pPr lvl="1"/>
            <a:r>
              <a:rPr lang="en-US" sz="2400" dirty="0" smtClean="0"/>
              <a:t>Inserted barrier: all persists after the barrier must occur after any previous persists the thread </a:t>
            </a:r>
            <a:r>
              <a:rPr lang="en-US" sz="2400" i="1" dirty="0" smtClean="0"/>
              <a:t>observed according to the consistency model</a:t>
            </a:r>
            <a:r>
              <a:rPr lang="en-US" sz="2400" dirty="0" smtClean="0"/>
              <a:t> (simpler than in proposal)</a:t>
            </a:r>
          </a:p>
          <a:p>
            <a:pPr lvl="1"/>
            <a:r>
              <a:rPr lang="en-US" sz="2400" dirty="0" smtClean="0"/>
              <a:t>Simplest implementation: thread delays until outstanding persists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16" y="189766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T1:	</a:t>
            </a:r>
            <a:r>
              <a:rPr lang="en-US" sz="2800" b="0" dirty="0" smtClean="0"/>
              <a:t>P1	P2	W3</a:t>
            </a:r>
            <a:endParaRPr lang="en-US" sz="2800" b="0" dirty="0"/>
          </a:p>
        </p:txBody>
      </p:sp>
      <p:sp>
        <p:nvSpPr>
          <p:cNvPr id="6" name="Right Arrow 5"/>
          <p:cNvSpPr/>
          <p:nvPr/>
        </p:nvSpPr>
        <p:spPr bwMode="auto">
          <a:xfrm rot="2923349">
            <a:off x="3819239" y="2220833"/>
            <a:ext cx="864096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16" y="2689756"/>
            <a:ext cx="7087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T2:				</a:t>
            </a:r>
            <a:r>
              <a:rPr lang="en-US" sz="2800" b="0" dirty="0" smtClean="0"/>
              <a:t>R3	</a:t>
            </a:r>
            <a:r>
              <a:rPr lang="en-US" sz="2800" b="0" dirty="0" smtClean="0">
                <a:solidFill>
                  <a:schemeClr val="bg1"/>
                </a:solidFill>
              </a:rPr>
              <a:t>barrier</a:t>
            </a:r>
            <a:r>
              <a:rPr lang="en-US" sz="2800" b="0" dirty="0" smtClean="0"/>
              <a:t>	P4</a:t>
            </a:r>
            <a:endParaRPr lang="en-US" sz="2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647697" y="3568948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P4 not ordered after P1, P2</a:t>
            </a:r>
          </a:p>
          <a:p>
            <a:pPr algn="l"/>
            <a:r>
              <a:rPr lang="en-US" sz="2400" b="0" dirty="0" smtClean="0"/>
              <a:t>Violates SC</a:t>
            </a:r>
          </a:p>
          <a:p>
            <a:pPr algn="l"/>
            <a:endParaRPr lang="en-US" sz="2400" b="0" dirty="0" smtClean="0"/>
          </a:p>
          <a:p>
            <a:pPr algn="l"/>
            <a:r>
              <a:rPr lang="en-US" sz="2400" b="0" dirty="0" smtClean="0"/>
              <a:t>Persistent state may not match</a:t>
            </a:r>
            <a:br>
              <a:rPr lang="en-US" sz="2400" b="0" dirty="0" smtClean="0"/>
            </a:br>
            <a:r>
              <a:rPr lang="en-US" sz="2400" b="0" dirty="0" smtClean="0"/>
              <a:t>any memory order produced</a:t>
            </a:r>
            <a:br>
              <a:rPr lang="en-US" sz="2400" b="0" dirty="0" smtClean="0"/>
            </a:br>
            <a:r>
              <a:rPr lang="en-US" sz="2400" b="0" dirty="0" smtClean="0"/>
              <a:t>by the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38947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716" y="1897668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T1:	</a:t>
            </a:r>
            <a:r>
              <a:rPr lang="en-US" sz="2800" b="0" dirty="0" smtClean="0"/>
              <a:t>P1	P2	W3</a:t>
            </a:r>
            <a:endParaRPr lang="en-US" sz="2800" b="0" dirty="0"/>
          </a:p>
        </p:txBody>
      </p:sp>
      <p:sp>
        <p:nvSpPr>
          <p:cNvPr id="6" name="Right Arrow 5"/>
          <p:cNvSpPr/>
          <p:nvPr/>
        </p:nvSpPr>
        <p:spPr bwMode="auto">
          <a:xfrm rot="2923349">
            <a:off x="3819239" y="2220833"/>
            <a:ext cx="864096" cy="400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16" y="2689756"/>
            <a:ext cx="7087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T2:				</a:t>
            </a:r>
            <a:r>
              <a:rPr lang="en-US" sz="2800" b="0" dirty="0" smtClean="0"/>
              <a:t>R3	</a:t>
            </a:r>
            <a:r>
              <a:rPr lang="en-US" sz="2800" b="0" dirty="0" smtClean="0">
                <a:solidFill>
                  <a:srgbClr val="FF0000"/>
                </a:solidFill>
              </a:rPr>
              <a:t>barrier	</a:t>
            </a:r>
            <a:r>
              <a:rPr lang="en-US" sz="2800" b="0" dirty="0" smtClean="0"/>
              <a:t>P4</a:t>
            </a:r>
            <a:endParaRPr lang="en-US" sz="2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647697" y="3568948"/>
            <a:ext cx="4548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/>
              <a:t>P4 must occur after any</a:t>
            </a:r>
            <a:br>
              <a:rPr lang="en-US" sz="2400" b="0" dirty="0" smtClean="0"/>
            </a:br>
            <a:r>
              <a:rPr lang="en-US" sz="2400" b="0" dirty="0" smtClean="0"/>
              <a:t>dependences through R3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 smtClean="0"/>
              <a:t>P4 now necessarily after P1, P2</a:t>
            </a:r>
          </a:p>
        </p:txBody>
      </p:sp>
    </p:spTree>
    <p:extLst>
      <p:ext uri="{BB962C8B-B14F-4D97-AF65-F5344CB8AC3E}">
        <p14:creationId xmlns:p14="http://schemas.microsoft.com/office/powerpoint/2010/main" val="20666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LPO</a:t>
            </a:r>
            <a:r>
              <a:rPr lang="en-US" dirty="0"/>
              <a:t> </a:t>
            </a:r>
            <a:r>
              <a:rPr lang="en-US" dirty="0" smtClean="0"/>
              <a:t>persist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89003" y="2309209"/>
            <a:ext cx="2122714" cy="457200"/>
            <a:chOff x="544286" y="4339046"/>
            <a:chExt cx="2122714" cy="457200"/>
          </a:xfrm>
        </p:grpSpPr>
        <p:sp>
          <p:nvSpPr>
            <p:cNvPr id="6" name="Rectangle 5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6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44673" y="2337512"/>
            <a:ext cx="2122714" cy="457200"/>
            <a:chOff x="544286" y="4339046"/>
            <a:chExt cx="2122714" cy="457200"/>
          </a:xfrm>
        </p:grpSpPr>
        <p:sp>
          <p:nvSpPr>
            <p:cNvPr id="12" name="Rectangle 11"/>
            <p:cNvSpPr/>
            <p:nvPr/>
          </p:nvSpPr>
          <p:spPr>
            <a:xfrm>
              <a:off x="217170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2550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286" y="4339046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>
              <a:off x="1039586" y="4567646"/>
              <a:ext cx="31296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3"/>
              <a:endCxn id="12" idx="1"/>
            </p:cNvCxnSpPr>
            <p:nvPr/>
          </p:nvCxnSpPr>
          <p:spPr>
            <a:xfrm>
              <a:off x="1847850" y="4567646"/>
              <a:ext cx="32385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4421020" y="330416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" idx="3"/>
            <a:endCxn id="17" idx="1"/>
          </p:cNvCxnSpPr>
          <p:nvPr/>
        </p:nvCxnSpPr>
        <p:spPr>
          <a:xfrm>
            <a:off x="4011717" y="2537809"/>
            <a:ext cx="481838" cy="8371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946358" y="3304163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9" idx="2"/>
          </p:cNvCxnSpPr>
          <p:nvPr/>
        </p:nvCxnSpPr>
        <p:spPr>
          <a:xfrm>
            <a:off x="4916320" y="3545826"/>
            <a:ext cx="3030038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7467387" y="2566112"/>
            <a:ext cx="551506" cy="80883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2"/>
          </p:cNvCxnSpPr>
          <p:nvPr/>
        </p:nvCxnSpPr>
        <p:spPr>
          <a:xfrm>
            <a:off x="1418740" y="3545826"/>
            <a:ext cx="30022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5596" y="3299809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7"/>
            <a:endCxn id="14" idx="1"/>
          </p:cNvCxnSpPr>
          <p:nvPr/>
        </p:nvCxnSpPr>
        <p:spPr>
          <a:xfrm flipV="1">
            <a:off x="4843785" y="2566112"/>
            <a:ext cx="500888" cy="80883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68842" y="4037002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FF0000"/>
                </a:solidFill>
              </a:rPr>
              <a:t>Single-thread constraint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5190773" y="3100898"/>
            <a:ext cx="401550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26954" y="5337212"/>
            <a:ext cx="869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Allows buffer data from multiple threads to persist concurrently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1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persist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persists before associated counter</a:t>
            </a:r>
          </a:p>
          <a:p>
            <a:r>
              <a:rPr lang="en-US" dirty="0" smtClean="0"/>
              <a:t>Counters persist in-order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12595" y="3045397"/>
            <a:ext cx="2446201" cy="2147799"/>
            <a:chOff x="2636339" y="397281"/>
            <a:chExt cx="2446201" cy="2147799"/>
          </a:xfrm>
        </p:grpSpPr>
        <p:grpSp>
          <p:nvGrpSpPr>
            <p:cNvPr id="6" name="Group 5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0" idx="3"/>
                <a:endCxn id="7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3"/>
                <a:endCxn id="7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8" idx="3"/>
            <a:endCxn id="7" idx="3"/>
          </p:cNvCxnSpPr>
          <p:nvPr/>
        </p:nvCxnSpPr>
        <p:spPr>
          <a:xfrm>
            <a:off x="250789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510175" y="3045397"/>
            <a:ext cx="2446201" cy="2147799"/>
            <a:chOff x="2636339" y="397281"/>
            <a:chExt cx="2446201" cy="2147799"/>
          </a:xfrm>
        </p:grpSpPr>
        <p:grpSp>
          <p:nvGrpSpPr>
            <p:cNvPr id="15" name="Group 14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9" idx="3"/>
                <a:endCxn id="16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3"/>
                <a:endCxn id="16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>
            <a:stCxn id="17" idx="3"/>
            <a:endCxn id="16" idx="3"/>
          </p:cNvCxnSpPr>
          <p:nvPr/>
        </p:nvCxnSpPr>
        <p:spPr>
          <a:xfrm>
            <a:off x="6005475" y="4532433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6" idx="4"/>
          </p:cNvCxnSpPr>
          <p:nvPr/>
        </p:nvCxnSpPr>
        <p:spPr>
          <a:xfrm>
            <a:off x="4386261" y="5122415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21995" y="47098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6"/>
            <a:endCxn id="7" idx="4"/>
          </p:cNvCxnSpPr>
          <p:nvPr/>
        </p:nvCxnSpPr>
        <p:spPr>
          <a:xfrm>
            <a:off x="1517295" y="4951533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51367" y="6027675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one barrier per insert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persists to counter values</a:t>
            </a:r>
          </a:p>
          <a:p>
            <a:r>
              <a:rPr lang="en-US" dirty="0" smtClean="0"/>
              <a:t>Requires all counter dependencies satisfied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73236" y="4849238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75656" y="3032956"/>
            <a:ext cx="4336278" cy="2344877"/>
            <a:chOff x="2636339" y="397281"/>
            <a:chExt cx="4336278" cy="2344877"/>
          </a:xfrm>
        </p:grpSpPr>
        <p:sp>
          <p:nvSpPr>
            <p:cNvPr id="7" name="Rectangle 6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  <a:endCxn id="12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12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5739399" y="5136170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  <a:endCxn id="12" idx="3"/>
          </p:cNvCxnSpPr>
          <p:nvPr/>
        </p:nvCxnSpPr>
        <p:spPr>
          <a:xfrm>
            <a:off x="1970956" y="4519992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973236" y="3032956"/>
            <a:ext cx="2059704" cy="2318681"/>
            <a:chOff x="2636339" y="397281"/>
            <a:chExt cx="2059704" cy="2318681"/>
          </a:xfrm>
        </p:grpSpPr>
        <p:sp>
          <p:nvSpPr>
            <p:cNvPr id="15" name="Rectangle 14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3"/>
              <a:endCxn id="20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20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6960405" y="5109974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5" idx="3"/>
            <a:endCxn id="20" idx="3"/>
          </p:cNvCxnSpPr>
          <p:nvPr/>
        </p:nvCxnSpPr>
        <p:spPr>
          <a:xfrm>
            <a:off x="5468536" y="4519992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4074" y="6027675"/>
            <a:ext cx="451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Critical path: bounded constant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naïve</a:t>
            </a:r>
            <a:r>
              <a:rPr lang="en-US" dirty="0" smtClean="0"/>
              <a:t> implementation, measure persist critical path of simple data structures</a:t>
            </a:r>
          </a:p>
          <a:p>
            <a:pPr lvl="1"/>
            <a:r>
              <a:rPr lang="en-US" dirty="0" smtClean="0"/>
              <a:t>Is persist the bottleneck for each model?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OLTP/Shore-MT</a:t>
            </a:r>
          </a:p>
          <a:p>
            <a:pPr lvl="1"/>
            <a:r>
              <a:rPr lang="en-US" dirty="0" smtClean="0"/>
              <a:t>Batching (from OLTP design)</a:t>
            </a:r>
          </a:p>
          <a:p>
            <a:r>
              <a:rPr lang="en-US" dirty="0" smtClean="0"/>
              <a:t>New consistency models </a:t>
            </a:r>
            <a:r>
              <a:rPr lang="en-US" smtClean="0"/>
              <a:t>when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028" name="Picture 4" descr="File:Flash cell structur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1358770"/>
            <a:ext cx="6264696" cy="46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8582" y="2300096"/>
            <a:ext cx="43300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dirty="0" smtClean="0"/>
              <a:t>New durable storage popularized</a:t>
            </a:r>
          </a:p>
          <a:p>
            <a:pPr algn="l"/>
            <a:r>
              <a:rPr lang="en-US" sz="2200" b="0" dirty="0" smtClean="0"/>
              <a:t>by  mobile devices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State stored in floating gate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Variable charge stored in</a:t>
            </a:r>
          </a:p>
          <a:p>
            <a:pPr algn="l"/>
            <a:r>
              <a:rPr lang="en-US" sz="2200" b="0" dirty="0" smtClean="0"/>
              <a:t>gate allows Multi-Level</a:t>
            </a:r>
          </a:p>
          <a:p>
            <a:pPr algn="l"/>
            <a:r>
              <a:rPr lang="en-US" sz="2200" b="0" dirty="0" smtClean="0"/>
              <a:t>Cells (MLC)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Limited write endurance</a:t>
            </a:r>
            <a:endParaRPr lang="en-US" sz="22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7226029" y="5499230"/>
            <a:ext cx="1558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Image: Wikipedia</a:t>
            </a:r>
            <a:endParaRPr lang="en-US"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72974" y="5883659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Flash now popular for high performance enterprise storage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memory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71837" y="1374552"/>
          <a:ext cx="6000327" cy="234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23"/>
                <a:gridCol w="2096795"/>
                <a:gridCol w="2000109"/>
              </a:tblGrid>
              <a:tr h="488719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WD 10Krpm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OCZ </a:t>
                      </a:r>
                      <a:r>
                        <a:rPr lang="en-US" dirty="0" err="1" smtClean="0"/>
                        <a:t>RevoDrive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Seq.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190MB/s</a:t>
                      </a:r>
                      <a:endParaRPr lang="en-US" dirty="0"/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Random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10ms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909"/>
                          </a:solidFill>
                        </a:rPr>
                        <a:t>90µs</a:t>
                      </a:r>
                      <a:endParaRPr lang="en-US" dirty="0">
                        <a:solidFill>
                          <a:srgbClr val="FF0909"/>
                        </a:solidFill>
                      </a:endParaRPr>
                    </a:p>
                  </a:txBody>
                  <a:tcPr/>
                </a:tc>
              </a:tr>
              <a:tr h="4634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$/GB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0643" y="3917374"/>
            <a:ext cx="70855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much lower read latency than disk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Flash eliminates performance difference</a:t>
            </a:r>
            <a:br>
              <a:rPr lang="en-US" sz="2800" b="0" dirty="0" smtClean="0"/>
            </a:br>
            <a:r>
              <a:rPr lang="en-US" sz="2800" b="0" dirty="0" smtClean="0"/>
              <a:t>between random and sequential accesses</a:t>
            </a:r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800" b="0" dirty="0" smtClean="0"/>
              <a:t>Current DBMS optimized for disk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6240" y="1412776"/>
            <a:ext cx="79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/>
              <a:t>2011</a:t>
            </a:r>
            <a:br>
              <a:rPr lang="en-US" sz="1400" b="0" dirty="0" smtClean="0"/>
            </a:br>
            <a:r>
              <a:rPr lang="en-US" sz="1400" b="0" dirty="0" smtClean="0"/>
              <a:t>devices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7637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NVRAM for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Databases designed for disk limit performance with NVRAM</a:t>
            </a:r>
          </a:p>
          <a:p>
            <a:pPr lvl="1"/>
            <a:r>
              <a:rPr lang="en-US" sz="2400" dirty="0" smtClean="0"/>
              <a:t>Disk optimizations impose unnecessary overheads</a:t>
            </a:r>
          </a:p>
          <a:p>
            <a:r>
              <a:rPr lang="en-US" dirty="0" smtClean="0"/>
              <a:t>NVRAM presents own set of obstacles</a:t>
            </a:r>
          </a:p>
          <a:p>
            <a:pPr lvl="1"/>
            <a:r>
              <a:rPr lang="en-US" sz="2400" i="1" dirty="0" smtClean="0"/>
              <a:t>Persist barriers</a:t>
            </a:r>
            <a:r>
              <a:rPr lang="en-US" sz="2400" dirty="0" smtClean="0"/>
              <a:t> to ensure proper recovery introduce delays</a:t>
            </a:r>
          </a:p>
          <a:p>
            <a:pPr lvl="1"/>
            <a:r>
              <a:rPr lang="en-US" sz="2400" dirty="0" smtClean="0"/>
              <a:t>Greater-than-DRAM read latency lengthens read stalls</a:t>
            </a:r>
          </a:p>
          <a:p>
            <a:r>
              <a:rPr lang="en-US" sz="2800" dirty="0" smtClean="0"/>
              <a:t>I provide NVRAM evaluation methodology and new recovery mechanisms [VLDB submission]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114" y="5697252"/>
            <a:ext cx="762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New designs improve</a:t>
            </a:r>
            <a:r>
              <a:rPr lang="en-US" sz="2800" b="0" i="1" dirty="0" smtClean="0">
                <a:solidFill>
                  <a:srgbClr val="FF0909"/>
                </a:solidFill>
              </a:rPr>
              <a:t> </a:t>
            </a:r>
            <a:r>
              <a:rPr lang="en-US" sz="2800" b="0" i="1" dirty="0" smtClean="0">
                <a:solidFill>
                  <a:srgbClr val="FF0909"/>
                </a:solidFill>
              </a:rPr>
              <a:t>throughput and </a:t>
            </a:r>
            <a:r>
              <a:rPr lang="en-US" sz="2800" b="0" i="1" dirty="0" smtClean="0">
                <a:solidFill>
                  <a:srgbClr val="FF0909"/>
                </a:solidFill>
              </a:rPr>
              <a:t>recovery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query plans unchanged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8132" name="Picture 4" descr="C:\Users\Steve\AppData\Local\Microsoft\Windows\Temporary Internet Files\Content.IE5\L0EU03D8\MC9000788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00" y="1052736"/>
            <a:ext cx="2581275" cy="3152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86" y="2780928"/>
            <a:ext cx="7491153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Flash gives better performance, but…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Query plans do not need to be changed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Using commercial DBMS – IBM DB2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0.9% of scan </a:t>
            </a:r>
            <a:r>
              <a:rPr lang="en-US" sz="2500" b="0" dirty="0" err="1" smtClean="0"/>
              <a:t>selectivities</a:t>
            </a:r>
            <a:r>
              <a:rPr lang="en-US" sz="2500" b="0" dirty="0" smtClean="0"/>
              <a:t> change access path</a:t>
            </a:r>
          </a:p>
          <a:p>
            <a:pPr marL="635000" lvl="1" indent="-177800" algn="l">
              <a:buFont typeface="Arial" pitchFamily="34" charset="0"/>
              <a:buChar char="•"/>
            </a:pPr>
            <a:r>
              <a:rPr lang="en-US" sz="2500" b="0" dirty="0" smtClean="0"/>
              <a:t>Join choice matters on disk, but not on Flash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500" b="0" dirty="0" smtClean="0"/>
              <a:t>Intelligent layout does not depend on query opt.</a:t>
            </a:r>
          </a:p>
          <a:p>
            <a:pPr marL="635000" lvl="1" indent="-177800" algn="l">
              <a:buFont typeface="Arial" pitchFamily="34" charset="0"/>
              <a:buChar char="•"/>
            </a:pPr>
            <a:endParaRPr lang="en-US" sz="2500" b="0" dirty="0" smtClean="0"/>
          </a:p>
        </p:txBody>
      </p:sp>
    </p:spTree>
    <p:extLst>
      <p:ext uri="{BB962C8B-B14F-4D97-AF65-F5344CB8AC3E}">
        <p14:creationId xmlns:p14="http://schemas.microsoft.com/office/powerpoint/2010/main" val="237443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Experimental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two key aspects of query plans</a:t>
            </a:r>
          </a:p>
          <a:p>
            <a:pPr lvl="1"/>
            <a:r>
              <a:rPr lang="en-US" dirty="0" smtClean="0"/>
              <a:t>Access paths (scan type)</a:t>
            </a:r>
          </a:p>
          <a:p>
            <a:pPr lvl="1"/>
            <a:r>
              <a:rPr lang="en-US" dirty="0" smtClean="0"/>
              <a:t>Join type</a:t>
            </a:r>
          </a:p>
          <a:p>
            <a:r>
              <a:rPr lang="en-US" dirty="0" smtClean="0"/>
              <a:t>Force specific query plans and measure </a:t>
            </a:r>
            <a:r>
              <a:rPr lang="en-US" i="1" dirty="0" smtClean="0"/>
              <a:t>actual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Determine performance difference between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DB2</a:t>
            </a:r>
            <a:r>
              <a:rPr lang="en-US" baseline="0" dirty="0" smtClean="0"/>
              <a:t> v9.7</a:t>
            </a:r>
          </a:p>
          <a:p>
            <a:r>
              <a:rPr lang="en-US" dirty="0" smtClean="0"/>
              <a:t>Intel core 2 (dual core)</a:t>
            </a:r>
          </a:p>
          <a:p>
            <a:r>
              <a:rPr lang="en-US" dirty="0" smtClean="0"/>
              <a:t>2GB memory</a:t>
            </a:r>
            <a:endParaRPr lang="en-US" baseline="0" dirty="0" smtClean="0"/>
          </a:p>
          <a:p>
            <a:r>
              <a:rPr lang="en-US" dirty="0" smtClean="0"/>
              <a:t>Disk: WD </a:t>
            </a:r>
            <a:r>
              <a:rPr lang="en-US" dirty="0" err="1" smtClean="0"/>
              <a:t>VelociRaptor</a:t>
            </a:r>
            <a:r>
              <a:rPr lang="en-US" dirty="0" smtClean="0"/>
              <a:t> 10Krpm drive</a:t>
            </a:r>
          </a:p>
          <a:p>
            <a:r>
              <a:rPr lang="en-US" dirty="0" smtClean="0"/>
              <a:t>Flash: OCZ </a:t>
            </a:r>
            <a:r>
              <a:rPr lang="en-US" dirty="0" err="1" smtClean="0"/>
              <a:t>RevoDrive</a:t>
            </a:r>
            <a:r>
              <a:rPr lang="en-US" dirty="0" smtClean="0"/>
              <a:t> </a:t>
            </a:r>
            <a:r>
              <a:rPr lang="en-US" dirty="0" err="1" smtClean="0"/>
              <a:t>PCIe</a:t>
            </a:r>
            <a:endParaRPr lang="en-US" dirty="0" smtClean="0"/>
          </a:p>
          <a:p>
            <a:r>
              <a:rPr lang="en-US" dirty="0" smtClean="0"/>
              <a:t>Wisconsin Benchmark schema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5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97128" y="5841268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Relation scan: high selectivity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0929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46964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14" idx="1"/>
          </p:cNvCxnSpPr>
          <p:nvPr/>
        </p:nvCxnSpPr>
        <p:spPr bwMode="auto">
          <a:xfrm>
            <a:off x="2303748" y="2636912"/>
            <a:ext cx="2556284" cy="194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19" idx="1"/>
          </p:cNvCxnSpPr>
          <p:nvPr/>
        </p:nvCxnSpPr>
        <p:spPr bwMode="auto">
          <a:xfrm>
            <a:off x="2303748" y="2636912"/>
            <a:ext cx="2556284" cy="11341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27" idx="1"/>
          </p:cNvCxnSpPr>
          <p:nvPr/>
        </p:nvCxnSpPr>
        <p:spPr bwMode="auto">
          <a:xfrm>
            <a:off x="2339752" y="2636912"/>
            <a:ext cx="2520280" cy="2450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04905" y="584126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Index scan: low selectivity</a:t>
            </a:r>
            <a:endParaRPr lang="en-US" b="0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2331720" y="2636520"/>
            <a:ext cx="2484120" cy="2423160"/>
          </a:xfrm>
          <a:custGeom>
            <a:avLst/>
            <a:gdLst>
              <a:gd name="connsiteX0" fmla="*/ 0 w 2484120"/>
              <a:gd name="connsiteY0" fmla="*/ 0 h 2423160"/>
              <a:gd name="connsiteX1" fmla="*/ 1097280 w 2484120"/>
              <a:gd name="connsiteY1" fmla="*/ 365760 h 2423160"/>
              <a:gd name="connsiteX2" fmla="*/ 1767840 w 2484120"/>
              <a:gd name="connsiteY2" fmla="*/ 1600200 h 2423160"/>
              <a:gd name="connsiteX3" fmla="*/ 2484120 w 2484120"/>
              <a:gd name="connsiteY3" fmla="*/ 2423160 h 2423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4120" h="2423160">
                <a:moveTo>
                  <a:pt x="0" y="0"/>
                </a:moveTo>
                <a:cubicBezTo>
                  <a:pt x="401320" y="49530"/>
                  <a:pt x="802640" y="99060"/>
                  <a:pt x="1097280" y="365760"/>
                </a:cubicBezTo>
                <a:cubicBezTo>
                  <a:pt x="1391920" y="632460"/>
                  <a:pt x="1536700" y="1257300"/>
                  <a:pt x="1767840" y="1600200"/>
                </a:cubicBezTo>
                <a:cubicBezTo>
                  <a:pt x="1998980" y="1943100"/>
                  <a:pt x="2241550" y="2183130"/>
                  <a:pt x="2484120" y="242316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9372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8648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3" name="TextBox 52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843808" y="1664804"/>
            <a:ext cx="928216" cy="369332"/>
            <a:chOff x="2843808" y="1664804"/>
            <a:chExt cx="928216" cy="369332"/>
          </a:xfrm>
        </p:grpSpPr>
        <p:sp>
          <p:nvSpPr>
            <p:cNvPr id="34" name="Oval 33"/>
            <p:cNvSpPr/>
            <p:nvPr/>
          </p:nvSpPr>
          <p:spPr bwMode="auto">
            <a:xfrm>
              <a:off x="2843808" y="1772816"/>
              <a:ext cx="216024" cy="2160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4629" y="1664804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/>
                <a:t>{5;10}</a:t>
              </a:r>
              <a:endParaRPr lang="en-US" sz="1800" b="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4629" y="205155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{17;7}</a:t>
            </a:r>
            <a:endParaRPr lang="en-US" sz="1800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2984629" y="23848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{10;1}</a:t>
            </a:r>
            <a:endParaRPr lang="en-US" sz="1800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2995712" y="27089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{17;5}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6582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55112E-17 L -3.05556E-6 0.1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0.1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347 L -3.05556E-6 -0.05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3.05556E-6 -0.047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92 L -4.44444E-6 -0.04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2" grpId="0" animBg="1"/>
      <p:bldP spid="43" grpId="0"/>
      <p:bldP spid="46" grpId="0"/>
      <p:bldP spid="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DB2 access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3608" y="328498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59732" y="4653136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59732" y="3284984"/>
            <a:ext cx="288032" cy="8280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59732" y="2024844"/>
            <a:ext cx="288032" cy="828092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5" descr="http://www.pcguide.com/ref/hdd/z_ibm_ultrastar36z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156" y="2600908"/>
            <a:ext cx="2257722" cy="247895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 flipV="1">
            <a:off x="4860032" y="198884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860032" y="217686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4860032" y="255290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4860032" y="2740924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4860032" y="292894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4860032" y="311696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4860032" y="330498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V="1">
            <a:off x="4860032" y="3493008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V="1">
            <a:off x="4860032" y="3681029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V="1">
            <a:off x="4860032" y="3869050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V="1">
            <a:off x="4860032" y="236488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V="1">
            <a:off x="4860032" y="4057071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V="1">
            <a:off x="4860032" y="4245092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V="1">
            <a:off x="4860032" y="4433113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V="1">
            <a:off x="4860032" y="4621134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V="1">
            <a:off x="4860032" y="4809155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V="1">
            <a:off x="4860032" y="4997176"/>
            <a:ext cx="900100" cy="180020"/>
          </a:xfrm>
          <a:prstGeom prst="rect">
            <a:avLst/>
          </a:prstGeom>
          <a:solidFill>
            <a:srgbClr val="CED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V="1">
            <a:off x="4860032" y="5185197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V="1">
            <a:off x="4860032" y="5373216"/>
            <a:ext cx="900100" cy="1800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1331640" y="3284984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3969060"/>
            <a:ext cx="288032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610573" y="342493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 bwMode="auto">
          <a:xfrm flipV="1">
            <a:off x="827584" y="2636912"/>
            <a:ext cx="1476164" cy="8640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2843808" y="1772816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43808" y="2120855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43808" y="2468894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843808" y="2816932"/>
            <a:ext cx="216024" cy="21602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44666" y="13767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Rowids</a:t>
            </a:r>
            <a:endParaRPr lang="en-US" b="0" dirty="0"/>
          </a:p>
        </p:txBody>
      </p:sp>
      <p:cxnSp>
        <p:nvCxnSpPr>
          <p:cNvPr id="47" name="Straight Arrow Connector 46"/>
          <p:cNvCxnSpPr>
            <a:stCxn id="34" idx="6"/>
            <a:endCxn id="14" idx="1"/>
          </p:cNvCxnSpPr>
          <p:nvPr/>
        </p:nvCxnSpPr>
        <p:spPr bwMode="auto">
          <a:xfrm>
            <a:off x="3059832" y="1880828"/>
            <a:ext cx="1800200" cy="950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5" idx="6"/>
            <a:endCxn id="19" idx="1"/>
          </p:cNvCxnSpPr>
          <p:nvPr/>
        </p:nvCxnSpPr>
        <p:spPr bwMode="auto">
          <a:xfrm>
            <a:off x="3059832" y="2228867"/>
            <a:ext cx="1800200" cy="1542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" idx="6"/>
            <a:endCxn id="27" idx="1"/>
          </p:cNvCxnSpPr>
          <p:nvPr/>
        </p:nvCxnSpPr>
        <p:spPr bwMode="auto">
          <a:xfrm>
            <a:off x="3059832" y="2576906"/>
            <a:ext cx="1800200" cy="2510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42" idx="6"/>
            <a:endCxn id="27" idx="1"/>
          </p:cNvCxnSpPr>
          <p:nvPr/>
        </p:nvCxnSpPr>
        <p:spPr bwMode="auto">
          <a:xfrm>
            <a:off x="3059832" y="2924944"/>
            <a:ext cx="1800200" cy="2162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591330" y="5841268"/>
            <a:ext cx="3961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err="1" smtClean="0"/>
              <a:t>Rowid</a:t>
            </a:r>
            <a:r>
              <a:rPr lang="en-US" b="0" dirty="0" smtClean="0"/>
              <a:t>-sort scan: mid </a:t>
            </a:r>
            <a:r>
              <a:rPr lang="en-US" b="0" dirty="0" err="1" smtClean="0"/>
              <a:t>selectivities</a:t>
            </a:r>
            <a:endParaRPr lang="en-US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932040" y="1376772"/>
            <a:ext cx="799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Table</a:t>
            </a:r>
            <a:endParaRPr lang="en-US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863588" y="1376772"/>
            <a:ext cx="164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B-Tree index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1871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Ongoing: </a:t>
            </a:r>
            <a:r>
              <a:rPr lang="en-US" dirty="0" smtClean="0"/>
              <a:t>persistent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Hypothesis: Recovery/durability changes </a:t>
            </a:r>
            <a:r>
              <a:rPr lang="en-US" sz="2800" dirty="0" smtClean="0"/>
              <a:t>memory access</a:t>
            </a:r>
            <a:r>
              <a:rPr lang="en-US" sz="2800" dirty="0" smtClean="0"/>
              <a:t> </a:t>
            </a:r>
            <a:r>
              <a:rPr lang="en-US" sz="2800" dirty="0" smtClean="0"/>
              <a:t>ordering requirements</a:t>
            </a:r>
          </a:p>
          <a:p>
            <a:pPr lvl="1"/>
            <a:r>
              <a:rPr lang="en-US" sz="2400" baseline="0" dirty="0" smtClean="0"/>
              <a:t>Writing NVRAM in program order yields</a:t>
            </a:r>
            <a:r>
              <a:rPr lang="en-US" sz="2400" dirty="0" smtClean="0"/>
              <a:t> poor performance</a:t>
            </a:r>
            <a:endParaRPr lang="en-US" sz="2400" baseline="0" dirty="0" smtClean="0"/>
          </a:p>
          <a:p>
            <a:pPr lvl="1"/>
            <a:r>
              <a:rPr lang="en-US" sz="2400" baseline="0" dirty="0" smtClean="0"/>
              <a:t>Annotating</a:t>
            </a:r>
            <a:r>
              <a:rPr lang="en-US" sz="2400" dirty="0" smtClean="0"/>
              <a:t> persist order difficult and error </a:t>
            </a:r>
            <a:r>
              <a:rPr lang="en-US" sz="2400" dirty="0" smtClean="0"/>
              <a:t>prone</a:t>
            </a:r>
            <a:endParaRPr lang="en-US" sz="2000" baseline="0" dirty="0" smtClean="0"/>
          </a:p>
          <a:p>
            <a:r>
              <a:rPr lang="en-US" sz="2800" dirty="0" smtClean="0"/>
              <a:t>Similar to </a:t>
            </a:r>
            <a:r>
              <a:rPr lang="en-US" sz="2800" i="1" dirty="0" smtClean="0"/>
              <a:t>memory</a:t>
            </a:r>
            <a:r>
              <a:rPr lang="en-US" sz="2800" baseline="0" dirty="0" smtClean="0"/>
              <a:t> </a:t>
            </a:r>
            <a:r>
              <a:rPr lang="en-US" sz="2800" i="1" baseline="0" dirty="0" smtClean="0"/>
              <a:t>consistency models</a:t>
            </a:r>
          </a:p>
          <a:p>
            <a:pPr lvl="1"/>
            <a:r>
              <a:rPr lang="en-US" sz="2400" dirty="0" smtClean="0"/>
              <a:t>Define order that </a:t>
            </a:r>
            <a:r>
              <a:rPr lang="en-US" sz="2400" i="1" dirty="0" smtClean="0"/>
              <a:t>writes</a:t>
            </a:r>
            <a:r>
              <a:rPr lang="en-US" sz="2400" dirty="0" smtClean="0"/>
              <a:t> observed</a:t>
            </a:r>
          </a:p>
          <a:p>
            <a:pPr lvl="1"/>
            <a:r>
              <a:rPr lang="en-US" sz="2400" dirty="0" smtClean="0"/>
              <a:t>Persistence defines order that </a:t>
            </a:r>
            <a:r>
              <a:rPr lang="en-US" sz="2400" i="1" dirty="0" smtClean="0"/>
              <a:t>persists</a:t>
            </a:r>
            <a:r>
              <a:rPr lang="en-US" sz="2400" dirty="0" smtClean="0"/>
              <a:t> observed</a:t>
            </a:r>
          </a:p>
          <a:p>
            <a:r>
              <a:rPr lang="en-US" sz="2800" i="1" dirty="0" smtClean="0"/>
              <a:t>Persistent Memory Consistency (PMC)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744" y="5769260"/>
            <a:ext cx="866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smtClean="0">
                <a:solidFill>
                  <a:srgbClr val="FF0909"/>
                </a:solidFill>
              </a:rPr>
              <a:t>Provide high performance, intuitive persistence model</a:t>
            </a:r>
            <a:endParaRPr lang="en-US" sz="28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Selecting access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268760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Below 10% selectivity use index scan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2800" b="0" dirty="0" smtClean="0"/>
              <a:t>Above 10% selectivity use relation scan</a:t>
            </a:r>
            <a:endParaRPr lang="en-US" sz="2800" b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39639" y="2379790"/>
            <a:ext cx="4504569" cy="3748482"/>
            <a:chOff x="1939639" y="2420888"/>
            <a:chExt cx="4504569" cy="3748482"/>
          </a:xfrm>
        </p:grpSpPr>
        <p:grpSp>
          <p:nvGrpSpPr>
            <p:cNvPr id="13" name="Group 12"/>
            <p:cNvGrpSpPr/>
            <p:nvPr/>
          </p:nvGrpSpPr>
          <p:grpSpPr>
            <a:xfrm>
              <a:off x="2555776" y="2420888"/>
              <a:ext cx="3888432" cy="3240360"/>
              <a:chOff x="2555776" y="2420888"/>
              <a:chExt cx="3888432" cy="324036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rot="5400000">
                <a:off x="971600" y="4041068"/>
                <a:ext cx="3240360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2555776" y="5661248"/>
                <a:ext cx="388843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3595739" y="576926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Selectivity (%)</a:t>
              </a:r>
              <a:endParaRPr lang="en-US" b="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207387" y="3841013"/>
              <a:ext cx="1864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Runtime (time)</a:t>
              </a:r>
              <a:endParaRPr lang="en-US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91780" y="2775834"/>
            <a:ext cx="3708412" cy="432048"/>
            <a:chOff x="2591780" y="2816932"/>
            <a:chExt cx="3708412" cy="432048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2591780" y="3248980"/>
              <a:ext cx="370841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914404" y="2816932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Relation scan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20966558">
            <a:off x="2337182" y="2451798"/>
            <a:ext cx="3721021" cy="2592288"/>
            <a:chOff x="2579171" y="2420888"/>
            <a:chExt cx="3721021" cy="2592288"/>
          </a:xfrm>
        </p:grpSpPr>
        <p:cxnSp>
          <p:nvCxnSpPr>
            <p:cNvPr id="24" name="Straight Connector 23"/>
            <p:cNvCxnSpPr/>
            <p:nvPr/>
          </p:nvCxnSpPr>
          <p:spPr bwMode="auto">
            <a:xfrm flipV="1">
              <a:off x="2591780" y="2420888"/>
              <a:ext cx="3708412" cy="259228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 rot="19503165">
              <a:off x="2579171" y="4041068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Index scan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 rot="5400000">
            <a:off x="3131840" y="4005064"/>
            <a:ext cx="324036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4905" y="6099683"/>
            <a:ext cx="781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Flash’s low latency should shift break-even point to right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3698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1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48844E-6 L 0.13385 2.488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86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10% rule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7907" y="5955667"/>
            <a:ext cx="682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Implication: relation scan preferred even on flash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4904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r>
              <a:rPr lang="en-US" dirty="0" smtClean="0">
                <a:solidFill>
                  <a:srgbClr val="FF0000"/>
                </a:solidFill>
              </a:rPr>
              <a:t>/page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at 4% row sel.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expect 67% pages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expectedPagesR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6" y="1589252"/>
            <a:ext cx="5832646" cy="439603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>
            <a:off x="1943708" y="2924944"/>
            <a:ext cx="1224136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9532" y="11607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10% rule really applies to </a:t>
            </a:r>
            <a:r>
              <a:rPr lang="en-US" sz="2400" b="0" i="1" dirty="0" smtClean="0"/>
              <a:t>page selectivity</a:t>
            </a:r>
            <a:endParaRPr lang="en-US" sz="2400" b="0" dirty="0" smtClean="0"/>
          </a:p>
          <a:p>
            <a:pPr marL="177800" indent="-177800" algn="l">
              <a:buFont typeface="Arial" pitchFamily="34" charset="0"/>
              <a:buChar char="•"/>
            </a:pPr>
            <a:r>
              <a:rPr lang="en-US" sz="2400" b="0" dirty="0" smtClean="0"/>
              <a:t>Index scan, uniform random layout: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285" y="2848870"/>
            <a:ext cx="139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[</a:t>
            </a:r>
            <a:r>
              <a:rPr lang="en-US" b="0" dirty="0" err="1" smtClean="0"/>
              <a:t>Yue</a:t>
            </a:r>
            <a:r>
              <a:rPr lang="en-US" b="0" dirty="0" smtClean="0"/>
              <a:t> </a:t>
            </a:r>
            <a:r>
              <a:rPr lang="en-US" b="0" i="1" dirty="0" smtClean="0"/>
              <a:t>et al.</a:t>
            </a:r>
            <a:r>
              <a:rPr lang="en-US" b="0" dirty="0" smtClean="0"/>
              <a:t>]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08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performance on disk depends on:</a:t>
            </a:r>
          </a:p>
          <a:p>
            <a:pPr lvl="1"/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Relation sizes</a:t>
            </a:r>
          </a:p>
          <a:p>
            <a:pPr lvl="1"/>
            <a:r>
              <a:rPr lang="en-US" dirty="0" err="1" smtClean="0"/>
              <a:t>Projectivity</a:t>
            </a:r>
            <a:endParaRPr lang="en-US" dirty="0" smtClean="0"/>
          </a:p>
          <a:p>
            <a:r>
              <a:rPr lang="en-US" dirty="0" smtClean="0"/>
              <a:t>These determine</a:t>
            </a:r>
          </a:p>
          <a:p>
            <a:pPr lvl="1"/>
            <a:r>
              <a:rPr lang="en-US" dirty="0" smtClean="0"/>
              <a:t>Device access patterns</a:t>
            </a:r>
          </a:p>
          <a:p>
            <a:pPr lvl="1"/>
            <a:r>
              <a:rPr lang="en-US" dirty="0" smtClean="0"/>
              <a:t>Data read and written to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64</a:t>
            </a:fld>
            <a:endParaRPr lang="en-US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2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0980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980728"/>
          <a:ext cx="9144000" cy="507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8640452" y="3645024"/>
            <a:ext cx="288032" cy="576064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 bwMode="auto">
          <a:xfrm rot="16200000" flipV="1">
            <a:off x="7848364" y="2708920"/>
            <a:ext cx="1368152" cy="50405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84860" y="1880828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CPU bound outlier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099" y="6027675"/>
            <a:ext cx="8691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1" dirty="0" smtClean="0">
                <a:solidFill>
                  <a:srgbClr val="FF0909"/>
                </a:solidFill>
              </a:rPr>
              <a:t>Flash insensitive to join type – 5.4% avg. difference w/o outlier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6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Flash and DRAM expected to stop scaling in the next few years</a:t>
            </a:r>
          </a:p>
          <a:p>
            <a:pPr lvl="1"/>
            <a:r>
              <a:rPr lang="en-US" dirty="0" smtClean="0"/>
              <a:t>Need scalable dense replacements for both</a:t>
            </a:r>
          </a:p>
          <a:p>
            <a:pPr lvl="1"/>
            <a:r>
              <a:rPr lang="en-US" dirty="0" smtClean="0"/>
              <a:t>Numerous technologies for “Storage Class Memory” or “Universal Memory”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7550" y="4329100"/>
            <a:ext cx="6408901" cy="1384995"/>
            <a:chOff x="1475467" y="4473116"/>
            <a:chExt cx="6408901" cy="1384995"/>
          </a:xfrm>
        </p:grpSpPr>
        <p:sp>
          <p:nvSpPr>
            <p:cNvPr id="5" name="TextBox 4"/>
            <p:cNvSpPr txBox="1"/>
            <p:nvPr/>
          </p:nvSpPr>
          <p:spPr>
            <a:xfrm>
              <a:off x="1475467" y="4473116"/>
              <a:ext cx="2911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Resistive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Phase Change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Memristor</a:t>
              </a:r>
              <a:endParaRPr lang="en-US" sz="2800" b="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16752" y="4473116"/>
              <a:ext cx="346761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Magnetic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smtClean="0"/>
                <a:t>STT RAM</a:t>
              </a:r>
            </a:p>
            <a:p>
              <a:pPr marL="342900" indent="-342900" algn="l">
                <a:buFont typeface="Arial" pitchFamily="34" charset="0"/>
                <a:buChar char="•"/>
              </a:pPr>
              <a:r>
                <a:rPr lang="en-US" sz="2800" b="0" dirty="0" err="1" smtClean="0"/>
                <a:t>FerroElectric</a:t>
              </a:r>
              <a:r>
                <a:rPr lang="en-US" sz="2800" b="0" dirty="0" smtClean="0"/>
                <a:t> RAM</a:t>
              </a:r>
              <a:endParaRPr lang="en-US" sz="2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NVRAM read latency may be up to 5x DRAM read latency [IBM]</a:t>
            </a:r>
          </a:p>
          <a:p>
            <a:pPr lvl="1"/>
            <a:r>
              <a:rPr lang="en-US" dirty="0" smtClean="0"/>
              <a:t>Greater if not connected via main memory bus</a:t>
            </a:r>
          </a:p>
          <a:p>
            <a:r>
              <a:rPr lang="en-US" dirty="0" smtClean="0"/>
              <a:t>Require DRAM/on-chip cache to accelerate reads</a:t>
            </a:r>
          </a:p>
          <a:p>
            <a:r>
              <a:rPr lang="en-US" dirty="0" smtClean="0"/>
              <a:t>Traditional software-managed DRAM buffer pool or hardware-managed DRAM cache?</a:t>
            </a:r>
          </a:p>
          <a:p>
            <a:pPr lvl="1"/>
            <a:r>
              <a:rPr lang="en-US" dirty="0" smtClean="0"/>
              <a:t>Depends on capacity necessary to improve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7684" y="3753036"/>
            <a:ext cx="3440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Transactions operate on</a:t>
            </a:r>
            <a:br>
              <a:rPr lang="en-US" b="0" dirty="0" smtClean="0"/>
            </a:br>
            <a:r>
              <a:rPr lang="en-US" b="0" dirty="0" smtClean="0"/>
              <a:t>copy of data in volatile buffer</a:t>
            </a:r>
            <a:endParaRPr lang="en-US" b="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27584" y="2996952"/>
            <a:ext cx="1404156" cy="22322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9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infrastructure (appendix)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Understanding and Abstracting Total Data Center Power [WEED ‘09]</a:t>
            </a:r>
          </a:p>
          <a:p>
            <a:pPr lvl="1"/>
            <a:r>
              <a:rPr lang="en-US" sz="2400" dirty="0" smtClean="0"/>
              <a:t>Data center power model encompassing all components</a:t>
            </a:r>
          </a:p>
          <a:p>
            <a:r>
              <a:rPr lang="en-US" sz="2800" dirty="0" err="1" smtClean="0"/>
              <a:t>PowerRouting</a:t>
            </a:r>
            <a:r>
              <a:rPr lang="en-US" sz="2800" dirty="0" smtClean="0"/>
              <a:t>: Dynamic Power Provisioning in the </a:t>
            </a:r>
            <a:r>
              <a:rPr lang="en-US" sz="2800" dirty="0" err="1" smtClean="0"/>
              <a:t>DataCenter</a:t>
            </a:r>
            <a:r>
              <a:rPr lang="en-US" sz="2800" dirty="0" smtClean="0"/>
              <a:t> [ASPLOS ‘10]</a:t>
            </a:r>
          </a:p>
          <a:p>
            <a:pPr lvl="1"/>
            <a:r>
              <a:rPr lang="en-US" sz="2400" dirty="0" smtClean="0"/>
              <a:t>Better utilize installed power infrastructure by introducing power feed switching mechanisms and intelligent control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07533" y="4617132"/>
            <a:ext cx="3728934" cy="2011077"/>
            <a:chOff x="2162142" y="4090555"/>
            <a:chExt cx="4648096" cy="2506797"/>
          </a:xfrm>
        </p:grpSpPr>
        <p:grpSp>
          <p:nvGrpSpPr>
            <p:cNvPr id="5" name="Group 5"/>
            <p:cNvGrpSpPr/>
            <p:nvPr/>
          </p:nvGrpSpPr>
          <p:grpSpPr>
            <a:xfrm>
              <a:off x="2162142" y="4090555"/>
              <a:ext cx="961469" cy="948669"/>
              <a:chOff x="3561544" y="1255689"/>
              <a:chExt cx="1063373" cy="104567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Group 8"/>
            <p:cNvGrpSpPr/>
            <p:nvPr/>
          </p:nvGrpSpPr>
          <p:grpSpPr>
            <a:xfrm>
              <a:off x="5848769" y="4090555"/>
              <a:ext cx="961469" cy="948669"/>
              <a:chOff x="3561544" y="1255689"/>
              <a:chExt cx="1063373" cy="104567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61544" y="1255689"/>
                <a:ext cx="1063373" cy="1045677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1" descr="Filename: j0379767.wmf&#10;Keywords: electrical plugs, electricity, household ...&#10;File Size: 11 KB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696752" y="1322162"/>
                <a:ext cx="811249" cy="850698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ight Arrow 10"/>
            <p:cNvSpPr/>
            <p:nvPr/>
          </p:nvSpPr>
          <p:spPr>
            <a:xfrm rot="13673132">
              <a:off x="310062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926868" flipH="1">
              <a:off x="4762508" y="4667865"/>
              <a:ext cx="1103086" cy="5370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32742" y="4453780"/>
              <a:ext cx="5405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Calibri" pitchFamily="34" charset="0"/>
                  <a:cs typeface="Calibri" pitchFamily="34" charset="0"/>
                </a:rPr>
                <a:t>?</a:t>
              </a:r>
              <a:endParaRPr lang="en-US" sz="6000" b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4" name="Picture 13" descr="rack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1279" y="5514562"/>
              <a:ext cx="1139778" cy="108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00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422108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Transactions </a:t>
            </a:r>
            <a:r>
              <a:rPr lang="en-US" b="0" dirty="0" err="1" smtClean="0"/>
              <a:t>quiesce</a:t>
            </a:r>
            <a:r>
              <a:rPr lang="en-US" b="0" dirty="0" smtClean="0"/>
              <a:t> at end of batch</a:t>
            </a:r>
            <a:endParaRPr lang="en-US" b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99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3788" y="3861048"/>
            <a:ext cx="2988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Overwritten data copied to NVRAM log</a:t>
            </a:r>
            <a:endParaRPr lang="en-US" b="0" dirty="0"/>
          </a:p>
        </p:txBody>
      </p:sp>
      <p:sp>
        <p:nvSpPr>
          <p:cNvPr id="16" name="Curved Right Arrow 15"/>
          <p:cNvSpPr/>
          <p:nvPr/>
        </p:nvSpPr>
        <p:spPr bwMode="auto">
          <a:xfrm>
            <a:off x="3872279" y="4797152"/>
            <a:ext cx="932365" cy="1404156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ight Arrow 7"/>
          <p:cNvSpPr/>
          <p:nvPr/>
        </p:nvSpPr>
        <p:spPr bwMode="auto">
          <a:xfrm rot="20433333">
            <a:off x="3284367" y="5134984"/>
            <a:ext cx="1480787" cy="3991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3692" y="4221087"/>
            <a:ext cx="220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Persist batch updates in-place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789368" y="3259473"/>
            <a:ext cx="2734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Barriers ensure store persists after 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17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Group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9357" y="1124744"/>
            <a:ext cx="74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 bwMode="auto">
          <a:xfrm>
            <a:off x="4245202" y="1324799"/>
            <a:ext cx="11188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-2448780" y="2248432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-1008620" y="2748706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-1371214" y="3248980"/>
            <a:ext cx="327636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85C8CD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23312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1360167" y="5337212"/>
            <a:ext cx="2275729" cy="864096"/>
          </a:xfrm>
          <a:prstGeom prst="rect">
            <a:avLst/>
          </a:prstGeom>
          <a:solidFill>
            <a:srgbClr val="FFA3A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volatile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buffer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804645" y="4620277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804644" y="5484373"/>
            <a:ext cx="2275729" cy="864096"/>
          </a:xfrm>
          <a:prstGeom prst="rect">
            <a:avLst/>
          </a:prstGeom>
          <a:solidFill>
            <a:srgbClr val="85C8C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NVRAM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66770" y="2248432"/>
            <a:ext cx="2269226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Undo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4572000" y="2248432"/>
            <a:ext cx="2160240" cy="10005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Persist store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4572000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498031" y="3825044"/>
            <a:ext cx="325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Remove log</a:t>
            </a:r>
          </a:p>
          <a:p>
            <a:pPr algn="l"/>
            <a:r>
              <a:rPr lang="en-US" b="0" dirty="0" smtClean="0"/>
              <a:t>Commit transactions</a:t>
            </a:r>
          </a:p>
          <a:p>
            <a:pPr algn="l"/>
            <a:r>
              <a:rPr lang="en-US" b="0" dirty="0" smtClean="0"/>
              <a:t>Begin new batch</a:t>
            </a:r>
            <a:endParaRPr lang="en-US" b="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796958" y="1540823"/>
            <a:ext cx="0" cy="25362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6940974" y="2284436"/>
            <a:ext cx="1915502" cy="1000548"/>
            <a:chOff x="126600" y="1400284"/>
            <a:chExt cx="2286254" cy="1000548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126600" y="1400284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6600" y="1900558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126600" y="2400832"/>
              <a:ext cx="2286254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85C8CD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3" name="Multiply 32"/>
          <p:cNvSpPr/>
          <p:nvPr/>
        </p:nvSpPr>
        <p:spPr bwMode="auto">
          <a:xfrm>
            <a:off x="6522311" y="5505827"/>
            <a:ext cx="1116124" cy="1224136"/>
          </a:xfrm>
          <a:prstGeom prst="mathMultiply">
            <a:avLst>
              <a:gd name="adj1" fmla="val 1454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71700" y="1124744"/>
            <a:ext cx="5616624" cy="4608512"/>
            <a:chOff x="900113" y="233363"/>
            <a:chExt cx="7343775" cy="639127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13" y="233363"/>
              <a:ext cx="7343775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2614017"/>
              <a:ext cx="36957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437" y="6021288"/>
            <a:ext cx="872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Caches likely required but  even small capacity largely effective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35696" y="872716"/>
            <a:ext cx="5652628" cy="4912403"/>
            <a:chOff x="904875" y="233363"/>
            <a:chExt cx="7334250" cy="63912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75" y="233363"/>
              <a:ext cx="7334250" cy="639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24744"/>
              <a:ext cx="270510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009" y="6021288"/>
            <a:ext cx="811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B-Trees, append-heavy, and small tables cache effectively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r>
              <a:rPr lang="en-US" baseline="0" dirty="0" smtClean="0"/>
              <a:t> Commit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</a:t>
            </a:r>
            <a:r>
              <a:rPr lang="en-US" baseline="0" dirty="0" smtClean="0"/>
              <a:t> only allows so much room</a:t>
            </a:r>
          </a:p>
          <a:p>
            <a:r>
              <a:rPr lang="en-US" baseline="0" dirty="0" smtClean="0"/>
              <a:t>Group Commit large software effort</a:t>
            </a:r>
          </a:p>
          <a:p>
            <a:pPr lvl="1"/>
            <a:r>
              <a:rPr lang="en-US" dirty="0" smtClean="0"/>
              <a:t>Useful</a:t>
            </a:r>
            <a:r>
              <a:rPr lang="en-US" baseline="0" dirty="0" smtClean="0"/>
              <a:t> mechanism for NVRAM persistence (not just OLTP)</a:t>
            </a:r>
          </a:p>
          <a:p>
            <a:pPr lvl="0"/>
            <a:r>
              <a:rPr lang="en-US" dirty="0" smtClean="0"/>
              <a:t>Intend to include:</a:t>
            </a:r>
          </a:p>
          <a:p>
            <a:pPr lvl="1"/>
            <a:r>
              <a:rPr lang="en-US" dirty="0" smtClean="0"/>
              <a:t>Description of new data structures to efficiently track and log dirty regions</a:t>
            </a:r>
          </a:p>
          <a:p>
            <a:pPr lvl="1"/>
            <a:r>
              <a:rPr lang="en-US" dirty="0" smtClean="0"/>
              <a:t>Batch</a:t>
            </a:r>
            <a:r>
              <a:rPr lang="en-US" baseline="0" dirty="0" smtClean="0"/>
              <a:t> management to quickly persist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</a:t>
            </a:r>
            <a:r>
              <a:rPr lang="en-US" baseline="0" dirty="0" smtClean="0"/>
              <a:t> to include detailed study of timing model and bandwidth reservation</a:t>
            </a:r>
          </a:p>
          <a:p>
            <a:r>
              <a:rPr lang="en-US" baseline="0" dirty="0" smtClean="0"/>
              <a:t>More detail</a:t>
            </a:r>
          </a:p>
          <a:p>
            <a:r>
              <a:rPr lang="en-US" dirty="0" smtClean="0"/>
              <a:t>Quantify</a:t>
            </a:r>
            <a:r>
              <a:rPr lang="en-US" baseline="0" dirty="0" smtClean="0"/>
              <a:t> accuracy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Intend to include quantitative</a:t>
            </a:r>
            <a:r>
              <a:rPr lang="en-US" baseline="0" dirty="0" smtClean="0"/>
              <a:t> study of:</a:t>
            </a:r>
          </a:p>
          <a:p>
            <a:pPr lvl="1"/>
            <a:r>
              <a:rPr lang="en-US" dirty="0" smtClean="0"/>
              <a:t>Persist bandwidth required for each mechanism</a:t>
            </a:r>
          </a:p>
          <a:p>
            <a:pPr lvl="2"/>
            <a:r>
              <a:rPr lang="en-US" dirty="0" smtClean="0"/>
              <a:t>Group commit is </a:t>
            </a:r>
            <a:r>
              <a:rPr lang="en-US" dirty="0" err="1" smtClean="0"/>
              <a:t>bursty</a:t>
            </a:r>
            <a:r>
              <a:rPr lang="en-US" dirty="0" smtClean="0"/>
              <a:t>, required more bandwidth</a:t>
            </a:r>
          </a:p>
          <a:p>
            <a:pPr lvl="1"/>
            <a:r>
              <a:rPr lang="en-US" dirty="0" smtClean="0"/>
              <a:t>Device lifetime</a:t>
            </a:r>
            <a:r>
              <a:rPr lang="en-US" baseline="0" dirty="0" smtClean="0"/>
              <a:t> due to write endurance</a:t>
            </a:r>
          </a:p>
          <a:p>
            <a:pPr lvl="2"/>
            <a:r>
              <a:rPr lang="en-US" dirty="0" smtClean="0"/>
              <a:t>Each recovery mechanism</a:t>
            </a:r>
            <a:r>
              <a:rPr lang="en-US" baseline="0" dirty="0" smtClean="0"/>
              <a:t> produces varying quantity of persists and distributes persists across addresses/cells differently</a:t>
            </a:r>
          </a:p>
          <a:p>
            <a:pPr lvl="2"/>
            <a:r>
              <a:rPr lang="en-US" dirty="0" smtClean="0"/>
              <a:t>Prior work imagines hardware to distribute writes to the same address across numerous cells.  Consider device lifetime with hardware ware-leveling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I/O through byte-addressable, persistent </a:t>
            </a:r>
            <a:r>
              <a:rPr lang="en-US" dirty="0" smtClean="0"/>
              <a:t>memory – Condit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Divide code into </a:t>
            </a:r>
            <a:r>
              <a:rPr lang="en-US" i="1" dirty="0" smtClean="0"/>
              <a:t>epochs </a:t>
            </a:r>
            <a:r>
              <a:rPr lang="en-US" dirty="0" smtClean="0"/>
              <a:t>with </a:t>
            </a:r>
            <a:r>
              <a:rPr lang="en-US" i="1" dirty="0" smtClean="0"/>
              <a:t>epoch barriers</a:t>
            </a:r>
            <a:endParaRPr lang="en-US" dirty="0" smtClean="0"/>
          </a:p>
          <a:p>
            <a:pPr lvl="1"/>
            <a:r>
              <a:rPr lang="en-US" dirty="0" smtClean="0"/>
              <a:t>Persists within same epoch occur in parallel</a:t>
            </a:r>
          </a:p>
          <a:p>
            <a:pPr lvl="1"/>
            <a:r>
              <a:rPr lang="en-US" dirty="0" smtClean="0"/>
              <a:t>Persists may not reorder across barriers</a:t>
            </a:r>
          </a:p>
          <a:p>
            <a:pPr lvl="1"/>
            <a:r>
              <a:rPr lang="en-US" dirty="0" smtClean="0"/>
              <a:t>Shared memory accesses w/ at least one write imply epoch order between threads</a:t>
            </a:r>
          </a:p>
          <a:p>
            <a:r>
              <a:rPr lang="en-US" dirty="0" smtClean="0"/>
              <a:t>Propose hardware (cache extensions)</a:t>
            </a:r>
          </a:p>
          <a:p>
            <a:r>
              <a:rPr lang="en-US" dirty="0" smtClean="0"/>
              <a:t>No races in persist epochs (even volatile synchronization)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Briefly: Flash </a:t>
            </a:r>
            <a:r>
              <a:rPr lang="en-US" dirty="0" smtClean="0"/>
              <a:t>analytics – leveraging </a:t>
            </a:r>
            <a:r>
              <a:rPr lang="en-US" dirty="0" smtClean="0"/>
              <a:t>fast </a:t>
            </a:r>
            <a:r>
              <a:rPr lang="en-US" dirty="0" smtClean="0"/>
              <a:t>reads</a:t>
            </a:r>
          </a:p>
          <a:p>
            <a:r>
              <a:rPr lang="en-US" dirty="0" smtClean="0"/>
              <a:t>NVRAM OLTP recovery management</a:t>
            </a:r>
          </a:p>
          <a:p>
            <a:r>
              <a:rPr lang="en-US" dirty="0" smtClean="0"/>
              <a:t>New: Persistent </a:t>
            </a:r>
            <a:r>
              <a:rPr lang="en-US" dirty="0" smtClean="0"/>
              <a:t>Memory Consistency (PMC)</a:t>
            </a:r>
          </a:p>
          <a:p>
            <a:pPr lvl="1"/>
            <a:r>
              <a:rPr lang="en-US" dirty="0"/>
              <a:t>Ex: data structure and consistency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BPFS (Total Epoch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059189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2782" y="2907304"/>
            <a:ext cx="5927390" cy="2141876"/>
            <a:chOff x="1799692" y="1497225"/>
            <a:chExt cx="5943781" cy="2147799"/>
          </a:xfrm>
        </p:grpSpPr>
        <p:grpSp>
          <p:nvGrpSpPr>
            <p:cNvPr id="11" name="Group 10"/>
            <p:cNvGrpSpPr/>
            <p:nvPr/>
          </p:nvGrpSpPr>
          <p:grpSpPr>
            <a:xfrm>
              <a:off x="179969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>
                  <a:stCxn id="29" idx="3"/>
                  <a:endCxn id="26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8" idx="3"/>
                  <a:endCxn id="26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/>
            <p:cNvCxnSpPr>
              <a:stCxn id="27" idx="3"/>
              <a:endCxn id="26" idx="3"/>
            </p:cNvCxnSpPr>
            <p:nvPr/>
          </p:nvCxnSpPr>
          <p:spPr>
            <a:xfrm>
              <a:off x="229499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297272" y="1497225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0" idx="3"/>
              <a:endCxn id="19" idx="3"/>
            </p:cNvCxnSpPr>
            <p:nvPr/>
          </p:nvCxnSpPr>
          <p:spPr>
            <a:xfrm>
              <a:off x="5792572" y="2984261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6" idx="7"/>
              <a:endCxn id="22" idx="1"/>
            </p:cNvCxnSpPr>
            <p:nvPr/>
          </p:nvCxnSpPr>
          <p:spPr>
            <a:xfrm flipV="1">
              <a:off x="4173358" y="1725825"/>
              <a:ext cx="1123914" cy="1506654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6" idx="6"/>
              <a:endCxn id="21" idx="1"/>
            </p:cNvCxnSpPr>
            <p:nvPr/>
          </p:nvCxnSpPr>
          <p:spPr>
            <a:xfrm flipV="1">
              <a:off x="4245893" y="2355043"/>
              <a:ext cx="1051379" cy="1048318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5"/>
              <a:endCxn id="20" idx="1"/>
            </p:cNvCxnSpPr>
            <p:nvPr/>
          </p:nvCxnSpPr>
          <p:spPr>
            <a:xfrm flipV="1">
              <a:off x="4173358" y="2984261"/>
              <a:ext cx="1123914" cy="589982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20414" y="5229200"/>
            <a:ext cx="7703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Buffer should persist in parallel with prev. counter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Restricts important programming patterns (batching)</a:t>
            </a:r>
          </a:p>
        </p:txBody>
      </p:sp>
    </p:spTree>
    <p:extLst>
      <p:ext uri="{BB962C8B-B14F-4D97-AF65-F5344CB8AC3E}">
        <p14:creationId xmlns:p14="http://schemas.microsoft.com/office/powerpoint/2010/main" val="10390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epochs from separate threads </a:t>
            </a:r>
            <a:r>
              <a:rPr lang="en-US" i="1" dirty="0" smtClean="0"/>
              <a:t>concurrent</a:t>
            </a:r>
            <a:r>
              <a:rPr lang="en-US" dirty="0" smtClean="0"/>
              <a:t> if they contain a race</a:t>
            </a:r>
          </a:p>
          <a:p>
            <a:pPr lvl="1"/>
            <a:r>
              <a:rPr lang="en-US" dirty="0" smtClean="0"/>
              <a:t>Subsequent epochs inherit order constraint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564" y="3014950"/>
            <a:ext cx="414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, size):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lock()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start = &amp;array[counter]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start,obj,size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barrier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counter += size</a:t>
            </a:r>
          </a:p>
          <a:p>
            <a:pPr algn="l"/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unlock()</a:t>
            </a:r>
          </a:p>
          <a:p>
            <a:pPr algn="l"/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barrier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6036" y="3063363"/>
            <a:ext cx="3851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Similar to BPFS code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(barriers outside locks)</a:t>
            </a:r>
          </a:p>
          <a:p>
            <a:endParaRPr lang="en-US" sz="2400" b="0" i="1" dirty="0">
              <a:solidFill>
                <a:srgbClr val="FF0909"/>
              </a:solidFill>
            </a:endParaRP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Buffer persists in parallel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with previous counter</a:t>
            </a:r>
          </a:p>
        </p:txBody>
      </p:sp>
    </p:spTree>
    <p:extLst>
      <p:ext uri="{BB962C8B-B14F-4D97-AF65-F5344CB8AC3E}">
        <p14:creationId xmlns:p14="http://schemas.microsoft.com/office/powerpoint/2010/main" val="17549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Epoch Order (PEO)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1660" y="2204864"/>
            <a:ext cx="6740876" cy="2435831"/>
            <a:chOff x="2325189" y="3424253"/>
            <a:chExt cx="5943781" cy="2147799"/>
          </a:xfrm>
        </p:grpSpPr>
        <p:grpSp>
          <p:nvGrpSpPr>
            <p:cNvPr id="8" name="Group 7"/>
            <p:cNvGrpSpPr/>
            <p:nvPr/>
          </p:nvGrpSpPr>
          <p:grpSpPr>
            <a:xfrm>
              <a:off x="232518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13" idx="3"/>
                  <a:endCxn id="10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2" idx="3"/>
                  <a:endCxn id="10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>
              <a:stCxn id="11" idx="3"/>
              <a:endCxn id="10" idx="3"/>
            </p:cNvCxnSpPr>
            <p:nvPr/>
          </p:nvCxnSpPr>
          <p:spPr>
            <a:xfrm>
              <a:off x="282048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822769" y="3424253"/>
              <a:ext cx="2446201" cy="2147799"/>
              <a:chOff x="2636339" y="397281"/>
              <a:chExt cx="2446201" cy="214779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36339" y="397281"/>
                <a:ext cx="2023436" cy="1906136"/>
                <a:chOff x="2636339" y="397281"/>
                <a:chExt cx="2023436" cy="190613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636339" y="1655717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636339" y="1026499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636339" y="397281"/>
                  <a:ext cx="495300" cy="4572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19" idx="1"/>
                </p:cNvCxnSpPr>
                <p:nvPr/>
              </p:nvCxnSpPr>
              <p:spPr>
                <a:xfrm>
                  <a:off x="3131639" y="625881"/>
                  <a:ext cx="1528136" cy="15066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21" idx="3"/>
                  <a:endCxn id="19" idx="2"/>
                </p:cNvCxnSpPr>
                <p:nvPr/>
              </p:nvCxnSpPr>
              <p:spPr>
                <a:xfrm>
                  <a:off x="3131639" y="1255099"/>
                  <a:ext cx="1455601" cy="10483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/>
              <p:cNvSpPr/>
              <p:nvPr/>
            </p:nvSpPr>
            <p:spPr>
              <a:xfrm>
                <a:off x="4587240" y="2061754"/>
                <a:ext cx="495300" cy="483326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>
              <a:stCxn id="20" idx="3"/>
              <a:endCxn id="19" idx="3"/>
            </p:cNvCxnSpPr>
            <p:nvPr/>
          </p:nvCxnSpPr>
          <p:spPr>
            <a:xfrm>
              <a:off x="6318069" y="4911289"/>
              <a:ext cx="1528136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7"/>
              <a:endCxn id="22" idx="1"/>
            </p:cNvCxnSpPr>
            <p:nvPr/>
          </p:nvCxnSpPr>
          <p:spPr>
            <a:xfrm flipV="1">
              <a:off x="4698855" y="3652853"/>
              <a:ext cx="1123914" cy="150665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6"/>
              <a:endCxn id="21" idx="1"/>
            </p:cNvCxnSpPr>
            <p:nvPr/>
          </p:nvCxnSpPr>
          <p:spPr>
            <a:xfrm flipV="1">
              <a:off x="4771390" y="4282071"/>
              <a:ext cx="1051379" cy="1048318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5"/>
              <a:endCxn id="20" idx="1"/>
            </p:cNvCxnSpPr>
            <p:nvPr/>
          </p:nvCxnSpPr>
          <p:spPr>
            <a:xfrm flipV="1">
              <a:off x="4698855" y="4911289"/>
              <a:ext cx="1123914" cy="5899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2" idx="1"/>
            </p:cNvCxnSpPr>
            <p:nvPr/>
          </p:nvCxnSpPr>
          <p:spPr>
            <a:xfrm>
              <a:off x="2820489" y="3652853"/>
              <a:ext cx="300228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523740" y="5572052"/>
              <a:ext cx="34647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55222" y="1052736"/>
            <a:ext cx="6345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Race with counter orders with counter’s </a:t>
            </a:r>
            <a:r>
              <a:rPr lang="en-US" b="0" dirty="0" smtClean="0">
                <a:solidFill>
                  <a:srgbClr val="FF0000"/>
                </a:solidFill>
              </a:rPr>
              <a:t>dependencies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(constraint between all buffer segments not shown)</a:t>
            </a:r>
            <a:endParaRPr lang="en-US" b="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8040" y="4761148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Adjacent insert from same thread enforces ordering</a:t>
            </a:r>
            <a:endParaRPr lang="en-US" b="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724189" y="1760622"/>
            <a:ext cx="303568" cy="70349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</p:cNvCxnSpPr>
          <p:nvPr/>
        </p:nvCxnSpPr>
        <p:spPr>
          <a:xfrm flipV="1">
            <a:off x="5068640" y="4145206"/>
            <a:ext cx="0" cy="6159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1520" y="5553236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Prevents deadlock.  Removes most unnecessary constraints</a:t>
            </a:r>
          </a:p>
          <a:p>
            <a:r>
              <a:rPr lang="en-US" sz="2400" b="0" i="1" dirty="0" smtClean="0">
                <a:solidFill>
                  <a:srgbClr val="FF0909"/>
                </a:solidFill>
              </a:rPr>
              <a:t>Too complicated to be useful?</a:t>
            </a:r>
          </a:p>
        </p:txBody>
      </p:sp>
    </p:spTree>
    <p:extLst>
      <p:ext uri="{BB962C8B-B14F-4D97-AF65-F5344CB8AC3E}">
        <p14:creationId xmlns:p14="http://schemas.microsoft.com/office/powerpoint/2010/main" val="13821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Flash: more than just a fast disk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896036" y="1327491"/>
            <a:ext cx="3996444" cy="3325645"/>
            <a:chOff x="1939639" y="2379790"/>
            <a:chExt cx="4504569" cy="3748482"/>
          </a:xfrm>
        </p:grpSpPr>
        <p:grpSp>
          <p:nvGrpSpPr>
            <p:cNvPr id="5" name="Group 4"/>
            <p:cNvGrpSpPr/>
            <p:nvPr/>
          </p:nvGrpSpPr>
          <p:grpSpPr>
            <a:xfrm>
              <a:off x="1939639" y="2379790"/>
              <a:ext cx="4504569" cy="3748482"/>
              <a:chOff x="1939639" y="2420888"/>
              <a:chExt cx="4504569" cy="374848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55776" y="2420888"/>
                <a:ext cx="3888432" cy="3240360"/>
                <a:chOff x="2555776" y="2420888"/>
                <a:chExt cx="3888432" cy="324036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 rot="5400000">
                  <a:off x="971600" y="4041068"/>
                  <a:ext cx="3240360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2555776" y="5661248"/>
                  <a:ext cx="3888432" cy="0"/>
                </a:xfrm>
                <a:prstGeom prst="line">
                  <a:avLst/>
                </a:prstGeom>
                <a:solidFill>
                  <a:schemeClr val="accent1"/>
                </a:solidFill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3595739" y="5769260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Selectivity (%)</a:t>
                </a:r>
                <a:endParaRPr lang="en-US" b="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1207387" y="3841013"/>
                <a:ext cx="1864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Runtime (time)</a:t>
                </a:r>
                <a:endParaRPr lang="en-US" b="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591780" y="2775834"/>
              <a:ext cx="3708412" cy="432048"/>
              <a:chOff x="2591780" y="2816932"/>
              <a:chExt cx="3708412" cy="432048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2591780" y="3248980"/>
                <a:ext cx="3708412" cy="0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2670110" y="2816932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Relation scan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20966558">
              <a:off x="2337182" y="2451798"/>
              <a:ext cx="3721021" cy="2592288"/>
              <a:chOff x="2579171" y="2420888"/>
              <a:chExt cx="3721021" cy="2592288"/>
            </a:xfrm>
          </p:grpSpPr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2591780" y="2420888"/>
                <a:ext cx="3708412" cy="2592288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 rot="19503165">
                <a:off x="2579171" y="4041068"/>
                <a:ext cx="1510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Index scan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rot="5400000">
              <a:off x="3131840" y="4005064"/>
              <a:ext cx="3240360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77860" y="1601505"/>
            <a:ext cx="773855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dirty="0" smtClean="0"/>
              <a:t>Flash </a:t>
            </a:r>
            <a:r>
              <a:rPr lang="en-US" sz="2200" b="0" dirty="0" smtClean="0"/>
              <a:t>favors random data access</a:t>
            </a:r>
          </a:p>
          <a:p>
            <a:pPr algn="l"/>
            <a:r>
              <a:rPr lang="en-US" sz="2200" b="0" dirty="0" smtClean="0"/>
              <a:t>relative to disk.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Ex: Scans that return &lt; 10% of</a:t>
            </a:r>
          </a:p>
          <a:p>
            <a:pPr algn="l"/>
            <a:r>
              <a:rPr lang="en-US" sz="2200" b="0" dirty="0" smtClean="0"/>
              <a:t>table should use index, &gt; 10%</a:t>
            </a:r>
          </a:p>
          <a:p>
            <a:pPr algn="l"/>
            <a:r>
              <a:rPr lang="en-US" sz="2200" b="0" dirty="0" smtClean="0"/>
              <a:t>scan entire table.</a:t>
            </a:r>
          </a:p>
          <a:p>
            <a:pPr algn="l"/>
            <a:r>
              <a:rPr lang="en-US" sz="1200" b="0" dirty="0" smtClean="0"/>
              <a:t>[</a:t>
            </a:r>
            <a:r>
              <a:rPr lang="en-US" sz="1200" b="0" dirty="0" err="1" smtClean="0"/>
              <a:t>Ramakrishnan</a:t>
            </a:r>
            <a:r>
              <a:rPr lang="en-US" sz="1200" b="0" dirty="0" smtClean="0"/>
              <a:t> and </a:t>
            </a:r>
            <a:r>
              <a:rPr lang="en-US" sz="1200" b="0" dirty="0" err="1" smtClean="0"/>
              <a:t>Gehrke</a:t>
            </a:r>
            <a:r>
              <a:rPr lang="en-US" sz="1200" b="0" dirty="0" smtClean="0"/>
              <a:t>]</a:t>
            </a:r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Expect to shift right with Flash</a:t>
            </a:r>
          </a:p>
          <a:p>
            <a:pPr algn="l"/>
            <a:endParaRPr lang="en-US" sz="2200" b="0" dirty="0"/>
          </a:p>
          <a:p>
            <a:pPr algn="l"/>
            <a:endParaRPr lang="en-US" sz="2200" b="0" dirty="0" smtClean="0"/>
          </a:p>
          <a:p>
            <a:pPr algn="l"/>
            <a:endParaRPr lang="en-US" sz="1400" b="0" dirty="0"/>
          </a:p>
          <a:p>
            <a:pPr algn="l"/>
            <a:r>
              <a:rPr lang="en-US" sz="2200" b="0" dirty="0" smtClean="0"/>
              <a:t>Measure performance of scans and joins on disk/Flash</a:t>
            </a:r>
          </a:p>
          <a:p>
            <a:pPr algn="l"/>
            <a:endParaRPr lang="en-US" sz="1400" b="0" dirty="0" smtClean="0"/>
          </a:p>
          <a:p>
            <a:pPr algn="l"/>
            <a:r>
              <a:rPr lang="en-US" sz="2200" b="0" dirty="0" smtClean="0"/>
              <a:t>Determine when query plans change between devices</a:t>
            </a:r>
            <a:endParaRPr lang="en-US" sz="1400" b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940721" y="2764911"/>
            <a:ext cx="1519711" cy="4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10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56069</TotalTime>
  <Words>3390</Words>
  <Application>Microsoft Office PowerPoint</Application>
  <PresentationFormat>On-screen Show (4:3)</PresentationFormat>
  <Paragraphs>796</Paragraphs>
  <Slides>82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Blank Presentation</vt:lpstr>
      <vt:lpstr>1_Blank Presentation</vt:lpstr>
      <vt:lpstr>Database and System Design for Emerging Storage Technologies</vt:lpstr>
      <vt:lpstr>Emerging storage technologies</vt:lpstr>
      <vt:lpstr>Optimizing systems for Flash/NVRAM</vt:lpstr>
      <vt:lpstr>Taking advantage of SSDs</vt:lpstr>
      <vt:lpstr>Leveraging NVRAM for recovery</vt:lpstr>
      <vt:lpstr>Ongoing: persistent programming</vt:lpstr>
      <vt:lpstr>Data center infrastructure (appendix)</vt:lpstr>
      <vt:lpstr>Outline</vt:lpstr>
      <vt:lpstr>Flash: more than just a fast disk?</vt:lpstr>
      <vt:lpstr>Negligible shift</vt:lpstr>
      <vt:lpstr>Flash Implications</vt:lpstr>
      <vt:lpstr>Outline</vt:lpstr>
      <vt:lpstr>NVRAM characteristics</vt:lpstr>
      <vt:lpstr>Accelerating transaction processing</vt:lpstr>
      <vt:lpstr>NVRAM OLTP opportunity</vt:lpstr>
      <vt:lpstr>Storage Management for the NVRAM Era</vt:lpstr>
      <vt:lpstr>Background: ARIES recovery</vt:lpstr>
      <vt:lpstr>ARIES performance overheads</vt:lpstr>
      <vt:lpstr>In-Place Updates</vt:lpstr>
      <vt:lpstr>Choosing recovery mechanism</vt:lpstr>
      <vt:lpstr>NVRAM Group Commit</vt:lpstr>
      <vt:lpstr>NVRAM Group Commit</vt:lpstr>
      <vt:lpstr>Modeling unavailable devices</vt:lpstr>
      <vt:lpstr>Recovery management performance</vt:lpstr>
      <vt:lpstr>Transaction latency</vt:lpstr>
      <vt:lpstr>OLTP Future work</vt:lpstr>
      <vt:lpstr>OLTP Summary</vt:lpstr>
      <vt:lpstr>Outline</vt:lpstr>
      <vt:lpstr>Persistent Programming</vt:lpstr>
      <vt:lpstr>Memory consistency</vt:lpstr>
      <vt:lpstr>Memory consistency</vt:lpstr>
      <vt:lpstr>Memory consistency</vt:lpstr>
      <vt:lpstr>Persistent consistency</vt:lpstr>
      <vt:lpstr>Outline</vt:lpstr>
      <vt:lpstr>Persistent log/buffer</vt:lpstr>
      <vt:lpstr>Implications of persist order</vt:lpstr>
      <vt:lpstr>Persistent Sequential Consistency (PSC)</vt:lpstr>
      <vt:lpstr>Buffered PSC</vt:lpstr>
      <vt:lpstr>PSC persist constraints</vt:lpstr>
      <vt:lpstr>Local Persist Order (LPO)</vt:lpstr>
      <vt:lpstr>LPO example</vt:lpstr>
      <vt:lpstr>LPO example</vt:lpstr>
      <vt:lpstr>LPO persist constraints</vt:lpstr>
      <vt:lpstr>Ideal persist constraints</vt:lpstr>
      <vt:lpstr>Example implementation optimization</vt:lpstr>
      <vt:lpstr>Possible directions</vt:lpstr>
      <vt:lpstr>Backup slides</vt:lpstr>
      <vt:lpstr>Flash memory</vt:lpstr>
      <vt:lpstr>Flash memory performance</vt:lpstr>
      <vt:lpstr>SSD query plans unchanged</vt:lpstr>
      <vt:lpstr>Experimental structure</vt:lpstr>
      <vt:lpstr>Methodology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DB2 access paths</vt:lpstr>
      <vt:lpstr>Background: Selecting access path</vt:lpstr>
      <vt:lpstr>Why is the 10% rule wrong?</vt:lpstr>
      <vt:lpstr>Why is the 10% rule wrong?</vt:lpstr>
      <vt:lpstr>Join</vt:lpstr>
      <vt:lpstr>Join performance</vt:lpstr>
      <vt:lpstr>Join performance</vt:lpstr>
      <vt:lpstr>Join performance</vt:lpstr>
      <vt:lpstr>NVRAM</vt:lpstr>
      <vt:lpstr>NVRAM read performance</vt:lpstr>
      <vt:lpstr>NVRAM Group Commit</vt:lpstr>
      <vt:lpstr>NVRAM Group Commit</vt:lpstr>
      <vt:lpstr>NVRAM Group Commit</vt:lpstr>
      <vt:lpstr>NVRAM Group Commit</vt:lpstr>
      <vt:lpstr>NVRAM Group Commit</vt:lpstr>
      <vt:lpstr>Read throughput</vt:lpstr>
      <vt:lpstr>Caching</vt:lpstr>
      <vt:lpstr>Group Commit future work</vt:lpstr>
      <vt:lpstr>Methodology future work</vt:lpstr>
      <vt:lpstr>Results future work</vt:lpstr>
      <vt:lpstr>BPFS (Total Epoch Order)</vt:lpstr>
      <vt:lpstr>BPFS (Total Epoch Order)</vt:lpstr>
      <vt:lpstr>Partial Epoch Order (PEO)</vt:lpstr>
      <vt:lpstr>Partial Epoch Order (PEO)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</cp:lastModifiedBy>
  <cp:revision>2365</cp:revision>
  <dcterms:created xsi:type="dcterms:W3CDTF">2010-03-13T18:55:09Z</dcterms:created>
  <dcterms:modified xsi:type="dcterms:W3CDTF">2013-07-24T23:45:08Z</dcterms:modified>
</cp:coreProperties>
</file>