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2"/>
  </p:notesMasterIdLst>
  <p:handoutMasterIdLst>
    <p:handoutMasterId r:id="rId83"/>
  </p:handoutMasterIdLst>
  <p:sldIdLst>
    <p:sldId id="866" r:id="rId3"/>
    <p:sldId id="1204" r:id="rId4"/>
    <p:sldId id="1203" r:id="rId5"/>
    <p:sldId id="1206" r:id="rId6"/>
    <p:sldId id="1208" r:id="rId7"/>
    <p:sldId id="1209" r:id="rId8"/>
    <p:sldId id="1211" r:id="rId9"/>
    <p:sldId id="1212" r:id="rId10"/>
    <p:sldId id="1213" r:id="rId11"/>
    <p:sldId id="1215" r:id="rId12"/>
    <p:sldId id="1218" r:id="rId13"/>
    <p:sldId id="1216" r:id="rId14"/>
    <p:sldId id="1214" r:id="rId15"/>
    <p:sldId id="1217" r:id="rId16"/>
    <p:sldId id="1126" r:id="rId17"/>
    <p:sldId id="1181" r:id="rId18"/>
    <p:sldId id="1182" r:id="rId19"/>
    <p:sldId id="1185" r:id="rId20"/>
    <p:sldId id="1183" r:id="rId21"/>
    <p:sldId id="1184" r:id="rId22"/>
    <p:sldId id="1186" r:id="rId23"/>
    <p:sldId id="1127" r:id="rId24"/>
    <p:sldId id="1128" r:id="rId25"/>
    <p:sldId id="1139" r:id="rId26"/>
    <p:sldId id="1140" r:id="rId27"/>
    <p:sldId id="1141" r:id="rId28"/>
    <p:sldId id="1142" r:id="rId29"/>
    <p:sldId id="1143" r:id="rId30"/>
    <p:sldId id="1144" r:id="rId31"/>
    <p:sldId id="1130" r:id="rId32"/>
    <p:sldId id="1153" r:id="rId33"/>
    <p:sldId id="1145" r:id="rId34"/>
    <p:sldId id="1147" r:id="rId35"/>
    <p:sldId id="1148" r:id="rId36"/>
    <p:sldId id="1149" r:id="rId37"/>
    <p:sldId id="1131" r:id="rId38"/>
    <p:sldId id="1151" r:id="rId39"/>
    <p:sldId id="1152" r:id="rId40"/>
    <p:sldId id="1150" r:id="rId41"/>
    <p:sldId id="1193" r:id="rId42"/>
    <p:sldId id="1196" r:id="rId43"/>
    <p:sldId id="1195" r:id="rId44"/>
    <p:sldId id="1156" r:id="rId45"/>
    <p:sldId id="1157" r:id="rId46"/>
    <p:sldId id="1158" r:id="rId47"/>
    <p:sldId id="1159" r:id="rId48"/>
    <p:sldId id="1154" r:id="rId49"/>
    <p:sldId id="1155" r:id="rId50"/>
    <p:sldId id="1190" r:id="rId51"/>
    <p:sldId id="1162" r:id="rId52"/>
    <p:sldId id="1166" r:id="rId53"/>
    <p:sldId id="1132" r:id="rId54"/>
    <p:sldId id="1163" r:id="rId55"/>
    <p:sldId id="1164" r:id="rId56"/>
    <p:sldId id="1165" r:id="rId57"/>
    <p:sldId id="1134" r:id="rId58"/>
    <p:sldId id="1178" r:id="rId59"/>
    <p:sldId id="1179" r:id="rId60"/>
    <p:sldId id="1180" r:id="rId61"/>
    <p:sldId id="1136" r:id="rId62"/>
    <p:sldId id="1137" r:id="rId63"/>
    <p:sldId id="1173" r:id="rId64"/>
    <p:sldId id="1174" r:id="rId65"/>
    <p:sldId id="1138" r:id="rId66"/>
    <p:sldId id="1170" r:id="rId67"/>
    <p:sldId id="1168" r:id="rId68"/>
    <p:sldId id="1175" r:id="rId69"/>
    <p:sldId id="1176" r:id="rId70"/>
    <p:sldId id="1177" r:id="rId71"/>
    <p:sldId id="1188" r:id="rId72"/>
    <p:sldId id="1189" r:id="rId73"/>
    <p:sldId id="1169" r:id="rId74"/>
    <p:sldId id="1171" r:id="rId75"/>
    <p:sldId id="1172" r:id="rId76"/>
    <p:sldId id="1187" r:id="rId77"/>
    <p:sldId id="1146" r:id="rId78"/>
    <p:sldId id="1167" r:id="rId79"/>
    <p:sldId id="1197" r:id="rId80"/>
    <p:sldId id="1199" r:id="rId81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4"/>
            <p14:sldId id="1203"/>
            <p14:sldId id="1206"/>
            <p14:sldId id="1208"/>
            <p14:sldId id="1209"/>
            <p14:sldId id="1211"/>
            <p14:sldId id="1212"/>
            <p14:sldId id="1213"/>
            <p14:sldId id="1215"/>
            <p14:sldId id="1218"/>
            <p14:sldId id="1216"/>
            <p14:sldId id="1214"/>
            <p14:sldId id="1217"/>
            <p14:sldId id="1126"/>
            <p14:sldId id="1181"/>
            <p14:sldId id="1182"/>
            <p14:sldId id="1185"/>
            <p14:sldId id="1183"/>
            <p14:sldId id="1184"/>
            <p14:sldId id="1186"/>
            <p14:sldId id="1127"/>
            <p14:sldId id="1128"/>
            <p14:sldId id="1139"/>
            <p14:sldId id="1140"/>
            <p14:sldId id="1141"/>
            <p14:sldId id="1142"/>
            <p14:sldId id="1143"/>
            <p14:sldId id="1144"/>
            <p14:sldId id="1130"/>
            <p14:sldId id="1153"/>
            <p14:sldId id="1145"/>
            <p14:sldId id="1147"/>
            <p14:sldId id="1148"/>
            <p14:sldId id="1149"/>
            <p14:sldId id="1131"/>
            <p14:sldId id="1151"/>
            <p14:sldId id="1152"/>
            <p14:sldId id="1150"/>
          </p14:sldIdLst>
        </p14:section>
        <p14:section name="Untitled Section" id="{32155FB5-9438-4217-91FA-77B11DEEA4EB}">
          <p14:sldIdLst>
            <p14:sldId id="1193"/>
            <p14:sldId id="1196"/>
            <p14:sldId id="1195"/>
            <p14:sldId id="1156"/>
            <p14:sldId id="1157"/>
            <p14:sldId id="1158"/>
            <p14:sldId id="1159"/>
            <p14:sldId id="1154"/>
            <p14:sldId id="1155"/>
            <p14:sldId id="1190"/>
            <p14:sldId id="1162"/>
            <p14:sldId id="1166"/>
            <p14:sldId id="1132"/>
            <p14:sldId id="1163"/>
            <p14:sldId id="1164"/>
            <p14:sldId id="1165"/>
            <p14:sldId id="1134"/>
            <p14:sldId id="1178"/>
            <p14:sldId id="1179"/>
            <p14:sldId id="1180"/>
            <p14:sldId id="1136"/>
            <p14:sldId id="1137"/>
            <p14:sldId id="1173"/>
            <p14:sldId id="1174"/>
            <p14:sldId id="1138"/>
            <p14:sldId id="1170"/>
            <p14:sldId id="1168"/>
            <p14:sldId id="1175"/>
            <p14:sldId id="1176"/>
            <p14:sldId id="1177"/>
            <p14:sldId id="1188"/>
            <p14:sldId id="1189"/>
            <p14:sldId id="1169"/>
            <p14:sldId id="1171"/>
            <p14:sldId id="1172"/>
            <p14:sldId id="1187"/>
            <p14:sldId id="1146"/>
            <p14:sldId id="1167"/>
            <p14:sldId id="1197"/>
            <p14:sldId id="11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74.xml"/><Relationship Id="rId4" Type="http://schemas.openxmlformats.org/officeDocument/2006/relationships/slide" Target="slide7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/>
              <a:t>Steven </a:t>
            </a:r>
            <a:r>
              <a:rPr lang="en-US" sz="2800" dirty="0" smtClean="0"/>
              <a:t>Pelley</a:t>
            </a:r>
          </a:p>
          <a:p>
            <a:endParaRPr lang="en-US" sz="800" dirty="0"/>
          </a:p>
          <a:p>
            <a:r>
              <a:rPr lang="en-US" sz="1800" dirty="0" smtClean="0"/>
              <a:t>Committee:</a:t>
            </a:r>
          </a:p>
          <a:p>
            <a:r>
              <a:rPr lang="en-US" sz="1800" dirty="0" smtClean="0"/>
              <a:t>Thomas F. </a:t>
            </a:r>
            <a:r>
              <a:rPr lang="en-US" sz="1800" dirty="0" err="1" smtClean="0"/>
              <a:t>Wenisch</a:t>
            </a:r>
            <a:r>
              <a:rPr lang="en-US" sz="1800" dirty="0" smtClean="0"/>
              <a:t> (Chair)</a:t>
            </a:r>
          </a:p>
          <a:p>
            <a:r>
              <a:rPr lang="en-US" sz="1800" dirty="0" smtClean="0"/>
              <a:t>Michael J. </a:t>
            </a:r>
            <a:r>
              <a:rPr lang="en-US" sz="1800" dirty="0" err="1" smtClean="0"/>
              <a:t>Caffarella</a:t>
            </a:r>
            <a:endParaRPr lang="en-US" sz="1800" dirty="0" smtClean="0"/>
          </a:p>
          <a:p>
            <a:r>
              <a:rPr lang="en-US" sz="1800" dirty="0" smtClean="0"/>
              <a:t>Peter M. Chen</a:t>
            </a:r>
          </a:p>
          <a:p>
            <a:r>
              <a:rPr lang="en-US" sz="1800" dirty="0" err="1" smtClean="0"/>
              <a:t>Zhengya</a:t>
            </a:r>
            <a:r>
              <a:rPr lang="en-US" sz="1800" dirty="0" smtClean="0"/>
              <a:t> Zhang</a:t>
            </a:r>
            <a:r>
              <a:rPr lang="en-US" sz="1800" dirty="0" smtClean="0"/>
              <a:t>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</a:t>
            </a:r>
            <a:r>
              <a:rPr lang="en-US" sz="2400" b="0" i="1" dirty="0" smtClean="0">
                <a:solidFill>
                  <a:srgbClr val="FF0909"/>
                </a:solidFill>
              </a:rPr>
              <a:t>memory consistency to reason about NVRAM write </a:t>
            </a:r>
            <a:r>
              <a:rPr lang="en-US" sz="2400" b="0" i="1" dirty="0" smtClean="0">
                <a:solidFill>
                  <a:srgbClr val="FF0909"/>
                </a:solidFill>
              </a:rPr>
              <a:t>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Flash memory for database analytics</a:t>
            </a:r>
          </a:p>
          <a:p>
            <a:pPr lvl="1"/>
            <a:r>
              <a:rPr lang="en-US" dirty="0" smtClean="0"/>
              <a:t>ADMS 2011</a:t>
            </a:r>
          </a:p>
          <a:p>
            <a:r>
              <a:rPr lang="en-US" dirty="0" smtClean="0"/>
              <a:t>Using NVRAM to accelerate transactions</a:t>
            </a:r>
          </a:p>
          <a:p>
            <a:pPr lvl="1"/>
            <a:r>
              <a:rPr lang="en-US" dirty="0" smtClean="0"/>
              <a:t>Upcoming VLDB</a:t>
            </a:r>
          </a:p>
          <a:p>
            <a:r>
              <a:rPr lang="en-US" dirty="0" smtClean="0"/>
              <a:t>Memory persistency (focus of this talk)</a:t>
            </a:r>
          </a:p>
          <a:p>
            <a:pPr lvl="1"/>
            <a:r>
              <a:rPr lang="en-US" dirty="0" smtClean="0"/>
              <a:t>Extend memory consistency to reason about the order of NVRAM writes</a:t>
            </a:r>
          </a:p>
          <a:p>
            <a:pPr lvl="1"/>
            <a:r>
              <a:rPr lang="en-US" dirty="0" smtClean="0"/>
              <a:t>Program order NVRAM writes limit throughput to 1/30</a:t>
            </a:r>
            <a:r>
              <a:rPr lang="en-US" baseline="30000" dirty="0" smtClean="0"/>
              <a:t>th</a:t>
            </a:r>
            <a:r>
              <a:rPr lang="en-US" dirty="0" smtClean="0"/>
              <a:t> instruction execution rate</a:t>
            </a:r>
          </a:p>
          <a:p>
            <a:pPr lvl="1"/>
            <a:r>
              <a:rPr lang="en-US" dirty="0" smtClean="0"/>
              <a:t>New persistency models regain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memory persistency</a:t>
            </a:r>
          </a:p>
          <a:p>
            <a:r>
              <a:rPr lang="en-US" dirty="0" smtClean="0"/>
              <a:t>Memory consistency review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memory </a:t>
            </a:r>
            <a:r>
              <a:rPr lang="en-US" dirty="0"/>
              <a:t>p</a:t>
            </a:r>
            <a:r>
              <a:rPr lang="en-US" dirty="0" smtClean="0"/>
              <a:t>ersistency</a:t>
            </a:r>
          </a:p>
          <a:p>
            <a:r>
              <a:rPr lang="en-US" dirty="0" smtClean="0"/>
              <a:t>Persistent queue benchmark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reorder instructions while providing intended shared memory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1444" y="3104964"/>
            <a:ext cx="1608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Store barrier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650" y="3104964"/>
            <a:ext cx="3176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If (Flag == 1) {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  </a:t>
            </a:r>
            <a:r>
              <a:rPr lang="en-US" b="0" dirty="0" err="1" smtClean="0"/>
              <a:t>localBuffer</a:t>
            </a:r>
            <a:r>
              <a:rPr lang="en-US" b="0" dirty="0" smtClean="0"/>
              <a:t>[0] ← Buffer[0]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err="1" smtClean="0"/>
              <a:t>localBuffer</a:t>
            </a:r>
            <a:r>
              <a:rPr lang="en-US" b="0" dirty="0" smtClean="0"/>
              <a:t>[8] </a:t>
            </a:r>
            <a:r>
              <a:rPr lang="en-US" b="0" dirty="0"/>
              <a:t>← </a:t>
            </a:r>
            <a:r>
              <a:rPr lang="en-US" b="0" dirty="0" smtClean="0"/>
              <a:t>Buffer[8]</a:t>
            </a:r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…</a:t>
            </a:r>
          </a:p>
          <a:p>
            <a:pPr algn="l"/>
            <a:r>
              <a:rPr lang="en-US" b="0" dirty="0"/>
              <a:t>}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4409" y="5919663"/>
            <a:ext cx="80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I</a:t>
            </a:r>
            <a:r>
              <a:rPr lang="en-US" sz="2400" b="0" i="1" dirty="0" smtClean="0">
                <a:solidFill>
                  <a:srgbClr val="FF0909"/>
                </a:solidFill>
              </a:rPr>
              <a:t>n isolation may reorder, but when sharing must constrain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444" y="3104964"/>
            <a:ext cx="1686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Buffer[0] ← 1</a:t>
            </a:r>
          </a:p>
          <a:p>
            <a:pPr algn="l"/>
            <a:r>
              <a:rPr lang="en-US" b="0" dirty="0" smtClean="0"/>
              <a:t>Buffer[8] </a:t>
            </a:r>
            <a:r>
              <a:rPr lang="en-US" b="0" dirty="0"/>
              <a:t>← </a:t>
            </a:r>
            <a:r>
              <a:rPr lang="en-US" b="0" dirty="0" smtClean="0"/>
              <a:t>1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Flag ← 1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55650" y="3104964"/>
            <a:ext cx="170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Load barrier</a:t>
            </a:r>
          </a:p>
        </p:txBody>
      </p:sp>
      <p:sp>
        <p:nvSpPr>
          <p:cNvPr id="10" name="Right Arrow 9"/>
          <p:cNvSpPr/>
          <p:nvPr/>
        </p:nvSpPr>
        <p:spPr bwMode="auto">
          <a:xfrm rot="18069829">
            <a:off x="3565356" y="4443073"/>
            <a:ext cx="1306843" cy="203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>
            <a:off x="1691680" y="4077072"/>
            <a:ext cx="589764" cy="140415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H="1" flipV="1">
            <a:off x="7690648" y="3501008"/>
            <a:ext cx="589764" cy="122413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3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3" y="4725144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95" y="4725144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 bwMode="auto">
          <a:xfrm>
            <a:off x="2964743" y="5236654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 for reasoning about reordering</a:t>
            </a:r>
          </a:p>
          <a:p>
            <a:r>
              <a:rPr lang="en-US" dirty="0" smtClean="0"/>
              <a:t>Sequential Consistency (SC): no reordering, memory appears as a switch to processors</a:t>
            </a:r>
          </a:p>
          <a:p>
            <a:r>
              <a:rPr lang="en-US" dirty="0" smtClean="0"/>
              <a:t>Relaxed Memory Order (RMO): any reordering possible within processors, must use barriers</a:t>
            </a:r>
          </a:p>
          <a:p>
            <a:r>
              <a:rPr lang="en-US" dirty="0" smtClean="0"/>
              <a:t>Model separate from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67644" y="2729872"/>
            <a:ext cx="6408712" cy="3239362"/>
            <a:chOff x="1187624" y="2456892"/>
            <a:chExt cx="6948772" cy="3512342"/>
          </a:xfrm>
        </p:grpSpPr>
        <p:grpSp>
          <p:nvGrpSpPr>
            <p:cNvPr id="3" name="Group 2"/>
            <p:cNvGrpSpPr/>
            <p:nvPr/>
          </p:nvGrpSpPr>
          <p:grpSpPr>
            <a:xfrm>
              <a:off x="1187624" y="2456892"/>
              <a:ext cx="6948772" cy="3512342"/>
              <a:chOff x="827584" y="2020879"/>
              <a:chExt cx="8182524" cy="4135956"/>
            </a:xfrm>
          </p:grpSpPr>
          <p:pic>
            <p:nvPicPr>
              <p:cNvPr id="15" name="Picture 6" descr="http://cdn.eteknix.com/wp-content/uploads/2011/11/RAM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092" y="2852936"/>
                <a:ext cx="3610016" cy="276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2020879"/>
                <a:ext cx="2867298" cy="1905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upload.wikimedia.org/wikipedia/commons/6/62/Intel_CPU_Pentium_4_640_Prescott_bottom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250875"/>
                <a:ext cx="2867298" cy="1905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 bwMode="auto">
              <a:xfrm rot="15235822">
                <a:off x="2147538" y="3741334"/>
                <a:ext cx="461953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 bwMode="auto">
              <a:xfrm rot="441950">
                <a:off x="4665480" y="3551695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 rot="20789114">
                <a:off x="3327728" y="4344290"/>
                <a:ext cx="1645368" cy="5470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 rot="4455321">
              <a:off x="1858671" y="3506893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4455321">
              <a:off x="2034844" y="4247020"/>
              <a:ext cx="461953" cy="54709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10222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</a:t>
            </a:r>
            <a:r>
              <a:rPr lang="en-US" b="0" dirty="0" smtClean="0"/>
              <a:t>and stores </a:t>
            </a:r>
            <a:r>
              <a:rPr lang="en-US" b="0" dirty="0"/>
              <a:t>b</a:t>
            </a:r>
            <a:r>
              <a:rPr lang="en-US" b="0" dirty="0" smtClean="0"/>
              <a:t>etween </a:t>
            </a:r>
            <a:r>
              <a:rPr lang="en-US" b="0" dirty="0" smtClean="0"/>
              <a:t>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110223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copies to NVRAM at failure, adhering to consistency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Treats failure as a </a:t>
            </a:r>
            <a:r>
              <a:rPr lang="en-US" b="0" i="1" dirty="0" smtClean="0"/>
              <a:t>processor</a:t>
            </a:r>
            <a:endParaRPr lang="en-US" b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0281" y="5919663"/>
            <a:ext cx="898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Enforcing </a:t>
            </a:r>
            <a:r>
              <a:rPr lang="en-US" sz="2400" b="0" i="1" dirty="0" smtClean="0">
                <a:solidFill>
                  <a:srgbClr val="FF0909"/>
                </a:solidFill>
              </a:rPr>
              <a:t>NVRAM write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order equivalent to enforcing store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Couples consistency and persistency</a:t>
            </a:r>
          </a:p>
          <a:p>
            <a:pPr lvl="1"/>
            <a:r>
              <a:rPr lang="en-US" dirty="0" smtClean="0"/>
              <a:t>1:1 mapping between observable volatile and persistent states</a:t>
            </a:r>
          </a:p>
          <a:p>
            <a:r>
              <a:rPr lang="en-US" dirty="0" smtClean="0"/>
              <a:t>Any two stores that may only be observed in some order implies ordered persists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store</a:t>
            </a:r>
            <a:r>
              <a:rPr lang="en-US" dirty="0" smtClean="0"/>
              <a:t> and the </a:t>
            </a:r>
            <a:r>
              <a:rPr lang="en-US" i="1" dirty="0" smtClean="0"/>
              <a:t>persist</a:t>
            </a:r>
            <a:r>
              <a:rPr lang="en-US" dirty="0" smtClean="0"/>
              <a:t> are the same event</a:t>
            </a:r>
          </a:p>
          <a:p>
            <a:r>
              <a:rPr lang="en-US" dirty="0"/>
              <a:t>C</a:t>
            </a:r>
            <a:r>
              <a:rPr lang="en-US" dirty="0" smtClean="0"/>
              <a:t>onsistency model and barriers constrain persist order </a:t>
            </a:r>
            <a:r>
              <a:rPr lang="en-US" i="1" dirty="0" smtClean="0"/>
              <a:t>and</a:t>
            </a:r>
            <a:r>
              <a:rPr lang="en-US" dirty="0" smtClean="0"/>
              <a:t> thread synchronization</a:t>
            </a:r>
          </a:p>
          <a:p>
            <a:r>
              <a:rPr lang="en-US" dirty="0" smtClean="0"/>
              <a:t>Implementation free to 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1068"/>
            <a:ext cx="3270944" cy="25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SC, </a:t>
            </a:r>
            <a:r>
              <a:rPr lang="en-US" dirty="0" smtClean="0"/>
              <a:t>enforcing same </a:t>
            </a:r>
            <a:r>
              <a:rPr lang="en-US" dirty="0" smtClean="0"/>
              <a:t>order for persists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stores</a:t>
            </a:r>
          </a:p>
          <a:p>
            <a:r>
              <a:rPr lang="en-US" dirty="0" smtClean="0"/>
              <a:t>Persists </a:t>
            </a:r>
            <a:r>
              <a:rPr lang="en-US" dirty="0" smtClean="0"/>
              <a:t>must be observed as interleaving of program orders</a:t>
            </a:r>
          </a:p>
          <a:p>
            <a:pPr lvl="1"/>
            <a:r>
              <a:rPr lang="en-US" dirty="0" smtClean="0"/>
              <a:t>Volatile accesses may order persists!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execution (volatile state) proceeds ahead of persistent state</a:t>
            </a:r>
          </a:p>
          <a:p>
            <a:pPr lvl="1"/>
            <a:r>
              <a:rPr lang="en-US" dirty="0" smtClean="0"/>
              <a:t>Recovery observer lags arbitrarily behind</a:t>
            </a:r>
          </a:p>
          <a:p>
            <a:r>
              <a:rPr lang="en-US" dirty="0" smtClean="0"/>
              <a:t>Problem: side effects violate model</a:t>
            </a:r>
          </a:p>
          <a:p>
            <a:r>
              <a:rPr lang="en-US" i="1" dirty="0" smtClean="0"/>
              <a:t>Persist</a:t>
            </a:r>
            <a:r>
              <a:rPr lang="en-US" dirty="0" smtClean="0"/>
              <a:t> </a:t>
            </a:r>
            <a:r>
              <a:rPr lang="en-US" i="1" dirty="0" smtClean="0"/>
              <a:t>sync</a:t>
            </a:r>
            <a:r>
              <a:rPr lang="en-US" dirty="0" smtClean="0"/>
              <a:t> forces durable state to “catch up”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329100"/>
            <a:ext cx="23487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…</a:t>
            </a:r>
          </a:p>
          <a:p>
            <a:pPr algn="l"/>
            <a:r>
              <a:rPr lang="en-US" b="0" dirty="0" smtClean="0"/>
              <a:t>Persist to object </a:t>
            </a:r>
            <a:r>
              <a:rPr lang="en-US" b="0" i="1" dirty="0" smtClean="0"/>
              <a:t>A</a:t>
            </a:r>
          </a:p>
          <a:p>
            <a:pPr algn="l"/>
            <a:r>
              <a:rPr lang="en-US" b="0" dirty="0" err="1" smtClean="0">
                <a:solidFill>
                  <a:srgbClr val="FF0000"/>
                </a:solidFill>
              </a:rPr>
              <a:t>PersistSync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err="1" smtClean="0"/>
              <a:t>Syscall</a:t>
            </a:r>
            <a:r>
              <a:rPr lang="en-US" b="0" dirty="0" smtClean="0"/>
              <a:t>() // network</a:t>
            </a:r>
          </a:p>
          <a:p>
            <a:pPr algn="l"/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589837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May observe </a:t>
            </a:r>
            <a:r>
              <a:rPr lang="en-US" b="0" dirty="0" err="1" smtClean="0"/>
              <a:t>syscall</a:t>
            </a:r>
            <a:r>
              <a:rPr lang="en-US" b="0" dirty="0" smtClean="0"/>
              <a:t> but after recovery fail to see persist to </a:t>
            </a:r>
            <a:r>
              <a:rPr lang="en-US" b="0" i="1" dirty="0" smtClean="0"/>
              <a:t>A</a:t>
            </a:r>
          </a:p>
          <a:p>
            <a:pPr algn="l"/>
            <a:endParaRPr lang="en-US" b="0" dirty="0"/>
          </a:p>
          <a:p>
            <a:pPr algn="l"/>
            <a:r>
              <a:rPr lang="en-US" b="0" dirty="0" err="1" smtClean="0"/>
              <a:t>PersistSync</a:t>
            </a:r>
            <a:r>
              <a:rPr lang="en-US" b="0" dirty="0" smtClean="0"/>
              <a:t> constrains order</a:t>
            </a:r>
          </a:p>
        </p:txBody>
      </p:sp>
    </p:spTree>
    <p:extLst>
      <p:ext uri="{BB962C8B-B14F-4D97-AF65-F5344CB8AC3E}">
        <p14:creationId xmlns:p14="http://schemas.microsoft.com/office/powerpoint/2010/main" val="4005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persistency/RMO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Barriers constrain memory operation order</a:t>
            </a:r>
          </a:p>
          <a:p>
            <a:pPr lvl="1"/>
            <a:r>
              <a:rPr lang="en-US" dirty="0" smtClean="0"/>
              <a:t>Barriers that order stores also order persists</a:t>
            </a:r>
          </a:p>
          <a:p>
            <a:r>
              <a:rPr lang="en-US" dirty="0" smtClean="0"/>
              <a:t>Persists on single thread now concurrent</a:t>
            </a:r>
          </a:p>
          <a:p>
            <a:r>
              <a:rPr lang="en-US" dirty="0" smtClean="0"/>
              <a:t>Barriers enforce both persist and store visibility order, even when only one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8" y="4365104"/>
            <a:ext cx="3012484" cy="24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no longer scaling</a:t>
            </a:r>
          </a:p>
          <a:p>
            <a:pPr lvl="1"/>
            <a:r>
              <a:rPr lang="en-US" dirty="0" smtClean="0"/>
              <a:t>Need high capacity, low energy persistent storage</a:t>
            </a:r>
          </a:p>
          <a:p>
            <a:r>
              <a:rPr lang="en-US" dirty="0" smtClean="0"/>
              <a:t>DRAM no longer scaling</a:t>
            </a:r>
          </a:p>
          <a:p>
            <a:pPr lvl="1"/>
            <a:r>
              <a:rPr lang="en-US" dirty="0" smtClean="0"/>
              <a:t>Need high performance volatile storage</a:t>
            </a:r>
          </a:p>
          <a:p>
            <a:r>
              <a:rPr lang="en-US" dirty="0" smtClean="0"/>
              <a:t>Nonvolatile memories (NVRAM) provide both!</a:t>
            </a:r>
          </a:p>
          <a:p>
            <a:pPr lvl="1"/>
            <a:r>
              <a:rPr lang="en-US" dirty="0" smtClean="0"/>
              <a:t>Phase change (PCM)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(from HP)</a:t>
            </a:r>
          </a:p>
          <a:p>
            <a:pPr lvl="1"/>
            <a:r>
              <a:rPr lang="en-US" dirty="0" smtClean="0"/>
              <a:t>Spin-transfer torque (STT 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Decouple thread synchronization and persists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persist</a:t>
            </a:r>
            <a:r>
              <a:rPr lang="en-US" dirty="0" smtClean="0"/>
              <a:t> are separate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Persist order may deviate from store </a:t>
            </a:r>
            <a:r>
              <a:rPr lang="en-US" dirty="0" smtClean="0"/>
              <a:t>order</a:t>
            </a:r>
            <a:endParaRPr lang="en-US" dirty="0" smtClean="0"/>
          </a:p>
          <a:p>
            <a:r>
              <a:rPr lang="en-US" dirty="0" smtClean="0"/>
              <a:t>New</a:t>
            </a:r>
            <a:r>
              <a:rPr lang="en-US" dirty="0" smtClean="0"/>
              <a:t> </a:t>
            </a:r>
            <a:r>
              <a:rPr lang="en-US" i="1" dirty="0" smtClean="0"/>
              <a:t>persist barriers</a:t>
            </a:r>
            <a:r>
              <a:rPr lang="en-US" dirty="0" smtClean="0"/>
              <a:t> order persists</a:t>
            </a:r>
          </a:p>
          <a:p>
            <a:r>
              <a:rPr lang="en-US" dirty="0" smtClean="0"/>
              <a:t>Allows thread to observe persist values without introducing order dependence</a:t>
            </a:r>
          </a:p>
          <a:p>
            <a:r>
              <a:rPr lang="en-US" dirty="0" smtClean="0"/>
              <a:t>Later I’ll introduce relaxed persistency models assuming SC as underlying 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01" y="1412776"/>
            <a:ext cx="1830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Lock()</a:t>
            </a:r>
            <a:endParaRPr lang="en-US" b="0" dirty="0"/>
          </a:p>
          <a:p>
            <a:pPr algn="l"/>
            <a:endParaRPr lang="en-US" dirty="0" smtClean="0"/>
          </a:p>
          <a:p>
            <a:pPr algn="l"/>
            <a:r>
              <a:rPr lang="en-US" b="0" dirty="0" smtClean="0"/>
              <a:t>Persist 0x100</a:t>
            </a:r>
          </a:p>
          <a:p>
            <a:pPr algn="l"/>
            <a:r>
              <a:rPr lang="en-US" b="0" dirty="0" smtClean="0"/>
              <a:t>Persist 0x108</a:t>
            </a:r>
          </a:p>
          <a:p>
            <a:pPr algn="l"/>
            <a:r>
              <a:rPr lang="en-US" b="0" dirty="0" smtClean="0"/>
              <a:t>…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</a:t>
            </a:r>
            <a:r>
              <a:rPr lang="en-US" b="0" i="1" dirty="0"/>
              <a:t>F</a:t>
            </a:r>
            <a:r>
              <a:rPr lang="en-US" b="0" i="1" dirty="0" smtClean="0"/>
              <a:t>lag</a:t>
            </a:r>
            <a:r>
              <a:rPr lang="en-US" b="0" dirty="0" smtClean="0"/>
              <a:t>=1</a:t>
            </a:r>
            <a:endParaRPr lang="en-US" b="0" dirty="0" smtClean="0"/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Unlock()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83868" y="158524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Lock provides thread </a:t>
            </a:r>
            <a:r>
              <a:rPr lang="en-US" b="0" dirty="0" smtClean="0"/>
              <a:t>synchronization, but no </a:t>
            </a:r>
            <a:r>
              <a:rPr lang="en-US" b="0" dirty="0" smtClean="0"/>
              <a:t>need to additionally enforce persist order at this point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3248980"/>
            <a:ext cx="53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Flag</a:t>
            </a:r>
            <a:r>
              <a:rPr lang="en-US" b="0" dirty="0" smtClean="0"/>
              <a:t> </a:t>
            </a:r>
            <a:r>
              <a:rPr lang="en-US" b="0" dirty="0" smtClean="0"/>
              <a:t>must not persist before data, but as the lock protects </a:t>
            </a:r>
            <a:r>
              <a:rPr lang="en-US" b="0" dirty="0" smtClean="0"/>
              <a:t>against </a:t>
            </a:r>
            <a:r>
              <a:rPr lang="en-US" b="0" dirty="0" smtClean="0"/>
              <a:t>races an additional memory barrier is unnecessary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65001" y="1412776"/>
            <a:ext cx="1920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endParaRPr lang="en-US" b="0" i="1" dirty="0" smtClean="0">
              <a:solidFill>
                <a:srgbClr val="FF0000"/>
              </a:solidFill>
            </a:endParaRP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Persist barrier</a:t>
            </a:r>
          </a:p>
          <a:p>
            <a:pPr algn="l"/>
            <a:endParaRPr lang="en-US" b="0" i="1" dirty="0">
              <a:solidFill>
                <a:srgbClr val="FF0000"/>
              </a:solidFill>
            </a:endParaRPr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Memory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547" y="5919663"/>
            <a:ext cx="871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Precise, independent control over consistency 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 rot="20936779">
            <a:off x="1628136" y="1896695"/>
            <a:ext cx="1692188" cy="25202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447764" y="3897052"/>
            <a:ext cx="804240" cy="266253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443711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Stores reorder around persist barriers, </a:t>
            </a:r>
            <a:r>
              <a:rPr lang="en-US" b="0" dirty="0" smtClean="0"/>
              <a:t>persists </a:t>
            </a:r>
            <a:r>
              <a:rPr lang="en-US" b="0" dirty="0"/>
              <a:t>reorder around </a:t>
            </a:r>
            <a:r>
              <a:rPr lang="en-US" b="0" dirty="0" smtClean="0"/>
              <a:t>store barriers.</a:t>
            </a:r>
          </a:p>
          <a:p>
            <a:pPr algn="l"/>
            <a:r>
              <a:rPr lang="en-US" b="0" dirty="0" smtClean="0"/>
              <a:t>Simultaneously relaxed consistency and persistency gets </a:t>
            </a:r>
            <a:r>
              <a:rPr lang="en-US" b="0" dirty="0" smtClean="0">
                <a:hlinkClick r:id="rId2" action="ppaction://hlinksldjump"/>
              </a:rPr>
              <a:t>complicated.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6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</a:t>
            </a:r>
            <a:r>
              <a:rPr lang="en-US" b="0" dirty="0">
                <a:ea typeface="ＭＳ Ｐゴシック" charset="-128"/>
              </a:rPr>
              <a:t>M</a:t>
            </a:r>
            <a:r>
              <a:rPr lang="en-US" b="0" dirty="0" smtClean="0">
                <a:ea typeface="ＭＳ Ｐゴシック" charset="-128"/>
              </a:rPr>
              <a:t>inimizes delays for persists and thread synchronization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matches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 [IBM]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all persists occur in-place (no logging)</a:t>
            </a:r>
          </a:p>
          <a:p>
            <a:pPr lvl="1"/>
            <a:r>
              <a:rPr lang="en-US" dirty="0" smtClean="0"/>
              <a:t>Persist ordering constraint implies delay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i="1" dirty="0" smtClean="0"/>
              <a:t>Persist critical path</a:t>
            </a:r>
            <a:r>
              <a:rPr lang="en-US" dirty="0" smtClean="0"/>
              <a:t> limits persist rate</a:t>
            </a:r>
            <a:endParaRPr lang="en-US" i="1" dirty="0" smtClean="0"/>
          </a:p>
          <a:p>
            <a:r>
              <a:rPr lang="en-US" dirty="0" smtClean="0"/>
              <a:t>Assume limited atomic persists and</a:t>
            </a:r>
            <a:r>
              <a:rPr lang="en-US" i="1" dirty="0" smtClean="0"/>
              <a:t> coalescing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8-byte atomic persists</a:t>
            </a:r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>
                <a:hlinkClick r:id="rId2" action="ppaction://hlinksldjump"/>
              </a:rPr>
              <a:t>coalesce</a:t>
            </a:r>
            <a:r>
              <a:rPr lang="en-US" dirty="0" smtClean="0"/>
              <a:t> (persist only last value) if no ordering constraints violated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2" y="5919663"/>
            <a:ext cx="748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</a:t>
            </a:r>
            <a:r>
              <a:rPr lang="en-US" sz="2400" i="1" dirty="0" smtClean="0">
                <a:solidFill>
                  <a:srgbClr val="FF0909"/>
                </a:solidFill>
              </a:rPr>
              <a:t>persist critical path</a:t>
            </a:r>
            <a:endParaRPr lang="en-US" sz="24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ordered w.r.t. recovery observer implies ordered persists</a:t>
            </a:r>
          </a:p>
          <a:p>
            <a:pPr lvl="1"/>
            <a:r>
              <a:rPr lang="en-US" dirty="0" smtClean="0"/>
              <a:t>Same thread: program order</a:t>
            </a:r>
          </a:p>
          <a:p>
            <a:pPr lvl="1"/>
            <a:r>
              <a:rPr lang="en-US" dirty="0" smtClean="0"/>
              <a:t>Different threads: </a:t>
            </a:r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If not ordered: concurrent!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Large entries persist in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61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 code annotation necessary!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CWL required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</a:t>
            </a:r>
            <a:r>
              <a:rPr lang="en-US" sz="2400" b="0" i="1" dirty="0" smtClean="0">
                <a:solidFill>
                  <a:srgbClr val="FF0909"/>
                </a:solidFill>
              </a:rPr>
              <a:t>over-constrains </a:t>
            </a:r>
            <a:r>
              <a:rPr lang="en-US" sz="2400" b="0" i="1" dirty="0" smtClean="0">
                <a:solidFill>
                  <a:srgbClr val="FF0909"/>
                </a:solidFill>
              </a:rPr>
              <a:t>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constraints.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  <a:r>
              <a:rPr lang="en-US" dirty="0" smtClean="0"/>
              <a:t>, ordering persists</a:t>
            </a:r>
            <a:endParaRPr lang="en-US" i="1" dirty="0" smtClean="0"/>
          </a:p>
          <a:p>
            <a:r>
              <a:rPr lang="en-US" dirty="0" smtClean="0"/>
              <a:t>Data sharing continues to </a:t>
            </a:r>
            <a:r>
              <a:rPr lang="en-US" dirty="0" smtClean="0"/>
              <a:t>observe </a:t>
            </a:r>
            <a:r>
              <a:rPr lang="en-US" dirty="0" smtClean="0"/>
              <a:t>SC</a:t>
            </a:r>
          </a:p>
          <a:p>
            <a:r>
              <a:rPr lang="en-US" dirty="0" smtClean="0"/>
              <a:t>Persist order resembles RMO, persist barrier acts as a full memory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</a:t>
            </a:r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r>
              <a:rPr lang="en-US" b="0" dirty="0" smtClean="0"/>
              <a:t>Read </a:t>
            </a:r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dirty="0" smtClean="0"/>
              <a:t>Persist A’</a:t>
            </a:r>
          </a:p>
          <a:p>
            <a:pPr algn="l"/>
            <a:r>
              <a:rPr lang="en-US" b="0" dirty="0" smtClean="0"/>
              <a:t>Barrier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A’ persist before A?</a:t>
            </a:r>
          </a:p>
          <a:p>
            <a:pPr algn="l"/>
            <a:r>
              <a:rPr lang="en-US" b="0" dirty="0" smtClean="0"/>
              <a:t>Can A’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2640000">
            <a:off x="2447770" y="3722369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PER.  Serializes inserts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, but </a:t>
            </a:r>
            <a:r>
              <a:rPr lang="en-US" sz="2400" b="0" i="1" dirty="0" smtClean="0">
                <a:solidFill>
                  <a:srgbClr val="FF0000"/>
                </a:solidFill>
              </a:rPr>
              <a:t>data</a:t>
            </a:r>
            <a:r>
              <a:rPr lang="en-US" sz="2400" b="0" dirty="0" smtClean="0">
                <a:solidFill>
                  <a:srgbClr val="FF0000"/>
                </a:solidFill>
              </a:rPr>
              <a:t> persists concurrently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reduces storage access delays</a:t>
            </a:r>
          </a:p>
          <a:p>
            <a:pPr lvl="1"/>
            <a:r>
              <a:rPr lang="en-US" dirty="0" smtClean="0"/>
              <a:t>Redesign software assuming low-cost accesses</a:t>
            </a:r>
          </a:p>
          <a:p>
            <a:r>
              <a:rPr lang="en-US" dirty="0" smtClean="0"/>
              <a:t>Leverage native memory instruction interface to remove additional </a:t>
            </a:r>
            <a:r>
              <a:rPr lang="en-US" i="1" dirty="0" smtClean="0"/>
              <a:t>software</a:t>
            </a:r>
            <a:r>
              <a:rPr lang="en-US" dirty="0" smtClean="0"/>
              <a:t> overheads</a:t>
            </a:r>
          </a:p>
          <a:p>
            <a:pPr lvl="1"/>
            <a:r>
              <a:rPr lang="en-US" dirty="0" smtClean="0"/>
              <a:t>Reduce memory copy operations</a:t>
            </a:r>
          </a:p>
          <a:p>
            <a:pPr lvl="1"/>
            <a:r>
              <a:rPr lang="en-US" dirty="0" smtClean="0"/>
              <a:t>Improve concurrency/synchronization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64" y="5919663"/>
            <a:ext cx="802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removes delays and stalls due to storage access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 ordering with 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operations (including volatile) have a persistent memory order</a:t>
            </a:r>
          </a:p>
          <a:p>
            <a:pPr lvl="1"/>
            <a:r>
              <a:rPr lang="en-US" dirty="0" smtClean="0"/>
              <a:t>This order contains fewer partial order constraints than SC execution</a:t>
            </a:r>
            <a:endParaRPr lang="en-US" dirty="0" smtClean="0"/>
          </a:p>
          <a:p>
            <a:r>
              <a:rPr lang="en-US" dirty="0" smtClean="0"/>
              <a:t>Rule 1: </a:t>
            </a:r>
            <a:r>
              <a:rPr lang="en-US" dirty="0"/>
              <a:t>m</a:t>
            </a:r>
            <a:r>
              <a:rPr lang="en-US" dirty="0" smtClean="0"/>
              <a:t>emory operations from same thread separated by persist barrier are ordered</a:t>
            </a:r>
          </a:p>
          <a:p>
            <a:r>
              <a:rPr lang="en-US" dirty="0" smtClean="0"/>
              <a:t>Rule 2: operations that conflict (same address, at least 1 write) ordered by SC execution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to call this?  Not a race because they aren’t adjacent in any SC execution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Resembles RMO persist order (but SC synchronization and values)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say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only specific partial orders from SC</a:t>
            </a:r>
          </a:p>
          <a:p>
            <a:r>
              <a:rPr lang="en-US" dirty="0" smtClean="0"/>
              <a:t>Rule 1: partial orders within each thread that cross a persist barrier</a:t>
            </a:r>
          </a:p>
          <a:p>
            <a:r>
              <a:rPr lang="en-US" dirty="0" smtClean="0"/>
              <a:t>Rule 2: partial orders within and across threads due to accesses to the same address where at least one access is a store/persist</a:t>
            </a:r>
          </a:p>
          <a:p>
            <a:r>
              <a:rPr lang="en-US" dirty="0" smtClean="0"/>
              <a:t>For strand persistency rule 1 becomes: partial orders within each </a:t>
            </a:r>
            <a:r>
              <a:rPr lang="en-US" i="1" dirty="0" smtClean="0"/>
              <a:t>strand</a:t>
            </a:r>
            <a:r>
              <a:rPr lang="en-US" dirty="0" smtClean="0"/>
              <a:t> that cross a persist barrier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ordering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472"/>
            <a:ext cx="8229600" cy="3647691"/>
          </a:xfrm>
        </p:spPr>
        <p:txBody>
          <a:bodyPr/>
          <a:lstStyle/>
          <a:p>
            <a:r>
              <a:rPr lang="en-US" sz="2800" dirty="0" smtClean="0"/>
              <a:t>Rule 1: A before {B, C}; E before F; G before H</a:t>
            </a:r>
          </a:p>
          <a:p>
            <a:r>
              <a:rPr lang="en-US" sz="2800" dirty="0" smtClean="0"/>
              <a:t>Rule 2: C before E;  F before G</a:t>
            </a:r>
          </a:p>
          <a:p>
            <a:r>
              <a:rPr lang="en-US" sz="2800" dirty="0" smtClean="0"/>
              <a:t>Trans.: A before {E ,F, G, H}; E before {G, H}</a:t>
            </a:r>
          </a:p>
          <a:p>
            <a:r>
              <a:rPr lang="en-US" sz="2800" dirty="0"/>
              <a:t>B concurrent with </a:t>
            </a:r>
            <a:r>
              <a:rPr lang="en-US" sz="2800" dirty="0" smtClean="0"/>
              <a:t>{C</a:t>
            </a:r>
            <a:r>
              <a:rPr lang="en-US" sz="2800" dirty="0"/>
              <a:t>, E, F, G, </a:t>
            </a:r>
            <a:r>
              <a:rPr lang="en-US" sz="2800" dirty="0" smtClean="0"/>
              <a:t>H} </a:t>
            </a:r>
            <a:r>
              <a:rPr lang="en-US" sz="2800" dirty="0"/>
              <a:t>(even though </a:t>
            </a:r>
            <a:r>
              <a:rPr lang="en-US" sz="2800" i="1" dirty="0"/>
              <a:t>value</a:t>
            </a:r>
            <a:r>
              <a:rPr lang="en-US" sz="2800" dirty="0"/>
              <a:t> of </a:t>
            </a:r>
            <a:r>
              <a:rPr lang="en-US" sz="2800" dirty="0" smtClean="0"/>
              <a:t>operations </a:t>
            </a:r>
            <a:r>
              <a:rPr lang="en-US" sz="2800" dirty="0"/>
              <a:t>may depend on 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Dependences propagate regardless of operation type (load, store, persist) including volatile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1352" y="1304764"/>
            <a:ext cx="5724984" cy="1015663"/>
            <a:chOff x="2339056" y="1304764"/>
            <a:chExt cx="5724984" cy="1015663"/>
          </a:xfrm>
        </p:grpSpPr>
        <p:grpSp>
          <p:nvGrpSpPr>
            <p:cNvPr id="5" name="Group 4"/>
            <p:cNvGrpSpPr/>
            <p:nvPr/>
          </p:nvGrpSpPr>
          <p:grpSpPr>
            <a:xfrm>
              <a:off x="2339056" y="1304764"/>
              <a:ext cx="4753224" cy="1015663"/>
              <a:chOff x="4724108" y="3688573"/>
              <a:chExt cx="4753224" cy="10156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24108" y="3688573"/>
                <a:ext cx="4753224" cy="1015663"/>
                <a:chOff x="416745" y="1568986"/>
                <a:chExt cx="4753224" cy="101566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16745" y="1568986"/>
                  <a:ext cx="4753224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 smtClean="0"/>
                    <a:t>B C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</a:t>
                  </a:r>
                  <a:r>
                    <a:rPr lang="en-US" b="0" dirty="0" smtClean="0"/>
                    <a:t>              E | F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</a:t>
                  </a:r>
                  <a:r>
                    <a:rPr lang="en-US" b="0" dirty="0" smtClean="0"/>
                    <a:t>          G | H         </a:t>
                  </a:r>
                  <a:endParaRPr lang="en-US" dirty="0" smtClean="0"/>
                </a:p>
              </p:txBody>
            </p:sp>
            <p:sp>
              <p:nvSpPr>
                <p:cNvPr id="11" name="Right Arrow 10"/>
                <p:cNvSpPr/>
                <p:nvPr/>
              </p:nvSpPr>
              <p:spPr bwMode="auto">
                <a:xfrm rot="1652981">
                  <a:off x="2447924" y="1929610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7" name="Right Arrow 6"/>
              <p:cNvSpPr/>
              <p:nvPr/>
            </p:nvSpPr>
            <p:spPr bwMode="auto">
              <a:xfrm rot="1652981">
                <a:off x="7691391" y="433722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20433" y="1336702"/>
              <a:ext cx="1443607" cy="400110"/>
              <a:chOff x="6835581" y="1304764"/>
              <a:chExt cx="1443607" cy="400110"/>
            </a:xfrm>
          </p:grpSpPr>
          <p:sp>
            <p:nvSpPr>
              <p:cNvPr id="12" name="Right Arrow 11"/>
              <p:cNvSpPr/>
              <p:nvPr/>
            </p:nvSpPr>
            <p:spPr bwMode="auto">
              <a:xfrm>
                <a:off x="6835581" y="1416842"/>
                <a:ext cx="471499" cy="204782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96226" y="1304764"/>
                <a:ext cx="982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b="0" dirty="0" smtClean="0"/>
                  <a:t>conflict</a:t>
                </a:r>
                <a:endParaRPr lang="en-US" b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2020" y="1736812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</a:rPr>
              <a:t>persists from different inserts </a:t>
            </a:r>
            <a:r>
              <a:rPr lang="en-US" sz="2400" b="0" dirty="0" smtClean="0">
                <a:solidFill>
                  <a:srgbClr val="FF0000"/>
                </a:solidFill>
              </a:rPr>
              <a:t>ordered </a:t>
            </a:r>
            <a:r>
              <a:rPr lang="en-US" sz="2400" b="0" dirty="0" smtClean="0">
                <a:solidFill>
                  <a:srgbClr val="FF0000"/>
                </a:solidFill>
              </a:rPr>
              <a:t>due to conflicts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smtClean="0">
                <a:hlinkClick r:id="rId2" action="ppaction://hlinksldjump"/>
              </a:rPr>
              <a:t>BPFS</a:t>
            </a:r>
            <a:r>
              <a:rPr lang="en-US" dirty="0" smtClean="0"/>
              <a:t>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</a:t>
            </a:r>
            <a:r>
              <a:rPr lang="en-US" dirty="0" smtClean="0"/>
              <a:t>allow</a:t>
            </a:r>
            <a:r>
              <a:rPr lang="en-US" dirty="0" smtClean="0"/>
              <a:t> limited concurrency</a:t>
            </a:r>
            <a:endParaRPr lang="en-US" dirty="0" smtClean="0"/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</a:t>
            </a:r>
            <a:r>
              <a:rPr lang="en-US" dirty="0" smtClean="0"/>
              <a:t>on threads, </a:t>
            </a:r>
            <a:r>
              <a:rPr lang="en-US" dirty="0" smtClean="0"/>
              <a:t>but </a:t>
            </a:r>
            <a:r>
              <a:rPr lang="en-US" dirty="0" smtClean="0"/>
              <a:t>from persistency standpoint </a:t>
            </a:r>
            <a:r>
              <a:rPr lang="en-US" dirty="0" smtClean="0"/>
              <a:t>are </a:t>
            </a:r>
            <a:r>
              <a:rPr lang="en-US" dirty="0" smtClean="0"/>
              <a:t>independent threads</a:t>
            </a:r>
            <a:endParaRPr lang="en-US" dirty="0" smtClean="0"/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/>
              <a:t>1: memory operations from same </a:t>
            </a:r>
            <a:r>
              <a:rPr lang="en-US" i="1" dirty="0" smtClean="0"/>
              <a:t>strand</a:t>
            </a:r>
            <a:r>
              <a:rPr lang="en-US" dirty="0" smtClean="0"/>
              <a:t> </a:t>
            </a:r>
            <a:r>
              <a:rPr lang="en-US" dirty="0"/>
              <a:t>separated by persist barrier are ordered</a:t>
            </a:r>
          </a:p>
          <a:p>
            <a:r>
              <a:rPr lang="en-US" dirty="0"/>
              <a:t>Rule 2: operations </a:t>
            </a:r>
            <a:r>
              <a:rPr lang="en-US" dirty="0" smtClean="0"/>
              <a:t>that conflict </a:t>
            </a:r>
            <a:r>
              <a:rPr lang="en-US" dirty="0"/>
              <a:t>(same address, at least 1 </a:t>
            </a:r>
            <a:r>
              <a:rPr lang="en-US" dirty="0" smtClean="0"/>
              <a:t>write) ordered by SC execution</a:t>
            </a:r>
          </a:p>
          <a:p>
            <a:pPr lvl="1"/>
            <a:r>
              <a:rPr lang="en-US" dirty="0" smtClean="0"/>
              <a:t>Such conflicts consider each strand as a separate thread (operations on same thread may conflict)</a:t>
            </a:r>
          </a:p>
          <a:p>
            <a:pPr lvl="1"/>
            <a:r>
              <a:rPr lang="en-US" dirty="0" smtClean="0"/>
              <a:t>Strand order within a thread determines order of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 processing (VLDB)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</a:t>
            </a:r>
            <a:r>
              <a:rPr lang="en-US" sz="1200" b="0" dirty="0" smtClean="0"/>
              <a:t>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7114200" y="1777308"/>
            <a:ext cx="1454244" cy="2606491"/>
            <a:chOff x="7114200" y="1777308"/>
            <a:chExt cx="1454244" cy="2606491"/>
          </a:xfrm>
        </p:grpSpPr>
        <p:sp>
          <p:nvSpPr>
            <p:cNvPr id="18" name="TextBox 17"/>
            <p:cNvSpPr txBox="1"/>
            <p:nvPr/>
          </p:nvSpPr>
          <p:spPr>
            <a:xfrm>
              <a:off x="7150664" y="177730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Strand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200" y="2444807"/>
              <a:ext cx="145424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A</a:t>
              </a:r>
            </a:p>
            <a:p>
              <a:pPr algn="l"/>
              <a:r>
                <a:rPr lang="en-US" b="0" i="1" dirty="0" smtClean="0"/>
                <a:t>Barrier</a:t>
              </a:r>
            </a:p>
            <a:p>
              <a:pPr algn="l"/>
              <a:r>
                <a:rPr lang="en-US" b="0" dirty="0" smtClean="0"/>
                <a:t>C</a:t>
              </a:r>
            </a:p>
            <a:p>
              <a:pPr algn="l"/>
              <a:r>
                <a:rPr lang="en-US" b="0" i="1" dirty="0" err="1" smtClean="0"/>
                <a:t>NewStrand</a:t>
              </a:r>
              <a:endParaRPr lang="en-US" b="0" i="1" dirty="0" smtClean="0"/>
            </a:p>
            <a:p>
              <a:pPr algn="l"/>
              <a:r>
                <a:rPr lang="en-US" b="0" dirty="0" smtClean="0"/>
                <a:t>B</a:t>
              </a:r>
              <a:endParaRPr lang="en-US" b="0" dirty="0"/>
            </a:p>
          </p:txBody>
        </p:sp>
      </p:grp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330" y="5919663"/>
            <a:ext cx="749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Removes unnecessary dependences between inserts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buffered NVRAM with infinite banks (no conflicts ever occur).  All persists occur in place (no logging but persists may coalesce)</a:t>
            </a:r>
          </a:p>
          <a:p>
            <a:pPr lvl="1"/>
            <a:r>
              <a:rPr lang="en-US" dirty="0" smtClean="0"/>
              <a:t>Persists </a:t>
            </a:r>
            <a:r>
              <a:rPr lang="en-US" dirty="0" smtClean="0"/>
              <a:t>drain faster than instruction execution rate; instructions limit performance</a:t>
            </a:r>
          </a:p>
          <a:p>
            <a:pPr lvl="1"/>
            <a:r>
              <a:rPr lang="en-US" dirty="0" smtClean="0"/>
              <a:t>Persists drain slower than instruction execution rate; persist rate limits performance</a:t>
            </a:r>
          </a:p>
          <a:p>
            <a:r>
              <a:rPr lang="en-US" dirty="0" smtClean="0"/>
              <a:t>Determine </a:t>
            </a:r>
            <a:r>
              <a:rPr lang="en-US" dirty="0" smtClean="0"/>
              <a:t>throughput from slower of two</a:t>
            </a:r>
          </a:p>
          <a:p>
            <a:r>
              <a:rPr lang="en-US" dirty="0" smtClean="0"/>
              <a:t>Real systems likely delay elsewhere to persist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rate on real server</a:t>
            </a:r>
          </a:p>
          <a:p>
            <a:pPr lvl="1"/>
            <a:r>
              <a:rPr lang="en-US" dirty="0" smtClean="0"/>
              <a:t>2.4 GHz Xeon E5645</a:t>
            </a:r>
          </a:p>
          <a:p>
            <a:pPr lvl="1"/>
            <a:r>
              <a:rPr lang="en-US" dirty="0" smtClean="0"/>
              <a:t>Use 1 and 8 threads to test concurrency</a:t>
            </a:r>
          </a:p>
          <a:p>
            <a:pPr lvl="1"/>
            <a:r>
              <a:rPr lang="en-US" dirty="0" smtClean="0"/>
              <a:t>Pad to 64 bytes to remove false sharing</a:t>
            </a:r>
          </a:p>
          <a:p>
            <a:pPr lvl="1"/>
            <a:r>
              <a:rPr lang="en-US" dirty="0" smtClean="0"/>
              <a:t>Repeatedly insert 100-byte entries as quickly as possible, reporting insert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persist rate via memory traces</a:t>
            </a:r>
          </a:p>
          <a:p>
            <a:pPr lvl="1"/>
            <a:r>
              <a:rPr lang="en-US" dirty="0"/>
              <a:t>Produce SC memory </a:t>
            </a:r>
            <a:r>
              <a:rPr lang="en-US" dirty="0" smtClean="0"/>
              <a:t>trace </a:t>
            </a:r>
            <a:r>
              <a:rPr lang="en-US" dirty="0"/>
              <a:t>from PIN</a:t>
            </a:r>
          </a:p>
          <a:p>
            <a:pPr lvl="1"/>
            <a:r>
              <a:rPr lang="en-US" dirty="0"/>
              <a:t>Annotate barriers, persistent </a:t>
            </a:r>
            <a:r>
              <a:rPr lang="en-US" dirty="0" err="1"/>
              <a:t>malloc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ersist critical path from simulation</a:t>
            </a:r>
          </a:p>
          <a:p>
            <a:pPr lvl="1"/>
            <a:r>
              <a:rPr lang="en-US" dirty="0" smtClean="0"/>
              <a:t>Track persist dependences at variable granularity</a:t>
            </a:r>
          </a:p>
          <a:p>
            <a:pPr lvl="1"/>
            <a:r>
              <a:rPr lang="en-US" dirty="0" smtClean="0"/>
              <a:t>Persists coalesce assuming variable atomic persist</a:t>
            </a:r>
          </a:p>
          <a:p>
            <a:pPr lvl="1"/>
            <a:r>
              <a:rPr lang="en-US" dirty="0" smtClean="0"/>
              <a:t>(both 8 bytes by default)</a:t>
            </a:r>
          </a:p>
          <a:p>
            <a:pPr lvl="1"/>
            <a:r>
              <a:rPr lang="en-US" dirty="0" smtClean="0"/>
              <a:t>Observe persist timing and dependences from persistency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correct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order of persistent writes</a:t>
            </a:r>
          </a:p>
          <a:p>
            <a:r>
              <a:rPr lang="en-US" dirty="0" smtClean="0"/>
              <a:t>Current memory systems allow memory writes to reorder</a:t>
            </a:r>
          </a:p>
          <a:p>
            <a:pPr lvl="1"/>
            <a:r>
              <a:rPr lang="en-US" dirty="0" smtClean="0"/>
              <a:t>Cache eviction order ≠ store order</a:t>
            </a:r>
          </a:p>
          <a:p>
            <a:r>
              <a:rPr lang="en-US" dirty="0" smtClean="0"/>
              <a:t>Require </a:t>
            </a:r>
            <a:r>
              <a:rPr lang="en-US" i="1" dirty="0" smtClean="0"/>
              <a:t>persist barriers</a:t>
            </a:r>
            <a:endParaRPr lang="en-US" dirty="0"/>
          </a:p>
          <a:p>
            <a:pPr lvl="1"/>
            <a:r>
              <a:rPr lang="en-US" dirty="0" smtClean="0"/>
              <a:t>File system/disk sync()</a:t>
            </a:r>
          </a:p>
          <a:p>
            <a:pPr lvl="1"/>
            <a:r>
              <a:rPr lang="en-US" dirty="0" smtClean="0"/>
              <a:t>Many possible implementations</a:t>
            </a:r>
          </a:p>
          <a:p>
            <a:pPr lvl="1"/>
            <a:r>
              <a:rPr lang="en-US" dirty="0" smtClean="0"/>
              <a:t>Unknown performance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31" y="5919663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Despite fast NVRAM accesses, persist barriers limit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44295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8244" y="159279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Line indicates instruction execution rate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Assumes 500ns persists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99192" y="3104964"/>
            <a:ext cx="756684" cy="972108"/>
            <a:chOff x="2555776" y="3104964"/>
            <a:chExt cx="756684" cy="972108"/>
          </a:xfrm>
        </p:grpSpPr>
        <p:sp>
          <p:nvSpPr>
            <p:cNvPr id="6" name="Up-Down Arrow 5"/>
            <p:cNvSpPr/>
            <p:nvPr/>
          </p:nvSpPr>
          <p:spPr bwMode="auto">
            <a:xfrm>
              <a:off x="2555776" y="3104964"/>
              <a:ext cx="252028" cy="972108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35699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30x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4098" y="5121188"/>
            <a:ext cx="1736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hlinkClick r:id="rId3" action="ppaction://hlinksldjump"/>
              </a:rPr>
              <a:t>Other queues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150" y="202077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17ns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27884" y="2020778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119ns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5915991" y="202077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6.2µs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2747826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1 Thread</a:t>
            </a:r>
          </a:p>
          <a:p>
            <a:pPr algn="l"/>
            <a:r>
              <a:rPr lang="en-US" sz="1600" b="0" dirty="0" smtClean="0">
                <a:hlinkClick r:id="rId3" action="ppaction://hlinksldjump"/>
              </a:rPr>
              <a:t>(8 Threads)</a:t>
            </a:r>
            <a:endParaRPr lang="en-US" sz="1600" b="0" dirty="0"/>
          </a:p>
          <a:p>
            <a:pPr algn="l"/>
            <a:endParaRPr lang="en-US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859917" y="554917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9" y="1008291"/>
            <a:ext cx="6568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coalescing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040" y="5991671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Larger atomic persists improve concurrency for strict models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4" y="1008291"/>
            <a:ext cx="65902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false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31" y="5991671"/>
            <a:ext cx="747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Coarse dependence tracking reintroduces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67" y="3065854"/>
            <a:ext cx="2544750" cy="17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order persists, but over-constraining hurts performance (resembles consistency)</a:t>
            </a:r>
          </a:p>
          <a:p>
            <a:r>
              <a:rPr lang="en-US" dirty="0" smtClean="0"/>
              <a:t>Memory persistency builds on consistency to enforce persist order</a:t>
            </a:r>
          </a:p>
          <a:p>
            <a:r>
              <a:rPr lang="en-US" dirty="0" smtClean="0"/>
              <a:t>Persistency may be relaxed, de-coupling store and persist order constraints</a:t>
            </a:r>
          </a:p>
          <a:p>
            <a:r>
              <a:rPr lang="en-US" dirty="0" smtClean="0"/>
              <a:t>Relaxed persistency enables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my family, friends, Tom, committee, collaborators, and all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Persistency </a:t>
            </a:r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>
                <a:hlinkClick r:id="rId2" action="ppaction://hlinksldjump"/>
              </a:rPr>
              <a:t>Defining </a:t>
            </a:r>
            <a:r>
              <a:rPr lang="en-US" sz="1800" dirty="0">
                <a:hlinkClick r:id="rId2" action="ppaction://hlinksldjump"/>
              </a:rPr>
              <a:t>order of persists to same </a:t>
            </a:r>
            <a:r>
              <a:rPr lang="en-US" sz="1800" dirty="0" smtClean="0">
                <a:hlinkClick r:id="rId2" action="ppaction://hlinksldjump"/>
              </a:rPr>
              <a:t>address</a:t>
            </a:r>
            <a:endParaRPr lang="en-US" sz="1800" dirty="0" smtClean="0"/>
          </a:p>
          <a:p>
            <a:r>
              <a:rPr lang="en-US" sz="2000" dirty="0" smtClean="0"/>
              <a:t>Queue</a:t>
            </a:r>
          </a:p>
          <a:p>
            <a:pPr lvl="1"/>
            <a:r>
              <a:rPr lang="en-US" sz="1800" dirty="0" smtClean="0"/>
              <a:t>Circular buffer</a:t>
            </a:r>
          </a:p>
          <a:p>
            <a:pPr lvl="1"/>
            <a:r>
              <a:rPr lang="en-US" sz="1800" dirty="0" smtClean="0"/>
              <a:t>Other queue designs</a:t>
            </a:r>
            <a:endParaRPr lang="en-US" sz="20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800" dirty="0" smtClean="0">
                <a:hlinkClick r:id="rId3" action="ppaction://hlinksldjump"/>
              </a:rPr>
              <a:t>Coalescing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4" action="ppaction://hlinksldjump"/>
              </a:rPr>
              <a:t>Relaxed </a:t>
            </a:r>
            <a:r>
              <a:rPr lang="en-US" sz="1800" dirty="0">
                <a:hlinkClick r:id="rId4" action="ppaction://hlinksldjump"/>
              </a:rPr>
              <a:t>persistency, all queues</a:t>
            </a:r>
            <a:endParaRPr lang="en-US" sz="1800" dirty="0"/>
          </a:p>
          <a:p>
            <a:pPr lvl="1"/>
            <a:r>
              <a:rPr lang="en-US" sz="1800" dirty="0">
                <a:hlinkClick r:id="rId5" action="ppaction://hlinksldjump"/>
              </a:rPr>
              <a:t>Effect of latency on CWL, 8 threads</a:t>
            </a:r>
            <a:endParaRPr lang="en-US" sz="1800" dirty="0"/>
          </a:p>
          <a:p>
            <a:r>
              <a:rPr lang="en-US" sz="2000" dirty="0" smtClean="0"/>
              <a:t>Alternative interfaces</a:t>
            </a:r>
          </a:p>
          <a:p>
            <a:pPr lvl="1"/>
            <a:r>
              <a:rPr lang="en-US" sz="1800" dirty="0" smtClean="0"/>
              <a:t>Disk/block</a:t>
            </a:r>
          </a:p>
          <a:p>
            <a:pPr lvl="2"/>
            <a:r>
              <a:rPr lang="en-US" sz="1400" dirty="0" smtClean="0"/>
              <a:t>Moneta</a:t>
            </a:r>
          </a:p>
          <a:p>
            <a:pPr lvl="1"/>
            <a:r>
              <a:rPr lang="en-US" sz="1800" dirty="0" smtClean="0"/>
              <a:t>Transactions</a:t>
            </a:r>
          </a:p>
          <a:p>
            <a:pPr lvl="2"/>
            <a:r>
              <a:rPr lang="en-US" sz="1400" dirty="0" smtClean="0"/>
              <a:t>Various [Mnemosyne, RIO Vista, STM]</a:t>
            </a:r>
          </a:p>
          <a:p>
            <a:pPr lvl="2"/>
            <a:r>
              <a:rPr lang="en-US" sz="1400" dirty="0" smtClean="0"/>
              <a:t>Kiln-decouple thread synchronization from persistency control</a:t>
            </a:r>
          </a:p>
          <a:p>
            <a:pPr lvl="1"/>
            <a:r>
              <a:rPr lang="en-US" sz="1800" dirty="0" smtClean="0"/>
              <a:t>Barriers</a:t>
            </a:r>
            <a:endParaRPr lang="en-US" sz="1800" dirty="0"/>
          </a:p>
          <a:p>
            <a:pPr lvl="2"/>
            <a:r>
              <a:rPr lang="en-US" sz="1400" dirty="0" smtClean="0">
                <a:hlinkClick r:id="rId6" action="ppaction://hlinksldjump"/>
              </a:rPr>
              <a:t>BPFS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persistency relies on consistency model to define order or persists to same address</a:t>
            </a:r>
          </a:p>
          <a:p>
            <a:pPr lvl="1"/>
            <a:r>
              <a:rPr lang="en-US" dirty="0" smtClean="0"/>
              <a:t>Often relies on cache coherence guarantees</a:t>
            </a:r>
          </a:p>
          <a:p>
            <a:r>
              <a:rPr lang="en-US" dirty="0" smtClean="0"/>
              <a:t>Relaxed consistency/relaxed persistency allows:</a:t>
            </a:r>
          </a:p>
          <a:p>
            <a:pPr lvl="1"/>
            <a:r>
              <a:rPr lang="en-US" dirty="0" smtClean="0"/>
              <a:t>Store visibility to reorder across persist barrier</a:t>
            </a:r>
          </a:p>
          <a:p>
            <a:pPr lvl="1"/>
            <a:r>
              <a:rPr lang="en-US" dirty="0" smtClean="0"/>
              <a:t>Persists to reorder across store barrier</a:t>
            </a:r>
          </a:p>
          <a:p>
            <a:r>
              <a:rPr lang="en-US" dirty="0" smtClean="0"/>
              <a:t>May violate cache coherence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449" y="4257092"/>
            <a:ext cx="3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Thread 1’s stores reorder around the barrier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9" y="4257092"/>
            <a:ext cx="413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ordering dependences shown for barriers and cache coherence order</a:t>
            </a:r>
            <a:endParaRPr lang="en-US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58" y="5991671"/>
            <a:ext cx="544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Dependence cycle cannot be enforced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5120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076" y="1520788"/>
            <a:ext cx="1338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Barrier</a:t>
            </a:r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Persist A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 bwMode="auto">
          <a:xfrm>
            <a:off x="2123728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H="1">
            <a:off x="6516216" y="2276872"/>
            <a:ext cx="504056" cy="1368152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3689831">
            <a:off x="38680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7910169" flipH="1">
            <a:off x="4020424" y="2767176"/>
            <a:ext cx="1332148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  <p:bldP spid="9" grpId="0" animBg="1"/>
      <p:bldP spid="11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Persists to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by:</a:t>
            </a:r>
          </a:p>
          <a:p>
            <a:pPr lvl="1"/>
            <a:r>
              <a:rPr lang="en-US" dirty="0" smtClean="0"/>
              <a:t>Relying on strict persistency</a:t>
            </a:r>
          </a:p>
          <a:p>
            <a:pPr lvl="1"/>
            <a:r>
              <a:rPr lang="en-US" dirty="0" smtClean="0"/>
              <a:t>Preventing stores from reordering around persist barriers</a:t>
            </a:r>
          </a:p>
          <a:p>
            <a:pPr lvl="1"/>
            <a:r>
              <a:rPr lang="en-US" dirty="0" smtClean="0"/>
              <a:t>Defining additional synchronization to prevent such situations</a:t>
            </a:r>
          </a:p>
          <a:p>
            <a:pPr lvl="2"/>
            <a:r>
              <a:rPr lang="en-US" dirty="0" smtClean="0"/>
              <a:t>Interaction between consistency barriers and persist barriers</a:t>
            </a:r>
          </a:p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</a:t>
            </a:r>
            <a:r>
              <a:rPr lang="en-US" dirty="0" smtClean="0"/>
              <a:t>group </a:t>
            </a:r>
            <a:r>
              <a:rPr lang="en-US" dirty="0"/>
              <a:t>c</a:t>
            </a:r>
            <a:r>
              <a:rPr lang="en-US" dirty="0" smtClean="0"/>
              <a:t>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Updates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624677" y="4692622"/>
            <a:ext cx="78822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Couple transaction and durability management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Amortize persist barrier cost over many transactions</a:t>
            </a:r>
            <a:endParaRPr lang="en-US" sz="2600" i="1" dirty="0" smtClean="0">
              <a:solidFill>
                <a:srgbClr val="FF0909"/>
              </a:solidFill>
            </a:endParaRP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Minimal software overhead/complexity</a:t>
            </a:r>
            <a:endParaRPr lang="en-US" sz="2600" b="0" i="1" dirty="0" smtClean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827585" y="3873242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635896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 updates write atomically using batch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55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two persists may coalesce if:</a:t>
            </a:r>
          </a:p>
          <a:p>
            <a:pPr lvl="1"/>
            <a:r>
              <a:rPr lang="en-US" dirty="0" smtClean="0"/>
              <a:t>Hardware allows them to persist atomically</a:t>
            </a:r>
          </a:p>
          <a:p>
            <a:pPr lvl="1"/>
            <a:r>
              <a:rPr lang="en-US" dirty="0" smtClean="0"/>
              <a:t>No happens-before constraints are violated</a:t>
            </a:r>
          </a:p>
          <a:p>
            <a:r>
              <a:rPr lang="en-US" dirty="0" smtClean="0"/>
              <a:t>Given a DAG of persist constraints, coalescing:</a:t>
            </a:r>
          </a:p>
          <a:p>
            <a:pPr lvl="1"/>
            <a:r>
              <a:rPr lang="en-US" dirty="0" smtClean="0"/>
              <a:t>Combines the two persists into a single node</a:t>
            </a:r>
          </a:p>
          <a:p>
            <a:pPr lvl="1"/>
            <a:r>
              <a:rPr lang="en-US" dirty="0" smtClean="0"/>
              <a:t>Node takes union of edges into and out of node</a:t>
            </a:r>
          </a:p>
          <a:p>
            <a:pPr lvl="1"/>
            <a:r>
              <a:rPr lang="en-US" dirty="0" smtClean="0"/>
              <a:t>Edges entirely inside the node go away</a:t>
            </a:r>
          </a:p>
          <a:p>
            <a:pPr lvl="1"/>
            <a:r>
              <a:rPr lang="en-US" dirty="0" smtClean="0"/>
              <a:t>Coalescing legal if no cycles introduced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32929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95836" y="288894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A’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835696" y="1952836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44270">
            <a:off x="3015571" y="2500343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496773">
            <a:off x="1802871" y="2752585"/>
            <a:ext cx="1181774" cy="27648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170080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80112" y="2887346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A/A’</a:t>
            </a: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4968044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 flipH="1">
            <a:off x="6336196" y="2051847"/>
            <a:ext cx="612068" cy="1314146"/>
          </a:xfrm>
          <a:prstGeom prst="curved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&quot;No&quot; Symbol 15"/>
          <p:cNvSpPr/>
          <p:nvPr/>
        </p:nvSpPr>
        <p:spPr bwMode="auto">
          <a:xfrm>
            <a:off x="7380312" y="1700808"/>
            <a:ext cx="1008112" cy="1008112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317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Cycle!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37482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6803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073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’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2329570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352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1115616" y="4221088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9260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751348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2942827" y="5409220"/>
            <a:ext cx="360040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43778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2044270">
            <a:off x="1992187" y="4829035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6036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893929" y="5157192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27278" y="4575345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b="0" dirty="0" smtClean="0">
                <a:ea typeface="ＭＳ Ｐゴシック" charset="-128"/>
              </a:rPr>
              <a:t>C/C’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4288" y="3969060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164288" y="5156938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2044270">
            <a:off x="5692424" y="4211182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2044270">
            <a:off x="6674828" y="5446886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9555730" flipV="1">
            <a:off x="5679867" y="5416667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9555730" flipV="1">
            <a:off x="6671994" y="4234968"/>
            <a:ext cx="488392" cy="24870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08404" y="457534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8244" y="6218148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2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3" action="ppaction://hlinksldjump"/>
              </a:rPr>
              <a:t>Backup </a:t>
            </a:r>
            <a:r>
              <a:rPr lang="en-US" sz="1400" b="0" dirty="0">
                <a:hlinkClick r:id="rId3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23528" y="3789040"/>
            <a:ext cx="8363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1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271" y="5991671"/>
            <a:ext cx="784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Varied volatile performance.  Require strand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9" y="1008291"/>
            <a:ext cx="64815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queues,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491" y="5991671"/>
            <a:ext cx="878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Multi-threading improves persist concurrency.  </a:t>
            </a:r>
            <a:r>
              <a:rPr lang="en-US" sz="2400" b="0" i="1" dirty="0" smtClean="0">
                <a:solidFill>
                  <a:srgbClr val="FF0909"/>
                </a:solidFill>
              </a:rPr>
              <a:t>Epoch </a:t>
            </a:r>
            <a:r>
              <a:rPr lang="en-US" sz="2400" b="0" i="1" dirty="0" smtClean="0">
                <a:solidFill>
                  <a:srgbClr val="FF0909"/>
                </a:solidFill>
              </a:rPr>
              <a:t>sufficient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549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1008291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Latency, CWL 8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398" y="5991671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Epoch persistency likely sufficient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7686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28ns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68044" y="277686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1.6µs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20172" y="277686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10.5µs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916832"/>
            <a:ext cx="2335465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PER-free: 202ns (not shown)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106" y="5532029"/>
            <a:ext cx="190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hlinkClick r:id="rId3" action="ppaction://hlinksldjump"/>
              </a:rPr>
              <a:t>Back</a:t>
            </a:r>
            <a:r>
              <a:rPr lang="en-US" sz="1400" b="0" dirty="0" smtClean="0"/>
              <a:t> -- </a:t>
            </a:r>
            <a:r>
              <a:rPr lang="en-US" sz="1400" b="0" dirty="0" smtClean="0">
                <a:hlinkClick r:id="rId4" action="ppaction://hlinksldjump"/>
              </a:rPr>
              <a:t>Backup </a:t>
            </a:r>
            <a:r>
              <a:rPr lang="en-US" sz="1400" b="0" dirty="0">
                <a:hlinkClick r:id="rId4" action="ppaction://hlinksldjump"/>
              </a:rPr>
              <a:t>slides</a:t>
            </a:r>
            <a:endParaRPr lang="en-US" sz="1400" b="0" dirty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14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“Better IO Through Byte-Addressable, Persistent Memory”</a:t>
            </a:r>
          </a:p>
          <a:p>
            <a:r>
              <a:rPr lang="en-US" dirty="0" smtClean="0"/>
              <a:t>Cache implementation of barriers and epochs</a:t>
            </a:r>
          </a:p>
          <a:p>
            <a:pPr lvl="1"/>
            <a:r>
              <a:rPr lang="en-US" dirty="0" smtClean="0"/>
              <a:t>Stalls to persist at thread conflicts</a:t>
            </a:r>
          </a:p>
          <a:p>
            <a:pPr lvl="1"/>
            <a:r>
              <a:rPr lang="en-US" dirty="0" smtClean="0"/>
              <a:t>Flush cache for persist sync</a:t>
            </a:r>
          </a:p>
          <a:p>
            <a:r>
              <a:rPr lang="en-US" dirty="0" smtClean="0"/>
              <a:t>Different from epoch persistency</a:t>
            </a:r>
            <a:endParaRPr lang="en-US" dirty="0" smtClean="0"/>
          </a:p>
          <a:p>
            <a:pPr lvl="1"/>
            <a:r>
              <a:rPr lang="en-US" dirty="0" smtClean="0"/>
              <a:t>Programmer must provide isolated epochs (including false sharing, otherwise deadlock)</a:t>
            </a:r>
          </a:p>
          <a:p>
            <a:pPr lvl="1"/>
            <a:r>
              <a:rPr lang="en-US" dirty="0" smtClean="0"/>
              <a:t>No dependences through volatile memory</a:t>
            </a:r>
          </a:p>
          <a:p>
            <a:pPr lvl="1"/>
            <a:r>
              <a:rPr lang="en-US" dirty="0" smtClean="0"/>
              <a:t>Loads may bypass store in persist order (persist barrier is 3/4 RMO barrier; similar to TSO)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Back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244331"/>
            <a:ext cx="3780420" cy="3245009"/>
            <a:chOff x="359532" y="1268760"/>
            <a:chExt cx="3780420" cy="3245009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780420" cy="2800767"/>
              <a:chOff x="416745" y="1568986"/>
              <a:chExt cx="3780420" cy="280076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78042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err="1" smtClean="0"/>
                  <a:t>Persist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</a:t>
                </a:r>
                <a:r>
                  <a:rPr lang="en-US" b="0" dirty="0" err="1" smtClean="0">
                    <a:sym typeface="Wingdings" panose="05000000000000000000" pitchFamily="2" charset="2"/>
                  </a:rPr>
                  <a:t>Persist</a:t>
                </a:r>
                <a:r>
                  <a:rPr lang="en-US" b="0" dirty="0" smtClean="0">
                    <a:sym typeface="Wingdings" panose="05000000000000000000" pitchFamily="2" charset="2"/>
                  </a:rPr>
                  <a:t> race good candidate for coalescing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101350"/>
            <a:ext cx="4105739" cy="1931606"/>
            <a:chOff x="4730811" y="1227946"/>
            <a:chExt cx="4105739" cy="1931606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105739" cy="1446550"/>
              <a:chOff x="4788024" y="1568986"/>
              <a:chExt cx="4105739" cy="144655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10573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/>
                  <a:t>C before </a:t>
                </a:r>
                <a:r>
                  <a:rPr lang="en-US" b="0" dirty="0" smtClean="0"/>
                  <a:t>E</a:t>
                </a:r>
              </a:p>
              <a:p>
                <a:pPr algn="l"/>
                <a:r>
                  <a:rPr lang="en-US" b="0" dirty="0" smtClean="0"/>
                  <a:t>A before E (transitivity; A before C)</a:t>
                </a:r>
                <a:endParaRPr lang="en-US" b="0" dirty="0"/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101350"/>
            <a:ext cx="4340419" cy="2239382"/>
            <a:chOff x="2329437" y="4581128"/>
            <a:chExt cx="4340419" cy="2239382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5066184"/>
              <a:ext cx="4340419" cy="1754326"/>
              <a:chOff x="416744" y="3842048"/>
              <a:chExt cx="4340419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842048"/>
                <a:ext cx="43404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C’ D | E</a:t>
                </a:r>
              </a:p>
              <a:p>
                <a:pPr algn="l"/>
                <a:endParaRPr lang="en-US" sz="800" b="0" dirty="0"/>
              </a:p>
              <a:p>
                <a:pPr algn="l"/>
                <a:r>
                  <a:rPr lang="en-US" b="0" dirty="0" smtClean="0"/>
                  <a:t>load C before E</a:t>
                </a:r>
              </a:p>
              <a:p>
                <a:pPr algn="l"/>
                <a:r>
                  <a:rPr lang="en-US" b="0" dirty="0" smtClean="0"/>
                  <a:t>A before E (transitivity)</a:t>
                </a:r>
              </a:p>
              <a:p>
                <a:pPr algn="l"/>
                <a:r>
                  <a:rPr lang="en-US" b="0" dirty="0" smtClean="0"/>
                  <a:t>A before C’</a:t>
                </a:r>
                <a:endParaRPr lang="en-US" i="1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157337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63743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24108" y="3388347"/>
            <a:ext cx="4153829" cy="2198568"/>
            <a:chOff x="4724108" y="3244331"/>
            <a:chExt cx="4153829" cy="2198568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108" y="3244331"/>
              <a:ext cx="4153829" cy="2198568"/>
              <a:chOff x="359532" y="1268760"/>
              <a:chExt cx="4153829" cy="21985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9532" y="1713002"/>
                <a:ext cx="4153829" cy="1754326"/>
                <a:chOff x="416745" y="1568986"/>
                <a:chExt cx="4153829" cy="1754326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416745" y="1568986"/>
                  <a:ext cx="4153829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 smtClean="0"/>
                    <a:t>Thread 1:</a:t>
                  </a:r>
                  <a:r>
                    <a:rPr lang="en-US" b="0" dirty="0" smtClean="0"/>
                    <a:t> A | </a:t>
                  </a:r>
                  <a:r>
                    <a:rPr lang="en-US" b="0" dirty="0"/>
                    <a:t>B</a:t>
                  </a:r>
                  <a:endParaRPr lang="en-US" b="0" dirty="0" smtClean="0"/>
                </a:p>
                <a:p>
                  <a:pPr algn="l"/>
                  <a:r>
                    <a:rPr lang="en-US" dirty="0" smtClean="0"/>
                    <a:t>Thread 2:</a:t>
                  </a:r>
                  <a:r>
                    <a:rPr lang="en-US" b="0" dirty="0" smtClean="0"/>
                    <a:t>               </a:t>
                  </a:r>
                  <a:r>
                    <a:rPr lang="en-US" b="0" dirty="0"/>
                    <a:t>B</a:t>
                  </a:r>
                  <a:r>
                    <a:rPr lang="en-US" b="0" dirty="0" smtClean="0"/>
                    <a:t>’ </a:t>
                  </a:r>
                  <a:r>
                    <a:rPr lang="en-US" b="0" dirty="0" smtClean="0">
                      <a:solidFill>
                        <a:srgbClr val="FF0000"/>
                      </a:solidFill>
                    </a:rPr>
                    <a:t>|</a:t>
                  </a:r>
                  <a:r>
                    <a:rPr lang="en-US" b="0" dirty="0" smtClean="0"/>
                    <a:t> C</a:t>
                  </a:r>
                </a:p>
                <a:p>
                  <a:pPr algn="l"/>
                  <a:r>
                    <a:rPr lang="en-US" dirty="0" smtClean="0"/>
                    <a:t>Thread 3:</a:t>
                  </a:r>
                  <a:r>
                    <a:rPr lang="en-US" b="0" dirty="0" smtClean="0"/>
                    <a:t>                               C’ | D</a:t>
                  </a:r>
                  <a:endParaRPr lang="en-US" dirty="0" smtClean="0"/>
                </a:p>
                <a:p>
                  <a:pPr algn="l"/>
                  <a:endParaRPr lang="en-US" sz="800" b="0" dirty="0"/>
                </a:p>
                <a:p>
                  <a:pPr algn="l"/>
                  <a:r>
                    <a:rPr lang="en-US" b="0" dirty="0" smtClean="0"/>
                    <a:t>A before D (race and barriers)</a:t>
                  </a:r>
                </a:p>
                <a:p>
                  <a:pPr algn="l"/>
                  <a:r>
                    <a:rPr lang="en-US" b="0" dirty="0" smtClean="0"/>
                    <a:t>Red barrier required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652981">
                  <a:off x="2259812" y="1798869"/>
                  <a:ext cx="406937" cy="164428"/>
                </a:xfrm>
                <a:prstGeom prst="rightArrow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367081" y="1268760"/>
                <a:ext cx="1649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B, </a:t>
                </a:r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 volatile</a:t>
                </a:r>
                <a:endParaRPr lang="en-US" dirty="0"/>
              </a:p>
            </p:txBody>
          </p:sp>
        </p:grpSp>
        <p:sp>
          <p:nvSpPr>
            <p:cNvPr id="26" name="Right Arrow 25"/>
            <p:cNvSpPr/>
            <p:nvPr/>
          </p:nvSpPr>
          <p:spPr bwMode="auto">
            <a:xfrm rot="1652981">
              <a:off x="7642496" y="4223902"/>
              <a:ext cx="406937" cy="1644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barrier stalls?</a:t>
            </a:r>
          </a:p>
          <a:p>
            <a:r>
              <a:rPr lang="en-US" dirty="0" smtClean="0"/>
              <a:t>How do barriers behave with shared memory?</a:t>
            </a:r>
          </a:p>
          <a:p>
            <a:r>
              <a:rPr lang="en-US" dirty="0" smtClean="0"/>
              <a:t>What performance results if we simply enforce program order of NVRAM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085" y="4653136"/>
            <a:ext cx="5309831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xplore fundamental primitives for persist synchronization	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59645</TotalTime>
  <Words>3256</Words>
  <Application>Microsoft Office PowerPoint</Application>
  <PresentationFormat>On-screen Show (4:3)</PresentationFormat>
  <Paragraphs>785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Database and System Design for Emerging Storage Technologies</vt:lpstr>
      <vt:lpstr>Future storage technologies</vt:lpstr>
      <vt:lpstr>Nonvolatile memory (NVRAM)</vt:lpstr>
      <vt:lpstr>Accelerating recoverable systems</vt:lpstr>
      <vt:lpstr>Example: transaction processing (VLDB)</vt:lpstr>
      <vt:lpstr>Ensuring correct recovery</vt:lpstr>
      <vt:lpstr>NVRAM group commit</vt:lpstr>
      <vt:lpstr>Recovery management performance</vt:lpstr>
      <vt:lpstr>Practical persist barriers</vt:lpstr>
      <vt:lpstr>Memory ordering</vt:lpstr>
      <vt:lpstr>Thesis</vt:lpstr>
      <vt:lpstr>Outline</vt:lpstr>
      <vt:lpstr>Memory consistency primer</vt:lpstr>
      <vt:lpstr>Memory consistency models</vt:lpstr>
      <vt:lpstr>Recovery observer</vt:lpstr>
      <vt:lpstr>Strict persistency</vt:lpstr>
      <vt:lpstr>Strict persistency/SC</vt:lpstr>
      <vt:lpstr>Buffered persistency</vt:lpstr>
      <vt:lpstr>Strict persistency/RMO</vt:lpstr>
      <vt:lpstr>Relaxed persistency</vt:lpstr>
      <vt:lpstr>Relaxed persistency example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CWL required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Persist ordering with PERs</vt:lpstr>
      <vt:lpstr>Another way to say this</vt:lpstr>
      <vt:lpstr>Persist ordering example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persistency ordering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Methodology</vt:lpstr>
      <vt:lpstr>Methodology</vt:lpstr>
      <vt:lpstr>Relaxed persistency</vt:lpstr>
      <vt:lpstr>Persist latency</vt:lpstr>
      <vt:lpstr>Persist coalescing</vt:lpstr>
      <vt:lpstr>Persistent false sharing</vt:lpstr>
      <vt:lpstr>Conclusion</vt:lpstr>
      <vt:lpstr>Thank You!</vt:lpstr>
      <vt:lpstr>Backup Slides</vt:lpstr>
      <vt:lpstr>Persists to same address</vt:lpstr>
      <vt:lpstr>Persists to same address</vt:lpstr>
      <vt:lpstr>Persists to same address</vt:lpstr>
      <vt:lpstr>Coalescing</vt:lpstr>
      <vt:lpstr>Coalescing example</vt:lpstr>
      <vt:lpstr>All queues, 1 thread</vt:lpstr>
      <vt:lpstr>All queues, 8 threads</vt:lpstr>
      <vt:lpstr>Latency, CWL 8 threads</vt:lpstr>
      <vt:lpstr>BPFS</vt:lpstr>
      <vt:lpstr>[dependence template]</vt:lpstr>
      <vt:lpstr>PER persist ordering</vt:lpstr>
      <vt:lpstr>Memory Persistency</vt:lpstr>
      <vt:lpstr>NVRAM recovery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3037</cp:revision>
  <dcterms:created xsi:type="dcterms:W3CDTF">2010-03-13T18:55:09Z</dcterms:created>
  <dcterms:modified xsi:type="dcterms:W3CDTF">2014-01-24T18:51:53Z</dcterms:modified>
</cp:coreProperties>
</file>