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73" r:id="rId2"/>
  </p:sldMasterIdLst>
  <p:notesMasterIdLst>
    <p:notesMasterId r:id="rId87"/>
  </p:notesMasterIdLst>
  <p:handoutMasterIdLst>
    <p:handoutMasterId r:id="rId88"/>
  </p:handoutMasterIdLst>
  <p:sldIdLst>
    <p:sldId id="866" r:id="rId3"/>
    <p:sldId id="908" r:id="rId4"/>
    <p:sldId id="909" r:id="rId5"/>
    <p:sldId id="887" r:id="rId6"/>
    <p:sldId id="911" r:id="rId7"/>
    <p:sldId id="912" r:id="rId8"/>
    <p:sldId id="939" r:id="rId9"/>
    <p:sldId id="913" r:id="rId10"/>
    <p:sldId id="982" r:id="rId11"/>
    <p:sldId id="910" r:id="rId12"/>
    <p:sldId id="875" r:id="rId13"/>
    <p:sldId id="881" r:id="rId14"/>
    <p:sldId id="983" r:id="rId15"/>
    <p:sldId id="984" r:id="rId16"/>
    <p:sldId id="941" r:id="rId17"/>
    <p:sldId id="943" r:id="rId18"/>
    <p:sldId id="942" r:id="rId19"/>
    <p:sldId id="944" r:id="rId20"/>
    <p:sldId id="945" r:id="rId21"/>
    <p:sldId id="946" r:id="rId22"/>
    <p:sldId id="948" r:id="rId23"/>
    <p:sldId id="949" r:id="rId24"/>
    <p:sldId id="950" r:id="rId25"/>
    <p:sldId id="951" r:id="rId26"/>
    <p:sldId id="989" r:id="rId27"/>
    <p:sldId id="990" r:id="rId28"/>
    <p:sldId id="991" r:id="rId29"/>
    <p:sldId id="992" r:id="rId30"/>
    <p:sldId id="993" r:id="rId31"/>
    <p:sldId id="994" r:id="rId32"/>
    <p:sldId id="995" r:id="rId33"/>
    <p:sldId id="996" r:id="rId34"/>
    <p:sldId id="960" r:id="rId35"/>
    <p:sldId id="961" r:id="rId36"/>
    <p:sldId id="999" r:id="rId37"/>
    <p:sldId id="963" r:id="rId38"/>
    <p:sldId id="1000" r:id="rId39"/>
    <p:sldId id="1004" r:id="rId40"/>
    <p:sldId id="915" r:id="rId41"/>
    <p:sldId id="928" r:id="rId42"/>
    <p:sldId id="929" r:id="rId43"/>
    <p:sldId id="930" r:id="rId44"/>
    <p:sldId id="1005" r:id="rId45"/>
    <p:sldId id="1006" r:id="rId46"/>
    <p:sldId id="922" r:id="rId47"/>
    <p:sldId id="927" r:id="rId48"/>
    <p:sldId id="1012" r:id="rId49"/>
    <p:sldId id="923" r:id="rId50"/>
    <p:sldId id="924" r:id="rId51"/>
    <p:sldId id="933" r:id="rId52"/>
    <p:sldId id="936" r:id="rId53"/>
    <p:sldId id="937" r:id="rId54"/>
    <p:sldId id="938" r:id="rId55"/>
    <p:sldId id="1013" r:id="rId56"/>
    <p:sldId id="940" r:id="rId57"/>
    <p:sldId id="964" r:id="rId58"/>
    <p:sldId id="965" r:id="rId59"/>
    <p:sldId id="966" r:id="rId60"/>
    <p:sldId id="967" r:id="rId61"/>
    <p:sldId id="968" r:id="rId62"/>
    <p:sldId id="969" r:id="rId63"/>
    <p:sldId id="970" r:id="rId64"/>
    <p:sldId id="971" r:id="rId65"/>
    <p:sldId id="972" r:id="rId66"/>
    <p:sldId id="973" r:id="rId67"/>
    <p:sldId id="974" r:id="rId68"/>
    <p:sldId id="975" r:id="rId69"/>
    <p:sldId id="976" r:id="rId70"/>
    <p:sldId id="977" r:id="rId71"/>
    <p:sldId id="978" r:id="rId72"/>
    <p:sldId id="979" r:id="rId73"/>
    <p:sldId id="980" r:id="rId74"/>
    <p:sldId id="981" r:id="rId75"/>
    <p:sldId id="985" r:id="rId76"/>
    <p:sldId id="986" r:id="rId77"/>
    <p:sldId id="987" r:id="rId78"/>
    <p:sldId id="988" r:id="rId79"/>
    <p:sldId id="1001" r:id="rId80"/>
    <p:sldId id="1002" r:id="rId81"/>
    <p:sldId id="1003" r:id="rId82"/>
    <p:sldId id="1008" r:id="rId83"/>
    <p:sldId id="1009" r:id="rId84"/>
    <p:sldId id="1010" r:id="rId85"/>
    <p:sldId id="1011" r:id="rId86"/>
  </p:sldIdLst>
  <p:sldSz cx="9144000" cy="6858000" type="screen4x3"/>
  <p:notesSz cx="6997700" cy="9271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C8CD"/>
    <a:srgbClr val="FFA3A3"/>
    <a:srgbClr val="FF7171"/>
    <a:srgbClr val="CEDE00"/>
    <a:srgbClr val="8B9600"/>
    <a:srgbClr val="EEFF0D"/>
    <a:srgbClr val="FF0909"/>
    <a:srgbClr val="FAC090"/>
    <a:srgbClr val="E46C0A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57" autoAdjust="0"/>
    <p:restoredTop sz="96639" autoAdjust="0"/>
  </p:normalViewPr>
  <p:slideViewPr>
    <p:cSldViewPr>
      <p:cViewPr>
        <p:scale>
          <a:sx n="76" d="100"/>
          <a:sy n="76" d="100"/>
        </p:scale>
        <p:origin x="-252" y="-72"/>
      </p:cViewPr>
      <p:guideLst>
        <p:guide orient="horz" pos="196"/>
        <p:guide pos="2880"/>
      </p:guideLst>
    </p:cSldViewPr>
  </p:slideViewPr>
  <p:outlineViewPr>
    <p:cViewPr>
      <p:scale>
        <a:sx n="33" d="100"/>
        <a:sy n="33" d="100"/>
      </p:scale>
      <p:origin x="24" y="281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722" y="-96"/>
      </p:cViewPr>
      <p:guideLst>
        <p:guide orient="horz" pos="2920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eve\Documents\svn\FlashDB\ADMS2011\joi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eve\Documents\svn\FlashDB\ADMS2011\join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Steve\Documents\svn\FlashDB\ADMS2011\join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9.0658217807663727E-2"/>
          <c:y val="0.12037037037037036"/>
          <c:w val="0.88276156482137469"/>
          <c:h val="0.512221137647050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'join (2)'!$M$2</c:f>
              <c:strCache>
                <c:ptCount val="1"/>
                <c:pt idx="0">
                  <c:v>Disk Sort-Merge</c:v>
                </c:pt>
              </c:strCache>
            </c:strRef>
          </c:tx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(2)'!$M$3:$M$15</c:f>
              <c:numCache>
                <c:formatCode>General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</c:ser>
        <c:ser>
          <c:idx val="1"/>
          <c:order val="1"/>
          <c:tx>
            <c:strRef>
              <c:f>'join (2)'!$N$2</c:f>
              <c:strCache>
                <c:ptCount val="1"/>
                <c:pt idx="0">
                  <c:v>Disk Hybrid Hash</c:v>
                </c:pt>
              </c:strCache>
            </c:strRef>
          </c:tx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(2)'!$N$3:$N$15</c:f>
              <c:numCache>
                <c:formatCode>General</c:formatCode>
                <c:ptCount val="13"/>
                <c:pt idx="0">
                  <c:v>1.0825176217618608</c:v>
                </c:pt>
                <c:pt idx="1">
                  <c:v>1.2603786228471852</c:v>
                </c:pt>
                <c:pt idx="2">
                  <c:v>1.1790059273345803</c:v>
                </c:pt>
                <c:pt idx="3">
                  <c:v>1.2256981489107075</c:v>
                </c:pt>
                <c:pt idx="4">
                  <c:v>1.2223819877431004</c:v>
                </c:pt>
                <c:pt idx="5">
                  <c:v>1.0969025623274877</c:v>
                </c:pt>
                <c:pt idx="7">
                  <c:v>1.5012856619921013</c:v>
                </c:pt>
                <c:pt idx="8">
                  <c:v>0.8818314565484997</c:v>
                </c:pt>
                <c:pt idx="9">
                  <c:v>0.82543267217794269</c:v>
                </c:pt>
                <c:pt idx="10">
                  <c:v>0.83559033601879995</c:v>
                </c:pt>
                <c:pt idx="11">
                  <c:v>0.82118847599102052</c:v>
                </c:pt>
                <c:pt idx="12">
                  <c:v>0.93942015781325416</c:v>
                </c:pt>
              </c:numCache>
            </c:numRef>
          </c:val>
        </c:ser>
        <c:ser>
          <c:idx val="2"/>
          <c:order val="2"/>
          <c:tx>
            <c:strRef>
              <c:f>'join (2)'!$Q$2</c:f>
              <c:strCache>
                <c:ptCount val="1"/>
                <c:pt idx="0">
                  <c:v>Flash Sort-Merge</c:v>
                </c:pt>
              </c:strCache>
            </c:strRef>
          </c:tx>
          <c:spPr>
            <a:solidFill>
              <a:srgbClr val="E46C0A"/>
            </a:solidFill>
          </c:spPr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(2)'!$Q$3:$Q$15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</c:ser>
        <c:ser>
          <c:idx val="3"/>
          <c:order val="3"/>
          <c:tx>
            <c:strRef>
              <c:f>'join (2)'!$R$2</c:f>
              <c:strCache>
                <c:ptCount val="1"/>
                <c:pt idx="0">
                  <c:v>Flash Hybrid Hash</c:v>
                </c:pt>
              </c:strCache>
            </c:strRef>
          </c:tx>
          <c:spPr>
            <a:solidFill>
              <a:srgbClr val="FAC090"/>
            </a:solidFill>
          </c:spPr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(2)'!$R$3:$R$15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06741760"/>
        <c:axId val="106743680"/>
      </c:barChart>
      <c:catAx>
        <c:axId val="1067417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en-US" sz="1800" b="0"/>
                  <a:t>Projectivity &amp; Relation Sizes</a:t>
                </a:r>
              </a:p>
            </c:rich>
          </c:tx>
          <c:layout>
            <c:manualLayout>
              <c:xMode val="edge"/>
              <c:yMode val="edge"/>
              <c:x val="0.4054233118992569"/>
              <c:y val="0.92875000000000063"/>
            </c:manualLayout>
          </c:layout>
          <c:overlay val="0"/>
        </c:title>
        <c:majorTickMark val="out"/>
        <c:minorTickMark val="none"/>
        <c:tickLblPos val="nextTo"/>
        <c:txPr>
          <a:bodyPr rot="-5400000" vert="horz"/>
          <a:lstStyle/>
          <a:p>
            <a:pPr>
              <a:defRPr sz="1800"/>
            </a:pPr>
            <a:endParaRPr lang="en-US"/>
          </a:p>
        </c:txPr>
        <c:crossAx val="106743680"/>
        <c:crosses val="autoZero"/>
        <c:auto val="0"/>
        <c:lblAlgn val="ctr"/>
        <c:lblOffset val="0"/>
        <c:tickLblSkip val="2"/>
        <c:tickMarkSkip val="2"/>
        <c:noMultiLvlLbl val="0"/>
      </c:catAx>
      <c:valAx>
        <c:axId val="106743680"/>
        <c:scaling>
          <c:orientation val="minMax"/>
          <c:max val="1.6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 b="0"/>
                </a:pPr>
                <a:r>
                  <a:rPr lang="en-US" sz="1800" b="0"/>
                  <a:t>Runtime Norm.  to Disk Sort-Merge</a:t>
                </a:r>
              </a:p>
            </c:rich>
          </c:tx>
          <c:layout>
            <c:manualLayout>
              <c:xMode val="edge"/>
              <c:yMode val="edge"/>
              <c:x val="0"/>
              <c:y val="3.7037037037037097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06741760"/>
        <c:crosses val="autoZero"/>
        <c:crossBetween val="between"/>
        <c:majorUnit val="0.2"/>
      </c:valAx>
    </c:plotArea>
    <c:legend>
      <c:legendPos val="t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9.0658217807663713E-2"/>
          <c:y val="0.12037037037037036"/>
          <c:w val="0.88276156482137458"/>
          <c:h val="0.512221137647050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'join (2)'!$M$2</c:f>
              <c:strCache>
                <c:ptCount val="1"/>
                <c:pt idx="0">
                  <c:v>Disk Sort-Merge</c:v>
                </c:pt>
              </c:strCache>
            </c:strRef>
          </c:tx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(2)'!$M$3:$M$15</c:f>
              <c:numCache>
                <c:formatCode>General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</c:ser>
        <c:ser>
          <c:idx val="1"/>
          <c:order val="1"/>
          <c:tx>
            <c:strRef>
              <c:f>'join (2)'!$N$2</c:f>
              <c:strCache>
                <c:ptCount val="1"/>
                <c:pt idx="0">
                  <c:v>Disk Hybrid Hash</c:v>
                </c:pt>
              </c:strCache>
            </c:strRef>
          </c:tx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(2)'!$N$3:$N$15</c:f>
              <c:numCache>
                <c:formatCode>General</c:formatCode>
                <c:ptCount val="13"/>
                <c:pt idx="0">
                  <c:v>1.0825176217618608</c:v>
                </c:pt>
                <c:pt idx="1">
                  <c:v>1.2603786228471852</c:v>
                </c:pt>
                <c:pt idx="2">
                  <c:v>1.1790059273345803</c:v>
                </c:pt>
                <c:pt idx="3">
                  <c:v>1.2256981489107075</c:v>
                </c:pt>
                <c:pt idx="4">
                  <c:v>1.2223819877431004</c:v>
                </c:pt>
                <c:pt idx="5">
                  <c:v>1.0969025623274877</c:v>
                </c:pt>
                <c:pt idx="7">
                  <c:v>1.5012856619921013</c:v>
                </c:pt>
                <c:pt idx="8">
                  <c:v>0.88183145654849915</c:v>
                </c:pt>
                <c:pt idx="9">
                  <c:v>0.82543267217794269</c:v>
                </c:pt>
                <c:pt idx="10">
                  <c:v>0.83559033601879995</c:v>
                </c:pt>
                <c:pt idx="11">
                  <c:v>0.82118847599102052</c:v>
                </c:pt>
                <c:pt idx="12">
                  <c:v>0.93942015781325416</c:v>
                </c:pt>
              </c:numCache>
            </c:numRef>
          </c:val>
        </c:ser>
        <c:ser>
          <c:idx val="2"/>
          <c:order val="2"/>
          <c:tx>
            <c:strRef>
              <c:f>'join (2)'!$O$2</c:f>
              <c:strCache>
                <c:ptCount val="1"/>
                <c:pt idx="0">
                  <c:v>Flash Sort-Merge</c:v>
                </c:pt>
              </c:strCache>
            </c:strRef>
          </c:tx>
          <c:spPr>
            <a:solidFill>
              <a:srgbClr val="E46C0A"/>
            </a:solidFill>
          </c:spPr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(2)'!$O$3:$O$15</c:f>
              <c:numCache>
                <c:formatCode>General</c:formatCode>
                <c:ptCount val="13"/>
                <c:pt idx="0">
                  <c:v>0.21526899440672675</c:v>
                </c:pt>
                <c:pt idx="1">
                  <c:v>0.22340550092938985</c:v>
                </c:pt>
                <c:pt idx="2">
                  <c:v>0.21184245541296068</c:v>
                </c:pt>
                <c:pt idx="3">
                  <c:v>0.219359519325383</c:v>
                </c:pt>
                <c:pt idx="4">
                  <c:v>0.20321507694231764</c:v>
                </c:pt>
                <c:pt idx="5">
                  <c:v>0.18629823328151748</c:v>
                </c:pt>
                <c:pt idx="7">
                  <c:v>0.20432438975491524</c:v>
                </c:pt>
                <c:pt idx="8">
                  <c:v>0.12952628500137373</c:v>
                </c:pt>
                <c:pt idx="9">
                  <c:v>0.13226472084019744</c:v>
                </c:pt>
                <c:pt idx="10">
                  <c:v>0.12287910062209814</c:v>
                </c:pt>
                <c:pt idx="11">
                  <c:v>0.12561426640294351</c:v>
                </c:pt>
                <c:pt idx="12">
                  <c:v>0.12002493139635778</c:v>
                </c:pt>
              </c:numCache>
            </c:numRef>
          </c:val>
        </c:ser>
        <c:ser>
          <c:idx val="3"/>
          <c:order val="3"/>
          <c:tx>
            <c:strRef>
              <c:f>'join (2)'!$P$2</c:f>
              <c:strCache>
                <c:ptCount val="1"/>
                <c:pt idx="0">
                  <c:v>Flash Hybrid Hash</c:v>
                </c:pt>
              </c:strCache>
            </c:strRef>
          </c:tx>
          <c:spPr>
            <a:solidFill>
              <a:srgbClr val="FAC090"/>
            </a:solidFill>
          </c:spPr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(2)'!$P$3:$P$15</c:f>
              <c:numCache>
                <c:formatCode>General</c:formatCode>
                <c:ptCount val="13"/>
                <c:pt idx="0">
                  <c:v>0.18436497302377414</c:v>
                </c:pt>
                <c:pt idx="1">
                  <c:v>0.20008435765268071</c:v>
                </c:pt>
                <c:pt idx="2">
                  <c:v>0.19047873753956771</c:v>
                </c:pt>
                <c:pt idx="3">
                  <c:v>0.21519733597109858</c:v>
                </c:pt>
                <c:pt idx="4">
                  <c:v>0.2038888495882839</c:v>
                </c:pt>
                <c:pt idx="5">
                  <c:v>0.16873540303863471</c:v>
                </c:pt>
                <c:pt idx="7">
                  <c:v>0.20381330790037472</c:v>
                </c:pt>
                <c:pt idx="8">
                  <c:v>0.1343127090034224</c:v>
                </c:pt>
                <c:pt idx="9">
                  <c:v>0.12889937121551689</c:v>
                </c:pt>
                <c:pt idx="10">
                  <c:v>0.12210837872645687</c:v>
                </c:pt>
                <c:pt idx="11">
                  <c:v>0.12554326388403336</c:v>
                </c:pt>
                <c:pt idx="12">
                  <c:v>0.30441584527023058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16539392"/>
        <c:axId val="116541312"/>
      </c:barChart>
      <c:catAx>
        <c:axId val="1165393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en-US" sz="1800" b="0"/>
                  <a:t>Projectivity &amp; Relation Sizes</a:t>
                </a:r>
              </a:p>
            </c:rich>
          </c:tx>
          <c:layout>
            <c:manualLayout>
              <c:xMode val="edge"/>
              <c:yMode val="edge"/>
              <c:x val="0.40542331189925662"/>
              <c:y val="0.92875000000000063"/>
            </c:manualLayout>
          </c:layout>
          <c:overlay val="0"/>
        </c:title>
        <c:majorTickMark val="out"/>
        <c:minorTickMark val="none"/>
        <c:tickLblPos val="nextTo"/>
        <c:txPr>
          <a:bodyPr rot="-5400000" vert="horz"/>
          <a:lstStyle/>
          <a:p>
            <a:pPr>
              <a:defRPr sz="1800"/>
            </a:pPr>
            <a:endParaRPr lang="en-US"/>
          </a:p>
        </c:txPr>
        <c:crossAx val="116541312"/>
        <c:crosses val="autoZero"/>
        <c:auto val="0"/>
        <c:lblAlgn val="ctr"/>
        <c:lblOffset val="0"/>
        <c:tickLblSkip val="2"/>
        <c:tickMarkSkip val="2"/>
        <c:noMultiLvlLbl val="0"/>
      </c:catAx>
      <c:valAx>
        <c:axId val="116541312"/>
        <c:scaling>
          <c:orientation val="minMax"/>
          <c:max val="1.6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 b="0"/>
                </a:pPr>
                <a:r>
                  <a:rPr lang="en-US" sz="1800" b="0"/>
                  <a:t>Runtime Norm.  to Disk Sort-Merge</a:t>
                </a:r>
              </a:p>
            </c:rich>
          </c:tx>
          <c:layout>
            <c:manualLayout>
              <c:xMode val="edge"/>
              <c:yMode val="edge"/>
              <c:x val="0"/>
              <c:y val="3.7037037037037056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16539392"/>
        <c:crosses val="autoZero"/>
        <c:crossBetween val="between"/>
        <c:majorUnit val="0.2"/>
      </c:valAx>
    </c:plotArea>
    <c:legend>
      <c:legendPos val="t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9.0658217807663713E-2"/>
          <c:y val="0.12037037037037036"/>
          <c:w val="0.88276156482137458"/>
          <c:h val="0.512221137647050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'join (2)'!$M$2</c:f>
              <c:strCache>
                <c:ptCount val="1"/>
                <c:pt idx="0">
                  <c:v>Disk Sort-Merge</c:v>
                </c:pt>
              </c:strCache>
            </c:strRef>
          </c:tx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(2)'!$M$3:$M$15</c:f>
              <c:numCache>
                <c:formatCode>General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</c:ser>
        <c:ser>
          <c:idx val="1"/>
          <c:order val="1"/>
          <c:tx>
            <c:strRef>
              <c:f>'join (2)'!$N$2</c:f>
              <c:strCache>
                <c:ptCount val="1"/>
                <c:pt idx="0">
                  <c:v>Disk Hybrid Hash</c:v>
                </c:pt>
              </c:strCache>
            </c:strRef>
          </c:tx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(2)'!$N$3:$N$15</c:f>
              <c:numCache>
                <c:formatCode>General</c:formatCode>
                <c:ptCount val="13"/>
                <c:pt idx="0">
                  <c:v>1.0825176217618613</c:v>
                </c:pt>
                <c:pt idx="1">
                  <c:v>1.2603786228471852</c:v>
                </c:pt>
                <c:pt idx="2">
                  <c:v>1.1790059273345803</c:v>
                </c:pt>
                <c:pt idx="3">
                  <c:v>1.2256981489107075</c:v>
                </c:pt>
                <c:pt idx="4">
                  <c:v>1.2223819877431004</c:v>
                </c:pt>
                <c:pt idx="5">
                  <c:v>1.0969025623274877</c:v>
                </c:pt>
                <c:pt idx="7">
                  <c:v>1.5012856619921013</c:v>
                </c:pt>
                <c:pt idx="8">
                  <c:v>0.88183145654849937</c:v>
                </c:pt>
                <c:pt idx="9">
                  <c:v>0.82543267217794258</c:v>
                </c:pt>
                <c:pt idx="10">
                  <c:v>0.83559033601880006</c:v>
                </c:pt>
                <c:pt idx="11">
                  <c:v>0.82118847599102052</c:v>
                </c:pt>
                <c:pt idx="12">
                  <c:v>0.93942015781325416</c:v>
                </c:pt>
              </c:numCache>
            </c:numRef>
          </c:val>
        </c:ser>
        <c:ser>
          <c:idx val="2"/>
          <c:order val="2"/>
          <c:tx>
            <c:strRef>
              <c:f>'join (2)'!$O$2</c:f>
              <c:strCache>
                <c:ptCount val="1"/>
                <c:pt idx="0">
                  <c:v>Flash Sort-Merge</c:v>
                </c:pt>
              </c:strCache>
            </c:strRef>
          </c:tx>
          <c:spPr>
            <a:solidFill>
              <a:srgbClr val="E46C0A"/>
            </a:solidFill>
          </c:spPr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(2)'!$O$3:$O$15</c:f>
              <c:numCache>
                <c:formatCode>General</c:formatCode>
                <c:ptCount val="13"/>
                <c:pt idx="0">
                  <c:v>0.21526899440672681</c:v>
                </c:pt>
                <c:pt idx="1">
                  <c:v>0.22340550092938985</c:v>
                </c:pt>
                <c:pt idx="2">
                  <c:v>0.21184245541296076</c:v>
                </c:pt>
                <c:pt idx="3">
                  <c:v>0.219359519325383</c:v>
                </c:pt>
                <c:pt idx="4">
                  <c:v>0.20321507694231766</c:v>
                </c:pt>
                <c:pt idx="5">
                  <c:v>0.18629823328151751</c:v>
                </c:pt>
                <c:pt idx="7">
                  <c:v>0.20432438975491524</c:v>
                </c:pt>
                <c:pt idx="8">
                  <c:v>0.12952628500137375</c:v>
                </c:pt>
                <c:pt idx="9">
                  <c:v>0.13226472084019744</c:v>
                </c:pt>
                <c:pt idx="10">
                  <c:v>0.12287910062209813</c:v>
                </c:pt>
                <c:pt idx="11">
                  <c:v>0.12561426640294351</c:v>
                </c:pt>
                <c:pt idx="12">
                  <c:v>0.12002493139635778</c:v>
                </c:pt>
              </c:numCache>
            </c:numRef>
          </c:val>
        </c:ser>
        <c:ser>
          <c:idx val="3"/>
          <c:order val="3"/>
          <c:tx>
            <c:strRef>
              <c:f>'join (2)'!$P$2</c:f>
              <c:strCache>
                <c:ptCount val="1"/>
                <c:pt idx="0">
                  <c:v>Flash Hybrid Hash</c:v>
                </c:pt>
              </c:strCache>
            </c:strRef>
          </c:tx>
          <c:spPr>
            <a:solidFill>
              <a:srgbClr val="FAC090"/>
            </a:solidFill>
          </c:spPr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(2)'!$P$3:$P$15</c:f>
              <c:numCache>
                <c:formatCode>General</c:formatCode>
                <c:ptCount val="13"/>
                <c:pt idx="0">
                  <c:v>0.18436497302377414</c:v>
                </c:pt>
                <c:pt idx="1">
                  <c:v>0.20008435765268071</c:v>
                </c:pt>
                <c:pt idx="2">
                  <c:v>0.19047873753956771</c:v>
                </c:pt>
                <c:pt idx="3">
                  <c:v>0.21519733597109864</c:v>
                </c:pt>
                <c:pt idx="4">
                  <c:v>0.2038888495882839</c:v>
                </c:pt>
                <c:pt idx="5">
                  <c:v>0.16873540303863471</c:v>
                </c:pt>
                <c:pt idx="7">
                  <c:v>0.20381330790037475</c:v>
                </c:pt>
                <c:pt idx="8">
                  <c:v>0.1343127090034224</c:v>
                </c:pt>
                <c:pt idx="9">
                  <c:v>0.12889937121551687</c:v>
                </c:pt>
                <c:pt idx="10">
                  <c:v>0.12210837872645688</c:v>
                </c:pt>
                <c:pt idx="11">
                  <c:v>0.12554326388403339</c:v>
                </c:pt>
                <c:pt idx="12">
                  <c:v>0.30441584527023063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16606848"/>
        <c:axId val="116649984"/>
      </c:barChart>
      <c:catAx>
        <c:axId val="1166068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en-US" sz="1800" b="0"/>
                  <a:t>Projectivity &amp; Relation Sizes</a:t>
                </a:r>
              </a:p>
            </c:rich>
          </c:tx>
          <c:layout>
            <c:manualLayout>
              <c:xMode val="edge"/>
              <c:yMode val="edge"/>
              <c:x val="0.40542331189925673"/>
              <c:y val="0.92875000000000063"/>
            </c:manualLayout>
          </c:layout>
          <c:overlay val="0"/>
        </c:title>
        <c:majorTickMark val="out"/>
        <c:minorTickMark val="none"/>
        <c:tickLblPos val="nextTo"/>
        <c:txPr>
          <a:bodyPr rot="-5400000" vert="horz"/>
          <a:lstStyle/>
          <a:p>
            <a:pPr>
              <a:defRPr sz="1800"/>
            </a:pPr>
            <a:endParaRPr lang="en-US"/>
          </a:p>
        </c:txPr>
        <c:crossAx val="116649984"/>
        <c:crosses val="autoZero"/>
        <c:auto val="0"/>
        <c:lblAlgn val="ctr"/>
        <c:lblOffset val="0"/>
        <c:tickLblSkip val="2"/>
        <c:tickMarkSkip val="2"/>
        <c:noMultiLvlLbl val="0"/>
      </c:catAx>
      <c:valAx>
        <c:axId val="116649984"/>
        <c:scaling>
          <c:orientation val="minMax"/>
          <c:max val="1.6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 b="0"/>
                </a:pPr>
                <a:r>
                  <a:rPr lang="en-US" sz="1800" b="0"/>
                  <a:t>Runtime Norm.  to Disk Sort-Merge</a:t>
                </a:r>
              </a:p>
            </c:rich>
          </c:tx>
          <c:layout>
            <c:manualLayout>
              <c:xMode val="edge"/>
              <c:yMode val="edge"/>
              <c:x val="0"/>
              <c:y val="3.7037037037037056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16606848"/>
        <c:crosses val="autoZero"/>
        <c:crossBetween val="between"/>
        <c:majorUnit val="0.2"/>
      </c:valAx>
    </c:plotArea>
    <c:legend>
      <c:legendPos val="t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81DC7CEB-7569-4CCB-B2EE-BD2E923B94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51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03725"/>
            <a:ext cx="5597525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A438E03B-A831-4514-B351-E82D709C7B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08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some addresses/numbers to the </a:t>
            </a:r>
            <a:r>
              <a:rPr lang="en-US" dirty="0" err="1" smtClean="0"/>
              <a:t>rowids</a:t>
            </a:r>
            <a:r>
              <a:rPr lang="en-US" dirty="0" smtClean="0"/>
              <a:t> (2 parts, page and </a:t>
            </a:r>
            <a:r>
              <a:rPr lang="en-US" dirty="0" err="1" smtClean="0"/>
              <a:t>tuple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Clean up this slide</a:t>
            </a:r>
          </a:p>
          <a:p>
            <a:r>
              <a:rPr lang="en-US" baseline="0" dirty="0" smtClean="0"/>
              <a:t>If there were exactly 1 </a:t>
            </a:r>
            <a:r>
              <a:rPr lang="en-US" baseline="0" dirty="0" err="1" smtClean="0"/>
              <a:t>tuple</a:t>
            </a:r>
            <a:r>
              <a:rPr lang="en-US" baseline="0" dirty="0" smtClean="0"/>
              <a:t> per page we would see … but for a realistic 27 </a:t>
            </a:r>
            <a:r>
              <a:rPr lang="en-US" baseline="0" dirty="0" err="1" smtClean="0"/>
              <a:t>tuples</a:t>
            </a:r>
            <a:r>
              <a:rPr lang="en-US" baseline="0" dirty="0" smtClean="0"/>
              <a:t> per page…</a:t>
            </a:r>
            <a:endParaRPr lang="en-US" dirty="0" smtClean="0"/>
          </a:p>
          <a:p>
            <a:r>
              <a:rPr lang="en-US" dirty="0" smtClean="0"/>
              <a:t>Focus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tuple</a:t>
            </a:r>
            <a:r>
              <a:rPr lang="en-US" baseline="0" dirty="0" smtClean="0"/>
              <a:t> selectivity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page selectivity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follows from this is that the range where index scan works</a:t>
            </a:r>
          </a:p>
          <a:p>
            <a:r>
              <a:rPr lang="en-US" baseline="0" dirty="0" smtClean="0"/>
              <a:t>Zoom in on a point? 3% on blue?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If there were exactly 1 </a:t>
            </a:r>
            <a:r>
              <a:rPr lang="en-US" baseline="0" dirty="0" err="1" smtClean="0"/>
              <a:t>tuple</a:t>
            </a:r>
            <a:r>
              <a:rPr lang="en-US" baseline="0" dirty="0" smtClean="0"/>
              <a:t> per page we would see … but for a realistic 27 </a:t>
            </a:r>
            <a:r>
              <a:rPr lang="en-US" baseline="0" dirty="0" err="1" smtClean="0"/>
              <a:t>tuples</a:t>
            </a:r>
            <a:r>
              <a:rPr lang="en-US" baseline="0" dirty="0" smtClean="0"/>
              <a:t> per page…</a:t>
            </a:r>
            <a:endParaRPr lang="en-US" dirty="0" smtClean="0"/>
          </a:p>
          <a:p>
            <a:r>
              <a:rPr lang="en-US" dirty="0" smtClean="0"/>
              <a:t>Focus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tuple</a:t>
            </a:r>
            <a:r>
              <a:rPr lang="en-US" baseline="0" dirty="0" smtClean="0"/>
              <a:t> selectivity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page selectivity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follows from this is that the range where index scan works</a:t>
            </a:r>
          </a:p>
          <a:p>
            <a:r>
              <a:rPr lang="en-US" baseline="0" dirty="0" smtClean="0"/>
              <a:t>Zoom in on a point? 3% on blue?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database size relative to database size</a:t>
            </a:r>
          </a:p>
          <a:p>
            <a:r>
              <a:rPr lang="en-US" baseline="0" dirty="0" smtClean="0"/>
              <a:t>Before I hit the button talk about these results more-</a:t>
            </a:r>
          </a:p>
          <a:p>
            <a:r>
              <a:rPr lang="en-US" baseline="0" dirty="0" smtClean="0"/>
              <a:t>With one outlier, the best join type changes with </a:t>
            </a:r>
            <a:r>
              <a:rPr lang="en-US" baseline="0" dirty="0" err="1" smtClean="0"/>
              <a:t>projectivity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Focus on performance different between algorithms on flash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49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Keeping this</a:t>
            </a:r>
            <a:r>
              <a:rPr lang="en-US" baseline="0" dirty="0" smtClean="0"/>
              <a:t> performance difference in mind, I came up with an idea.</a:t>
            </a:r>
          </a:p>
          <a:p>
            <a:r>
              <a:rPr lang="en-US" baseline="0" dirty="0" smtClean="0"/>
              <a:t>Data may prefer either disk or flash</a:t>
            </a:r>
          </a:p>
          <a:p>
            <a:r>
              <a:rPr lang="en-US" baseline="0" dirty="0" smtClean="0"/>
              <a:t>For example… scans</a:t>
            </a:r>
          </a:p>
          <a:p>
            <a:r>
              <a:rPr lang="en-US" baseline="0" dirty="0" smtClean="0"/>
              <a:t>But the real contribution is that the optimal query plan, and thus performance, will depend on where the data resides.</a:t>
            </a:r>
          </a:p>
          <a:p>
            <a:r>
              <a:rPr lang="en-US" baseline="0" dirty="0" smtClean="0"/>
              <a:t>So I needed to figure out exactly how query optimizers dealt with flash SSDs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Fix the colors in the table boxes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Distinguish between previous index line</a:t>
            </a:r>
            <a:r>
              <a:rPr lang="en-US" baseline="0" dirty="0" smtClean="0"/>
              <a:t> and the </a:t>
            </a:r>
            <a:r>
              <a:rPr lang="en-US" baseline="0" dirty="0" err="1" smtClean="0"/>
              <a:t>rowid</a:t>
            </a:r>
            <a:r>
              <a:rPr lang="en-US" baseline="0" dirty="0" smtClean="0"/>
              <a:t>-sort scan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Scans start with cold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one extreme we</a:t>
            </a:r>
            <a:r>
              <a:rPr lang="en-US" baseline="0" dirty="0" smtClean="0"/>
              <a:t> might assume that things persist in program order – no additional annotation required.  On the other extreme we borrow the disk interface and flush individual cache lines (much harder to program for and unintuitive).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23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sequential bandwidth is similar across devices, but random read is much faster on flash SSDs.  Could possibly simplify DBMSs, which have long been optimized for high latency disks.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Say a bit more on this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Flash is best, but found that it wasn’t better for a set of queries</a:t>
            </a:r>
          </a:p>
          <a:p>
            <a:r>
              <a:rPr lang="en-US" dirty="0" smtClean="0"/>
              <a:t>Performance difference that appears on disk disappears</a:t>
            </a:r>
            <a:r>
              <a:rPr lang="en-US" baseline="0" dirty="0" smtClean="0"/>
              <a:t> on flash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Mention commercial systems.  Not sure where</a:t>
            </a:r>
            <a:endParaRPr lang="en-US" dirty="0" smtClean="0"/>
          </a:p>
          <a:p>
            <a:r>
              <a:rPr lang="en-US" dirty="0" smtClean="0"/>
              <a:t>Spend more time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Limited Scope,</a:t>
            </a:r>
            <a:r>
              <a:rPr lang="en-US" baseline="0" dirty="0" smtClean="0"/>
              <a:t> but the simplicity of these experiments yields tremendous insight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oe banner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152400"/>
            <a:ext cx="9067800" cy="439738"/>
          </a:xfrm>
          <a:prstGeom prst="rect">
            <a:avLst/>
          </a:prstGeom>
          <a:noFill/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3538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6643688"/>
            <a:ext cx="979755" cy="2154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" dirty="0" smtClean="0">
                <a:latin typeface="Calibri" pitchFamily="34" charset="0"/>
                <a:cs typeface="Calibri" pitchFamily="34" charset="0"/>
              </a:rPr>
              <a:t>2013</a:t>
            </a:r>
            <a:r>
              <a:rPr lang="en-US" sz="800" baseline="0" dirty="0" smtClean="0">
                <a:latin typeface="Calibri" pitchFamily="34" charset="0"/>
                <a:cs typeface="Calibri" pitchFamily="34" charset="0"/>
              </a:rPr>
              <a:t> Steven </a:t>
            </a:r>
            <a:r>
              <a:rPr lang="en-US" sz="800" baseline="0" dirty="0" err="1" smtClean="0">
                <a:latin typeface="Calibri" pitchFamily="34" charset="0"/>
                <a:cs typeface="Calibri" pitchFamily="34" charset="0"/>
              </a:rPr>
              <a:t>Pelley</a:t>
            </a:r>
            <a:endParaRPr lang="en-US" sz="8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lang="en-US" sz="3600" b="1" dirty="0" smtClean="0">
          <a:solidFill>
            <a:srgbClr val="000066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oe banner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152400"/>
            <a:ext cx="9067800" cy="439738"/>
          </a:xfrm>
          <a:prstGeom prst="rect">
            <a:avLst/>
          </a:prstGeom>
          <a:noFill/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3538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6643688"/>
            <a:ext cx="1180131" cy="2154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" dirty="0"/>
              <a:t>© </a:t>
            </a:r>
            <a:r>
              <a:rPr lang="en-US" sz="800" dirty="0" smtClean="0"/>
              <a:t>2009 Steven </a:t>
            </a:r>
            <a:r>
              <a:rPr lang="en-US" sz="800" dirty="0" err="1" smtClean="0"/>
              <a:t>Pelley</a:t>
            </a:r>
            <a:endParaRPr lang="en-US" sz="800" dirty="0"/>
          </a:p>
        </p:txBody>
      </p:sp>
      <p:pic>
        <p:nvPicPr>
          <p:cNvPr id="5" name="Picture 4" descr="http://weblog.infoworld.com/smbit/archives/images/logo_apc.gif"/>
          <p:cNvPicPr>
            <a:picLocks noChangeAspect="1" noChangeArrowheads="1"/>
          </p:cNvPicPr>
          <p:nvPr userDrawn="1"/>
        </p:nvPicPr>
        <p:blipFill>
          <a:blip r:embed="rId14" cstate="print"/>
          <a:srcRect t="33333" b="33333"/>
          <a:stretch>
            <a:fillRect/>
          </a:stretch>
        </p:blipFill>
        <p:spPr bwMode="auto">
          <a:xfrm>
            <a:off x="8229600" y="228600"/>
            <a:ext cx="914400" cy="3048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lang="en-US" sz="3600" b="1" dirty="0" smtClean="0">
          <a:solidFill>
            <a:srgbClr val="000066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1470025"/>
          </a:xfrm>
        </p:spPr>
        <p:txBody>
          <a:bodyPr/>
          <a:lstStyle/>
          <a:p>
            <a:r>
              <a:rPr lang="en-US" sz="4000" dirty="0" smtClean="0"/>
              <a:t>Database and System Design for Emerging Storage Technologies</a:t>
            </a:r>
            <a:endParaRPr lang="en-US" sz="4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6492" y="3764632"/>
            <a:ext cx="8324964" cy="1752600"/>
          </a:xfrm>
        </p:spPr>
        <p:txBody>
          <a:bodyPr/>
          <a:lstStyle/>
          <a:p>
            <a:r>
              <a:rPr lang="en-US" sz="2400" dirty="0" smtClean="0"/>
              <a:t>Steven </a:t>
            </a:r>
            <a:r>
              <a:rPr lang="en-US" sz="2400" dirty="0" err="1" smtClean="0"/>
              <a:t>Pelley</a:t>
            </a:r>
            <a:endParaRPr lang="en-US" sz="2400" dirty="0" smtClean="0"/>
          </a:p>
          <a:p>
            <a:r>
              <a:rPr lang="en-US" sz="2400" dirty="0" smtClean="0"/>
              <a:t>Thesis Proposal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fld id="{24EAD923-3004-4A31-84C7-9B440B785588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analytics </a:t>
            </a:r>
            <a:r>
              <a:rPr lang="en-US" baseline="0" dirty="0" smtClean="0"/>
              <a:t>optimization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896036" y="1327491"/>
            <a:ext cx="3996444" cy="3325645"/>
            <a:chOff x="1939639" y="2379790"/>
            <a:chExt cx="4504569" cy="3748482"/>
          </a:xfrm>
        </p:grpSpPr>
        <p:grpSp>
          <p:nvGrpSpPr>
            <p:cNvPr id="5" name="Group 4"/>
            <p:cNvGrpSpPr/>
            <p:nvPr/>
          </p:nvGrpSpPr>
          <p:grpSpPr>
            <a:xfrm>
              <a:off x="1939639" y="2379790"/>
              <a:ext cx="4504569" cy="3748482"/>
              <a:chOff x="1939639" y="2420888"/>
              <a:chExt cx="4504569" cy="374848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555776" y="2420888"/>
                <a:ext cx="3888432" cy="3240360"/>
                <a:chOff x="2555776" y="2420888"/>
                <a:chExt cx="3888432" cy="3240360"/>
              </a:xfrm>
            </p:grpSpPr>
            <p:cxnSp>
              <p:nvCxnSpPr>
                <p:cNvPr id="9" name="Straight Connector 8"/>
                <p:cNvCxnSpPr/>
                <p:nvPr/>
              </p:nvCxnSpPr>
              <p:spPr bwMode="auto">
                <a:xfrm rot="5400000">
                  <a:off x="971600" y="4041068"/>
                  <a:ext cx="3240360" cy="0"/>
                </a:xfrm>
                <a:prstGeom prst="line">
                  <a:avLst/>
                </a:prstGeom>
                <a:solidFill>
                  <a:schemeClr val="accent1"/>
                </a:solidFill>
                <a:ln w="508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" name="Straight Connector 9"/>
                <p:cNvCxnSpPr/>
                <p:nvPr/>
              </p:nvCxnSpPr>
              <p:spPr bwMode="auto">
                <a:xfrm>
                  <a:off x="2555776" y="5661248"/>
                  <a:ext cx="3888432" cy="0"/>
                </a:xfrm>
                <a:prstGeom prst="line">
                  <a:avLst/>
                </a:prstGeom>
                <a:solidFill>
                  <a:schemeClr val="accent1"/>
                </a:solidFill>
                <a:ln w="508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7" name="TextBox 6"/>
              <p:cNvSpPr txBox="1"/>
              <p:nvPr/>
            </p:nvSpPr>
            <p:spPr>
              <a:xfrm>
                <a:off x="3595739" y="5769260"/>
                <a:ext cx="18085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Selectivity (%)</a:t>
                </a:r>
                <a:endParaRPr lang="en-US" b="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 rot="16200000">
                <a:off x="1207387" y="3841013"/>
                <a:ext cx="18646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Runtime (time)</a:t>
                </a:r>
                <a:endParaRPr lang="en-US" b="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591780" y="2775834"/>
              <a:ext cx="3708412" cy="432048"/>
              <a:chOff x="2591780" y="2816932"/>
              <a:chExt cx="3708412" cy="432048"/>
            </a:xfrm>
          </p:grpSpPr>
          <p:cxnSp>
            <p:nvCxnSpPr>
              <p:cNvPr id="12" name="Straight Connector 11"/>
              <p:cNvCxnSpPr/>
              <p:nvPr/>
            </p:nvCxnSpPr>
            <p:spPr bwMode="auto">
              <a:xfrm>
                <a:off x="2591780" y="3248980"/>
                <a:ext cx="3708412" cy="0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" name="TextBox 12"/>
              <p:cNvSpPr txBox="1"/>
              <p:nvPr/>
            </p:nvSpPr>
            <p:spPr>
              <a:xfrm>
                <a:off x="2670110" y="2816932"/>
                <a:ext cx="18517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2060"/>
                    </a:solidFill>
                  </a:rPr>
                  <a:t>Relation scan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rot="20966558">
              <a:off x="2337182" y="2451798"/>
              <a:ext cx="3721021" cy="2592288"/>
              <a:chOff x="2579171" y="2420888"/>
              <a:chExt cx="3721021" cy="2592288"/>
            </a:xfrm>
          </p:grpSpPr>
          <p:cxnSp>
            <p:nvCxnSpPr>
              <p:cNvPr id="15" name="Straight Connector 14"/>
              <p:cNvCxnSpPr/>
              <p:nvPr/>
            </p:nvCxnSpPr>
            <p:spPr bwMode="auto">
              <a:xfrm flipV="1">
                <a:off x="2591780" y="2420888"/>
                <a:ext cx="3708412" cy="2592288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" name="TextBox 15"/>
              <p:cNvSpPr txBox="1"/>
              <p:nvPr/>
            </p:nvSpPr>
            <p:spPr>
              <a:xfrm rot="19503165">
                <a:off x="2579171" y="4041068"/>
                <a:ext cx="15103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Index scan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 bwMode="auto">
            <a:xfrm rot="5400000">
              <a:off x="3131840" y="4005064"/>
              <a:ext cx="3240360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577860" y="1601505"/>
            <a:ext cx="773855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0" dirty="0" smtClean="0"/>
              <a:t>Flash favors random data access</a:t>
            </a:r>
          </a:p>
          <a:p>
            <a:pPr algn="l"/>
            <a:r>
              <a:rPr lang="en-US" sz="2200" b="0" dirty="0" smtClean="0"/>
              <a:t>relative to disk.</a:t>
            </a:r>
          </a:p>
          <a:p>
            <a:pPr algn="l"/>
            <a:endParaRPr lang="en-US" sz="1400" b="0" dirty="0"/>
          </a:p>
          <a:p>
            <a:pPr algn="l"/>
            <a:r>
              <a:rPr lang="en-US" sz="2200" b="0" dirty="0" smtClean="0"/>
              <a:t>Ex: Scans that return &lt; 10% of</a:t>
            </a:r>
          </a:p>
          <a:p>
            <a:pPr algn="l"/>
            <a:r>
              <a:rPr lang="en-US" sz="2200" b="0" dirty="0" smtClean="0"/>
              <a:t>table should use index, &gt; 10%</a:t>
            </a:r>
          </a:p>
          <a:p>
            <a:pPr algn="l"/>
            <a:r>
              <a:rPr lang="en-US" sz="2200" b="0" dirty="0" smtClean="0"/>
              <a:t>scan entire table</a:t>
            </a:r>
            <a:r>
              <a:rPr lang="en-US" sz="2200" b="0" dirty="0" smtClean="0"/>
              <a:t>.</a:t>
            </a:r>
          </a:p>
          <a:p>
            <a:pPr algn="l"/>
            <a:r>
              <a:rPr lang="en-US" sz="1200" b="0" dirty="0" smtClean="0"/>
              <a:t>[</a:t>
            </a:r>
            <a:r>
              <a:rPr lang="en-US" sz="1200" b="0" dirty="0" err="1" smtClean="0"/>
              <a:t>Ramakrishnan</a:t>
            </a:r>
            <a:r>
              <a:rPr lang="en-US" sz="1200" b="0" dirty="0" smtClean="0"/>
              <a:t> and </a:t>
            </a:r>
            <a:r>
              <a:rPr lang="en-US" sz="1200" b="0" dirty="0" err="1" smtClean="0"/>
              <a:t>Gehrke</a:t>
            </a:r>
            <a:r>
              <a:rPr lang="en-US" sz="1200" b="0" dirty="0" smtClean="0"/>
              <a:t>]</a:t>
            </a:r>
            <a:endParaRPr lang="en-US" sz="1200" b="0" dirty="0" smtClean="0"/>
          </a:p>
          <a:p>
            <a:pPr algn="l"/>
            <a:endParaRPr lang="en-US" sz="1400" b="0" dirty="0"/>
          </a:p>
          <a:p>
            <a:pPr algn="l"/>
            <a:r>
              <a:rPr lang="en-US" sz="2200" b="0" dirty="0" smtClean="0"/>
              <a:t>Expect to shift right with </a:t>
            </a:r>
            <a:r>
              <a:rPr lang="en-US" sz="2200" b="0" dirty="0" smtClean="0"/>
              <a:t>Flash</a:t>
            </a:r>
          </a:p>
          <a:p>
            <a:pPr algn="l"/>
            <a:endParaRPr lang="en-US" sz="2200" b="0" dirty="0"/>
          </a:p>
          <a:p>
            <a:pPr algn="l"/>
            <a:endParaRPr lang="en-US" sz="2200" b="0" dirty="0" smtClean="0"/>
          </a:p>
          <a:p>
            <a:pPr algn="l"/>
            <a:endParaRPr lang="en-US" sz="1400" b="0" dirty="0"/>
          </a:p>
          <a:p>
            <a:pPr algn="l"/>
            <a:r>
              <a:rPr lang="en-US" sz="2200" b="0" dirty="0" smtClean="0"/>
              <a:t>Measure performance of scans and joins on disk/Flash</a:t>
            </a:r>
          </a:p>
          <a:p>
            <a:pPr algn="l"/>
            <a:endParaRPr lang="en-US" sz="1400" b="0" dirty="0" smtClean="0"/>
          </a:p>
          <a:p>
            <a:pPr algn="l"/>
            <a:r>
              <a:rPr lang="en-US" sz="2200" b="0" dirty="0" smtClean="0"/>
              <a:t>Determine when query plans change between devices</a:t>
            </a:r>
            <a:endParaRPr lang="en-US" sz="1400" b="0" dirty="0"/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6940721" y="2764911"/>
            <a:ext cx="1519711" cy="4520"/>
          </a:xfrm>
          <a:prstGeom prst="straightConnector1">
            <a:avLst/>
          </a:prstGeom>
          <a:solidFill>
            <a:schemeClr val="accent1"/>
          </a:solidFill>
          <a:ln w="539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6107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anDis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426" y="1160748"/>
            <a:ext cx="4900462" cy="36934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9745" y="4977172"/>
            <a:ext cx="804451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3038" indent="-173038" algn="l">
              <a:buFont typeface="Arial" pitchFamily="34" charset="0"/>
              <a:buChar char="•"/>
            </a:pPr>
            <a:r>
              <a:rPr lang="en-US" sz="2600" b="0" dirty="0" smtClean="0"/>
              <a:t>Break-even points at lower selectivity than expected</a:t>
            </a:r>
          </a:p>
          <a:p>
            <a:pPr marL="173038" indent="-173038" algn="l">
              <a:buFont typeface="Arial" pitchFamily="34" charset="0"/>
              <a:buChar char="•"/>
            </a:pPr>
            <a:r>
              <a:rPr lang="en-US" sz="2600" b="0" dirty="0" smtClean="0"/>
              <a:t>Break-even points shift for only 0.9% </a:t>
            </a:r>
            <a:r>
              <a:rPr lang="en-US" sz="2600" b="0" dirty="0" err="1" smtClean="0"/>
              <a:t>selectivities</a:t>
            </a:r>
            <a:endParaRPr lang="en-US" sz="2600" b="0" dirty="0"/>
          </a:p>
        </p:txBody>
      </p:sp>
      <p:pic>
        <p:nvPicPr>
          <p:cNvPr id="13" name="Picture 12" descr="ScanFlash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52058" y="1160748"/>
            <a:ext cx="4900462" cy="36934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19548" y="1192686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Disk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10425" y="1192686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Flash</a:t>
            </a:r>
            <a:endParaRPr lang="en-US" b="0" dirty="0"/>
          </a:p>
        </p:txBody>
      </p:sp>
      <p:sp>
        <p:nvSpPr>
          <p:cNvPr id="9" name="TextBox 8"/>
          <p:cNvSpPr txBox="1"/>
          <p:nvPr/>
        </p:nvSpPr>
        <p:spPr>
          <a:xfrm>
            <a:off x="1979010" y="5769260"/>
            <a:ext cx="5186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1" dirty="0" smtClean="0">
                <a:solidFill>
                  <a:srgbClr val="FF0909"/>
                </a:solidFill>
              </a:rPr>
              <a:t>10% rule appropriate for </a:t>
            </a:r>
            <a:r>
              <a:rPr lang="en-US" sz="2800" i="1" dirty="0" smtClean="0">
                <a:solidFill>
                  <a:srgbClr val="FF0909"/>
                </a:solidFill>
              </a:rPr>
              <a:t>pages</a:t>
            </a:r>
            <a:endParaRPr lang="en-US" sz="2800" b="0" i="1" dirty="0">
              <a:solidFill>
                <a:srgbClr val="FF090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proposal for join analysis and details</a:t>
            </a:r>
            <a:endParaRPr lang="en-US" dirty="0" smtClean="0"/>
          </a:p>
          <a:p>
            <a:r>
              <a:rPr lang="en-US" dirty="0" smtClean="0"/>
              <a:t>Little </a:t>
            </a:r>
            <a:r>
              <a:rPr lang="en-US" dirty="0" smtClean="0"/>
              <a:t>opportunity </a:t>
            </a:r>
            <a:r>
              <a:rPr lang="en-US" dirty="0" smtClean="0"/>
              <a:t>to</a:t>
            </a:r>
            <a:r>
              <a:rPr lang="en-US" dirty="0" smtClean="0"/>
              <a:t> </a:t>
            </a:r>
            <a:r>
              <a:rPr lang="en-US" dirty="0" smtClean="0"/>
              <a:t>advantage of device-dependent</a:t>
            </a:r>
            <a:r>
              <a:rPr lang="en-US" baseline="0" dirty="0" smtClean="0"/>
              <a:t> query optimization</a:t>
            </a:r>
          </a:p>
          <a:p>
            <a:r>
              <a:rPr lang="en-US" dirty="0" smtClean="0"/>
              <a:t>Large access granularity interferes with </a:t>
            </a:r>
            <a:r>
              <a:rPr lang="en-US" dirty="0" smtClean="0"/>
              <a:t>Flash’s </a:t>
            </a:r>
            <a:r>
              <a:rPr lang="en-US" dirty="0" smtClean="0"/>
              <a:t>low random read latency</a:t>
            </a:r>
          </a:p>
          <a:p>
            <a:r>
              <a:rPr lang="en-US" dirty="0" smtClean="0"/>
              <a:t>Future </a:t>
            </a:r>
            <a:r>
              <a:rPr lang="en-US" dirty="0" smtClean="0"/>
              <a:t>NVRAMs provide fine-grained access</a:t>
            </a:r>
          </a:p>
          <a:p>
            <a:pPr lvl="1"/>
            <a:r>
              <a:rPr lang="en-US" dirty="0" smtClean="0"/>
              <a:t>NVRAM </a:t>
            </a:r>
            <a:r>
              <a:rPr lang="en-US" dirty="0" smtClean="0"/>
              <a:t>holds promise for recovery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Flash analytics – leveraging fast random reads</a:t>
            </a:r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NVRAM OLTP recovery management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Persistent Memory Consistency (PMC)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Ex: data structure and consistency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25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Flash analytics – leveraging fast random reads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NVRAM OLTP recovery management</a:t>
            </a:r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Persistent Memory Consistency (PMC)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Ex: data structure and consistency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7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Byte addressable </a:t>
            </a:r>
            <a:r>
              <a:rPr lang="en-US" dirty="0" smtClean="0"/>
              <a:t>reads </a:t>
            </a:r>
            <a:r>
              <a:rPr lang="en-US" dirty="0" smtClean="0"/>
              <a:t>and persistent writes</a:t>
            </a:r>
          </a:p>
          <a:p>
            <a:pPr lvl="1"/>
            <a:r>
              <a:rPr lang="en-US" dirty="0" smtClean="0"/>
              <a:t>Greater-than-DRAM read latency</a:t>
            </a:r>
            <a:endParaRPr lang="en-US" dirty="0" smtClean="0"/>
          </a:p>
          <a:p>
            <a:pPr lvl="1"/>
            <a:r>
              <a:rPr lang="en-US" dirty="0" smtClean="0"/>
              <a:t>Asymmetric writes/reads (slower writes)</a:t>
            </a:r>
            <a:endParaRPr lang="en-US" baseline="0" dirty="0" smtClean="0"/>
          </a:p>
          <a:p>
            <a:pPr lvl="1"/>
            <a:r>
              <a:rPr lang="en-US" dirty="0" smtClean="0"/>
              <a:t>MLC </a:t>
            </a:r>
            <a:r>
              <a:rPr lang="en-US" dirty="0" smtClean="0"/>
              <a:t>slows both reads and </a:t>
            </a:r>
            <a:r>
              <a:rPr lang="en-US" dirty="0" smtClean="0"/>
              <a:t>writes further</a:t>
            </a:r>
            <a:endParaRPr lang="en-US" dirty="0" smtClean="0"/>
          </a:p>
          <a:p>
            <a:r>
              <a:rPr lang="en-US" dirty="0" smtClean="0"/>
              <a:t>Possible </a:t>
            </a:r>
            <a:r>
              <a:rPr lang="en-US" dirty="0" smtClean="0"/>
              <a:t>interfaces – implies varied latency</a:t>
            </a:r>
          </a:p>
          <a:p>
            <a:pPr lvl="1"/>
            <a:r>
              <a:rPr lang="en-US" dirty="0" smtClean="0"/>
              <a:t>Disk replacement</a:t>
            </a:r>
          </a:p>
          <a:p>
            <a:pPr lvl="1"/>
            <a:r>
              <a:rPr lang="en-US" dirty="0" err="1" smtClean="0"/>
              <a:t>PCIe</a:t>
            </a:r>
            <a:r>
              <a:rPr lang="en-US" dirty="0" smtClean="0"/>
              <a:t> attached</a:t>
            </a:r>
          </a:p>
          <a:p>
            <a:pPr lvl="1"/>
            <a:r>
              <a:rPr lang="en-US" dirty="0" smtClean="0"/>
              <a:t>Main memory bus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3573" y="5769260"/>
            <a:ext cx="8436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1" dirty="0" smtClean="0">
                <a:solidFill>
                  <a:srgbClr val="FF0909"/>
                </a:solidFill>
              </a:rPr>
              <a:t>Slower than DRAM, but much faster than disk/Flash</a:t>
            </a:r>
            <a:endParaRPr lang="en-US" sz="28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32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Transaction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Transaction Processing (OLTP) relies on durability for recovery management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ecovery </a:t>
            </a:r>
            <a:r>
              <a:rPr lang="en-US" dirty="0" smtClean="0"/>
              <a:t>management optimized for disk [ARIES]</a:t>
            </a:r>
          </a:p>
          <a:p>
            <a:r>
              <a:rPr lang="en-US" dirty="0" smtClean="0"/>
              <a:t>Faster storage provides low latency recovery and greater transaction throughput</a:t>
            </a:r>
          </a:p>
          <a:p>
            <a:r>
              <a:rPr lang="en-US" dirty="0" smtClean="0"/>
              <a:t>Define </a:t>
            </a:r>
            <a:r>
              <a:rPr lang="en-US" i="1" dirty="0" smtClean="0"/>
              <a:t>persist</a:t>
            </a:r>
            <a:r>
              <a:rPr lang="en-US" dirty="0"/>
              <a:t>:</a:t>
            </a:r>
            <a:r>
              <a:rPr lang="en-US" dirty="0" smtClean="0"/>
              <a:t> write to NVRAM durably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1973" y="5769260"/>
            <a:ext cx="8020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1" dirty="0" smtClean="0">
                <a:solidFill>
                  <a:srgbClr val="FF0909"/>
                </a:solidFill>
              </a:rPr>
              <a:t>Main-memory DB performance, disk DB recovery</a:t>
            </a:r>
            <a:endParaRPr lang="en-US" sz="28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5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280" y="1088740"/>
            <a:ext cx="5525020" cy="4765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</a:t>
            </a:r>
            <a:r>
              <a:rPr lang="en-US" baseline="0" dirty="0" smtClean="0"/>
              <a:t> OLTP opportunity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5255" y="6027675"/>
            <a:ext cx="8293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As disk replacement NVRAM enables near-instant recovery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807804" y="1880828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470573" y="2672916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328083" y="3861048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552220" y="4521646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593972" y="4521843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08204" y="1124744"/>
            <a:ext cx="227017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~ 30 15krpm disks</a:t>
            </a:r>
          </a:p>
          <a:p>
            <a:pPr algn="l"/>
            <a:r>
              <a:rPr lang="en-US" b="0" dirty="0" smtClean="0"/>
              <a:t>or 3 Flash SSDs</a:t>
            </a:r>
          </a:p>
          <a:p>
            <a:pPr algn="l"/>
            <a:r>
              <a:rPr lang="en-US" sz="1200" b="0" dirty="0" smtClean="0"/>
              <a:t>[device IOPS rates: Symantec]</a:t>
            </a:r>
            <a:endParaRPr lang="en-US" sz="1200" b="0" dirty="0"/>
          </a:p>
        </p:txBody>
      </p:sp>
      <p:sp>
        <p:nvSpPr>
          <p:cNvPr id="14" name="TextBox 13"/>
          <p:cNvSpPr txBox="1"/>
          <p:nvPr/>
        </p:nvSpPr>
        <p:spPr>
          <a:xfrm>
            <a:off x="1176817" y="6021288"/>
            <a:ext cx="6777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Disk-management overheads impose bottleneck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915816" y="1246984"/>
            <a:ext cx="1944216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759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9" grpId="0" animBg="1"/>
      <p:bldP spid="10" grpId="0" animBg="1"/>
      <p:bldP spid="11" grpId="0" animBg="1"/>
      <p:bldP spid="12" grpId="0" animBg="1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Management for the NVRAM 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Methodology to evaluate NVRAM on </a:t>
            </a:r>
            <a:r>
              <a:rPr lang="en-US" sz="2800" i="1" dirty="0" smtClean="0"/>
              <a:t>real hardware</a:t>
            </a:r>
            <a:endParaRPr lang="en-US" sz="2800" dirty="0" smtClean="0"/>
          </a:p>
          <a:p>
            <a:pPr lvl="0"/>
            <a:r>
              <a:rPr lang="en-US" sz="2800" dirty="0" smtClean="0"/>
              <a:t>Implement and compare r</a:t>
            </a:r>
            <a:r>
              <a:rPr lang="en-US" sz="2800" dirty="0" smtClean="0"/>
              <a:t>ecovery </a:t>
            </a:r>
            <a:r>
              <a:rPr lang="en-US" sz="2800" dirty="0" smtClean="0"/>
              <a:t>management</a:t>
            </a:r>
          </a:p>
          <a:p>
            <a:pPr lvl="1"/>
            <a:r>
              <a:rPr lang="en-US" sz="2400" i="1" dirty="0" smtClean="0"/>
              <a:t>NVRAM Disk-Replacement </a:t>
            </a:r>
            <a:r>
              <a:rPr lang="en-US" sz="2400" dirty="0" smtClean="0"/>
              <a:t>has software overhead</a:t>
            </a:r>
          </a:p>
          <a:p>
            <a:pPr lvl="1"/>
            <a:r>
              <a:rPr lang="en-US" sz="2400" dirty="0" smtClean="0"/>
              <a:t>Persisting </a:t>
            </a:r>
            <a:r>
              <a:rPr lang="en-US" sz="2400" dirty="0" smtClean="0"/>
              <a:t>to NVRAM immediately as </a:t>
            </a:r>
            <a:r>
              <a:rPr lang="en-US" sz="2400" i="1" dirty="0" smtClean="0"/>
              <a:t>In-Place Updates</a:t>
            </a:r>
            <a:r>
              <a:rPr lang="en-US" sz="2400" dirty="0" smtClean="0"/>
              <a:t>, enforcing persist order with </a:t>
            </a:r>
            <a:r>
              <a:rPr lang="en-US" sz="2400" i="1" dirty="0" smtClean="0"/>
              <a:t>persist barriers</a:t>
            </a:r>
            <a:r>
              <a:rPr lang="en-US" sz="2400" dirty="0" smtClean="0"/>
              <a:t> incurs frequent synchronization delays</a:t>
            </a:r>
          </a:p>
          <a:p>
            <a:pPr lvl="1"/>
            <a:r>
              <a:rPr lang="en-US" sz="2400" dirty="0" smtClean="0"/>
              <a:t>Introduce new </a:t>
            </a:r>
            <a:r>
              <a:rPr lang="en-US" sz="2400" i="1" dirty="0" smtClean="0"/>
              <a:t>NVRAM Group Commit</a:t>
            </a:r>
            <a:r>
              <a:rPr lang="en-US" sz="2400" dirty="0" smtClean="0"/>
              <a:t> to </a:t>
            </a:r>
            <a:r>
              <a:rPr lang="en-US" sz="2400" dirty="0" smtClean="0"/>
              <a:t>minimize persist </a:t>
            </a:r>
            <a:r>
              <a:rPr lang="en-US" sz="2400" dirty="0" smtClean="0"/>
              <a:t>barrier </a:t>
            </a:r>
            <a:r>
              <a:rPr lang="en-US" sz="2400" dirty="0" smtClean="0"/>
              <a:t>frequency while trading off transaction latency</a:t>
            </a:r>
            <a:endParaRPr lang="en-US" sz="2400" dirty="0" smtClean="0"/>
          </a:p>
          <a:p>
            <a:r>
              <a:rPr lang="en-US" sz="2800" dirty="0" smtClean="0"/>
              <a:t>Read performance analysis (see proposal)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59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ARIES Recovery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11660" y="4409492"/>
            <a:ext cx="1440160" cy="432048"/>
            <a:chOff x="1583668" y="2744924"/>
            <a:chExt cx="1440160" cy="432048"/>
          </a:xfrm>
        </p:grpSpPr>
        <p:sp>
          <p:nvSpPr>
            <p:cNvPr id="6" name="Rectangle 5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pic>
        <p:nvPicPr>
          <p:cNvPr id="9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2391" y="1201445"/>
            <a:ext cx="2257722" cy="2478956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3311860" y="4409492"/>
            <a:ext cx="1440160" cy="432048"/>
            <a:chOff x="1583668" y="2744924"/>
            <a:chExt cx="1440160" cy="432048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12060" y="4409492"/>
            <a:ext cx="1440160" cy="432048"/>
            <a:chOff x="1583668" y="2744924"/>
            <a:chExt cx="1440160" cy="432048"/>
          </a:xfrm>
        </p:grpSpPr>
        <p:sp>
          <p:nvSpPr>
            <p:cNvPr id="14" name="Rectangle 13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75556" y="4409492"/>
            <a:ext cx="655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7349" y="2240868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11660" y="5013176"/>
            <a:ext cx="56076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Log orders actions from concurrent transactions</a:t>
            </a:r>
            <a:br>
              <a:rPr lang="en-US" b="0" dirty="0" smtClean="0"/>
            </a:br>
            <a:r>
              <a:rPr lang="en-US" b="0" dirty="0" smtClean="0"/>
              <a:t>Redo </a:t>
            </a:r>
            <a:r>
              <a:rPr lang="en-US" b="0" dirty="0" smtClean="0"/>
              <a:t>entries record how to repeat action</a:t>
            </a:r>
          </a:p>
          <a:p>
            <a:pPr algn="l"/>
            <a:r>
              <a:rPr lang="en-US" b="0" dirty="0" smtClean="0"/>
              <a:t>Undo entries record how to remove action</a:t>
            </a:r>
            <a:endParaRPr lang="en-US" b="0" dirty="0"/>
          </a:p>
        </p:txBody>
      </p:sp>
      <p:sp>
        <p:nvSpPr>
          <p:cNvPr id="19" name="TextBox 18"/>
          <p:cNvSpPr txBox="1"/>
          <p:nvPr/>
        </p:nvSpPr>
        <p:spPr>
          <a:xfrm>
            <a:off x="1856055" y="3996856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3662989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2</a:t>
            </a:r>
            <a:endParaRPr lang="en-US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5472100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22" name="TextBox 21"/>
          <p:cNvSpPr txBox="1"/>
          <p:nvPr/>
        </p:nvSpPr>
        <p:spPr>
          <a:xfrm>
            <a:off x="955629" y="6021288"/>
            <a:ext cx="7220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Log transforms random writes into sequential writes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54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Emerging</a:t>
            </a:r>
            <a:r>
              <a:rPr lang="en-US" baseline="0" dirty="0" smtClean="0"/>
              <a:t> storage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Flash memory</a:t>
            </a:r>
          </a:p>
          <a:p>
            <a:r>
              <a:rPr lang="en-US" dirty="0" smtClean="0"/>
              <a:t>Nonvolatile Memory (NVRAM)</a:t>
            </a:r>
          </a:p>
          <a:p>
            <a:pPr lvl="1"/>
            <a:r>
              <a:rPr lang="en-US" dirty="0" smtClean="0"/>
              <a:t>Phase Change (PCRAM)</a:t>
            </a:r>
          </a:p>
          <a:p>
            <a:pPr lvl="1"/>
            <a:r>
              <a:rPr lang="en-US" dirty="0" err="1" smtClean="0"/>
              <a:t>Memristor</a:t>
            </a:r>
            <a:r>
              <a:rPr lang="en-US" dirty="0" smtClean="0"/>
              <a:t> (HP)</a:t>
            </a:r>
          </a:p>
          <a:p>
            <a:pPr lvl="1"/>
            <a:r>
              <a:rPr lang="en-US" dirty="0" smtClean="0"/>
              <a:t>Spin-Torque Transfer (STT-RAM)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6478" y="5847655"/>
            <a:ext cx="787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Devices offer immediate performance increase over disk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786014"/>
              </p:ext>
            </p:extLst>
          </p:nvPr>
        </p:nvGraphicFramePr>
        <p:xfrm>
          <a:off x="1524010" y="421389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technology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Random read latency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90µs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NVRAM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50-1000ns [IBM]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30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ARIES Recovery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11660" y="4409492"/>
            <a:ext cx="1440160" cy="432048"/>
            <a:chOff x="1583668" y="2744924"/>
            <a:chExt cx="1440160" cy="432048"/>
          </a:xfrm>
        </p:grpSpPr>
        <p:sp>
          <p:nvSpPr>
            <p:cNvPr id="6" name="Rectangle 5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pic>
        <p:nvPicPr>
          <p:cNvPr id="9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2391" y="1201445"/>
            <a:ext cx="2257722" cy="2478956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3311860" y="4409492"/>
            <a:ext cx="1440160" cy="432048"/>
            <a:chOff x="1583668" y="2744924"/>
            <a:chExt cx="1440160" cy="432048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12060" y="4409492"/>
            <a:ext cx="1440160" cy="432048"/>
            <a:chOff x="1583668" y="2744924"/>
            <a:chExt cx="1440160" cy="432048"/>
          </a:xfrm>
        </p:grpSpPr>
        <p:sp>
          <p:nvSpPr>
            <p:cNvPr id="14" name="Rectangle 13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75556" y="4409492"/>
            <a:ext cx="655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7349" y="2240868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391980" y="1503425"/>
            <a:ext cx="3825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Defer page write back – </a:t>
            </a:r>
            <a:r>
              <a:rPr lang="en-US" b="0" dirty="0" smtClean="0"/>
              <a:t>may only write back after log persists</a:t>
            </a:r>
            <a:endParaRPr lang="en-US" b="0" dirty="0"/>
          </a:p>
        </p:txBody>
      </p:sp>
      <p:sp>
        <p:nvSpPr>
          <p:cNvPr id="19" name="TextBox 18"/>
          <p:cNvSpPr txBox="1"/>
          <p:nvPr/>
        </p:nvSpPr>
        <p:spPr>
          <a:xfrm>
            <a:off x="1856055" y="3996856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3662989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2</a:t>
            </a:r>
            <a:endParaRPr lang="en-US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5472100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22" name="TextBox 21"/>
          <p:cNvSpPr txBox="1"/>
          <p:nvPr/>
        </p:nvSpPr>
        <p:spPr>
          <a:xfrm>
            <a:off x="4896036" y="2708920"/>
            <a:ext cx="4247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Transactions </a:t>
            </a:r>
            <a:r>
              <a:rPr lang="en-US" b="0" dirty="0" smtClean="0"/>
              <a:t>commit/abort</a:t>
            </a:r>
            <a:r>
              <a:rPr lang="en-US" b="0" dirty="0"/>
              <a:t> </a:t>
            </a:r>
            <a:r>
              <a:rPr lang="en-US" b="0" dirty="0" smtClean="0"/>
              <a:t>m</a:t>
            </a:r>
            <a:r>
              <a:rPr lang="en-US" b="0" dirty="0" smtClean="0"/>
              <a:t>ust persist before responding </a:t>
            </a:r>
            <a:r>
              <a:rPr lang="en-US" b="0" dirty="0" smtClean="0"/>
              <a:t>to client</a:t>
            </a:r>
            <a:endParaRPr lang="en-US" b="0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7056276" y="4409492"/>
            <a:ext cx="900100" cy="432048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ea typeface="ＭＳ Ｐゴシック" charset="-128"/>
              </a:rPr>
              <a:t>commit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43887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2</a:t>
            </a:r>
            <a:endParaRPr lang="en-US" b="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2875689" y="1304438"/>
            <a:ext cx="432048" cy="552930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Right Arrow 29"/>
          <p:cNvSpPr/>
          <p:nvPr/>
        </p:nvSpPr>
        <p:spPr bwMode="auto">
          <a:xfrm rot="17381413">
            <a:off x="1057335" y="2628435"/>
            <a:ext cx="2531096" cy="430215"/>
          </a:xfrm>
          <a:prstGeom prst="rightArrow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53365" y="5877272"/>
            <a:ext cx="6424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Transactions only stall on disk write at commit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88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4" grpId="0" animBg="1"/>
      <p:bldP spid="26" grpId="0"/>
      <p:bldP spid="3" grpId="0" animBg="1"/>
      <p:bldP spid="30" grpId="0" animBg="1"/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ARIES Recovery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11660" y="4409492"/>
            <a:ext cx="1440160" cy="432048"/>
            <a:chOff x="1583668" y="2744924"/>
            <a:chExt cx="1440160" cy="432048"/>
          </a:xfrm>
        </p:grpSpPr>
        <p:sp>
          <p:nvSpPr>
            <p:cNvPr id="6" name="Rectangle 5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pic>
        <p:nvPicPr>
          <p:cNvPr id="9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2391" y="1201445"/>
            <a:ext cx="2257722" cy="2478956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3311860" y="4409492"/>
            <a:ext cx="1440160" cy="432048"/>
            <a:chOff x="1583668" y="2744924"/>
            <a:chExt cx="1440160" cy="432048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12060" y="4409492"/>
            <a:ext cx="1440160" cy="432048"/>
            <a:chOff x="1583668" y="2744924"/>
            <a:chExt cx="1440160" cy="432048"/>
          </a:xfrm>
        </p:grpSpPr>
        <p:sp>
          <p:nvSpPr>
            <p:cNvPr id="14" name="Rectangle 13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75556" y="4409492"/>
            <a:ext cx="655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7349" y="2240868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856055" y="3996856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3662989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2</a:t>
            </a:r>
            <a:endParaRPr lang="en-US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5472100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7056276" y="4409492"/>
            <a:ext cx="900100" cy="432048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ea typeface="ＭＳ Ｐゴシック" charset="-128"/>
              </a:rPr>
              <a:t>commit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43887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2</a:t>
            </a:r>
            <a:endParaRPr lang="en-US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947617" y="6021288"/>
            <a:ext cx="7236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Log is sufficient to maintain durable consistent state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87867" y="1304764"/>
            <a:ext cx="39356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On failure: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dirty="0" smtClean="0"/>
              <a:t>Replay log to reproduce</a:t>
            </a:r>
            <a:br>
              <a:rPr lang="en-US" b="0" dirty="0" smtClean="0"/>
            </a:br>
            <a:r>
              <a:rPr lang="en-US" b="0" dirty="0" smtClean="0"/>
              <a:t>state at the time of failure.</a:t>
            </a:r>
            <a:br>
              <a:rPr lang="en-US" b="0" dirty="0" smtClean="0"/>
            </a:br>
            <a:r>
              <a:rPr lang="en-US" b="0" dirty="0" smtClean="0"/>
              <a:t>Fetch necessary store pages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dirty="0" smtClean="0"/>
              <a:t>Apply undo to remove</a:t>
            </a:r>
            <a:br>
              <a:rPr lang="en-US" b="0" dirty="0" smtClean="0"/>
            </a:br>
            <a:r>
              <a:rPr lang="en-US" b="0" dirty="0" smtClean="0"/>
              <a:t>any in-flight transactions</a:t>
            </a:r>
          </a:p>
        </p:txBody>
      </p:sp>
      <p:sp>
        <p:nvSpPr>
          <p:cNvPr id="33" name="Right Arrow 32"/>
          <p:cNvSpPr/>
          <p:nvPr/>
        </p:nvSpPr>
        <p:spPr bwMode="auto">
          <a:xfrm>
            <a:off x="1511660" y="5077917"/>
            <a:ext cx="6696744" cy="411978"/>
          </a:xfrm>
          <a:prstGeom prst="rightArrow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5" name="Right Arrow 34"/>
          <p:cNvSpPr/>
          <p:nvPr/>
        </p:nvSpPr>
        <p:spPr bwMode="auto">
          <a:xfrm rot="10800000">
            <a:off x="1506804" y="5505653"/>
            <a:ext cx="6696744" cy="411978"/>
          </a:xfrm>
          <a:prstGeom prst="rightArrow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922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3" grpId="0" animBg="1"/>
      <p:bldP spid="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ARIES Recovery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11660" y="4409492"/>
            <a:ext cx="1440160" cy="432048"/>
            <a:chOff x="1583668" y="2744924"/>
            <a:chExt cx="1440160" cy="432048"/>
          </a:xfrm>
        </p:grpSpPr>
        <p:sp>
          <p:nvSpPr>
            <p:cNvPr id="6" name="Rectangle 5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pic>
        <p:nvPicPr>
          <p:cNvPr id="9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2391" y="1201445"/>
            <a:ext cx="2257722" cy="2478956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3311860" y="4409492"/>
            <a:ext cx="1440160" cy="432048"/>
            <a:chOff x="1583668" y="2744924"/>
            <a:chExt cx="1440160" cy="432048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12060" y="4409492"/>
            <a:ext cx="1440160" cy="432048"/>
            <a:chOff x="1583668" y="2744924"/>
            <a:chExt cx="1440160" cy="432048"/>
          </a:xfrm>
        </p:grpSpPr>
        <p:sp>
          <p:nvSpPr>
            <p:cNvPr id="14" name="Rectangle 13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75556" y="4409492"/>
            <a:ext cx="655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7349" y="2240868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856055" y="3996856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3662989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2</a:t>
            </a:r>
            <a:endParaRPr lang="en-US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5472100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7056276" y="4409492"/>
            <a:ext cx="900100" cy="432048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ea typeface="ＭＳ Ｐゴシック" charset="-128"/>
              </a:rPr>
              <a:t>commit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43887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2</a:t>
            </a:r>
            <a:endParaRPr lang="en-US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811373" y="6021288"/>
            <a:ext cx="7508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Optimizations necessary for disk </a:t>
            </a:r>
            <a:r>
              <a:rPr lang="en-US" sz="2400" b="0" i="1" dirty="0" smtClean="0">
                <a:solidFill>
                  <a:srgbClr val="FF0909"/>
                </a:solidFill>
              </a:rPr>
              <a:t>now </a:t>
            </a:r>
            <a:r>
              <a:rPr lang="en-US" sz="2400" b="0" i="1" dirty="0" smtClean="0">
                <a:solidFill>
                  <a:srgbClr val="FF0909"/>
                </a:solidFill>
              </a:rPr>
              <a:t>get in the way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25793" y="1328242"/>
            <a:ext cx="409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Overheads: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b="0" dirty="0" smtClean="0"/>
              <a:t>Serialized log introduces large</a:t>
            </a:r>
            <a:br>
              <a:rPr lang="en-US" b="0" dirty="0" smtClean="0"/>
            </a:br>
            <a:r>
              <a:rPr lang="en-US" b="0" dirty="0" smtClean="0"/>
              <a:t>code paths and high contention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b="0" dirty="0" smtClean="0"/>
              <a:t>Frequent page flushing creates</a:t>
            </a:r>
            <a:br>
              <a:rPr lang="en-US" b="0" dirty="0" smtClean="0"/>
            </a:br>
            <a:r>
              <a:rPr lang="en-US" b="0" dirty="0" smtClean="0"/>
              <a:t>contention on hot page latches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b="0" dirty="0" smtClean="0"/>
              <a:t>Page and log flusher threads</a:t>
            </a:r>
            <a:br>
              <a:rPr lang="en-US" b="0" dirty="0" smtClean="0"/>
            </a:br>
            <a:r>
              <a:rPr lang="en-US" b="0" dirty="0" smtClean="0"/>
              <a:t>use CPU time</a:t>
            </a:r>
          </a:p>
        </p:txBody>
      </p:sp>
    </p:spTree>
    <p:extLst>
      <p:ext uri="{BB962C8B-B14F-4D97-AF65-F5344CB8AC3E}">
        <p14:creationId xmlns:p14="http://schemas.microsoft.com/office/powerpoint/2010/main" val="346260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Updates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2052" name="Picture 4" descr="http://www.stec-inc.com/wp-content/uploads/2013/03/DRAM_DD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42134"/>
            <a:ext cx="476250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90434" y="1016732"/>
            <a:ext cx="4453565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Persist updates in </a:t>
            </a:r>
            <a:r>
              <a:rPr lang="en-US" b="0" dirty="0" smtClean="0"/>
              <a:t>place immediately</a:t>
            </a:r>
          </a:p>
          <a:p>
            <a:pPr algn="l"/>
            <a:endParaRPr lang="en-US" sz="1400" b="0" dirty="0" smtClean="0"/>
          </a:p>
          <a:p>
            <a:pPr algn="l"/>
            <a:r>
              <a:rPr lang="en-US" b="0" dirty="0"/>
              <a:t>Requires </a:t>
            </a:r>
            <a:r>
              <a:rPr lang="en-US" b="0" i="1" dirty="0"/>
              <a:t>persist </a:t>
            </a:r>
            <a:r>
              <a:rPr lang="en-US" b="0" i="1" dirty="0" smtClean="0"/>
              <a:t>barriers</a:t>
            </a:r>
            <a:r>
              <a:rPr lang="en-US" b="0" dirty="0" smtClean="0"/>
              <a:t>, causing </a:t>
            </a:r>
            <a:r>
              <a:rPr lang="en-US" b="0" dirty="0"/>
              <a:t>transaction to stall</a:t>
            </a:r>
          </a:p>
          <a:p>
            <a:pPr algn="l"/>
            <a:endParaRPr lang="en-US" sz="1400" b="0" dirty="0"/>
          </a:p>
          <a:p>
            <a:pPr algn="l"/>
            <a:r>
              <a:rPr lang="en-US" b="0" dirty="0" smtClean="0"/>
              <a:t>Requires </a:t>
            </a:r>
            <a:r>
              <a:rPr lang="en-US" b="0" dirty="0" smtClean="0"/>
              <a:t>per-update </a:t>
            </a:r>
            <a:r>
              <a:rPr lang="en-US" b="0" dirty="0" smtClean="0"/>
              <a:t>log </a:t>
            </a:r>
            <a:r>
              <a:rPr lang="en-US" b="0" dirty="0" smtClean="0"/>
              <a:t>to make </a:t>
            </a:r>
            <a:r>
              <a:rPr lang="en-US" b="0" dirty="0" smtClean="0"/>
              <a:t>page updates atomic</a:t>
            </a:r>
          </a:p>
          <a:p>
            <a:pPr algn="l"/>
            <a:endParaRPr lang="en-US" sz="1400" b="0" dirty="0"/>
          </a:p>
          <a:p>
            <a:pPr algn="l"/>
            <a:r>
              <a:rPr lang="en-US" b="0" dirty="0" smtClean="0"/>
              <a:t>Always at “replayed” state</a:t>
            </a:r>
          </a:p>
          <a:p>
            <a:pPr algn="l"/>
            <a:r>
              <a:rPr lang="en-US" b="0" dirty="0" smtClean="0"/>
              <a:t>No undo, no replay</a:t>
            </a:r>
            <a:endParaRPr lang="en-US" b="0" dirty="0"/>
          </a:p>
          <a:p>
            <a:pPr algn="l"/>
            <a:endParaRPr lang="en-US" b="0" dirty="0" smtClean="0"/>
          </a:p>
        </p:txBody>
      </p:sp>
      <p:sp>
        <p:nvSpPr>
          <p:cNvPr id="9" name="Rectangle 8"/>
          <p:cNvSpPr/>
          <p:nvPr/>
        </p:nvSpPr>
        <p:spPr bwMode="auto">
          <a:xfrm>
            <a:off x="1511660" y="4409492"/>
            <a:ext cx="720080" cy="432048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redo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231740" y="4409492"/>
            <a:ext cx="72008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undo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311860" y="4409492"/>
            <a:ext cx="720080" cy="432048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redo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031940" y="4409492"/>
            <a:ext cx="72008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undo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12060" y="4409492"/>
            <a:ext cx="720080" cy="432048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redo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832140" y="4409492"/>
            <a:ext cx="72008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undo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5556" y="4409492"/>
            <a:ext cx="655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56055" y="3996856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19" name="TextBox 18"/>
          <p:cNvSpPr txBox="1"/>
          <p:nvPr/>
        </p:nvSpPr>
        <p:spPr>
          <a:xfrm>
            <a:off x="3662989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2</a:t>
            </a:r>
            <a:endParaRPr lang="en-US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5472100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7056276" y="4409492"/>
            <a:ext cx="900100" cy="432048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ea typeface="ＭＳ Ｐゴシック" charset="-128"/>
              </a:rPr>
              <a:t>commit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43887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2</a:t>
            </a:r>
            <a:endParaRPr lang="en-US" b="0" dirty="0"/>
          </a:p>
        </p:txBody>
      </p:sp>
      <p:sp>
        <p:nvSpPr>
          <p:cNvPr id="23" name="TextBox 22"/>
          <p:cNvSpPr txBox="1"/>
          <p:nvPr/>
        </p:nvSpPr>
        <p:spPr>
          <a:xfrm>
            <a:off x="527349" y="2240868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690434" y="4037002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Remove centralized log</a:t>
            </a:r>
            <a:br>
              <a:rPr lang="en-US" b="0" dirty="0" smtClean="0"/>
            </a:br>
            <a:r>
              <a:rPr lang="en-US" b="0" dirty="0" smtClean="0"/>
              <a:t>Undo now transaction-local</a:t>
            </a:r>
            <a:endParaRPr lang="en-US" b="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30495" y="6021288"/>
            <a:ext cx="8470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Remove centralized log, but transactions incur persist delays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58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52359E-6 L -0.196 0.1725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9" y="862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04348E-6 L 0.05521 -0.0536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-268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04348E-6 L -0.14167 0.1036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518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555 L -0.22743 -0.0548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72" y="-24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9" grpId="0"/>
      <p:bldP spid="20" grpId="0"/>
      <p:bldP spid="21" grpId="0" animBg="1"/>
      <p:bldP spid="22" grpId="0"/>
      <p:bldP spid="27" grpId="0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recovery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NVRAM Disk-Replacement</a:t>
            </a:r>
            <a:r>
              <a:rPr lang="en-US" dirty="0" smtClean="0"/>
              <a:t> incurs persist delays on page and flusher threads</a:t>
            </a:r>
          </a:p>
          <a:p>
            <a:pPr lvl="1"/>
            <a:r>
              <a:rPr lang="en-US" dirty="0" smtClean="0"/>
              <a:t>Transaction threads delay only at commit</a:t>
            </a:r>
          </a:p>
          <a:p>
            <a:r>
              <a:rPr lang="en-US" i="1" dirty="0" smtClean="0"/>
              <a:t>In-Place Updates</a:t>
            </a:r>
            <a:r>
              <a:rPr lang="en-US" dirty="0" smtClean="0"/>
              <a:t> </a:t>
            </a:r>
            <a:r>
              <a:rPr lang="en-US" dirty="0" smtClean="0"/>
              <a:t>delays</a:t>
            </a:r>
            <a:r>
              <a:rPr lang="en-US" dirty="0" smtClean="0"/>
              <a:t> at each update</a:t>
            </a:r>
            <a:endParaRPr lang="en-US" i="1" dirty="0" smtClean="0"/>
          </a:p>
          <a:p>
            <a:r>
              <a:rPr lang="en-US" dirty="0" smtClean="0"/>
              <a:t>As </a:t>
            </a:r>
            <a:r>
              <a:rPr lang="en-US" dirty="0" smtClean="0"/>
              <a:t>persist barrier delay increases </a:t>
            </a:r>
            <a:r>
              <a:rPr lang="en-US" i="1" dirty="0" smtClean="0"/>
              <a:t>NVRAM Disk-Replacement </a:t>
            </a:r>
            <a:r>
              <a:rPr lang="en-US" dirty="0" smtClean="0"/>
              <a:t>eventually </a:t>
            </a:r>
            <a:r>
              <a:rPr lang="en-US" dirty="0" smtClean="0"/>
              <a:t>wins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561" y="5631631"/>
            <a:ext cx="907049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0" i="1" dirty="0" smtClean="0">
                <a:solidFill>
                  <a:srgbClr val="FF0909"/>
                </a:solidFill>
              </a:rPr>
              <a:t>Want to remove logging and synchronous persist overheads</a:t>
            </a:r>
          </a:p>
          <a:p>
            <a:r>
              <a:rPr lang="en-US" sz="2600" i="1" dirty="0" smtClean="0">
                <a:solidFill>
                  <a:srgbClr val="FF0909"/>
                </a:solidFill>
              </a:rPr>
              <a:t>NVRAM Group Commit</a:t>
            </a:r>
            <a:endParaRPr lang="en-US" sz="260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2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Group Commit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9357" y="1124744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Time</a:t>
            </a:r>
            <a:endParaRPr lang="en-US" b="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 bwMode="auto">
          <a:xfrm>
            <a:off x="4245202" y="1324799"/>
            <a:ext cx="11188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-2448780" y="2248432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-1008620" y="2748706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-1371214" y="3248980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1360167" y="5337212"/>
            <a:ext cx="2275729" cy="864096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volatile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buffer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27684" y="3753036"/>
            <a:ext cx="34405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Transactions operate on</a:t>
            </a:r>
            <a:br>
              <a:rPr lang="en-US" b="0" dirty="0" smtClean="0"/>
            </a:br>
            <a:r>
              <a:rPr lang="en-US" b="0" dirty="0" smtClean="0"/>
              <a:t>copy of data in volatile buffer</a:t>
            </a:r>
            <a:endParaRPr lang="en-US" b="0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827584" y="2996952"/>
            <a:ext cx="1404156" cy="223224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4804645" y="4620277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804644" y="5484373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743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Group Commit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9357" y="1124744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Time</a:t>
            </a:r>
            <a:endParaRPr lang="en-US" b="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 bwMode="auto">
          <a:xfrm>
            <a:off x="4245202" y="1324799"/>
            <a:ext cx="11188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-2448780" y="2248432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-1008620" y="2748706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-1371214" y="3248980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827584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2233120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1360167" y="5337212"/>
            <a:ext cx="2275729" cy="864096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volatile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buffer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4221088"/>
            <a:ext cx="3276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Transactions </a:t>
            </a:r>
            <a:r>
              <a:rPr lang="en-US" b="0" dirty="0" err="1" smtClean="0"/>
              <a:t>quiesce</a:t>
            </a:r>
            <a:r>
              <a:rPr lang="en-US" b="0" dirty="0" smtClean="0"/>
              <a:t> at end of batch</a:t>
            </a:r>
            <a:endParaRPr lang="en-US" b="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4804645" y="4620277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804644" y="5484373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18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Group Commit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9357" y="1124744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Time</a:t>
            </a:r>
            <a:endParaRPr lang="en-US" b="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 bwMode="auto">
          <a:xfrm>
            <a:off x="4245202" y="1324799"/>
            <a:ext cx="11188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-2448780" y="2248432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-1008620" y="2748706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-1371214" y="3248980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827584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2233120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1360167" y="5337212"/>
            <a:ext cx="2275729" cy="864096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volatile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buffer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804645" y="4620277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804644" y="5484373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3788" y="3861048"/>
            <a:ext cx="29883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Overwritten data copied to NVRAM log</a:t>
            </a:r>
            <a:endParaRPr lang="en-US" b="0" dirty="0"/>
          </a:p>
        </p:txBody>
      </p:sp>
      <p:sp>
        <p:nvSpPr>
          <p:cNvPr id="16" name="Curved Right Arrow 15"/>
          <p:cNvSpPr/>
          <p:nvPr/>
        </p:nvSpPr>
        <p:spPr bwMode="auto">
          <a:xfrm>
            <a:off x="3872279" y="4797152"/>
            <a:ext cx="932365" cy="1404156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2266770" y="2248432"/>
            <a:ext cx="2269226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Undo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878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Group Commit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9357" y="1124744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Time</a:t>
            </a:r>
            <a:endParaRPr lang="en-US" b="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 bwMode="auto">
          <a:xfrm>
            <a:off x="4245202" y="1324799"/>
            <a:ext cx="11188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-2448780" y="2248432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-1008620" y="2748706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-1371214" y="3248980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827584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2233120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1360167" y="5337212"/>
            <a:ext cx="2275729" cy="864096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volatile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buffer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804645" y="4620277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804644" y="5484373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2266770" y="2248432"/>
            <a:ext cx="2269226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Undo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4572000" y="2248432"/>
            <a:ext cx="2160240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Persist 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4572000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ight Arrow 7"/>
          <p:cNvSpPr/>
          <p:nvPr/>
        </p:nvSpPr>
        <p:spPr bwMode="auto">
          <a:xfrm rot="20433333">
            <a:off x="3284367" y="5134984"/>
            <a:ext cx="1480787" cy="39918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93692" y="4221087"/>
            <a:ext cx="2202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Persist batch updates in-place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73145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Group Commit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9357" y="1124744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Time</a:t>
            </a:r>
            <a:endParaRPr lang="en-US" b="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 bwMode="auto">
          <a:xfrm>
            <a:off x="4245202" y="1324799"/>
            <a:ext cx="11188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-2448780" y="2248432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-1008620" y="2748706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-1371214" y="3248980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827584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2233120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1360167" y="5337212"/>
            <a:ext cx="2275729" cy="864096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volatile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buffer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804645" y="4620277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804644" y="5484373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2266770" y="2248432"/>
            <a:ext cx="2269226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Undo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4572000" y="2248432"/>
            <a:ext cx="2160240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Persist 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4572000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2498031" y="3825044"/>
            <a:ext cx="3251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Remove log</a:t>
            </a:r>
          </a:p>
          <a:p>
            <a:pPr algn="l"/>
            <a:r>
              <a:rPr lang="en-US" b="0" dirty="0" smtClean="0"/>
              <a:t>Commit transactions</a:t>
            </a:r>
          </a:p>
          <a:p>
            <a:pPr algn="l"/>
            <a:r>
              <a:rPr lang="en-US" b="0" dirty="0" smtClean="0"/>
              <a:t>Begin new batch</a:t>
            </a:r>
            <a:endParaRPr lang="en-US" b="0" dirty="0"/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6796958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6940974" y="2284436"/>
            <a:ext cx="1915502" cy="1000548"/>
            <a:chOff x="126600" y="1400284"/>
            <a:chExt cx="2286254" cy="1000548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>
              <a:off x="126600" y="1400284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126600" y="1900558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126600" y="2400832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3" name="Multiply 32"/>
          <p:cNvSpPr/>
          <p:nvPr/>
        </p:nvSpPr>
        <p:spPr bwMode="auto">
          <a:xfrm>
            <a:off x="6522311" y="5505827"/>
            <a:ext cx="1116124" cy="1224136"/>
          </a:xfrm>
          <a:prstGeom prst="mathMultiply">
            <a:avLst>
              <a:gd name="adj1" fmla="val 14542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631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systems for Flash/NVRAM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/>
              <a:t>Decades</a:t>
            </a:r>
            <a:r>
              <a:rPr lang="en-US" dirty="0" smtClean="0"/>
              <a:t> of research/engineering to avoid random access on disk</a:t>
            </a:r>
          </a:p>
          <a:p>
            <a:r>
              <a:rPr lang="en-US" dirty="0" smtClean="0"/>
              <a:t>Redesign/optimize database applications for most relevant storage technology</a:t>
            </a:r>
          </a:p>
          <a:p>
            <a:pPr lvl="0"/>
            <a:r>
              <a:rPr lang="en-US" b="1" baseline="0" dirty="0" smtClean="0"/>
              <a:t>Analytics (DSS) on Flash</a:t>
            </a:r>
          </a:p>
          <a:p>
            <a:pPr lvl="0"/>
            <a:r>
              <a:rPr lang="en-US" b="1" dirty="0" smtClean="0"/>
              <a:t>Transaction Processing (OLTP) on NVRAM</a:t>
            </a:r>
          </a:p>
          <a:p>
            <a:pPr lvl="0"/>
            <a:r>
              <a:rPr lang="en-US" b="1" baseline="0" dirty="0" smtClean="0"/>
              <a:t>Ongoing:</a:t>
            </a:r>
            <a:r>
              <a:rPr lang="en-US" b="1" dirty="0" smtClean="0"/>
              <a:t> Persistent Memory Consistency</a:t>
            </a:r>
          </a:p>
          <a:p>
            <a:pPr lvl="1"/>
            <a:r>
              <a:rPr lang="en-US" dirty="0" smtClean="0"/>
              <a:t>Intuitive mechanisms to enable high persist throughput and enforce proper recovery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7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Group Commit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9357" y="1124744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Time</a:t>
            </a:r>
            <a:endParaRPr lang="en-US" b="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 bwMode="auto">
          <a:xfrm>
            <a:off x="4245202" y="1324799"/>
            <a:ext cx="11188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-2448780" y="2248432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-1008620" y="2748706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-1371214" y="3248980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827584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2233120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1360167" y="5337212"/>
            <a:ext cx="2275729" cy="864096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volatile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buffer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804645" y="4620277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804644" y="5484373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2266770" y="2248432"/>
            <a:ext cx="2269226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Undo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4572000" y="2248432"/>
            <a:ext cx="2160240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Persist 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4572000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979712" y="4305290"/>
            <a:ext cx="2722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Recovery copies valid log back to store</a:t>
            </a:r>
            <a:endParaRPr lang="en-US" b="0" dirty="0"/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6796958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6940974" y="2284436"/>
            <a:ext cx="1915502" cy="1000548"/>
            <a:chOff x="126600" y="1400284"/>
            <a:chExt cx="2286254" cy="1000548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>
              <a:off x="126600" y="1400284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126600" y="1900558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126600" y="2400832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5" name="Curved Right Arrow 24"/>
          <p:cNvSpPr/>
          <p:nvPr/>
        </p:nvSpPr>
        <p:spPr bwMode="auto">
          <a:xfrm flipV="1">
            <a:off x="3872279" y="4797152"/>
            <a:ext cx="932365" cy="1404156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659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Group Commit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9357" y="1124744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Time</a:t>
            </a:r>
            <a:endParaRPr lang="en-US" b="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 bwMode="auto">
          <a:xfrm>
            <a:off x="4245202" y="1324799"/>
            <a:ext cx="11188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-2448780" y="2248432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-1008620" y="2748706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-1371214" y="3248980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827584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2233120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ight Arrow 9"/>
          <p:cNvSpPr/>
          <p:nvPr/>
        </p:nvSpPr>
        <p:spPr bwMode="auto">
          <a:xfrm>
            <a:off x="2266770" y="2248432"/>
            <a:ext cx="2269226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Undo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4572000" y="2248432"/>
            <a:ext cx="2160240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Persist 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4572000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6796958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6940974" y="2284436"/>
            <a:ext cx="1915502" cy="1000548"/>
            <a:chOff x="126600" y="1400284"/>
            <a:chExt cx="2286254" cy="1000548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>
              <a:off x="126600" y="1400284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126600" y="1900558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126600" y="2400832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6" name="TextBox 25"/>
          <p:cNvSpPr txBox="1"/>
          <p:nvPr/>
        </p:nvSpPr>
        <p:spPr>
          <a:xfrm>
            <a:off x="416286" y="4473116"/>
            <a:ext cx="829906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0" i="1" dirty="0" smtClean="0">
                <a:solidFill>
                  <a:srgbClr val="FF0909"/>
                </a:solidFill>
              </a:rPr>
              <a:t>Constant number of persist barriers per batch</a:t>
            </a:r>
          </a:p>
          <a:p>
            <a:r>
              <a:rPr lang="en-US" sz="2600" b="0" i="1" dirty="0" smtClean="0">
                <a:solidFill>
                  <a:srgbClr val="FF0909"/>
                </a:solidFill>
              </a:rPr>
              <a:t>No centralized logging</a:t>
            </a:r>
          </a:p>
          <a:p>
            <a:r>
              <a:rPr lang="en-US" sz="2600" b="0" i="1" dirty="0" smtClean="0">
                <a:solidFill>
                  <a:srgbClr val="FF0909"/>
                </a:solidFill>
              </a:rPr>
              <a:t>Throughput high so long as batch </a:t>
            </a:r>
            <a:r>
              <a:rPr lang="en-US" sz="2600" b="0" i="1" dirty="0" err="1" smtClean="0">
                <a:solidFill>
                  <a:srgbClr val="FF0909"/>
                </a:solidFill>
              </a:rPr>
              <a:t>quiesce</a:t>
            </a:r>
            <a:r>
              <a:rPr lang="en-US" sz="2600" b="0" i="1" dirty="0" smtClean="0">
                <a:solidFill>
                  <a:srgbClr val="FF0909"/>
                </a:solidFill>
              </a:rPr>
              <a:t>/persist short</a:t>
            </a:r>
            <a:endParaRPr lang="en-US" sz="26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19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unavailable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smtClean="0"/>
              <a:t>database </a:t>
            </a:r>
            <a:r>
              <a:rPr lang="en-US" dirty="0"/>
              <a:t>on </a:t>
            </a:r>
            <a:r>
              <a:rPr lang="en-US" i="1" dirty="0"/>
              <a:t>real hardware</a:t>
            </a:r>
            <a:endParaRPr lang="en-US" dirty="0"/>
          </a:p>
          <a:p>
            <a:pPr lvl="1"/>
            <a:r>
              <a:rPr lang="en-US" dirty="0"/>
              <a:t>Log and Stores on </a:t>
            </a:r>
            <a:r>
              <a:rPr lang="en-US" dirty="0" err="1"/>
              <a:t>RAMDisk</a:t>
            </a:r>
            <a:endParaRPr lang="en-US" dirty="0"/>
          </a:p>
          <a:p>
            <a:pPr lvl="1"/>
            <a:r>
              <a:rPr lang="en-US" dirty="0"/>
              <a:t>Introduce precise delays (20ns precision using x86 RDTSCP) to model persist barrier latency</a:t>
            </a:r>
          </a:p>
          <a:p>
            <a:pPr lvl="1"/>
            <a:r>
              <a:rPr lang="en-US" dirty="0"/>
              <a:t>Model persist bandwidth constraints with shared variable reservation</a:t>
            </a:r>
          </a:p>
          <a:p>
            <a:r>
              <a:rPr lang="en-US" dirty="0"/>
              <a:t>Build recovery mechanisms in Shore</a:t>
            </a:r>
          </a:p>
          <a:p>
            <a:pPr lvl="1"/>
            <a:r>
              <a:rPr lang="en-US" dirty="0"/>
              <a:t>Rely on dirty bit fields to track how much of buffer pool is written during transaction/page </a:t>
            </a:r>
            <a:r>
              <a:rPr lang="en-US" dirty="0" smtClean="0"/>
              <a:t>latch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8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671843" y="1088740"/>
            <a:ext cx="5800315" cy="4945377"/>
            <a:chOff x="823913" y="233363"/>
            <a:chExt cx="7496175" cy="6391275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913" y="233363"/>
              <a:ext cx="7496175" cy="639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800" y="3140968"/>
              <a:ext cx="4400550" cy="195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management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7610" y="6021288"/>
            <a:ext cx="8576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Group </a:t>
            </a:r>
            <a:r>
              <a:rPr lang="en-US" sz="2400" b="0" i="1" dirty="0" smtClean="0">
                <a:solidFill>
                  <a:srgbClr val="FF0909"/>
                </a:solidFill>
              </a:rPr>
              <a:t>commit necessary </a:t>
            </a:r>
            <a:r>
              <a:rPr lang="en-US" sz="2400" b="0" i="1" dirty="0" smtClean="0">
                <a:solidFill>
                  <a:srgbClr val="FF0909"/>
                </a:solidFill>
              </a:rPr>
              <a:t>above 2µs but increases </a:t>
            </a:r>
            <a:r>
              <a:rPr lang="en-US" sz="2400" b="0" i="1" dirty="0" err="1" smtClean="0">
                <a:solidFill>
                  <a:srgbClr val="FF0909"/>
                </a:solidFill>
              </a:rPr>
              <a:t>xct</a:t>
            </a:r>
            <a:r>
              <a:rPr lang="en-US" sz="2400" b="0" i="1" dirty="0" smtClean="0">
                <a:solidFill>
                  <a:srgbClr val="FF0909"/>
                </a:solidFill>
              </a:rPr>
              <a:t> latency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01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03548" y="980726"/>
            <a:ext cx="6444716" cy="5040562"/>
            <a:chOff x="461963" y="233363"/>
            <a:chExt cx="8220075" cy="6391275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963" y="233363"/>
              <a:ext cx="8220075" cy="639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5836" y="2600908"/>
              <a:ext cx="4619625" cy="2076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2311" y="6021288"/>
            <a:ext cx="8267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Batching increases throughput with less-than-disk latencies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2220" y="1628800"/>
            <a:ext cx="22557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Shown for 3µs</a:t>
            </a:r>
            <a:br>
              <a:rPr lang="en-US" b="0" dirty="0" smtClean="0"/>
            </a:br>
            <a:r>
              <a:rPr lang="en-US" b="0" dirty="0" smtClean="0"/>
              <a:t>persist barrier</a:t>
            </a:r>
            <a:br>
              <a:rPr lang="en-US" b="0" dirty="0" smtClean="0"/>
            </a:br>
            <a:r>
              <a:rPr lang="en-US" b="0" dirty="0" smtClean="0"/>
              <a:t>latency</a:t>
            </a:r>
          </a:p>
          <a:p>
            <a:pPr algn="l"/>
            <a:endParaRPr lang="en-US" b="0" dirty="0"/>
          </a:p>
          <a:p>
            <a:pPr algn="l"/>
            <a:r>
              <a:rPr lang="en-US" b="0" dirty="0" smtClean="0"/>
              <a:t>Normalized to 0µs</a:t>
            </a:r>
            <a:br>
              <a:rPr lang="en-US" b="0" dirty="0" smtClean="0"/>
            </a:br>
            <a:r>
              <a:rPr lang="en-US" b="0" dirty="0" smtClean="0"/>
              <a:t>In-place updates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62480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Detailed description of Group Commit and quantitative demonstration of performance</a:t>
            </a:r>
          </a:p>
          <a:p>
            <a:pPr lvl="1"/>
            <a:r>
              <a:rPr lang="en-US" dirty="0" smtClean="0"/>
              <a:t>Data structures and concurrency management</a:t>
            </a:r>
          </a:p>
          <a:p>
            <a:r>
              <a:rPr lang="en-US" dirty="0" smtClean="0"/>
              <a:t>Methodology</a:t>
            </a:r>
          </a:p>
          <a:p>
            <a:pPr lvl="1"/>
            <a:r>
              <a:rPr lang="en-US" dirty="0" smtClean="0"/>
              <a:t>Quantitative validation of timing model</a:t>
            </a:r>
          </a:p>
          <a:p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Device lifetime and persist bandwidth constraints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20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OLTP not yet optimized for NVRAM</a:t>
            </a:r>
          </a:p>
          <a:p>
            <a:r>
              <a:rPr lang="en-US" dirty="0"/>
              <a:t>M</a:t>
            </a:r>
            <a:r>
              <a:rPr lang="en-US" baseline="0" dirty="0" smtClean="0"/>
              <a:t>ethodology </a:t>
            </a:r>
            <a:r>
              <a:rPr lang="en-US" baseline="0" dirty="0" smtClean="0"/>
              <a:t>to </a:t>
            </a:r>
            <a:r>
              <a:rPr lang="en-US" baseline="0" dirty="0" smtClean="0"/>
              <a:t>evaluate</a:t>
            </a:r>
            <a:r>
              <a:rPr lang="en-US" dirty="0" smtClean="0"/>
              <a:t> unavailable devices</a:t>
            </a:r>
          </a:p>
          <a:p>
            <a:r>
              <a:rPr lang="en-US" baseline="0" dirty="0" smtClean="0"/>
              <a:t>Recovery</a:t>
            </a:r>
            <a:r>
              <a:rPr lang="en-US" dirty="0" smtClean="0"/>
              <a:t> mechanisms to avoid software overheads and persist synchronization delays</a:t>
            </a:r>
            <a:endParaRPr lang="en-US" baseline="0" dirty="0" smtClean="0"/>
          </a:p>
          <a:p>
            <a:r>
              <a:rPr lang="en-US" baseline="0" dirty="0" smtClean="0"/>
              <a:t>Consider implications </a:t>
            </a:r>
            <a:r>
              <a:rPr lang="en-US" dirty="0" smtClean="0"/>
              <a:t>of increased read latency and caching solutions (in proposal)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7979" y="5589240"/>
            <a:ext cx="52357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FF0909"/>
                </a:solidFill>
              </a:rPr>
              <a:t>E</a:t>
            </a:r>
            <a:r>
              <a:rPr lang="en-US" sz="2400" b="0" i="1" dirty="0" smtClean="0">
                <a:solidFill>
                  <a:srgbClr val="FF0909"/>
                </a:solidFill>
              </a:rPr>
              <a:t>fficient barriers enable simple, high </a:t>
            </a:r>
            <a:br>
              <a:rPr lang="en-US" sz="2400" b="0" i="1" dirty="0" smtClean="0">
                <a:solidFill>
                  <a:srgbClr val="FF0909"/>
                </a:solidFill>
              </a:rPr>
            </a:br>
            <a:r>
              <a:rPr lang="en-US" sz="2400" b="0" i="1" dirty="0" smtClean="0">
                <a:solidFill>
                  <a:srgbClr val="FF0909"/>
                </a:solidFill>
              </a:rPr>
              <a:t>performance recovery management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80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Flash analytics – leveraging fast random reads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NVRAM OLTP recovery management</a:t>
            </a:r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Persistent Memory Consistency (PMC)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 data structure and consistency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6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Flash analytics – leveraging fast random reads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NVRAM OLTP recovery management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Persistent Memory Consistency (PMC)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 data structure and consistency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56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than databases: recoverable data structures in NVRAM</a:t>
            </a:r>
            <a:endParaRPr lang="en-US" dirty="0" smtClean="0"/>
          </a:p>
          <a:p>
            <a:r>
              <a:rPr lang="en-US" dirty="0" smtClean="0"/>
              <a:t>Need</a:t>
            </a:r>
            <a:r>
              <a:rPr lang="en-US" baseline="0" dirty="0" smtClean="0"/>
              <a:t> </a:t>
            </a:r>
            <a:r>
              <a:rPr lang="en-US" baseline="0" dirty="0" smtClean="0"/>
              <a:t>intuitive </a:t>
            </a:r>
            <a:r>
              <a:rPr lang="en-US" baseline="0" dirty="0" smtClean="0"/>
              <a:t>mechanisms </a:t>
            </a:r>
            <a:r>
              <a:rPr lang="en-US" baseline="0" dirty="0" smtClean="0"/>
              <a:t>to </a:t>
            </a:r>
            <a:r>
              <a:rPr lang="en-US" baseline="0" dirty="0" smtClean="0"/>
              <a:t>establish NVRAM persist</a:t>
            </a:r>
            <a:r>
              <a:rPr lang="en-US" dirty="0" smtClean="0"/>
              <a:t> order</a:t>
            </a:r>
            <a:endParaRPr lang="en-US" baseline="0" dirty="0" smtClean="0"/>
          </a:p>
          <a:p>
            <a:pPr lvl="1"/>
            <a:r>
              <a:rPr lang="en-US" baseline="0" dirty="0" smtClean="0"/>
              <a:t>DRAM – cannot control write order</a:t>
            </a:r>
          </a:p>
          <a:p>
            <a:pPr lvl="1"/>
            <a:r>
              <a:rPr lang="en-US" dirty="0" smtClean="0"/>
              <a:t>Disk</a:t>
            </a:r>
            <a:r>
              <a:rPr lang="en-US" baseline="0" dirty="0" smtClean="0"/>
              <a:t> </a:t>
            </a:r>
            <a:r>
              <a:rPr lang="en-US" baseline="0" dirty="0" smtClean="0"/>
              <a:t>– flush cache </a:t>
            </a:r>
            <a:r>
              <a:rPr lang="en-US" baseline="0" dirty="0" smtClean="0"/>
              <a:t>lines </a:t>
            </a:r>
            <a:r>
              <a:rPr lang="en-US" baseline="0" dirty="0" smtClean="0"/>
              <a:t>and sync. </a:t>
            </a:r>
            <a:r>
              <a:rPr lang="en-US" dirty="0" smtClean="0"/>
              <a:t> Unintuitive</a:t>
            </a:r>
            <a:endParaRPr lang="en-US" baseline="0" dirty="0" smtClean="0"/>
          </a:p>
          <a:p>
            <a:pPr lvl="1"/>
            <a:r>
              <a:rPr lang="en-US" baseline="0" dirty="0" smtClean="0"/>
              <a:t>Perform </a:t>
            </a:r>
            <a:r>
              <a:rPr lang="en-US" baseline="0" dirty="0" smtClean="0"/>
              <a:t>persists in program order – terrible performance!  Must persist out of order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1546" y="5877272"/>
            <a:ext cx="6740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Persist ordering resembles</a:t>
            </a:r>
            <a:r>
              <a:rPr lang="en-US" sz="2400" b="0" i="1" dirty="0" smtClean="0">
                <a:solidFill>
                  <a:srgbClr val="FF0909"/>
                </a:solidFill>
              </a:rPr>
              <a:t> </a:t>
            </a:r>
            <a:r>
              <a:rPr lang="en-US" sz="2400" b="0" i="1" dirty="0" smtClean="0">
                <a:solidFill>
                  <a:srgbClr val="FF0909"/>
                </a:solidFill>
              </a:rPr>
              <a:t>memory consistency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2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advantage of SSDs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C:\Users\Steve\AppData\Local\Microsoft\Windows\Temporary Internet Files\Content.IE5\YQYIFPMB\MC90007862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268760"/>
            <a:ext cx="981182" cy="297846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799692" y="1448780"/>
            <a:ext cx="594906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200" b="0" dirty="0" smtClean="0"/>
              <a:t>Data </a:t>
            </a:r>
            <a:r>
              <a:rPr lang="en-US" sz="2200" b="0" dirty="0" smtClean="0"/>
              <a:t>should</a:t>
            </a:r>
            <a:r>
              <a:rPr lang="en-US" sz="2200" b="0" dirty="0" smtClean="0"/>
              <a:t> </a:t>
            </a:r>
            <a:r>
              <a:rPr lang="en-US" sz="2200" b="0" dirty="0" smtClean="0"/>
              <a:t>“prefer” disk or </a:t>
            </a:r>
            <a:r>
              <a:rPr lang="en-US" sz="2200" b="0" dirty="0" smtClean="0"/>
              <a:t>Flash</a:t>
            </a:r>
          </a:p>
          <a:p>
            <a:pPr algn="l"/>
            <a:r>
              <a:rPr lang="en-US" sz="2200" b="0" dirty="0" smtClean="0"/>
              <a:t>Flash accelerates random access to tables</a:t>
            </a:r>
          </a:p>
          <a:p>
            <a:pPr algn="l"/>
            <a:endParaRPr lang="en-US" sz="2200" b="0" dirty="0"/>
          </a:p>
          <a:p>
            <a:pPr algn="l"/>
            <a:r>
              <a:rPr lang="en-US" sz="2200" b="0" dirty="0" smtClean="0"/>
              <a:t>Measure disk/Flash performance to determine</a:t>
            </a:r>
          </a:p>
          <a:p>
            <a:pPr algn="l"/>
            <a:r>
              <a:rPr lang="en-US" sz="2200" b="0" dirty="0" smtClean="0"/>
              <a:t>When optimal query plan shifts [ADMS ’11]</a:t>
            </a:r>
            <a:endParaRPr lang="en-US" sz="2200" b="0" dirty="0" smtClean="0"/>
          </a:p>
        </p:txBody>
      </p:sp>
      <p:pic>
        <p:nvPicPr>
          <p:cNvPr id="1029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4020844"/>
            <a:ext cx="1681658" cy="184644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4175956" y="3372772"/>
            <a:ext cx="1584176" cy="1188720"/>
          </a:xfrm>
          <a:prstGeom prst="rect">
            <a:avLst/>
          </a:prstGeom>
          <a:solidFill>
            <a:srgbClr val="FF71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-128"/>
              </a:rPr>
              <a:t>Table</a:t>
            </a:r>
            <a:r>
              <a:rPr kumimoji="0" lang="en-US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ＭＳ Ｐゴシック" charset="-128"/>
              </a:rPr>
              <a:t> 1: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-128"/>
              </a:rPr>
              <a:t>Accessed Sequentially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175956" y="4545124"/>
            <a:ext cx="1584176" cy="1188720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-128"/>
              </a:rPr>
              <a:t>Table 2: Accessed</a:t>
            </a:r>
            <a:r>
              <a:rPr kumimoji="0" lang="en-US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ＭＳ Ｐゴシック" charset="-128"/>
              </a:rPr>
              <a:t> Randomly</a:t>
            </a: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ight Arrow 11"/>
          <p:cNvSpPr/>
          <p:nvPr/>
        </p:nvSpPr>
        <p:spPr bwMode="auto">
          <a:xfrm rot="8431266">
            <a:off x="3174105" y="3724270"/>
            <a:ext cx="933877" cy="468052"/>
          </a:xfrm>
          <a:prstGeom prst="rightArrow">
            <a:avLst>
              <a:gd name="adj1" fmla="val 34225"/>
              <a:gd name="adj2" fmla="val 50000"/>
            </a:avLst>
          </a:prstGeom>
          <a:solidFill>
            <a:srgbClr val="FF71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7426" y="5950441"/>
            <a:ext cx="81291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i="1" dirty="0" smtClean="0">
                <a:solidFill>
                  <a:srgbClr val="FF0909"/>
                </a:solidFill>
              </a:rPr>
              <a:t>Coarse-grain access limits ability to leverage fast random reads</a:t>
            </a:r>
            <a:endParaRPr lang="en-US" sz="2200" b="0" i="1" dirty="0">
              <a:solidFill>
                <a:srgbClr val="FF0909"/>
              </a:solidFill>
            </a:endParaRPr>
          </a:p>
        </p:txBody>
      </p:sp>
      <p:pic>
        <p:nvPicPr>
          <p:cNvPr id="25602" name="Picture 2" descr="http://storagemojo.com/wp-content/uploads/2008/01/fusionio_card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0523" y="3933056"/>
            <a:ext cx="2421449" cy="1861871"/>
          </a:xfrm>
          <a:prstGeom prst="rect">
            <a:avLst/>
          </a:prstGeom>
          <a:noFill/>
        </p:spPr>
      </p:pic>
      <p:sp>
        <p:nvSpPr>
          <p:cNvPr id="13" name="Right Arrow 12"/>
          <p:cNvSpPr/>
          <p:nvPr/>
        </p:nvSpPr>
        <p:spPr bwMode="auto">
          <a:xfrm rot="953861">
            <a:off x="5808505" y="4837447"/>
            <a:ext cx="822660" cy="468052"/>
          </a:xfrm>
          <a:prstGeom prst="rightArrow">
            <a:avLst>
              <a:gd name="adj1" fmla="val 34225"/>
              <a:gd name="adj2" fmla="val 50000"/>
            </a:avLst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Prefer</a:t>
            </a:r>
            <a:r>
              <a:rPr lang="en-US" baseline="0" dirty="0" smtClean="0"/>
              <a:t> to reorder instruction execution</a:t>
            </a:r>
          </a:p>
          <a:p>
            <a:pPr lvl="1"/>
            <a:r>
              <a:rPr lang="en-US" dirty="0" smtClean="0"/>
              <a:t>Complicates</a:t>
            </a:r>
            <a:r>
              <a:rPr lang="en-US" baseline="0" dirty="0" smtClean="0"/>
              <a:t> multi-threaded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23628" y="3778004"/>
            <a:ext cx="30603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1:</a:t>
            </a:r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flag1 = 1</a:t>
            </a:r>
          </a:p>
          <a:p>
            <a:pPr algn="l"/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if flag2 == 0: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# critical sec.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0072" y="3778004"/>
            <a:ext cx="32763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2:</a:t>
            </a:r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flag2 = 1</a:t>
            </a:r>
          </a:p>
          <a:p>
            <a:pPr algn="l"/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if flag1 == 0: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# critical sec.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8641" y="2812866"/>
            <a:ext cx="6026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flag1, flag2 initialized to 0</a:t>
            </a:r>
          </a:p>
          <a:p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(Dekker’s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without atomic RMW)</a:t>
            </a:r>
          </a:p>
        </p:txBody>
      </p:sp>
    </p:spTree>
    <p:extLst>
      <p:ext uri="{BB962C8B-B14F-4D97-AF65-F5344CB8AC3E}">
        <p14:creationId xmlns:p14="http://schemas.microsoft.com/office/powerpoint/2010/main" val="346682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Prefer</a:t>
            </a:r>
            <a:r>
              <a:rPr lang="en-US" baseline="0" dirty="0" smtClean="0"/>
              <a:t> to reorder instruction execution</a:t>
            </a:r>
          </a:p>
          <a:p>
            <a:pPr lvl="1"/>
            <a:r>
              <a:rPr lang="en-US" dirty="0" smtClean="0"/>
              <a:t>Complicates</a:t>
            </a:r>
            <a:r>
              <a:rPr lang="en-US" baseline="0" dirty="0" smtClean="0"/>
              <a:t> multi-threaded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23628" y="3778004"/>
            <a:ext cx="30603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1:</a:t>
            </a:r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flag1 = 1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barrier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if flag2 == 0: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# critical sec.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0072" y="3778004"/>
            <a:ext cx="32763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2:</a:t>
            </a:r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flag2 = 1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barrier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if flag1 == 0: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# critical sec.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4966" y="5733256"/>
            <a:ext cx="6914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Improving </a:t>
            </a:r>
            <a:r>
              <a:rPr lang="en-US" sz="2400" b="0" i="1" dirty="0" smtClean="0">
                <a:solidFill>
                  <a:srgbClr val="FF0909"/>
                </a:solidFill>
              </a:rPr>
              <a:t>performance requires user intervention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61564" y="3460938"/>
            <a:ext cx="2321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CPU might </a:t>
            </a:r>
            <a:r>
              <a:rPr lang="en-US" b="0" dirty="0" smtClean="0">
                <a:solidFill>
                  <a:srgbClr val="FF0000"/>
                </a:solidFill>
              </a:rPr>
              <a:t>reorder</a:t>
            </a:r>
            <a:endParaRPr lang="en-US" b="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2753798" y="3801524"/>
            <a:ext cx="774086" cy="4070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3368537" y="3812317"/>
            <a:ext cx="387043" cy="80481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558641" y="2812866"/>
            <a:ext cx="6026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flag1, flag2 initialized to 0</a:t>
            </a:r>
          </a:p>
          <a:p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(Dekker’s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without atomic RMW)</a:t>
            </a:r>
          </a:p>
        </p:txBody>
      </p:sp>
    </p:spTree>
    <p:extLst>
      <p:ext uri="{BB962C8B-B14F-4D97-AF65-F5344CB8AC3E}">
        <p14:creationId xmlns:p14="http://schemas.microsoft.com/office/powerpoint/2010/main" val="2083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r>
              <a:rPr lang="en-US" baseline="0" dirty="0" smtClean="0"/>
              <a:t> control similar to persistence</a:t>
            </a:r>
          </a:p>
          <a:p>
            <a:pPr lvl="1"/>
            <a:r>
              <a:rPr lang="en-US" dirty="0" smtClean="0"/>
              <a:t>Consistency:</a:t>
            </a:r>
            <a:r>
              <a:rPr lang="en-US" baseline="0" dirty="0" smtClean="0"/>
              <a:t> order in which stores are visible</a:t>
            </a:r>
          </a:p>
          <a:p>
            <a:pPr lvl="1"/>
            <a:r>
              <a:rPr lang="en-US" baseline="0" dirty="0" smtClean="0"/>
              <a:t>Persistence: order in which </a:t>
            </a:r>
            <a:r>
              <a:rPr lang="en-US" i="1" baseline="0" dirty="0" smtClean="0"/>
              <a:t>persists</a:t>
            </a:r>
            <a:r>
              <a:rPr lang="en-US" i="0" baseline="0" dirty="0" smtClean="0"/>
              <a:t> are</a:t>
            </a:r>
            <a:r>
              <a:rPr lang="en-US" i="0" dirty="0" smtClean="0"/>
              <a:t> </a:t>
            </a:r>
            <a:r>
              <a:rPr lang="en-US" i="0" baseline="0" dirty="0" smtClean="0"/>
              <a:t>visible</a:t>
            </a:r>
          </a:p>
          <a:p>
            <a:r>
              <a:rPr lang="en-US" dirty="0" smtClean="0"/>
              <a:t>Persist order must be enforced </a:t>
            </a:r>
            <a:r>
              <a:rPr lang="en-US" dirty="0" smtClean="0"/>
              <a:t>across </a:t>
            </a:r>
            <a:r>
              <a:rPr lang="en-US" dirty="0" smtClean="0"/>
              <a:t>threads</a:t>
            </a:r>
          </a:p>
          <a:p>
            <a:pPr lvl="1"/>
            <a:r>
              <a:rPr lang="en-US" dirty="0" smtClean="0"/>
              <a:t>Leverage consistency to determine persist </a:t>
            </a:r>
            <a:r>
              <a:rPr lang="en-US" dirty="0" smtClean="0"/>
              <a:t>order</a:t>
            </a:r>
          </a:p>
          <a:p>
            <a:r>
              <a:rPr lang="en-US" i="1" dirty="0" smtClean="0"/>
              <a:t>Persistent Memory Consistency</a:t>
            </a:r>
            <a:r>
              <a:rPr lang="en-US" dirty="0" smtClean="0"/>
              <a:t> (PMC)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2245" y="5589240"/>
            <a:ext cx="769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0909"/>
                </a:solidFill>
              </a:rPr>
              <a:t>Motivate</a:t>
            </a:r>
            <a:r>
              <a:rPr lang="en-US" sz="2400" dirty="0" smtClean="0">
                <a:solidFill>
                  <a:srgbClr val="FF0909"/>
                </a:solidFill>
              </a:rPr>
              <a:t> </a:t>
            </a:r>
            <a:r>
              <a:rPr lang="en-US" sz="2400" b="0" i="1" dirty="0" smtClean="0">
                <a:solidFill>
                  <a:srgbClr val="FF0909"/>
                </a:solidFill>
              </a:rPr>
              <a:t>PMC, don’t consider precise implementations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61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Flash analytics – leveraging fast random reads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NVRAM OLTP recovery management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Persistent Memory Consistency (PMC)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 data structure and consistency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7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Flash analytics – leveraging fast random reads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NVRAM OLTP recovery management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Persistent Memory Consistency (PMC)</a:t>
            </a:r>
          </a:p>
          <a:p>
            <a:r>
              <a:rPr lang="en-US" dirty="0" smtClean="0"/>
              <a:t>Ex: data structure and consistency models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01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ersistent </a:t>
            </a:r>
            <a:r>
              <a:rPr lang="en-US" dirty="0" smtClean="0"/>
              <a:t>log/buffer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Persistent array</a:t>
            </a:r>
          </a:p>
          <a:p>
            <a:r>
              <a:rPr lang="en-US" dirty="0" smtClean="0"/>
              <a:t>Persistent counter marks valid end of array</a:t>
            </a:r>
          </a:p>
          <a:p>
            <a:r>
              <a:rPr lang="en-US" dirty="0" smtClean="0"/>
              <a:t>On recovery: base </a:t>
            </a:r>
            <a:r>
              <a:rPr lang="en-US" dirty="0" smtClean="0"/>
              <a:t>through</a:t>
            </a:r>
            <a:r>
              <a:rPr lang="en-US" dirty="0" smtClean="0"/>
              <a:t> </a:t>
            </a:r>
            <a:r>
              <a:rPr lang="en-US" dirty="0" smtClean="0"/>
              <a:t>counter considered valid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45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-612576" y="3581523"/>
            <a:ext cx="5679604" cy="2079725"/>
            <a:chOff x="1406996" y="3432861"/>
            <a:chExt cx="5679604" cy="2079725"/>
          </a:xfrm>
        </p:grpSpPr>
        <p:sp>
          <p:nvSpPr>
            <p:cNvPr id="5" name="Rectangle 4"/>
            <p:cNvSpPr/>
            <p:nvPr/>
          </p:nvSpPr>
          <p:spPr>
            <a:xfrm>
              <a:off x="3086100" y="4136521"/>
              <a:ext cx="990600" cy="9144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087586" y="4136521"/>
              <a:ext cx="990600" cy="9144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105400" y="4136521"/>
              <a:ext cx="990600" cy="91440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96000" y="4136521"/>
              <a:ext cx="990600" cy="91440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06996" y="4188945"/>
              <a:ext cx="2286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Buffer</a:t>
              </a:r>
            </a:p>
            <a:p>
              <a:pPr algn="ctr"/>
              <a:r>
                <a:rPr lang="en-US" sz="2400" dirty="0" smtClean="0"/>
                <a:t>array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86100" y="3432861"/>
              <a:ext cx="87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89400" y="3432861"/>
              <a:ext cx="87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92700" y="3432861"/>
              <a:ext cx="87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96000" y="3432861"/>
              <a:ext cx="87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95700" y="5050921"/>
              <a:ext cx="289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Counter = 1</a:t>
              </a:r>
              <a:endParaRPr lang="en-US" sz="24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148064" y="3686252"/>
            <a:ext cx="40318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Insert(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, size):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lock()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start = &amp;array[counter]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start,obj,size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counter += size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unlock()</a:t>
            </a:r>
            <a:endParaRPr lang="en-US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1343" y="5883659"/>
            <a:ext cx="8241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Buffer data must persist before </a:t>
            </a:r>
            <a:r>
              <a:rPr lang="en-US" sz="2400" b="0" i="1" dirty="0" smtClean="0">
                <a:solidFill>
                  <a:srgbClr val="FF0909"/>
                </a:solidFill>
              </a:rPr>
              <a:t>counter for correct recovery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3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r>
              <a:rPr lang="en-US" baseline="0" dirty="0" smtClean="0"/>
              <a:t> of persist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/>
              <a:t>Important</a:t>
            </a:r>
            <a:r>
              <a:rPr lang="en-US" dirty="0" smtClean="0"/>
              <a:t> optimization: </a:t>
            </a:r>
            <a:r>
              <a:rPr lang="en-US" baseline="0" dirty="0" smtClean="0"/>
              <a:t>execution</a:t>
            </a:r>
            <a:r>
              <a:rPr lang="en-US" dirty="0" smtClean="0"/>
              <a:t> </a:t>
            </a:r>
            <a:r>
              <a:rPr lang="en-US" baseline="0" dirty="0" smtClean="0"/>
              <a:t>runs ahead of persistent state via buffering</a:t>
            </a:r>
          </a:p>
          <a:p>
            <a:pPr lvl="1"/>
            <a:r>
              <a:rPr lang="en-US" dirty="0" smtClean="0"/>
              <a:t>Persists still occur in consistent order</a:t>
            </a:r>
            <a:endParaRPr lang="en-US" baseline="0" dirty="0" smtClean="0"/>
          </a:p>
          <a:p>
            <a:r>
              <a:rPr lang="en-US" baseline="0" dirty="0" smtClean="0"/>
              <a:t>If </a:t>
            </a:r>
            <a:r>
              <a:rPr lang="en-US" i="1" baseline="0" dirty="0" smtClean="0"/>
              <a:t>average</a:t>
            </a:r>
            <a:r>
              <a:rPr lang="en-US" baseline="0" dirty="0" smtClean="0"/>
              <a:t> persist throughput less than </a:t>
            </a:r>
            <a:r>
              <a:rPr lang="en-US" i="1" baseline="0" dirty="0" smtClean="0"/>
              <a:t>average</a:t>
            </a:r>
            <a:r>
              <a:rPr lang="en-US" dirty="0" smtClean="0"/>
              <a:t> execution rate, buffers fill</a:t>
            </a:r>
            <a:endParaRPr lang="en-US" baseline="0" dirty="0" smtClean="0"/>
          </a:p>
          <a:p>
            <a:r>
              <a:rPr lang="en-US" baseline="0" dirty="0" smtClean="0"/>
              <a:t>Persist order constraints limit persist </a:t>
            </a:r>
            <a:r>
              <a:rPr lang="en-US" baseline="0" dirty="0" smtClean="0"/>
              <a:t>parallelism and throughput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048" y="5625244"/>
            <a:ext cx="8779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Maximize performance by minimizing </a:t>
            </a:r>
            <a:r>
              <a:rPr lang="en-US" sz="2400" b="0" i="1" dirty="0" smtClean="0">
                <a:solidFill>
                  <a:srgbClr val="FF0909"/>
                </a:solidFill>
              </a:rPr>
              <a:t>persist-order </a:t>
            </a:r>
            <a:r>
              <a:rPr lang="en-US" sz="2400" b="0" i="1" dirty="0" smtClean="0">
                <a:solidFill>
                  <a:srgbClr val="FF0909"/>
                </a:solidFill>
              </a:rPr>
              <a:t>critical path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64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Sequential Consistency (PSC)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Strict</a:t>
            </a:r>
          </a:p>
          <a:p>
            <a:pPr lvl="1"/>
            <a:r>
              <a:rPr lang="en-US" dirty="0" smtClean="0"/>
              <a:t>Persists occur strictly in program order, as valid interleaving of persists between threads</a:t>
            </a:r>
          </a:p>
          <a:p>
            <a:pPr lvl="1"/>
            <a:r>
              <a:rPr lang="en-US" dirty="0" smtClean="0"/>
              <a:t>Persistent state tied to execution state</a:t>
            </a:r>
          </a:p>
          <a:p>
            <a:pPr lvl="2"/>
            <a:r>
              <a:rPr lang="en-US" dirty="0" smtClean="0"/>
              <a:t>Running instruction implies previous persists complete</a:t>
            </a:r>
          </a:p>
          <a:p>
            <a:pPr lvl="2"/>
            <a:r>
              <a:rPr lang="en-US" dirty="0" smtClean="0"/>
              <a:t>No barriers (ordering or sync) necessary</a:t>
            </a:r>
          </a:p>
          <a:p>
            <a:r>
              <a:rPr lang="en-US" dirty="0" smtClean="0"/>
              <a:t>Buffered</a:t>
            </a:r>
          </a:p>
          <a:p>
            <a:pPr lvl="1"/>
            <a:r>
              <a:rPr lang="en-US" dirty="0" smtClean="0"/>
              <a:t>Persistent state lags execution state</a:t>
            </a:r>
          </a:p>
          <a:p>
            <a:pPr lvl="1"/>
            <a:r>
              <a:rPr lang="en-US" dirty="0" smtClean="0"/>
              <a:t>Requires sync barrier for external communication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0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PSC persist constraints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86100" y="1549900"/>
            <a:ext cx="495300" cy="457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600700" y="1536837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2264" y="1412776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Buffer atomic </a:t>
            </a:r>
            <a:r>
              <a:rPr lang="en-US" sz="2400" dirty="0"/>
              <a:t>s</a:t>
            </a:r>
            <a:r>
              <a:rPr lang="en-US" sz="2400" dirty="0" smtClean="0"/>
              <a:t>egment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939840" y="1523693"/>
            <a:ext cx="189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Counter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532128" y="1376772"/>
            <a:ext cx="1892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Persists before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114574" y="1778500"/>
            <a:ext cx="6096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763688" y="2459797"/>
            <a:ext cx="2122714" cy="457200"/>
            <a:chOff x="544286" y="4339046"/>
            <a:chExt cx="2122714" cy="457200"/>
          </a:xfrm>
        </p:grpSpPr>
        <p:sp>
          <p:nvSpPr>
            <p:cNvPr id="12" name="Rectangle 11"/>
            <p:cNvSpPr/>
            <p:nvPr/>
          </p:nvSpPr>
          <p:spPr>
            <a:xfrm>
              <a:off x="217170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5255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4286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4" idx="3"/>
              <a:endCxn id="13" idx="1"/>
            </p:cNvCxnSpPr>
            <p:nvPr/>
          </p:nvCxnSpPr>
          <p:spPr>
            <a:xfrm>
              <a:off x="1039586" y="4567646"/>
              <a:ext cx="31296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3" idx="3"/>
              <a:endCxn id="12" idx="1"/>
            </p:cNvCxnSpPr>
            <p:nvPr/>
          </p:nvCxnSpPr>
          <p:spPr>
            <a:xfrm>
              <a:off x="1847850" y="4567646"/>
              <a:ext cx="32385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5219358" y="2488100"/>
            <a:ext cx="2122714" cy="457200"/>
            <a:chOff x="544286" y="4339046"/>
            <a:chExt cx="2122714" cy="457200"/>
          </a:xfrm>
        </p:grpSpPr>
        <p:sp>
          <p:nvSpPr>
            <p:cNvPr id="18" name="Rectangle 17"/>
            <p:cNvSpPr/>
            <p:nvPr/>
          </p:nvSpPr>
          <p:spPr>
            <a:xfrm>
              <a:off x="217170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5255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4286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20" idx="3"/>
              <a:endCxn id="19" idx="1"/>
            </p:cNvCxnSpPr>
            <p:nvPr/>
          </p:nvCxnSpPr>
          <p:spPr>
            <a:xfrm>
              <a:off x="1039586" y="4567646"/>
              <a:ext cx="31296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9" idx="3"/>
              <a:endCxn id="18" idx="1"/>
            </p:cNvCxnSpPr>
            <p:nvPr/>
          </p:nvCxnSpPr>
          <p:spPr>
            <a:xfrm>
              <a:off x="1847850" y="4567646"/>
              <a:ext cx="32385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4295705" y="3454751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12" idx="3"/>
            <a:endCxn id="23" idx="1"/>
          </p:cNvCxnSpPr>
          <p:nvPr/>
        </p:nvCxnSpPr>
        <p:spPr>
          <a:xfrm>
            <a:off x="3886402" y="2688397"/>
            <a:ext cx="481838" cy="83713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821043" y="3454751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3" idx="7"/>
            <a:endCxn id="20" idx="1"/>
          </p:cNvCxnSpPr>
          <p:nvPr/>
        </p:nvCxnSpPr>
        <p:spPr>
          <a:xfrm flipV="1">
            <a:off x="4718470" y="2716700"/>
            <a:ext cx="500888" cy="80883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3"/>
            <a:endCxn id="25" idx="1"/>
          </p:cNvCxnSpPr>
          <p:nvPr/>
        </p:nvCxnSpPr>
        <p:spPr>
          <a:xfrm>
            <a:off x="7342072" y="2716700"/>
            <a:ext cx="551506" cy="80883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32040" y="3825044"/>
            <a:ext cx="40318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Insert(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, size):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lock()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start = &amp;array[counter]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start,obj,size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counter += size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unlock()</a:t>
            </a:r>
            <a:endParaRPr lang="en-US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79612" y="3994028"/>
            <a:ext cx="37577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100 </a:t>
            </a:r>
            <a:r>
              <a:rPr lang="en-US" dirty="0" smtClean="0">
                <a:solidFill>
                  <a:srgbClr val="FF0000"/>
                </a:solidFill>
              </a:rPr>
              <a:t>byte entries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8 byte atomic persist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100ns persist</a:t>
            </a:r>
          </a:p>
          <a:p>
            <a:pPr algn="l"/>
            <a:r>
              <a:rPr lang="en-US" i="1" dirty="0" smtClean="0">
                <a:solidFill>
                  <a:srgbClr val="FF0000"/>
                </a:solidFill>
              </a:rPr>
              <a:t>Can insert every 1.4</a:t>
            </a:r>
            <a:r>
              <a:rPr lang="en-US" i="1" dirty="0" smtClean="0">
                <a:solidFill>
                  <a:srgbClr val="FF0000"/>
                </a:solidFill>
                <a:latin typeface="Matisse ITC"/>
              </a:rPr>
              <a:t> </a:t>
            </a:r>
            <a:r>
              <a:rPr lang="en-US" i="1" dirty="0" smtClean="0">
                <a:solidFill>
                  <a:srgbClr val="FF0000"/>
                </a:solidFill>
                <a:latin typeface="Matisse ITC"/>
              </a:rPr>
              <a:t>µ</a:t>
            </a:r>
            <a:r>
              <a:rPr lang="en-US" i="1" dirty="0" smtClean="0">
                <a:solidFill>
                  <a:srgbClr val="FF0000"/>
                </a:solidFill>
                <a:latin typeface="+mn-lt"/>
              </a:rPr>
              <a:t>s (slow)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6371" y="5847655"/>
            <a:ext cx="8451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Strict </a:t>
            </a:r>
            <a:r>
              <a:rPr lang="en-US" sz="2400" b="0" i="1" dirty="0" smtClean="0">
                <a:solidFill>
                  <a:srgbClr val="FF0909"/>
                </a:solidFill>
              </a:rPr>
              <a:t>consistency requires no barriers but </a:t>
            </a:r>
            <a:r>
              <a:rPr lang="en-US" sz="2400" b="0" i="1" dirty="0" smtClean="0">
                <a:solidFill>
                  <a:srgbClr val="FF0909"/>
                </a:solidFill>
              </a:rPr>
              <a:t>limits performance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33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Persist Order (LPO)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unnecessary cross-thread ordering</a:t>
            </a:r>
          </a:p>
          <a:p>
            <a:r>
              <a:rPr lang="en-US" dirty="0" smtClean="0"/>
              <a:t>Single threaded operation resembles PSC</a:t>
            </a:r>
            <a:endParaRPr lang="en-US" dirty="0" smtClean="0"/>
          </a:p>
          <a:p>
            <a:r>
              <a:rPr lang="en-US" dirty="0" smtClean="0"/>
              <a:t>Enforcing </a:t>
            </a:r>
            <a:r>
              <a:rPr lang="en-US" dirty="0" smtClean="0"/>
              <a:t>order across threads: 1</a:t>
            </a:r>
            <a:r>
              <a:rPr lang="en-US" baseline="30000" dirty="0" smtClean="0"/>
              <a:t>st</a:t>
            </a:r>
            <a:r>
              <a:rPr lang="en-US" dirty="0" smtClean="0"/>
              <a:t> thread inserts </a:t>
            </a:r>
            <a:r>
              <a:rPr lang="en-US" i="1" dirty="0" smtClean="0"/>
              <a:t>persist-before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thread </a:t>
            </a:r>
            <a:r>
              <a:rPr lang="en-US" i="1" dirty="0" smtClean="0"/>
              <a:t>persist-after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 sharing implies persist </a:t>
            </a:r>
            <a:r>
              <a:rPr lang="en-US" dirty="0" smtClean="0"/>
              <a:t>order</a:t>
            </a:r>
          </a:p>
          <a:p>
            <a:pPr lvl="1"/>
            <a:r>
              <a:rPr lang="en-US" dirty="0" smtClean="0"/>
              <a:t>Similar to release-acquire </a:t>
            </a:r>
            <a:r>
              <a:rPr lang="en-US" dirty="0" smtClean="0"/>
              <a:t>consistency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8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</a:t>
            </a:r>
            <a:r>
              <a:rPr lang="en-US" baseline="0" dirty="0" smtClean="0"/>
              <a:t> OLTP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Hypothesis: Databases designed for disk limit performance with NVRAM</a:t>
            </a:r>
          </a:p>
          <a:p>
            <a:pPr lvl="1"/>
            <a:r>
              <a:rPr lang="en-US" sz="2400" dirty="0" smtClean="0"/>
              <a:t>Disk optimizations impose unnecessary overheads</a:t>
            </a:r>
          </a:p>
          <a:p>
            <a:r>
              <a:rPr lang="en-US" dirty="0" smtClean="0"/>
              <a:t>NVRAM presents own set of obstacles</a:t>
            </a:r>
            <a:endParaRPr lang="en-US" dirty="0" smtClean="0"/>
          </a:p>
          <a:p>
            <a:pPr lvl="1"/>
            <a:r>
              <a:rPr lang="en-US" sz="2400" i="1" dirty="0" smtClean="0"/>
              <a:t>Persist barriers</a:t>
            </a:r>
            <a:r>
              <a:rPr lang="en-US" sz="2400" dirty="0" smtClean="0"/>
              <a:t> to ensure proper recovery introduce delays</a:t>
            </a:r>
          </a:p>
          <a:p>
            <a:pPr lvl="1"/>
            <a:r>
              <a:rPr lang="en-US" sz="2400" dirty="0" smtClean="0"/>
              <a:t>Greater-than-DRAM </a:t>
            </a:r>
            <a:r>
              <a:rPr lang="en-US" sz="2400" dirty="0" smtClean="0"/>
              <a:t>read </a:t>
            </a:r>
            <a:r>
              <a:rPr lang="en-US" sz="2400" dirty="0" smtClean="0"/>
              <a:t>latency lengthens read stalls</a:t>
            </a:r>
            <a:endParaRPr lang="en-US" sz="2400" dirty="0" smtClean="0"/>
          </a:p>
          <a:p>
            <a:r>
              <a:rPr lang="en-US" sz="2800" dirty="0" smtClean="0"/>
              <a:t>I provide</a:t>
            </a:r>
            <a:r>
              <a:rPr lang="en-US" sz="2800" dirty="0" smtClean="0"/>
              <a:t> NVRAM evaluation methodology and new recovery mechanisms [VLDB submission]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9528" y="5697252"/>
            <a:ext cx="9163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1" dirty="0" smtClean="0">
                <a:solidFill>
                  <a:srgbClr val="FF0909"/>
                </a:solidFill>
              </a:rPr>
              <a:t>NVRAM improves throughput and recovery performance</a:t>
            </a:r>
            <a:endParaRPr lang="en-US" sz="28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16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LPO</a:t>
            </a:r>
            <a:r>
              <a:rPr lang="en-US" dirty="0"/>
              <a:t> </a:t>
            </a:r>
            <a:r>
              <a:rPr lang="en-US" dirty="0" smtClean="0"/>
              <a:t>persist constraints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889003" y="3821377"/>
            <a:ext cx="2122714" cy="457200"/>
            <a:chOff x="544286" y="4339046"/>
            <a:chExt cx="2122714" cy="457200"/>
          </a:xfrm>
        </p:grpSpPr>
        <p:sp>
          <p:nvSpPr>
            <p:cNvPr id="6" name="Rectangle 5"/>
            <p:cNvSpPr/>
            <p:nvPr/>
          </p:nvSpPr>
          <p:spPr>
            <a:xfrm>
              <a:off x="217170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35255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44286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8" idx="3"/>
              <a:endCxn id="7" idx="1"/>
            </p:cNvCxnSpPr>
            <p:nvPr/>
          </p:nvCxnSpPr>
          <p:spPr>
            <a:xfrm>
              <a:off x="1039586" y="4567646"/>
              <a:ext cx="31296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7" idx="3"/>
              <a:endCxn id="6" idx="1"/>
            </p:cNvCxnSpPr>
            <p:nvPr/>
          </p:nvCxnSpPr>
          <p:spPr>
            <a:xfrm>
              <a:off x="1847850" y="4567646"/>
              <a:ext cx="32385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344673" y="3849680"/>
            <a:ext cx="2122714" cy="457200"/>
            <a:chOff x="544286" y="4339046"/>
            <a:chExt cx="2122714" cy="457200"/>
          </a:xfrm>
        </p:grpSpPr>
        <p:sp>
          <p:nvSpPr>
            <p:cNvPr id="12" name="Rectangle 11"/>
            <p:cNvSpPr/>
            <p:nvPr/>
          </p:nvSpPr>
          <p:spPr>
            <a:xfrm>
              <a:off x="217170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5255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4286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4" idx="3"/>
              <a:endCxn id="13" idx="1"/>
            </p:cNvCxnSpPr>
            <p:nvPr/>
          </p:nvCxnSpPr>
          <p:spPr>
            <a:xfrm>
              <a:off x="1039586" y="4567646"/>
              <a:ext cx="31296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3" idx="3"/>
              <a:endCxn id="12" idx="1"/>
            </p:cNvCxnSpPr>
            <p:nvPr/>
          </p:nvCxnSpPr>
          <p:spPr>
            <a:xfrm>
              <a:off x="1847850" y="4567646"/>
              <a:ext cx="32385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6"/>
          <p:cNvSpPr/>
          <p:nvPr/>
        </p:nvSpPr>
        <p:spPr>
          <a:xfrm>
            <a:off x="4421020" y="4816331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6" idx="3"/>
            <a:endCxn id="17" idx="1"/>
          </p:cNvCxnSpPr>
          <p:nvPr/>
        </p:nvCxnSpPr>
        <p:spPr>
          <a:xfrm>
            <a:off x="4011717" y="4049977"/>
            <a:ext cx="481838" cy="83713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946358" y="4816331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7" idx="6"/>
            <a:endCxn id="19" idx="2"/>
          </p:cNvCxnSpPr>
          <p:nvPr/>
        </p:nvCxnSpPr>
        <p:spPr>
          <a:xfrm>
            <a:off x="4916320" y="5057994"/>
            <a:ext cx="3030038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3"/>
            <a:endCxn id="19" idx="1"/>
          </p:cNvCxnSpPr>
          <p:nvPr/>
        </p:nvCxnSpPr>
        <p:spPr>
          <a:xfrm>
            <a:off x="7467387" y="4078280"/>
            <a:ext cx="551506" cy="80883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7" idx="2"/>
          </p:cNvCxnSpPr>
          <p:nvPr/>
        </p:nvCxnSpPr>
        <p:spPr>
          <a:xfrm>
            <a:off x="1418740" y="5057994"/>
            <a:ext cx="300228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935596" y="4811977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7" idx="7"/>
            <a:endCxn id="14" idx="1"/>
          </p:cNvCxnSpPr>
          <p:nvPr/>
        </p:nvCxnSpPr>
        <p:spPr>
          <a:xfrm flipV="1">
            <a:off x="4843785" y="4078280"/>
            <a:ext cx="500888" cy="808832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68842" y="5549170"/>
            <a:ext cx="2892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>
                <a:solidFill>
                  <a:srgbClr val="FF0000"/>
                </a:solidFill>
              </a:rPr>
              <a:t>Single-thread constraint</a:t>
            </a:r>
            <a:endParaRPr lang="en-US" b="0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 flipH="1" flipV="1">
            <a:off x="5190773" y="4613066"/>
            <a:ext cx="401550" cy="936104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226954" y="6027675"/>
            <a:ext cx="8690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Allows buffer data from multiple threads to persist concurrently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3568" y="1158820"/>
            <a:ext cx="81009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Insert(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, size):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lock()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start = &amp;array[counter]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start,obj,size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persist_after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# counter persists after last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counter += size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persist_before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# counter persists before next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unlock()</a:t>
            </a:r>
            <a:endParaRPr lang="en-US" b="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31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</a:t>
            </a:r>
            <a:r>
              <a:rPr lang="en-US" dirty="0" smtClean="0"/>
              <a:t>persist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Buffer persists before associated counter</a:t>
            </a:r>
          </a:p>
          <a:p>
            <a:r>
              <a:rPr lang="en-US" dirty="0" smtClean="0"/>
              <a:t>Counters persist in-order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012595" y="3045397"/>
            <a:ext cx="2446201" cy="2147799"/>
            <a:chOff x="2636339" y="397281"/>
            <a:chExt cx="2446201" cy="2147799"/>
          </a:xfrm>
        </p:grpSpPr>
        <p:grpSp>
          <p:nvGrpSpPr>
            <p:cNvPr id="6" name="Group 5"/>
            <p:cNvGrpSpPr/>
            <p:nvPr/>
          </p:nvGrpSpPr>
          <p:grpSpPr>
            <a:xfrm>
              <a:off x="2636339" y="397281"/>
              <a:ext cx="2023436" cy="1906136"/>
              <a:chOff x="2636339" y="397281"/>
              <a:chExt cx="2023436" cy="190613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636339" y="1655717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636339" y="1026499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636339" y="397281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>
                <a:stCxn id="10" idx="3"/>
                <a:endCxn id="7" idx="1"/>
              </p:cNvCxnSpPr>
              <p:nvPr/>
            </p:nvCxnSpPr>
            <p:spPr>
              <a:xfrm>
                <a:off x="3131639" y="625881"/>
                <a:ext cx="1528136" cy="150665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9" idx="3"/>
                <a:endCxn id="7" idx="2"/>
              </p:cNvCxnSpPr>
              <p:nvPr/>
            </p:nvCxnSpPr>
            <p:spPr>
              <a:xfrm>
                <a:off x="3131639" y="1255099"/>
                <a:ext cx="1455601" cy="104831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Oval 6"/>
            <p:cNvSpPr/>
            <p:nvPr/>
          </p:nvSpPr>
          <p:spPr>
            <a:xfrm>
              <a:off x="4587240" y="2061754"/>
              <a:ext cx="495300" cy="483326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/>
          <p:cNvCxnSpPr>
            <a:stCxn id="8" idx="3"/>
            <a:endCxn id="7" idx="3"/>
          </p:cNvCxnSpPr>
          <p:nvPr/>
        </p:nvCxnSpPr>
        <p:spPr>
          <a:xfrm>
            <a:off x="2507895" y="4532433"/>
            <a:ext cx="1528136" cy="58998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510175" y="3045397"/>
            <a:ext cx="2446201" cy="2147799"/>
            <a:chOff x="2636339" y="397281"/>
            <a:chExt cx="2446201" cy="2147799"/>
          </a:xfrm>
        </p:grpSpPr>
        <p:grpSp>
          <p:nvGrpSpPr>
            <p:cNvPr id="15" name="Group 14"/>
            <p:cNvGrpSpPr/>
            <p:nvPr/>
          </p:nvGrpSpPr>
          <p:grpSpPr>
            <a:xfrm>
              <a:off x="2636339" y="397281"/>
              <a:ext cx="2023436" cy="1906136"/>
              <a:chOff x="2636339" y="397281"/>
              <a:chExt cx="2023436" cy="1906136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636339" y="1655717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636339" y="1026499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636339" y="397281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Arrow Connector 19"/>
              <p:cNvCxnSpPr>
                <a:stCxn id="19" idx="3"/>
                <a:endCxn id="16" idx="1"/>
              </p:cNvCxnSpPr>
              <p:nvPr/>
            </p:nvCxnSpPr>
            <p:spPr>
              <a:xfrm>
                <a:off x="3131639" y="625881"/>
                <a:ext cx="1528136" cy="150665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8" idx="3"/>
                <a:endCxn id="16" idx="2"/>
              </p:cNvCxnSpPr>
              <p:nvPr/>
            </p:nvCxnSpPr>
            <p:spPr>
              <a:xfrm>
                <a:off x="3131639" y="1255099"/>
                <a:ext cx="1455601" cy="104831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/>
            <p:cNvSpPr/>
            <p:nvPr/>
          </p:nvSpPr>
          <p:spPr>
            <a:xfrm>
              <a:off x="4587240" y="2061754"/>
              <a:ext cx="495300" cy="483326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/>
          <p:cNvCxnSpPr>
            <a:stCxn id="17" idx="3"/>
            <a:endCxn id="16" idx="3"/>
          </p:cNvCxnSpPr>
          <p:nvPr/>
        </p:nvCxnSpPr>
        <p:spPr>
          <a:xfrm>
            <a:off x="6005475" y="4532433"/>
            <a:ext cx="1528136" cy="58998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5"/>
            <a:endCxn id="16" idx="4"/>
          </p:cNvCxnSpPr>
          <p:nvPr/>
        </p:nvCxnSpPr>
        <p:spPr>
          <a:xfrm>
            <a:off x="4386261" y="5122415"/>
            <a:ext cx="3322465" cy="70781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21995" y="4709870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4" idx="6"/>
            <a:endCxn id="7" idx="4"/>
          </p:cNvCxnSpPr>
          <p:nvPr/>
        </p:nvCxnSpPr>
        <p:spPr>
          <a:xfrm>
            <a:off x="1517295" y="4951533"/>
            <a:ext cx="2693851" cy="241663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51367" y="6027675"/>
            <a:ext cx="4841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Critical path: one barrier per insert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77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implementation</a:t>
            </a:r>
            <a:r>
              <a:rPr lang="en-US" dirty="0" smtClean="0"/>
              <a:t>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Skip </a:t>
            </a:r>
            <a:r>
              <a:rPr lang="en-US" dirty="0" smtClean="0"/>
              <a:t>persists to </a:t>
            </a:r>
            <a:r>
              <a:rPr lang="en-US" dirty="0" smtClean="0"/>
              <a:t>counter values</a:t>
            </a:r>
          </a:p>
          <a:p>
            <a:r>
              <a:rPr lang="en-US" dirty="0" smtClean="0"/>
              <a:t>Requires all counter dependencie</a:t>
            </a:r>
            <a:r>
              <a:rPr lang="en-US" dirty="0" smtClean="0"/>
              <a:t>s satisfied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73236" y="4849238"/>
            <a:ext cx="2939488" cy="990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475656" y="3032956"/>
            <a:ext cx="4336278" cy="2344877"/>
            <a:chOff x="2636339" y="397281"/>
            <a:chExt cx="4336278" cy="2344877"/>
          </a:xfrm>
        </p:grpSpPr>
        <p:sp>
          <p:nvSpPr>
            <p:cNvPr id="7" name="Rectangle 6"/>
            <p:cNvSpPr/>
            <p:nvPr/>
          </p:nvSpPr>
          <p:spPr>
            <a:xfrm>
              <a:off x="2636339" y="1655717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36339" y="1026499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636339" y="397281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9" idx="3"/>
              <a:endCxn id="12" idx="1"/>
            </p:cNvCxnSpPr>
            <p:nvPr/>
          </p:nvCxnSpPr>
          <p:spPr>
            <a:xfrm>
              <a:off x="3131639" y="625881"/>
              <a:ext cx="3840978" cy="194539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8" idx="3"/>
              <a:endCxn id="12" idx="2"/>
            </p:cNvCxnSpPr>
            <p:nvPr/>
          </p:nvCxnSpPr>
          <p:spPr>
            <a:xfrm>
              <a:off x="3131639" y="1255099"/>
              <a:ext cx="3768443" cy="148705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/>
          <p:cNvSpPr/>
          <p:nvPr/>
        </p:nvSpPr>
        <p:spPr>
          <a:xfrm>
            <a:off x="5739399" y="5136170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7" idx="3"/>
            <a:endCxn id="12" idx="3"/>
          </p:cNvCxnSpPr>
          <p:nvPr/>
        </p:nvCxnSpPr>
        <p:spPr>
          <a:xfrm>
            <a:off x="1970956" y="4519992"/>
            <a:ext cx="3840978" cy="1028723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973236" y="3032956"/>
            <a:ext cx="2059704" cy="2318681"/>
            <a:chOff x="2636339" y="397281"/>
            <a:chExt cx="2059704" cy="2318681"/>
          </a:xfrm>
        </p:grpSpPr>
        <p:sp>
          <p:nvSpPr>
            <p:cNvPr id="15" name="Rectangle 14"/>
            <p:cNvSpPr/>
            <p:nvPr/>
          </p:nvSpPr>
          <p:spPr>
            <a:xfrm>
              <a:off x="2636339" y="1655717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36339" y="1026499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636339" y="397281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7" idx="3"/>
              <a:endCxn id="20" idx="1"/>
            </p:cNvCxnSpPr>
            <p:nvPr/>
          </p:nvCxnSpPr>
          <p:spPr>
            <a:xfrm>
              <a:off x="3131639" y="625881"/>
              <a:ext cx="1564404" cy="191919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  <a:endCxn id="20" idx="2"/>
            </p:cNvCxnSpPr>
            <p:nvPr/>
          </p:nvCxnSpPr>
          <p:spPr>
            <a:xfrm>
              <a:off x="3131639" y="1255099"/>
              <a:ext cx="1491869" cy="146086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/>
          <p:cNvSpPr/>
          <p:nvPr/>
        </p:nvSpPr>
        <p:spPr>
          <a:xfrm>
            <a:off x="6960405" y="5109974"/>
            <a:ext cx="495300" cy="483326"/>
          </a:xfrm>
          <a:prstGeom prst="ellipse">
            <a:avLst/>
          </a:prstGeom>
          <a:pattFill prst="wdUpDiag">
            <a:fgClr>
              <a:srgbClr val="FF5050"/>
            </a:fgClr>
            <a:bgClr>
              <a:schemeClr val="bg1"/>
            </a:bgClr>
          </a:patt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5" idx="3"/>
            <a:endCxn id="20" idx="3"/>
          </p:cNvCxnSpPr>
          <p:nvPr/>
        </p:nvCxnSpPr>
        <p:spPr>
          <a:xfrm>
            <a:off x="5468536" y="4519992"/>
            <a:ext cx="1564404" cy="1002527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14074" y="6027675"/>
            <a:ext cx="4515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Critical path: bounded constant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18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Assume </a:t>
            </a:r>
            <a:r>
              <a:rPr lang="en-US" i="1" dirty="0" smtClean="0"/>
              <a:t>naïve</a:t>
            </a:r>
            <a:r>
              <a:rPr lang="en-US" dirty="0" smtClean="0"/>
              <a:t> implementation, measure persist critical path of simple data structures</a:t>
            </a:r>
          </a:p>
          <a:p>
            <a:pPr lvl="1"/>
            <a:r>
              <a:rPr lang="en-US" dirty="0" smtClean="0"/>
              <a:t>Is persist the bottleneck for each model?</a:t>
            </a:r>
          </a:p>
          <a:p>
            <a:r>
              <a:rPr lang="en-US" dirty="0" smtClean="0"/>
              <a:t>Data structures</a:t>
            </a:r>
          </a:p>
          <a:p>
            <a:pPr lvl="1"/>
            <a:r>
              <a:rPr lang="en-US" dirty="0" smtClean="0"/>
              <a:t>Buffer</a:t>
            </a:r>
          </a:p>
          <a:p>
            <a:pPr lvl="1"/>
            <a:r>
              <a:rPr lang="en-US" dirty="0" smtClean="0"/>
              <a:t>OLTP/Shore-MT</a:t>
            </a:r>
          </a:p>
          <a:p>
            <a:pPr lvl="1"/>
            <a:r>
              <a:rPr lang="en-US" dirty="0" smtClean="0"/>
              <a:t>Batching (from OLTP design)</a:t>
            </a:r>
          </a:p>
          <a:p>
            <a:r>
              <a:rPr lang="en-US" dirty="0" smtClean="0"/>
              <a:t>New </a:t>
            </a:r>
            <a:r>
              <a:rPr lang="en-US" dirty="0" smtClean="0"/>
              <a:t>consistency </a:t>
            </a:r>
            <a:r>
              <a:rPr lang="en-US" dirty="0" smtClean="0"/>
              <a:t>models </a:t>
            </a:r>
            <a:r>
              <a:rPr lang="en-US" smtClean="0"/>
              <a:t>when necessary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2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2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1028" name="Picture 4" descr="File:Flash cell structur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852" y="1358770"/>
            <a:ext cx="6264696" cy="469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8582" y="2300096"/>
            <a:ext cx="4330032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200" b="0" dirty="0" smtClean="0"/>
              <a:t>New durable storage popularized</a:t>
            </a:r>
          </a:p>
          <a:p>
            <a:pPr algn="l"/>
            <a:r>
              <a:rPr lang="en-US" sz="2200" b="0" dirty="0" smtClean="0"/>
              <a:t>by  mobile devices</a:t>
            </a:r>
          </a:p>
          <a:p>
            <a:pPr algn="l"/>
            <a:endParaRPr lang="en-US" sz="1400" b="0" dirty="0"/>
          </a:p>
          <a:p>
            <a:pPr algn="l"/>
            <a:r>
              <a:rPr lang="en-US" sz="2200" b="0" dirty="0" smtClean="0"/>
              <a:t>State stored in floating gate</a:t>
            </a:r>
          </a:p>
          <a:p>
            <a:pPr algn="l"/>
            <a:endParaRPr lang="en-US" sz="1400" b="0" dirty="0"/>
          </a:p>
          <a:p>
            <a:pPr algn="l"/>
            <a:r>
              <a:rPr lang="en-US" sz="2200" b="0" dirty="0" smtClean="0"/>
              <a:t>Variable charge stored in</a:t>
            </a:r>
          </a:p>
          <a:p>
            <a:pPr algn="l"/>
            <a:r>
              <a:rPr lang="en-US" sz="2200" b="0" dirty="0" smtClean="0"/>
              <a:t>gate allows Multi-Level</a:t>
            </a:r>
          </a:p>
          <a:p>
            <a:pPr algn="l"/>
            <a:r>
              <a:rPr lang="en-US" sz="2200" b="0" dirty="0" smtClean="0"/>
              <a:t>Cells (MLC)</a:t>
            </a:r>
          </a:p>
          <a:p>
            <a:pPr algn="l"/>
            <a:endParaRPr lang="en-US" sz="1400" b="0" dirty="0" smtClean="0"/>
          </a:p>
          <a:p>
            <a:pPr algn="l"/>
            <a:r>
              <a:rPr lang="en-US" sz="2200" b="0" dirty="0" smtClean="0"/>
              <a:t>Limited write endurance</a:t>
            </a:r>
            <a:endParaRPr lang="en-US" sz="22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7226029" y="5499230"/>
            <a:ext cx="1558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/>
              <a:t>Image: Wikipedia</a:t>
            </a:r>
            <a:endParaRPr lang="en-US" sz="14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472974" y="5883659"/>
            <a:ext cx="8198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Flash now popular for high performance enterprise storage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31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</a:t>
            </a:r>
            <a:r>
              <a:rPr lang="en-US" baseline="0" dirty="0" smtClean="0"/>
              <a:t> memory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71837" y="1374552"/>
          <a:ext cx="6000327" cy="2342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423"/>
                <a:gridCol w="2096795"/>
                <a:gridCol w="2000109"/>
              </a:tblGrid>
              <a:tr h="488719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Disk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Flash</a:t>
                      </a:r>
                    </a:p>
                  </a:txBody>
                  <a:tcPr/>
                </a:tc>
              </a:tr>
              <a:tr h="4634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WD 10Krpm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OCZ </a:t>
                      </a:r>
                      <a:r>
                        <a:rPr lang="en-US" dirty="0" err="1" smtClean="0"/>
                        <a:t>RevoDrive</a:t>
                      </a:r>
                      <a:endParaRPr lang="en-US" dirty="0"/>
                    </a:p>
                  </a:txBody>
                  <a:tcPr/>
                </a:tc>
              </a:tr>
              <a:tr h="4634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Seq. 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120MB/s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190MB/s</a:t>
                      </a:r>
                      <a:endParaRPr lang="en-US" dirty="0"/>
                    </a:p>
                  </a:txBody>
                  <a:tcPr/>
                </a:tc>
              </a:tr>
              <a:tr h="4634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Random 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909"/>
                          </a:solidFill>
                        </a:rPr>
                        <a:t>10ms</a:t>
                      </a:r>
                      <a:endParaRPr lang="en-US" dirty="0">
                        <a:solidFill>
                          <a:srgbClr val="FF090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909"/>
                          </a:solidFill>
                        </a:rPr>
                        <a:t>90µs</a:t>
                      </a:r>
                      <a:endParaRPr lang="en-US" dirty="0">
                        <a:solidFill>
                          <a:srgbClr val="FF0909"/>
                        </a:solidFill>
                      </a:endParaRPr>
                    </a:p>
                  </a:txBody>
                  <a:tcPr/>
                </a:tc>
              </a:tr>
              <a:tr h="4634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$/GB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70643" y="3917374"/>
            <a:ext cx="708559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 algn="l">
              <a:buFont typeface="Arial" pitchFamily="34" charset="0"/>
              <a:buChar char="•"/>
            </a:pPr>
            <a:r>
              <a:rPr lang="en-US" sz="2800" b="0" dirty="0" smtClean="0"/>
              <a:t>Flash much lower read latency than disk</a:t>
            </a:r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2800" b="0" dirty="0" smtClean="0"/>
              <a:t>Flash eliminates performance difference</a:t>
            </a:r>
            <a:br>
              <a:rPr lang="en-US" sz="2800" b="0" dirty="0" smtClean="0"/>
            </a:br>
            <a:r>
              <a:rPr lang="en-US" sz="2800" b="0" dirty="0" smtClean="0"/>
              <a:t>between random and sequential accesses</a:t>
            </a:r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2800" b="0" dirty="0" smtClean="0"/>
              <a:t>Current DBMS optimized for disk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76240" y="1412776"/>
            <a:ext cx="792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/>
              <a:t>2011</a:t>
            </a:r>
            <a:br>
              <a:rPr lang="en-US" sz="1400" b="0" dirty="0" smtClean="0"/>
            </a:br>
            <a:r>
              <a:rPr lang="en-US" sz="1400" b="0" dirty="0" smtClean="0"/>
              <a:t>devices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76373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SSD query plans unchanged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48132" name="Picture 4" descr="C:\Users\Steve\AppData\Local\Microsoft\Windows\Temporary Internet Files\Content.IE5\L0EU03D8\MC90007882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00" y="1052736"/>
            <a:ext cx="2581275" cy="315277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474786" y="2780928"/>
            <a:ext cx="7491153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 algn="l">
              <a:buFont typeface="Arial" pitchFamily="34" charset="0"/>
              <a:buChar char="•"/>
            </a:pPr>
            <a:r>
              <a:rPr lang="en-US" sz="2500" b="0" dirty="0" smtClean="0"/>
              <a:t>Flash gives better performance, but…</a:t>
            </a:r>
          </a:p>
          <a:p>
            <a:pPr marL="635000" lvl="1" indent="-177800" algn="l">
              <a:buFont typeface="Arial" pitchFamily="34" charset="0"/>
              <a:buChar char="•"/>
            </a:pPr>
            <a:endParaRPr lang="en-US" sz="2500" b="0" dirty="0" smtClean="0"/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2500" b="0" dirty="0" smtClean="0"/>
              <a:t>Query plans do not need to be changed on Flash</a:t>
            </a:r>
          </a:p>
          <a:p>
            <a:pPr marL="635000" lvl="1" indent="-177800" algn="l">
              <a:buFont typeface="Arial" pitchFamily="34" charset="0"/>
              <a:buChar char="•"/>
            </a:pPr>
            <a:r>
              <a:rPr lang="en-US" sz="2500" b="0" dirty="0" smtClean="0"/>
              <a:t>Using commercial DBMS – IBM DB2</a:t>
            </a:r>
          </a:p>
          <a:p>
            <a:pPr marL="635000" lvl="1" indent="-177800" algn="l">
              <a:buFont typeface="Arial" pitchFamily="34" charset="0"/>
              <a:buChar char="•"/>
            </a:pPr>
            <a:r>
              <a:rPr lang="en-US" sz="2500" b="0" dirty="0" smtClean="0"/>
              <a:t>0.9% of scan </a:t>
            </a:r>
            <a:r>
              <a:rPr lang="en-US" sz="2500" b="0" dirty="0" err="1" smtClean="0"/>
              <a:t>selectivities</a:t>
            </a:r>
            <a:r>
              <a:rPr lang="en-US" sz="2500" b="0" dirty="0" smtClean="0"/>
              <a:t> change access path</a:t>
            </a:r>
          </a:p>
          <a:p>
            <a:pPr marL="635000" lvl="1" indent="-177800" algn="l">
              <a:buFont typeface="Arial" pitchFamily="34" charset="0"/>
              <a:buChar char="•"/>
            </a:pPr>
            <a:r>
              <a:rPr lang="en-US" sz="2500" b="0" dirty="0" smtClean="0"/>
              <a:t>Join choice matters on disk, but not on Flash</a:t>
            </a:r>
          </a:p>
          <a:p>
            <a:pPr marL="635000" lvl="1" indent="-177800" algn="l">
              <a:buFont typeface="Arial" pitchFamily="34" charset="0"/>
              <a:buChar char="•"/>
            </a:pPr>
            <a:endParaRPr lang="en-US" sz="2500" b="0" dirty="0" smtClean="0"/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2500" b="0" dirty="0" smtClean="0"/>
              <a:t>Intelligent layout does not depend on query opt.</a:t>
            </a:r>
          </a:p>
          <a:p>
            <a:pPr marL="635000" lvl="1" indent="-177800" algn="l">
              <a:buFont typeface="Arial" pitchFamily="34" charset="0"/>
              <a:buChar char="•"/>
            </a:pPr>
            <a:endParaRPr lang="en-US" sz="2500" b="0" dirty="0" smtClean="0"/>
          </a:p>
        </p:txBody>
      </p:sp>
    </p:spTree>
    <p:extLst>
      <p:ext uri="{BB962C8B-B14F-4D97-AF65-F5344CB8AC3E}">
        <p14:creationId xmlns:p14="http://schemas.microsoft.com/office/powerpoint/2010/main" val="237443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Experimental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two key aspects of query plans</a:t>
            </a:r>
          </a:p>
          <a:p>
            <a:pPr lvl="1"/>
            <a:r>
              <a:rPr lang="en-US" dirty="0" smtClean="0"/>
              <a:t>Access paths (scan type)</a:t>
            </a:r>
          </a:p>
          <a:p>
            <a:pPr lvl="1"/>
            <a:r>
              <a:rPr lang="en-US" dirty="0" smtClean="0"/>
              <a:t>Join type</a:t>
            </a:r>
          </a:p>
          <a:p>
            <a:r>
              <a:rPr lang="en-US" dirty="0" smtClean="0"/>
              <a:t>Force specific query plans and measure </a:t>
            </a:r>
            <a:r>
              <a:rPr lang="en-US" i="1" dirty="0" smtClean="0"/>
              <a:t>actual</a:t>
            </a:r>
            <a:r>
              <a:rPr lang="en-US" dirty="0" smtClean="0"/>
              <a:t> performance</a:t>
            </a:r>
          </a:p>
          <a:p>
            <a:r>
              <a:rPr lang="en-US" dirty="0" smtClean="0"/>
              <a:t>Determine performance difference between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1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IBM DB2</a:t>
            </a:r>
            <a:r>
              <a:rPr lang="en-US" baseline="0" dirty="0" smtClean="0"/>
              <a:t> v9.7</a:t>
            </a:r>
          </a:p>
          <a:p>
            <a:r>
              <a:rPr lang="en-US" dirty="0" smtClean="0"/>
              <a:t>Intel core 2 (dual core)</a:t>
            </a:r>
          </a:p>
          <a:p>
            <a:r>
              <a:rPr lang="en-US" dirty="0" smtClean="0"/>
              <a:t>2GB memory</a:t>
            </a:r>
            <a:endParaRPr lang="en-US" baseline="0" dirty="0" smtClean="0"/>
          </a:p>
          <a:p>
            <a:r>
              <a:rPr lang="en-US" dirty="0" smtClean="0"/>
              <a:t>Disk: WD </a:t>
            </a:r>
            <a:r>
              <a:rPr lang="en-US" dirty="0" err="1" smtClean="0"/>
              <a:t>VelociRaptor</a:t>
            </a:r>
            <a:r>
              <a:rPr lang="en-US" dirty="0" smtClean="0"/>
              <a:t> 10Krpm drive</a:t>
            </a:r>
          </a:p>
          <a:p>
            <a:r>
              <a:rPr lang="en-US" dirty="0" smtClean="0"/>
              <a:t>Flash: OCZ </a:t>
            </a:r>
            <a:r>
              <a:rPr lang="en-US" dirty="0" err="1" smtClean="0"/>
              <a:t>RevoDrive</a:t>
            </a:r>
            <a:r>
              <a:rPr lang="en-US" dirty="0" smtClean="0"/>
              <a:t> </a:t>
            </a:r>
            <a:r>
              <a:rPr lang="en-US" dirty="0" err="1" smtClean="0"/>
              <a:t>PCIe</a:t>
            </a:r>
            <a:endParaRPr lang="en-US" dirty="0" smtClean="0"/>
          </a:p>
          <a:p>
            <a:r>
              <a:rPr lang="en-US" dirty="0" smtClean="0"/>
              <a:t>Wisconsin Benchmark schema and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2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Ongoing: NVRAM </a:t>
            </a:r>
            <a:r>
              <a:rPr lang="en-US" dirty="0" smtClean="0"/>
              <a:t>programming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Hypothesis: Recovery/durability changes instruction ordering requirements</a:t>
            </a:r>
          </a:p>
          <a:p>
            <a:pPr lvl="1"/>
            <a:r>
              <a:rPr lang="en-US" sz="2400" baseline="0" dirty="0" smtClean="0"/>
              <a:t>Writing NVRAM in program order yields</a:t>
            </a:r>
            <a:r>
              <a:rPr lang="en-US" sz="2400" dirty="0" smtClean="0"/>
              <a:t> poor performance</a:t>
            </a:r>
            <a:endParaRPr lang="en-US" sz="2400" baseline="0" dirty="0" smtClean="0"/>
          </a:p>
          <a:p>
            <a:pPr lvl="1"/>
            <a:r>
              <a:rPr lang="en-US" sz="2400" baseline="0" dirty="0" smtClean="0"/>
              <a:t>Annotating</a:t>
            </a:r>
            <a:r>
              <a:rPr lang="en-US" sz="2400" dirty="0" smtClean="0"/>
              <a:t> persist order difficult and error prone</a:t>
            </a:r>
            <a:endParaRPr lang="en-US" sz="2400" baseline="0" dirty="0" smtClean="0"/>
          </a:p>
          <a:p>
            <a:r>
              <a:rPr lang="en-US" sz="2800" dirty="0" smtClean="0"/>
              <a:t>Similar to </a:t>
            </a:r>
            <a:r>
              <a:rPr lang="en-US" sz="2800" i="1" dirty="0" smtClean="0"/>
              <a:t>memory</a:t>
            </a:r>
            <a:r>
              <a:rPr lang="en-US" sz="2800" baseline="0" dirty="0" smtClean="0"/>
              <a:t> </a:t>
            </a:r>
            <a:r>
              <a:rPr lang="en-US" sz="2800" i="1" baseline="0" dirty="0" smtClean="0"/>
              <a:t>consistency models</a:t>
            </a:r>
          </a:p>
          <a:p>
            <a:pPr lvl="1"/>
            <a:r>
              <a:rPr lang="en-US" sz="2400" dirty="0" smtClean="0"/>
              <a:t>Define order that </a:t>
            </a:r>
            <a:r>
              <a:rPr lang="en-US" sz="2400" i="1" dirty="0" smtClean="0"/>
              <a:t>writes</a:t>
            </a:r>
            <a:r>
              <a:rPr lang="en-US" sz="2400" dirty="0" smtClean="0"/>
              <a:t> observed</a:t>
            </a:r>
          </a:p>
          <a:p>
            <a:pPr lvl="1"/>
            <a:r>
              <a:rPr lang="en-US" sz="2400" dirty="0" smtClean="0"/>
              <a:t>Persistence defines order that </a:t>
            </a:r>
            <a:r>
              <a:rPr lang="en-US" sz="2400" i="1" dirty="0" smtClean="0"/>
              <a:t>persists</a:t>
            </a:r>
            <a:r>
              <a:rPr lang="en-US" sz="2400" dirty="0" smtClean="0"/>
              <a:t> </a:t>
            </a:r>
            <a:r>
              <a:rPr lang="en-US" sz="2400" dirty="0" smtClean="0"/>
              <a:t>observed</a:t>
            </a:r>
          </a:p>
          <a:p>
            <a:r>
              <a:rPr lang="en-US" sz="2800" i="1" dirty="0" smtClean="0"/>
              <a:t>Persistent Memory Consistency (PMC)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9744" y="5769260"/>
            <a:ext cx="8664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1" dirty="0" smtClean="0">
                <a:solidFill>
                  <a:srgbClr val="FF0909"/>
                </a:solidFill>
              </a:rPr>
              <a:t>Provide </a:t>
            </a:r>
            <a:r>
              <a:rPr lang="en-US" sz="2800" b="0" i="1" dirty="0" smtClean="0">
                <a:solidFill>
                  <a:srgbClr val="FF0909"/>
                </a:solidFill>
              </a:rPr>
              <a:t>high performance, intuitive persistence model</a:t>
            </a:r>
            <a:endParaRPr lang="en-US" sz="28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5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09453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97128" y="5841268"/>
            <a:ext cx="3549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Relation scan: high selectivity</a:t>
            </a:r>
            <a:endParaRPr lang="en-US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409298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043608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59732" y="4653136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59732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59732" y="202484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7" name="Elbow Connector 36"/>
          <p:cNvCxnSpPr/>
          <p:nvPr/>
        </p:nvCxnSpPr>
        <p:spPr bwMode="auto">
          <a:xfrm flipV="1">
            <a:off x="1331640" y="3284984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>
            <a:off x="1331640" y="3969060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610573" y="342493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863588" y="1376772"/>
            <a:ext cx="1643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B-Tree index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46964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043608" y="3284984"/>
            <a:ext cx="288032" cy="828092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59732" y="4653136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59732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59732" y="2024844"/>
            <a:ext cx="288032" cy="828092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7" name="Elbow Connector 36"/>
          <p:cNvCxnSpPr/>
          <p:nvPr/>
        </p:nvCxnSpPr>
        <p:spPr bwMode="auto">
          <a:xfrm flipV="1">
            <a:off x="1331640" y="3284984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>
            <a:off x="1331640" y="3969060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610573" y="342493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43" name="Curved Connector 42"/>
          <p:cNvCxnSpPr/>
          <p:nvPr/>
        </p:nvCxnSpPr>
        <p:spPr bwMode="auto">
          <a:xfrm flipV="1">
            <a:off x="827584" y="2636912"/>
            <a:ext cx="1476164" cy="86409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endCxn id="14" idx="1"/>
          </p:cNvCxnSpPr>
          <p:nvPr/>
        </p:nvCxnSpPr>
        <p:spPr bwMode="auto">
          <a:xfrm>
            <a:off x="2303748" y="2636912"/>
            <a:ext cx="2556284" cy="1940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>
            <a:endCxn id="19" idx="1"/>
          </p:cNvCxnSpPr>
          <p:nvPr/>
        </p:nvCxnSpPr>
        <p:spPr bwMode="auto">
          <a:xfrm>
            <a:off x="2303748" y="2636912"/>
            <a:ext cx="2556284" cy="11341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endCxn id="27" idx="1"/>
          </p:cNvCxnSpPr>
          <p:nvPr/>
        </p:nvCxnSpPr>
        <p:spPr bwMode="auto">
          <a:xfrm>
            <a:off x="2339752" y="2636912"/>
            <a:ext cx="2520280" cy="245027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3004905" y="5841268"/>
            <a:ext cx="3134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Index scan: low selectivity</a:t>
            </a:r>
            <a:endParaRPr lang="en-US" b="0" dirty="0"/>
          </a:p>
        </p:txBody>
      </p:sp>
      <p:sp>
        <p:nvSpPr>
          <p:cNvPr id="72" name="Freeform 71"/>
          <p:cNvSpPr/>
          <p:nvPr/>
        </p:nvSpPr>
        <p:spPr bwMode="auto">
          <a:xfrm>
            <a:off x="2331720" y="2636520"/>
            <a:ext cx="2484120" cy="2423160"/>
          </a:xfrm>
          <a:custGeom>
            <a:avLst/>
            <a:gdLst>
              <a:gd name="connsiteX0" fmla="*/ 0 w 2484120"/>
              <a:gd name="connsiteY0" fmla="*/ 0 h 2423160"/>
              <a:gd name="connsiteX1" fmla="*/ 1097280 w 2484120"/>
              <a:gd name="connsiteY1" fmla="*/ 365760 h 2423160"/>
              <a:gd name="connsiteX2" fmla="*/ 1767840 w 2484120"/>
              <a:gd name="connsiteY2" fmla="*/ 1600200 h 2423160"/>
              <a:gd name="connsiteX3" fmla="*/ 2484120 w 2484120"/>
              <a:gd name="connsiteY3" fmla="*/ 2423160 h 2423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4120" h="2423160">
                <a:moveTo>
                  <a:pt x="0" y="0"/>
                </a:moveTo>
                <a:cubicBezTo>
                  <a:pt x="401320" y="49530"/>
                  <a:pt x="802640" y="99060"/>
                  <a:pt x="1097280" y="365760"/>
                </a:cubicBezTo>
                <a:cubicBezTo>
                  <a:pt x="1391920" y="632460"/>
                  <a:pt x="1536700" y="1257300"/>
                  <a:pt x="1767840" y="1600200"/>
                </a:cubicBezTo>
                <a:cubicBezTo>
                  <a:pt x="1998980" y="1943100"/>
                  <a:pt x="2241550" y="2183130"/>
                  <a:pt x="2484120" y="242316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  <p:sp>
        <p:nvSpPr>
          <p:cNvPr id="74" name="TextBox 73"/>
          <p:cNvSpPr txBox="1"/>
          <p:nvPr/>
        </p:nvSpPr>
        <p:spPr>
          <a:xfrm>
            <a:off x="863588" y="1376772"/>
            <a:ext cx="1643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B-Tree index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5093725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043608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59732" y="4653136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59732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59732" y="202484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7" name="Elbow Connector 36"/>
          <p:cNvCxnSpPr/>
          <p:nvPr/>
        </p:nvCxnSpPr>
        <p:spPr bwMode="auto">
          <a:xfrm flipV="1">
            <a:off x="1331640" y="3284984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>
            <a:off x="1331640" y="3969060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610573" y="342493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863588" y="1376772"/>
            <a:ext cx="1643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B-Tree index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18648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043608" y="3284984"/>
            <a:ext cx="288032" cy="828092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59732" y="4653136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59732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59732" y="2024844"/>
            <a:ext cx="288032" cy="828092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7" name="Elbow Connector 36"/>
          <p:cNvCxnSpPr/>
          <p:nvPr/>
        </p:nvCxnSpPr>
        <p:spPr bwMode="auto">
          <a:xfrm flipV="1">
            <a:off x="1331640" y="3284984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>
            <a:off x="1331640" y="3969060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610573" y="342493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33" name="Curved Connector 32"/>
          <p:cNvCxnSpPr/>
          <p:nvPr/>
        </p:nvCxnSpPr>
        <p:spPr bwMode="auto">
          <a:xfrm flipV="1">
            <a:off x="827584" y="2636912"/>
            <a:ext cx="1476164" cy="86409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Oval 34"/>
          <p:cNvSpPr/>
          <p:nvPr/>
        </p:nvSpPr>
        <p:spPr bwMode="auto">
          <a:xfrm>
            <a:off x="2843808" y="2120855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2843808" y="2468894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2843808" y="2816932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44666" y="1376772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err="1" smtClean="0"/>
              <a:t>Rowids</a:t>
            </a:r>
            <a:endParaRPr lang="en-US" b="0" dirty="0"/>
          </a:p>
        </p:txBody>
      </p:sp>
      <p:sp>
        <p:nvSpPr>
          <p:cNvPr id="52" name="TextBox 51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  <p:sp>
        <p:nvSpPr>
          <p:cNvPr id="53" name="TextBox 52"/>
          <p:cNvSpPr txBox="1"/>
          <p:nvPr/>
        </p:nvSpPr>
        <p:spPr>
          <a:xfrm>
            <a:off x="863588" y="1376772"/>
            <a:ext cx="1643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B-Tree index</a:t>
            </a:r>
            <a:endParaRPr lang="en-US" b="0" dirty="0"/>
          </a:p>
        </p:txBody>
      </p:sp>
      <p:grpSp>
        <p:nvGrpSpPr>
          <p:cNvPr id="41" name="Group 40"/>
          <p:cNvGrpSpPr/>
          <p:nvPr/>
        </p:nvGrpSpPr>
        <p:grpSpPr>
          <a:xfrm>
            <a:off x="2843808" y="1664804"/>
            <a:ext cx="928216" cy="369332"/>
            <a:chOff x="2843808" y="1664804"/>
            <a:chExt cx="928216" cy="369332"/>
          </a:xfrm>
        </p:grpSpPr>
        <p:sp>
          <p:nvSpPr>
            <p:cNvPr id="34" name="Oval 33"/>
            <p:cNvSpPr/>
            <p:nvPr/>
          </p:nvSpPr>
          <p:spPr bwMode="auto">
            <a:xfrm>
              <a:off x="2843808" y="1772816"/>
              <a:ext cx="216024" cy="21602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84629" y="1664804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/>
                <a:t>{5;10}</a:t>
              </a:r>
              <a:endParaRPr lang="en-US" sz="1800" b="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984629" y="205155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{17;7}</a:t>
            </a:r>
            <a:endParaRPr lang="en-US" sz="1800" b="0" dirty="0"/>
          </a:p>
        </p:txBody>
      </p:sp>
      <p:sp>
        <p:nvSpPr>
          <p:cNvPr id="46" name="TextBox 45"/>
          <p:cNvSpPr txBox="1"/>
          <p:nvPr/>
        </p:nvSpPr>
        <p:spPr>
          <a:xfrm>
            <a:off x="2984629" y="238488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{10;1}</a:t>
            </a:r>
            <a:endParaRPr lang="en-US" sz="1800" b="0" dirty="0"/>
          </a:p>
        </p:txBody>
      </p:sp>
      <p:sp>
        <p:nvSpPr>
          <p:cNvPr id="47" name="TextBox 46"/>
          <p:cNvSpPr txBox="1"/>
          <p:nvPr/>
        </p:nvSpPr>
        <p:spPr>
          <a:xfrm>
            <a:off x="2995712" y="270892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{17;5}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9265824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5.55112E-17 L -3.05556E-6 0.1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-4.44444E-6 0.1004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347 L -3.05556E-6 -0.0506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00092 L -4.44444E-6 -0.0486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3.05556E-6 -0.0472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00092 L -4.44444E-6 -0.0486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42" grpId="0" animBg="1"/>
      <p:bldP spid="43" grpId="0"/>
      <p:bldP spid="46" grpId="0"/>
      <p:bldP spid="4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043608" y="3284984"/>
            <a:ext cx="288032" cy="828092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59732" y="4653136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59732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59732" y="2024844"/>
            <a:ext cx="288032" cy="828092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7" name="Elbow Connector 36"/>
          <p:cNvCxnSpPr/>
          <p:nvPr/>
        </p:nvCxnSpPr>
        <p:spPr bwMode="auto">
          <a:xfrm flipV="1">
            <a:off x="1331640" y="3284984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>
            <a:off x="1331640" y="3969060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610573" y="342493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33" name="Curved Connector 32"/>
          <p:cNvCxnSpPr/>
          <p:nvPr/>
        </p:nvCxnSpPr>
        <p:spPr bwMode="auto">
          <a:xfrm flipV="1">
            <a:off x="827584" y="2636912"/>
            <a:ext cx="1476164" cy="86409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2843808" y="1772816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2843808" y="2120855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2843808" y="2468894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2843808" y="2816932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44666" y="1376772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err="1" smtClean="0"/>
              <a:t>Rowids</a:t>
            </a:r>
            <a:endParaRPr lang="en-US" b="0" dirty="0"/>
          </a:p>
        </p:txBody>
      </p:sp>
      <p:cxnSp>
        <p:nvCxnSpPr>
          <p:cNvPr id="47" name="Straight Arrow Connector 46"/>
          <p:cNvCxnSpPr>
            <a:stCxn id="34" idx="6"/>
            <a:endCxn id="14" idx="1"/>
          </p:cNvCxnSpPr>
          <p:nvPr/>
        </p:nvCxnSpPr>
        <p:spPr bwMode="auto">
          <a:xfrm>
            <a:off x="3059832" y="1880828"/>
            <a:ext cx="1800200" cy="95010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>
            <a:stCxn id="35" idx="6"/>
            <a:endCxn id="19" idx="1"/>
          </p:cNvCxnSpPr>
          <p:nvPr/>
        </p:nvCxnSpPr>
        <p:spPr bwMode="auto">
          <a:xfrm>
            <a:off x="3059832" y="2228867"/>
            <a:ext cx="1800200" cy="15421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36" idx="6"/>
            <a:endCxn id="27" idx="1"/>
          </p:cNvCxnSpPr>
          <p:nvPr/>
        </p:nvCxnSpPr>
        <p:spPr bwMode="auto">
          <a:xfrm>
            <a:off x="3059832" y="2576906"/>
            <a:ext cx="1800200" cy="25102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>
            <a:stCxn id="42" idx="6"/>
            <a:endCxn id="27" idx="1"/>
          </p:cNvCxnSpPr>
          <p:nvPr/>
        </p:nvCxnSpPr>
        <p:spPr bwMode="auto">
          <a:xfrm>
            <a:off x="3059832" y="2924944"/>
            <a:ext cx="1800200" cy="216224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2591330" y="5841268"/>
            <a:ext cx="3961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err="1" smtClean="0"/>
              <a:t>Rowid</a:t>
            </a:r>
            <a:r>
              <a:rPr lang="en-US" b="0" dirty="0" smtClean="0"/>
              <a:t>-sort scan: mid </a:t>
            </a:r>
            <a:r>
              <a:rPr lang="en-US" b="0" dirty="0" err="1" smtClean="0"/>
              <a:t>selectivities</a:t>
            </a:r>
            <a:endParaRPr lang="en-US" b="0" dirty="0"/>
          </a:p>
        </p:txBody>
      </p:sp>
      <p:sp>
        <p:nvSpPr>
          <p:cNvPr id="58" name="TextBox 57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  <p:sp>
        <p:nvSpPr>
          <p:cNvPr id="59" name="TextBox 58"/>
          <p:cNvSpPr txBox="1"/>
          <p:nvPr/>
        </p:nvSpPr>
        <p:spPr>
          <a:xfrm>
            <a:off x="863588" y="1376772"/>
            <a:ext cx="1643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B-Tree index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4618711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Selecting access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268760"/>
            <a:ext cx="66736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itchFamily="34" charset="0"/>
              <a:buChar char="•"/>
            </a:pPr>
            <a:r>
              <a:rPr lang="en-US" sz="2800" b="0" dirty="0" smtClean="0"/>
              <a:t>Below 10% selectivity use index scan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2800" b="0" dirty="0" smtClean="0"/>
              <a:t>Above 10% selectivity use relation scan</a:t>
            </a:r>
            <a:endParaRPr lang="en-US" sz="2800" b="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39639" y="2379790"/>
            <a:ext cx="4504569" cy="3748482"/>
            <a:chOff x="1939639" y="2420888"/>
            <a:chExt cx="4504569" cy="3748482"/>
          </a:xfrm>
        </p:grpSpPr>
        <p:grpSp>
          <p:nvGrpSpPr>
            <p:cNvPr id="13" name="Group 12"/>
            <p:cNvGrpSpPr/>
            <p:nvPr/>
          </p:nvGrpSpPr>
          <p:grpSpPr>
            <a:xfrm>
              <a:off x="2555776" y="2420888"/>
              <a:ext cx="3888432" cy="3240360"/>
              <a:chOff x="2555776" y="2420888"/>
              <a:chExt cx="3888432" cy="3240360"/>
            </a:xfrm>
          </p:grpSpPr>
          <p:cxnSp>
            <p:nvCxnSpPr>
              <p:cNvPr id="8" name="Straight Connector 7"/>
              <p:cNvCxnSpPr/>
              <p:nvPr/>
            </p:nvCxnSpPr>
            <p:spPr bwMode="auto">
              <a:xfrm rot="5400000">
                <a:off x="971600" y="4041068"/>
                <a:ext cx="3240360" cy="0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/>
              <p:cNvCxnSpPr/>
              <p:nvPr/>
            </p:nvCxnSpPr>
            <p:spPr bwMode="auto">
              <a:xfrm>
                <a:off x="2555776" y="5661248"/>
                <a:ext cx="3888432" cy="0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4" name="TextBox 13"/>
            <p:cNvSpPr txBox="1"/>
            <p:nvPr/>
          </p:nvSpPr>
          <p:spPr>
            <a:xfrm>
              <a:off x="3595739" y="5769260"/>
              <a:ext cx="18085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/>
                <a:t>Selectivity (%)</a:t>
              </a:r>
              <a:endParaRPr lang="en-US" b="0" dirty="0"/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1207387" y="3841013"/>
              <a:ext cx="1864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/>
                <a:t>Runtime (time)</a:t>
              </a:r>
              <a:endParaRPr lang="en-US" b="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591780" y="2775834"/>
            <a:ext cx="3708412" cy="432048"/>
            <a:chOff x="2591780" y="2816932"/>
            <a:chExt cx="3708412" cy="432048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2591780" y="3248980"/>
              <a:ext cx="3708412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914404" y="2816932"/>
              <a:ext cx="18517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Relation scan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 rot="20966558">
            <a:off x="2337182" y="2451798"/>
            <a:ext cx="3721021" cy="2592288"/>
            <a:chOff x="2579171" y="2420888"/>
            <a:chExt cx="3721021" cy="2592288"/>
          </a:xfrm>
        </p:grpSpPr>
        <p:cxnSp>
          <p:nvCxnSpPr>
            <p:cNvPr id="24" name="Straight Connector 23"/>
            <p:cNvCxnSpPr/>
            <p:nvPr/>
          </p:nvCxnSpPr>
          <p:spPr bwMode="auto">
            <a:xfrm flipV="1">
              <a:off x="2591780" y="2420888"/>
              <a:ext cx="3708412" cy="259228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 rot="19503165">
              <a:off x="2579171" y="4041068"/>
              <a:ext cx="15103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Index scan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 bwMode="auto">
          <a:xfrm rot="5400000">
            <a:off x="3131840" y="4005064"/>
            <a:ext cx="324036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664905" y="6099683"/>
            <a:ext cx="7814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i="1" dirty="0" smtClean="0">
                <a:solidFill>
                  <a:srgbClr val="FF0909"/>
                </a:solidFill>
              </a:rPr>
              <a:t>Flash’s low latency should shift break-even point to right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38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0.03698 0.0377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" y="1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48844E-6 L 0.13385 2.4884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expectedPagesRe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6" y="1589252"/>
            <a:ext cx="5832646" cy="43960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the 10% rule wrong?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9532" y="116074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 algn="l">
              <a:buFont typeface="Arial" pitchFamily="34" charset="0"/>
              <a:buChar char="•"/>
            </a:pPr>
            <a:r>
              <a:rPr lang="en-US" sz="2400" b="0" dirty="0" smtClean="0"/>
              <a:t>10% rule really applies to </a:t>
            </a:r>
            <a:r>
              <a:rPr lang="en-US" sz="2400" b="0" i="1" dirty="0" smtClean="0"/>
              <a:t>page selectivity</a:t>
            </a:r>
            <a:endParaRPr lang="en-US" sz="2400" b="0" dirty="0" smtClean="0"/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2400" b="0" dirty="0" smtClean="0"/>
              <a:t>Index scan, uniform random layout: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7285" y="2848870"/>
            <a:ext cx="1393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[</a:t>
            </a:r>
            <a:r>
              <a:rPr lang="en-US" b="0" dirty="0" err="1" smtClean="0"/>
              <a:t>Yue</a:t>
            </a:r>
            <a:r>
              <a:rPr lang="en-US" b="0" dirty="0" smtClean="0"/>
              <a:t> </a:t>
            </a:r>
            <a:r>
              <a:rPr lang="en-US" b="0" i="1" dirty="0" smtClean="0"/>
              <a:t>et al.</a:t>
            </a:r>
            <a:r>
              <a:rPr lang="en-US" b="0" dirty="0" smtClean="0"/>
              <a:t>]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8696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the 10% rule wrong?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7907" y="5955667"/>
            <a:ext cx="6827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i="1" dirty="0" smtClean="0">
                <a:solidFill>
                  <a:srgbClr val="FF0909"/>
                </a:solidFill>
              </a:rPr>
              <a:t>Implication: relation scan preferred even on flash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564904"/>
            <a:ext cx="23936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27 </a:t>
            </a:r>
            <a:r>
              <a:rPr lang="en-US" dirty="0" err="1" smtClean="0">
                <a:solidFill>
                  <a:srgbClr val="FF0000"/>
                </a:solidFill>
              </a:rPr>
              <a:t>tuples</a:t>
            </a:r>
            <a:r>
              <a:rPr lang="en-US" dirty="0" smtClean="0">
                <a:solidFill>
                  <a:srgbClr val="FF0000"/>
                </a:solidFill>
              </a:rPr>
              <a:t>/page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at 4% row sel.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expect 67% pages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2" name="Picture 11" descr="expectedPagesRe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6" y="1589252"/>
            <a:ext cx="5832646" cy="4396032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 bwMode="auto">
          <a:xfrm>
            <a:off x="1943708" y="2924944"/>
            <a:ext cx="1224136" cy="2880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359532" y="116074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 algn="l">
              <a:buFont typeface="Arial" pitchFamily="34" charset="0"/>
              <a:buChar char="•"/>
            </a:pPr>
            <a:r>
              <a:rPr lang="en-US" sz="2400" b="0" dirty="0" smtClean="0"/>
              <a:t>10% rule really applies to </a:t>
            </a:r>
            <a:r>
              <a:rPr lang="en-US" sz="2400" b="0" i="1" dirty="0" smtClean="0"/>
              <a:t>page selectivity</a:t>
            </a:r>
            <a:endParaRPr lang="en-US" sz="2400" b="0" dirty="0" smtClean="0"/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2400" b="0" dirty="0" smtClean="0"/>
              <a:t>Index scan, uniform random layout: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7285" y="2848870"/>
            <a:ext cx="1393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[</a:t>
            </a:r>
            <a:r>
              <a:rPr lang="en-US" b="0" dirty="0" err="1" smtClean="0"/>
              <a:t>Yue</a:t>
            </a:r>
            <a:r>
              <a:rPr lang="en-US" b="0" dirty="0" smtClean="0"/>
              <a:t> </a:t>
            </a:r>
            <a:r>
              <a:rPr lang="en-US" b="0" i="1" dirty="0" smtClean="0"/>
              <a:t>et al.</a:t>
            </a:r>
            <a:r>
              <a:rPr lang="en-US" b="0" dirty="0" smtClean="0"/>
              <a:t>]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532088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publications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Understanding and Abstracting Total Data Center </a:t>
            </a:r>
            <a:r>
              <a:rPr lang="en-US" sz="2800" dirty="0" smtClean="0"/>
              <a:t>Power [WEED ‘09]</a:t>
            </a:r>
            <a:endParaRPr lang="en-US" sz="2800" dirty="0" smtClean="0"/>
          </a:p>
          <a:p>
            <a:pPr lvl="1"/>
            <a:r>
              <a:rPr lang="en-US" sz="2400" dirty="0" smtClean="0"/>
              <a:t>Data center power model encompassing all components</a:t>
            </a:r>
            <a:endParaRPr lang="en-US" sz="2400" dirty="0" smtClean="0"/>
          </a:p>
          <a:p>
            <a:r>
              <a:rPr lang="en-US" sz="2800" dirty="0" err="1" smtClean="0"/>
              <a:t>PowerRouting</a:t>
            </a:r>
            <a:r>
              <a:rPr lang="en-US" sz="2800" dirty="0" smtClean="0"/>
              <a:t>: Dynamic Power Provisioning in the </a:t>
            </a:r>
            <a:r>
              <a:rPr lang="en-US" sz="2800" dirty="0" err="1" smtClean="0"/>
              <a:t>DataCenter</a:t>
            </a:r>
            <a:r>
              <a:rPr lang="en-US" sz="2800" dirty="0" smtClean="0"/>
              <a:t> [ASPLOS ‘10]</a:t>
            </a:r>
          </a:p>
          <a:p>
            <a:pPr lvl="1"/>
            <a:r>
              <a:rPr lang="en-US" sz="2400" dirty="0" smtClean="0"/>
              <a:t>Better utilize installed power infrastructure by introducing power feed switching mechanisms and intelligent control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707533" y="4617132"/>
            <a:ext cx="3728934" cy="2011077"/>
            <a:chOff x="2162142" y="4090555"/>
            <a:chExt cx="4648096" cy="2506797"/>
          </a:xfrm>
        </p:grpSpPr>
        <p:grpSp>
          <p:nvGrpSpPr>
            <p:cNvPr id="5" name="Group 5"/>
            <p:cNvGrpSpPr/>
            <p:nvPr/>
          </p:nvGrpSpPr>
          <p:grpSpPr>
            <a:xfrm>
              <a:off x="2162142" y="4090555"/>
              <a:ext cx="961469" cy="948669"/>
              <a:chOff x="3561544" y="1255689"/>
              <a:chExt cx="1063373" cy="104567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561544" y="1255689"/>
                <a:ext cx="1063373" cy="1045677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1" descr="Filename: j0379767.wmf&#10;Keywords: electrical plugs, electricity, household ...&#10;File Size: 11 KB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696752" y="1322162"/>
                <a:ext cx="811249" cy="850698"/>
              </a:xfrm>
              <a:prstGeom prst="rect">
                <a:avLst/>
              </a:prstGeom>
              <a:noFill/>
            </p:spPr>
          </p:pic>
        </p:grpSp>
        <p:grpSp>
          <p:nvGrpSpPr>
            <p:cNvPr id="8" name="Group 8"/>
            <p:cNvGrpSpPr/>
            <p:nvPr/>
          </p:nvGrpSpPr>
          <p:grpSpPr>
            <a:xfrm>
              <a:off x="5848769" y="4090555"/>
              <a:ext cx="961469" cy="948669"/>
              <a:chOff x="3561544" y="1255689"/>
              <a:chExt cx="1063373" cy="104567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561544" y="1255689"/>
                <a:ext cx="1063373" cy="1045677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1" descr="Filename: j0379767.wmf&#10;Keywords: electrical plugs, electricity, household ...&#10;File Size: 11 KB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696752" y="1322162"/>
                <a:ext cx="811249" cy="850698"/>
              </a:xfrm>
              <a:prstGeom prst="rect">
                <a:avLst/>
              </a:prstGeom>
              <a:noFill/>
            </p:spPr>
          </p:pic>
        </p:grpSp>
        <p:sp>
          <p:nvSpPr>
            <p:cNvPr id="11" name="Right Arrow 10"/>
            <p:cNvSpPr/>
            <p:nvPr/>
          </p:nvSpPr>
          <p:spPr>
            <a:xfrm rot="13673132">
              <a:off x="3100628" y="4667865"/>
              <a:ext cx="1103086" cy="5370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7926868" flipH="1">
              <a:off x="4762508" y="4667865"/>
              <a:ext cx="1103086" cy="5370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32742" y="4453780"/>
              <a:ext cx="54053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latin typeface="Calibri" pitchFamily="34" charset="0"/>
                  <a:cs typeface="Calibri" pitchFamily="34" charset="0"/>
                </a:rPr>
                <a:t>?</a:t>
              </a:r>
              <a:endParaRPr lang="en-US" sz="6000" b="1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4" name="Picture 13" descr="rack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1279" y="5514562"/>
              <a:ext cx="1139778" cy="1082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003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 performance on disk depends on:</a:t>
            </a:r>
          </a:p>
          <a:p>
            <a:pPr lvl="1"/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Relation sizes</a:t>
            </a:r>
          </a:p>
          <a:p>
            <a:pPr lvl="1"/>
            <a:r>
              <a:rPr lang="en-US" dirty="0" err="1" smtClean="0"/>
              <a:t>Projectivity</a:t>
            </a:r>
            <a:endParaRPr lang="en-US" dirty="0" smtClean="0"/>
          </a:p>
          <a:p>
            <a:r>
              <a:rPr lang="en-US" dirty="0" smtClean="0"/>
              <a:t>These determine</a:t>
            </a:r>
          </a:p>
          <a:p>
            <a:pPr lvl="1"/>
            <a:r>
              <a:rPr lang="en-US" dirty="0" smtClean="0"/>
              <a:t>Device access patterns</a:t>
            </a:r>
          </a:p>
          <a:p>
            <a:pPr lvl="1"/>
            <a:r>
              <a:rPr lang="en-US" dirty="0" smtClean="0"/>
              <a:t>Data read and written to device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34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71</a:t>
            </a:fld>
            <a:endParaRPr lang="en-US" dirty="0"/>
          </a:p>
        </p:txBody>
      </p:sp>
      <p:graphicFrame>
        <p:nvGraphicFramePr>
          <p:cNvPr id="13" name="Chart 12"/>
          <p:cNvGraphicFramePr/>
          <p:nvPr/>
        </p:nvGraphicFramePr>
        <p:xfrm>
          <a:off x="0" y="980728"/>
          <a:ext cx="9144000" cy="5076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3225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72</a:t>
            </a:fld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0" y="980728"/>
          <a:ext cx="9144000" cy="5076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609804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73</a:t>
            </a:fld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0" y="980728"/>
          <a:ext cx="9144000" cy="5076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8640452" y="3645024"/>
            <a:ext cx="288032" cy="576064"/>
          </a:xfrm>
          <a:prstGeom prst="ellipse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9" name="Straight Connector 8"/>
          <p:cNvCxnSpPr>
            <a:stCxn id="6" idx="0"/>
          </p:cNvCxnSpPr>
          <p:nvPr/>
        </p:nvCxnSpPr>
        <p:spPr bwMode="auto">
          <a:xfrm rot="16200000" flipV="1">
            <a:off x="7848364" y="2708920"/>
            <a:ext cx="1368152" cy="504056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784860" y="1880828"/>
            <a:ext cx="2281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CPU bound outlier</a:t>
            </a:r>
            <a:endParaRPr lang="en-US" b="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6099" y="6027675"/>
            <a:ext cx="8691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i="1" dirty="0" smtClean="0">
                <a:solidFill>
                  <a:srgbClr val="FF0909"/>
                </a:solidFill>
              </a:rPr>
              <a:t>Flash insensitive to join type – 5.4% avg. difference w/o outlier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363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Flash and DRAM expected to stop scaling in the next few years</a:t>
            </a:r>
          </a:p>
          <a:p>
            <a:pPr lvl="1"/>
            <a:r>
              <a:rPr lang="en-US" dirty="0" smtClean="0"/>
              <a:t>Need scalable dense replacements for both</a:t>
            </a:r>
          </a:p>
          <a:p>
            <a:pPr lvl="1"/>
            <a:r>
              <a:rPr lang="en-US" dirty="0" smtClean="0"/>
              <a:t>Numerous technologies for “Storage Class Memory” or “Universal Memory”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74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367550" y="4329100"/>
            <a:ext cx="6408901" cy="1384995"/>
            <a:chOff x="1475467" y="4473116"/>
            <a:chExt cx="6408901" cy="1384995"/>
          </a:xfrm>
        </p:grpSpPr>
        <p:sp>
          <p:nvSpPr>
            <p:cNvPr id="5" name="TextBox 4"/>
            <p:cNvSpPr txBox="1"/>
            <p:nvPr/>
          </p:nvSpPr>
          <p:spPr>
            <a:xfrm>
              <a:off x="1475467" y="4473116"/>
              <a:ext cx="291137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 algn="l">
                <a:buFont typeface="Arial" pitchFamily="34" charset="0"/>
                <a:buChar char="•"/>
              </a:pPr>
              <a:r>
                <a:rPr lang="en-US" sz="2800" b="0" dirty="0" smtClean="0"/>
                <a:t>Resistive RAM</a:t>
              </a:r>
            </a:p>
            <a:p>
              <a:pPr marL="342900" indent="-342900" algn="l">
                <a:buFont typeface="Arial" pitchFamily="34" charset="0"/>
                <a:buChar char="•"/>
              </a:pPr>
              <a:r>
                <a:rPr lang="en-US" sz="2800" b="0" dirty="0" smtClean="0"/>
                <a:t>Phase Change</a:t>
              </a:r>
            </a:p>
            <a:p>
              <a:pPr marL="342900" indent="-342900" algn="l">
                <a:buFont typeface="Arial" pitchFamily="34" charset="0"/>
                <a:buChar char="•"/>
              </a:pPr>
              <a:r>
                <a:rPr lang="en-US" sz="2800" b="0" dirty="0" err="1" smtClean="0"/>
                <a:t>Memristor</a:t>
              </a:r>
              <a:endParaRPr lang="en-US" sz="2800" b="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16752" y="4473116"/>
              <a:ext cx="3467616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 algn="l">
                <a:buFont typeface="Arial" pitchFamily="34" charset="0"/>
                <a:buChar char="•"/>
              </a:pPr>
              <a:r>
                <a:rPr lang="en-US" sz="2800" b="0" dirty="0" smtClean="0"/>
                <a:t>Magnetic RAM</a:t>
              </a:r>
            </a:p>
            <a:p>
              <a:pPr marL="342900" indent="-342900" algn="l">
                <a:buFont typeface="Arial" pitchFamily="34" charset="0"/>
                <a:buChar char="•"/>
              </a:pPr>
              <a:r>
                <a:rPr lang="en-US" sz="2800" b="0" dirty="0" smtClean="0"/>
                <a:t>STT RAM</a:t>
              </a:r>
            </a:p>
            <a:p>
              <a:pPr marL="342900" indent="-342900" algn="l">
                <a:buFont typeface="Arial" pitchFamily="34" charset="0"/>
                <a:buChar char="•"/>
              </a:pPr>
              <a:r>
                <a:rPr lang="en-US" sz="2800" b="0" dirty="0" err="1" smtClean="0"/>
                <a:t>FerroElectric</a:t>
              </a:r>
              <a:r>
                <a:rPr lang="en-US" sz="2800" b="0" dirty="0" smtClean="0"/>
                <a:t> RAM</a:t>
              </a:r>
              <a:endParaRPr lang="en-US" sz="28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3342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read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NVRAM read latency may be up to 5x DRAM read latency [IBM]</a:t>
            </a:r>
          </a:p>
          <a:p>
            <a:pPr lvl="1"/>
            <a:r>
              <a:rPr lang="en-US" dirty="0" smtClean="0"/>
              <a:t>Greater if not connected via main memory bus</a:t>
            </a:r>
          </a:p>
          <a:p>
            <a:r>
              <a:rPr lang="en-US" dirty="0" smtClean="0"/>
              <a:t>Require DRAM/on-chip cache to accelerate reads</a:t>
            </a:r>
          </a:p>
          <a:p>
            <a:r>
              <a:rPr lang="en-US" dirty="0" smtClean="0"/>
              <a:t>Traditional software-managed DRAM buffer pool or hardware-managed DRAM cache?</a:t>
            </a:r>
          </a:p>
          <a:p>
            <a:pPr lvl="1"/>
            <a:r>
              <a:rPr lang="en-US" dirty="0" smtClean="0"/>
              <a:t>Depends on capacity necessary to improve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3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71700" y="1124744"/>
            <a:ext cx="5616624" cy="4608512"/>
            <a:chOff x="900113" y="233363"/>
            <a:chExt cx="7343775" cy="6391275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113" y="233363"/>
              <a:ext cx="7343775" cy="639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5956" y="2614017"/>
              <a:ext cx="3695700" cy="254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throughput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1437" y="6021288"/>
            <a:ext cx="872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Caches likely required but  even small capacity largely effective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6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35696" y="872716"/>
            <a:ext cx="5652628" cy="4912403"/>
            <a:chOff x="904875" y="233363"/>
            <a:chExt cx="7334250" cy="6391275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875" y="233363"/>
              <a:ext cx="7334250" cy="639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1124744"/>
              <a:ext cx="2705100" cy="2028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8009" y="6021288"/>
            <a:ext cx="8115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B-Trees, append-heavy, and small tables cache effectively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56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</a:t>
            </a:r>
            <a:r>
              <a:rPr lang="en-US" baseline="0" dirty="0" smtClean="0"/>
              <a:t> Commit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Journal</a:t>
            </a:r>
            <a:r>
              <a:rPr lang="en-US" baseline="0" dirty="0" smtClean="0"/>
              <a:t> only allows so much room</a:t>
            </a:r>
          </a:p>
          <a:p>
            <a:r>
              <a:rPr lang="en-US" baseline="0" dirty="0" smtClean="0"/>
              <a:t>Group Commit large software effort</a:t>
            </a:r>
          </a:p>
          <a:p>
            <a:pPr lvl="1"/>
            <a:r>
              <a:rPr lang="en-US" dirty="0" smtClean="0"/>
              <a:t>Useful</a:t>
            </a:r>
            <a:r>
              <a:rPr lang="en-US" baseline="0" dirty="0" smtClean="0"/>
              <a:t> mechanism for NVRAM persistence (not just OLTP)</a:t>
            </a:r>
          </a:p>
          <a:p>
            <a:pPr lvl="0"/>
            <a:r>
              <a:rPr lang="en-US" dirty="0" smtClean="0"/>
              <a:t>Intend to include:</a:t>
            </a:r>
          </a:p>
          <a:p>
            <a:pPr lvl="1"/>
            <a:r>
              <a:rPr lang="en-US" dirty="0" smtClean="0"/>
              <a:t>Description of new data structures to efficiently track and log dirty regions</a:t>
            </a:r>
          </a:p>
          <a:p>
            <a:pPr lvl="1"/>
            <a:r>
              <a:rPr lang="en-US" dirty="0" smtClean="0"/>
              <a:t>Batch</a:t>
            </a:r>
            <a:r>
              <a:rPr lang="en-US" baseline="0" dirty="0" smtClean="0"/>
              <a:t> management to quickly persist batch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r>
              <a:rPr lang="en-US" baseline="0" dirty="0" smtClean="0"/>
              <a:t>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Intend</a:t>
            </a:r>
            <a:r>
              <a:rPr lang="en-US" baseline="0" dirty="0" smtClean="0"/>
              <a:t> to include detailed study of timing model and bandwidth reservation</a:t>
            </a:r>
          </a:p>
          <a:p>
            <a:r>
              <a:rPr lang="en-US" baseline="0" dirty="0" smtClean="0"/>
              <a:t>More detail</a:t>
            </a:r>
          </a:p>
          <a:p>
            <a:r>
              <a:rPr lang="en-US" dirty="0" smtClean="0"/>
              <a:t>Quantify</a:t>
            </a:r>
            <a:r>
              <a:rPr lang="en-US" baseline="0" dirty="0" smtClean="0"/>
              <a:t> accuracy and limitations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26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Flash analytics – leveraging fast random reads</a:t>
            </a:r>
            <a:endParaRPr lang="en-US" dirty="0" smtClean="0"/>
          </a:p>
          <a:p>
            <a:r>
              <a:rPr lang="en-US" dirty="0" smtClean="0"/>
              <a:t>NVRAM OLTP recovery management</a:t>
            </a:r>
            <a:endParaRPr lang="en-US" dirty="0" smtClean="0"/>
          </a:p>
          <a:p>
            <a:r>
              <a:rPr lang="en-US" dirty="0" smtClean="0"/>
              <a:t>Persistent Memory Consistency (PMC)</a:t>
            </a:r>
          </a:p>
          <a:p>
            <a:r>
              <a:rPr lang="en-US" dirty="0"/>
              <a:t>Ex: data structure and consistency </a:t>
            </a: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7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r>
              <a:rPr lang="en-US" baseline="0" dirty="0" smtClean="0"/>
              <a:t>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Intend to include quantitative</a:t>
            </a:r>
            <a:r>
              <a:rPr lang="en-US" baseline="0" dirty="0" smtClean="0"/>
              <a:t> study of:</a:t>
            </a:r>
          </a:p>
          <a:p>
            <a:pPr lvl="1"/>
            <a:r>
              <a:rPr lang="en-US" dirty="0" smtClean="0"/>
              <a:t>Persist bandwidth required for each mechanism</a:t>
            </a:r>
          </a:p>
          <a:p>
            <a:pPr lvl="2"/>
            <a:r>
              <a:rPr lang="en-US" dirty="0" smtClean="0"/>
              <a:t>Group commit is </a:t>
            </a:r>
            <a:r>
              <a:rPr lang="en-US" dirty="0" err="1" smtClean="0"/>
              <a:t>bursty</a:t>
            </a:r>
            <a:r>
              <a:rPr lang="en-US" dirty="0" smtClean="0"/>
              <a:t>, required more bandwidth</a:t>
            </a:r>
          </a:p>
          <a:p>
            <a:pPr lvl="1"/>
            <a:r>
              <a:rPr lang="en-US" dirty="0" smtClean="0"/>
              <a:t>Device lifetime</a:t>
            </a:r>
            <a:r>
              <a:rPr lang="en-US" baseline="0" dirty="0" smtClean="0"/>
              <a:t> due to write endurance</a:t>
            </a:r>
          </a:p>
          <a:p>
            <a:pPr lvl="2"/>
            <a:r>
              <a:rPr lang="en-US" dirty="0" smtClean="0"/>
              <a:t>Each recovery mechanism</a:t>
            </a:r>
            <a:r>
              <a:rPr lang="en-US" baseline="0" dirty="0" smtClean="0"/>
              <a:t> produces varying quantity of persists and distributes persists across addresses/cells differently</a:t>
            </a:r>
          </a:p>
          <a:p>
            <a:pPr lvl="2"/>
            <a:r>
              <a:rPr lang="en-US" dirty="0" smtClean="0"/>
              <a:t>Prior work imagines hardware to distribute writes to the same address across numerous cells.  Consider device lifetime with hardware ware-leveling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3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BPFS (Total Epoch Order)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I/O through byte-addressable, persistent </a:t>
            </a:r>
            <a:r>
              <a:rPr lang="en-US" dirty="0" smtClean="0"/>
              <a:t>memory – Condit </a:t>
            </a:r>
            <a:r>
              <a:rPr lang="en-US" i="1" dirty="0" smtClean="0"/>
              <a:t>et al.</a:t>
            </a:r>
            <a:endParaRPr lang="en-US" dirty="0" smtClean="0"/>
          </a:p>
          <a:p>
            <a:r>
              <a:rPr lang="en-US" dirty="0" smtClean="0"/>
              <a:t>Divide code into </a:t>
            </a:r>
            <a:r>
              <a:rPr lang="en-US" i="1" dirty="0" smtClean="0"/>
              <a:t>epochs </a:t>
            </a:r>
            <a:r>
              <a:rPr lang="en-US" dirty="0" smtClean="0"/>
              <a:t>with </a:t>
            </a:r>
            <a:r>
              <a:rPr lang="en-US" i="1" dirty="0" smtClean="0"/>
              <a:t>epoch barriers</a:t>
            </a:r>
            <a:endParaRPr lang="en-US" dirty="0" smtClean="0"/>
          </a:p>
          <a:p>
            <a:pPr lvl="1"/>
            <a:r>
              <a:rPr lang="en-US" dirty="0" smtClean="0"/>
              <a:t>Persists within same epoch occur in parallel</a:t>
            </a:r>
          </a:p>
          <a:p>
            <a:pPr lvl="1"/>
            <a:r>
              <a:rPr lang="en-US" dirty="0" smtClean="0"/>
              <a:t>Persists may not reorder across barriers</a:t>
            </a:r>
          </a:p>
          <a:p>
            <a:pPr lvl="1"/>
            <a:r>
              <a:rPr lang="en-US" dirty="0" smtClean="0"/>
              <a:t>Shared memory accesses w/ at least one write imply epoch order between threads</a:t>
            </a:r>
          </a:p>
          <a:p>
            <a:r>
              <a:rPr lang="en-US" dirty="0" smtClean="0"/>
              <a:t>Propose hardware (cache extensions)</a:t>
            </a:r>
          </a:p>
          <a:p>
            <a:r>
              <a:rPr lang="en-US" dirty="0" smtClean="0"/>
              <a:t>No races in persist epochs (even volatile synchronization)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8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BPFS (Total Epoch Order)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88024" y="1059189"/>
            <a:ext cx="41404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Insert(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, size):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lock()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barrier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start = &amp;array[counter]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start,obj,size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barrier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counter += size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barrier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unlock()</a:t>
            </a:r>
            <a:endParaRPr lang="en-US" b="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92782" y="2907304"/>
            <a:ext cx="5927390" cy="2141876"/>
            <a:chOff x="1799692" y="1497225"/>
            <a:chExt cx="5943781" cy="2147799"/>
          </a:xfrm>
        </p:grpSpPr>
        <p:grpSp>
          <p:nvGrpSpPr>
            <p:cNvPr id="11" name="Group 10"/>
            <p:cNvGrpSpPr/>
            <p:nvPr/>
          </p:nvGrpSpPr>
          <p:grpSpPr>
            <a:xfrm>
              <a:off x="1799692" y="1497225"/>
              <a:ext cx="2446201" cy="2147799"/>
              <a:chOff x="2636339" y="397281"/>
              <a:chExt cx="2446201" cy="2147799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36339" y="397281"/>
                <a:ext cx="2023436" cy="1906136"/>
                <a:chOff x="2636339" y="397281"/>
                <a:chExt cx="2023436" cy="1906136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636339" y="1655717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636339" y="1026499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636339" y="397281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/>
                <p:cNvCxnSpPr>
                  <a:stCxn id="29" idx="3"/>
                  <a:endCxn id="26" idx="1"/>
                </p:cNvCxnSpPr>
                <p:nvPr/>
              </p:nvCxnSpPr>
              <p:spPr>
                <a:xfrm>
                  <a:off x="3131639" y="625881"/>
                  <a:ext cx="1528136" cy="1506654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>
                  <a:stCxn id="28" idx="3"/>
                  <a:endCxn id="26" idx="2"/>
                </p:cNvCxnSpPr>
                <p:nvPr/>
              </p:nvCxnSpPr>
              <p:spPr>
                <a:xfrm>
                  <a:off x="3131639" y="1255099"/>
                  <a:ext cx="1455601" cy="104831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Oval 25"/>
              <p:cNvSpPr/>
              <p:nvPr/>
            </p:nvSpPr>
            <p:spPr>
              <a:xfrm>
                <a:off x="4587240" y="2061754"/>
                <a:ext cx="495300" cy="483326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Straight Arrow Connector 11"/>
            <p:cNvCxnSpPr>
              <a:stCxn id="27" idx="3"/>
              <a:endCxn id="26" idx="3"/>
            </p:cNvCxnSpPr>
            <p:nvPr/>
          </p:nvCxnSpPr>
          <p:spPr>
            <a:xfrm>
              <a:off x="2294992" y="2984261"/>
              <a:ext cx="1528136" cy="58998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5297272" y="1497225"/>
              <a:ext cx="2446201" cy="2147799"/>
              <a:chOff x="2636339" y="397281"/>
              <a:chExt cx="2446201" cy="2147799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636339" y="397281"/>
                <a:ext cx="2023436" cy="1906136"/>
                <a:chOff x="2636339" y="397281"/>
                <a:chExt cx="2023436" cy="1906136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2636339" y="1655717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2636339" y="1026499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2636339" y="397281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" name="Straight Arrow Connector 22"/>
                <p:cNvCxnSpPr>
                  <a:stCxn id="22" idx="3"/>
                  <a:endCxn id="19" idx="1"/>
                </p:cNvCxnSpPr>
                <p:nvPr/>
              </p:nvCxnSpPr>
              <p:spPr>
                <a:xfrm>
                  <a:off x="3131639" y="625881"/>
                  <a:ext cx="1528136" cy="1506654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stCxn id="21" idx="3"/>
                  <a:endCxn id="19" idx="2"/>
                </p:cNvCxnSpPr>
                <p:nvPr/>
              </p:nvCxnSpPr>
              <p:spPr>
                <a:xfrm>
                  <a:off x="3131639" y="1255099"/>
                  <a:ext cx="1455601" cy="104831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Oval 18"/>
              <p:cNvSpPr/>
              <p:nvPr/>
            </p:nvSpPr>
            <p:spPr>
              <a:xfrm>
                <a:off x="4587240" y="2061754"/>
                <a:ext cx="495300" cy="483326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0" idx="3"/>
              <a:endCxn id="19" idx="3"/>
            </p:cNvCxnSpPr>
            <p:nvPr/>
          </p:nvCxnSpPr>
          <p:spPr>
            <a:xfrm>
              <a:off x="5792572" y="2984261"/>
              <a:ext cx="1528136" cy="58998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26" idx="7"/>
              <a:endCxn id="22" idx="1"/>
            </p:cNvCxnSpPr>
            <p:nvPr/>
          </p:nvCxnSpPr>
          <p:spPr>
            <a:xfrm flipV="1">
              <a:off x="4173358" y="1725825"/>
              <a:ext cx="1123914" cy="1506654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26" idx="6"/>
              <a:endCxn id="21" idx="1"/>
            </p:cNvCxnSpPr>
            <p:nvPr/>
          </p:nvCxnSpPr>
          <p:spPr>
            <a:xfrm flipV="1">
              <a:off x="4245893" y="2355043"/>
              <a:ext cx="1051379" cy="1048318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6" idx="5"/>
              <a:endCxn id="20" idx="1"/>
            </p:cNvCxnSpPr>
            <p:nvPr/>
          </p:nvCxnSpPr>
          <p:spPr>
            <a:xfrm flipV="1">
              <a:off x="4173358" y="2984261"/>
              <a:ext cx="1123914" cy="589982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720414" y="5229200"/>
            <a:ext cx="7703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Buffer should persist in parallel with prev. counter</a:t>
            </a:r>
          </a:p>
          <a:p>
            <a:r>
              <a:rPr lang="en-US" sz="2400" b="0" i="1" dirty="0" smtClean="0">
                <a:solidFill>
                  <a:srgbClr val="FF0909"/>
                </a:solidFill>
              </a:rPr>
              <a:t>Restricts important programming patterns (batching)</a:t>
            </a:r>
          </a:p>
        </p:txBody>
      </p:sp>
    </p:spTree>
    <p:extLst>
      <p:ext uri="{BB962C8B-B14F-4D97-AF65-F5344CB8AC3E}">
        <p14:creationId xmlns:p14="http://schemas.microsoft.com/office/powerpoint/2010/main" val="103908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Epoch Order (PEO)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epochs from separate threads </a:t>
            </a:r>
            <a:r>
              <a:rPr lang="en-US" i="1" dirty="0" smtClean="0"/>
              <a:t>concurrent</a:t>
            </a:r>
            <a:r>
              <a:rPr lang="en-US" dirty="0" smtClean="0"/>
              <a:t> if they contain a race</a:t>
            </a:r>
          </a:p>
          <a:p>
            <a:pPr lvl="1"/>
            <a:r>
              <a:rPr lang="en-US" dirty="0" smtClean="0"/>
              <a:t>Subsequent epochs inherit order constraint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7564" y="3014950"/>
            <a:ext cx="41404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Insert(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, size):</a:t>
            </a:r>
          </a:p>
          <a:p>
            <a:pPr algn="l"/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 barrier</a:t>
            </a:r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lock()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start = &amp;array[counter]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start,obj,size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barrier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counter += size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unlock()</a:t>
            </a:r>
          </a:p>
          <a:p>
            <a:pPr algn="l"/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 barrier</a:t>
            </a:r>
            <a:endParaRPr lang="en-US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6036" y="3063363"/>
            <a:ext cx="38515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Similar to BPFS code</a:t>
            </a:r>
          </a:p>
          <a:p>
            <a:r>
              <a:rPr lang="en-US" sz="2400" b="0" i="1" dirty="0" smtClean="0">
                <a:solidFill>
                  <a:srgbClr val="FF0909"/>
                </a:solidFill>
              </a:rPr>
              <a:t>(barriers outside locks)</a:t>
            </a:r>
          </a:p>
          <a:p>
            <a:endParaRPr lang="en-US" sz="2400" b="0" i="1" dirty="0">
              <a:solidFill>
                <a:srgbClr val="FF0909"/>
              </a:solidFill>
            </a:endParaRPr>
          </a:p>
          <a:p>
            <a:r>
              <a:rPr lang="en-US" sz="2400" b="0" i="1" dirty="0" smtClean="0">
                <a:solidFill>
                  <a:srgbClr val="FF0909"/>
                </a:solidFill>
              </a:rPr>
              <a:t>Buffer persists in parallel</a:t>
            </a:r>
          </a:p>
          <a:p>
            <a:r>
              <a:rPr lang="en-US" sz="2400" b="0" i="1" dirty="0" smtClean="0">
                <a:solidFill>
                  <a:srgbClr val="FF0909"/>
                </a:solidFill>
              </a:rPr>
              <a:t>with previous counter</a:t>
            </a:r>
          </a:p>
        </p:txBody>
      </p:sp>
    </p:spTree>
    <p:extLst>
      <p:ext uri="{BB962C8B-B14F-4D97-AF65-F5344CB8AC3E}">
        <p14:creationId xmlns:p14="http://schemas.microsoft.com/office/powerpoint/2010/main" val="175496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Epoch Order (PEO)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84</a:t>
            </a:fld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511660" y="2204864"/>
            <a:ext cx="6740876" cy="2435831"/>
            <a:chOff x="2325189" y="3424253"/>
            <a:chExt cx="5943781" cy="2147799"/>
          </a:xfrm>
        </p:grpSpPr>
        <p:grpSp>
          <p:nvGrpSpPr>
            <p:cNvPr id="8" name="Group 7"/>
            <p:cNvGrpSpPr/>
            <p:nvPr/>
          </p:nvGrpSpPr>
          <p:grpSpPr>
            <a:xfrm>
              <a:off x="2325189" y="3424253"/>
              <a:ext cx="2446201" cy="2147799"/>
              <a:chOff x="2636339" y="397281"/>
              <a:chExt cx="2446201" cy="2147799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636339" y="397281"/>
                <a:ext cx="2023436" cy="1906136"/>
                <a:chOff x="2636339" y="397281"/>
                <a:chExt cx="2023436" cy="1906136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2636339" y="1655717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636339" y="1026499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2636339" y="397281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Arrow Connector 13"/>
                <p:cNvCxnSpPr>
                  <a:stCxn id="13" idx="3"/>
                  <a:endCxn id="10" idx="1"/>
                </p:cNvCxnSpPr>
                <p:nvPr/>
              </p:nvCxnSpPr>
              <p:spPr>
                <a:xfrm>
                  <a:off x="3131639" y="625881"/>
                  <a:ext cx="1528136" cy="1506654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>
                  <a:stCxn id="12" idx="3"/>
                  <a:endCxn id="10" idx="2"/>
                </p:cNvCxnSpPr>
                <p:nvPr/>
              </p:nvCxnSpPr>
              <p:spPr>
                <a:xfrm>
                  <a:off x="3131639" y="1255099"/>
                  <a:ext cx="1455601" cy="104831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Oval 9"/>
              <p:cNvSpPr/>
              <p:nvPr/>
            </p:nvSpPr>
            <p:spPr>
              <a:xfrm>
                <a:off x="4587240" y="2061754"/>
                <a:ext cx="495300" cy="483326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>
              <a:stCxn id="11" idx="3"/>
              <a:endCxn id="10" idx="3"/>
            </p:cNvCxnSpPr>
            <p:nvPr/>
          </p:nvCxnSpPr>
          <p:spPr>
            <a:xfrm>
              <a:off x="2820489" y="4911289"/>
              <a:ext cx="1528136" cy="58998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5822769" y="3424253"/>
              <a:ext cx="2446201" cy="2147799"/>
              <a:chOff x="2636339" y="397281"/>
              <a:chExt cx="2446201" cy="2147799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636339" y="397281"/>
                <a:ext cx="2023436" cy="1906136"/>
                <a:chOff x="2636339" y="397281"/>
                <a:chExt cx="2023436" cy="1906136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2636339" y="1655717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2636339" y="1026499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2636339" y="397281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" name="Straight Arrow Connector 22"/>
                <p:cNvCxnSpPr>
                  <a:stCxn id="22" idx="3"/>
                  <a:endCxn id="19" idx="1"/>
                </p:cNvCxnSpPr>
                <p:nvPr/>
              </p:nvCxnSpPr>
              <p:spPr>
                <a:xfrm>
                  <a:off x="3131639" y="625881"/>
                  <a:ext cx="1528136" cy="1506654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stCxn id="21" idx="3"/>
                  <a:endCxn id="19" idx="2"/>
                </p:cNvCxnSpPr>
                <p:nvPr/>
              </p:nvCxnSpPr>
              <p:spPr>
                <a:xfrm>
                  <a:off x="3131639" y="1255099"/>
                  <a:ext cx="1455601" cy="104831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Oval 18"/>
              <p:cNvSpPr/>
              <p:nvPr/>
            </p:nvSpPr>
            <p:spPr>
              <a:xfrm>
                <a:off x="4587240" y="2061754"/>
                <a:ext cx="495300" cy="483326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" name="Straight Arrow Connector 24"/>
            <p:cNvCxnSpPr>
              <a:stCxn id="20" idx="3"/>
              <a:endCxn id="19" idx="3"/>
            </p:cNvCxnSpPr>
            <p:nvPr/>
          </p:nvCxnSpPr>
          <p:spPr>
            <a:xfrm>
              <a:off x="6318069" y="4911289"/>
              <a:ext cx="1528136" cy="58998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0" idx="7"/>
              <a:endCxn id="22" idx="1"/>
            </p:cNvCxnSpPr>
            <p:nvPr/>
          </p:nvCxnSpPr>
          <p:spPr>
            <a:xfrm flipV="1">
              <a:off x="4698855" y="3652853"/>
              <a:ext cx="1123914" cy="1506654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0" idx="6"/>
              <a:endCxn id="21" idx="1"/>
            </p:cNvCxnSpPr>
            <p:nvPr/>
          </p:nvCxnSpPr>
          <p:spPr>
            <a:xfrm flipV="1">
              <a:off x="4771390" y="4282071"/>
              <a:ext cx="1051379" cy="1048318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0" idx="5"/>
              <a:endCxn id="20" idx="1"/>
            </p:cNvCxnSpPr>
            <p:nvPr/>
          </p:nvCxnSpPr>
          <p:spPr>
            <a:xfrm flipV="1">
              <a:off x="4698855" y="4911289"/>
              <a:ext cx="1123914" cy="589982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3" idx="3"/>
              <a:endCxn id="22" idx="1"/>
            </p:cNvCxnSpPr>
            <p:nvPr/>
          </p:nvCxnSpPr>
          <p:spPr>
            <a:xfrm>
              <a:off x="2820489" y="3652853"/>
              <a:ext cx="300228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523740" y="5572052"/>
              <a:ext cx="346472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855222" y="1448780"/>
            <a:ext cx="6345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Race with counter orders with counter’s dependencies</a:t>
            </a:r>
            <a:endParaRPr lang="en-US" b="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58040" y="4761148"/>
            <a:ext cx="6021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Adjacent insert from same thread enforces ordering</a:t>
            </a:r>
            <a:endParaRPr lang="en-US" b="0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>
            <a:stCxn id="33" idx="2"/>
          </p:cNvCxnSpPr>
          <p:nvPr/>
        </p:nvCxnSpPr>
        <p:spPr>
          <a:xfrm flipH="1">
            <a:off x="3923928" y="1848890"/>
            <a:ext cx="103829" cy="535994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</p:cNvCxnSpPr>
          <p:nvPr/>
        </p:nvCxnSpPr>
        <p:spPr>
          <a:xfrm flipV="1">
            <a:off x="5068640" y="4145206"/>
            <a:ext cx="0" cy="615942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1520" y="5553236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Prevents deadlock.  Removes most unnecessary constraints</a:t>
            </a:r>
          </a:p>
          <a:p>
            <a:r>
              <a:rPr lang="en-US" sz="2400" b="0" i="1" dirty="0" smtClean="0">
                <a:solidFill>
                  <a:srgbClr val="FF0909"/>
                </a:solidFill>
              </a:rPr>
              <a:t>Too complicated to be useful?</a:t>
            </a:r>
          </a:p>
        </p:txBody>
      </p:sp>
    </p:spTree>
    <p:extLst>
      <p:ext uri="{BB962C8B-B14F-4D97-AF65-F5344CB8AC3E}">
        <p14:creationId xmlns:p14="http://schemas.microsoft.com/office/powerpoint/2010/main" val="138212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Flash analytics – leveraging fast random reads</a:t>
            </a:r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NVRAM OLTP recovery management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Persistent Memory Consistency (PMC)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Ex: data structure and consistency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55513</TotalTime>
  <Words>3378</Words>
  <Application>Microsoft Office PowerPoint</Application>
  <PresentationFormat>On-screen Show (4:3)</PresentationFormat>
  <Paragraphs>825</Paragraphs>
  <Slides>84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84</vt:i4>
      </vt:variant>
    </vt:vector>
  </HeadingPairs>
  <TitlesOfParts>
    <vt:vector size="86" baseType="lpstr">
      <vt:lpstr>Blank Presentation</vt:lpstr>
      <vt:lpstr>1_Blank Presentation</vt:lpstr>
      <vt:lpstr>Database and System Design for Emerging Storage Technologies</vt:lpstr>
      <vt:lpstr>Emerging storage technologies</vt:lpstr>
      <vt:lpstr>Optimizing systems for Flash/NVRAM</vt:lpstr>
      <vt:lpstr>Taking advantage of SSDs</vt:lpstr>
      <vt:lpstr>NVRAM OLTP optimization</vt:lpstr>
      <vt:lpstr>Ongoing: NVRAM programming models</vt:lpstr>
      <vt:lpstr>Additional publications</vt:lpstr>
      <vt:lpstr>Outline</vt:lpstr>
      <vt:lpstr>Outline</vt:lpstr>
      <vt:lpstr>Flash analytics optimization</vt:lpstr>
      <vt:lpstr>Actual performance</vt:lpstr>
      <vt:lpstr>Flash Implications</vt:lpstr>
      <vt:lpstr>Outline</vt:lpstr>
      <vt:lpstr>Outline</vt:lpstr>
      <vt:lpstr>NVRAM characteristics</vt:lpstr>
      <vt:lpstr>NVRAM Transaction Processing</vt:lpstr>
      <vt:lpstr>NVRAM OLTP opportunity</vt:lpstr>
      <vt:lpstr>Storage Management for the NVRAM Era</vt:lpstr>
      <vt:lpstr>ARIES Recovery Management</vt:lpstr>
      <vt:lpstr>ARIES Recovery Management</vt:lpstr>
      <vt:lpstr>ARIES Recovery Management</vt:lpstr>
      <vt:lpstr>ARIES Recovery Management</vt:lpstr>
      <vt:lpstr>In-Place Updates</vt:lpstr>
      <vt:lpstr>Choosing recovery mechanism</vt:lpstr>
      <vt:lpstr>NVRAM Group Commit</vt:lpstr>
      <vt:lpstr>NVRAM Group Commit</vt:lpstr>
      <vt:lpstr>NVRAM Group Commit</vt:lpstr>
      <vt:lpstr>NVRAM Group Commit</vt:lpstr>
      <vt:lpstr>NVRAM Group Commit</vt:lpstr>
      <vt:lpstr>NVRAM Group Commit</vt:lpstr>
      <vt:lpstr>NVRAM Group Commit</vt:lpstr>
      <vt:lpstr>Modeling unavailable devices</vt:lpstr>
      <vt:lpstr>Recovery management performance</vt:lpstr>
      <vt:lpstr>Transaction latency</vt:lpstr>
      <vt:lpstr>Future work</vt:lpstr>
      <vt:lpstr>Summary</vt:lpstr>
      <vt:lpstr>Outline</vt:lpstr>
      <vt:lpstr>Outline</vt:lpstr>
      <vt:lpstr>Persistent Programming</vt:lpstr>
      <vt:lpstr>Memory consistency</vt:lpstr>
      <vt:lpstr>Memory consistency</vt:lpstr>
      <vt:lpstr>Persistent consistency</vt:lpstr>
      <vt:lpstr>Outline</vt:lpstr>
      <vt:lpstr>Outline</vt:lpstr>
      <vt:lpstr>Persistent log/buffer</vt:lpstr>
      <vt:lpstr>Implications of persist order</vt:lpstr>
      <vt:lpstr>Persistent Sequential Consistency (PSC)</vt:lpstr>
      <vt:lpstr>PSC persist constraints</vt:lpstr>
      <vt:lpstr>Local Persist Order (LPO)</vt:lpstr>
      <vt:lpstr>LPO persist constraints</vt:lpstr>
      <vt:lpstr>Ideal persist constraints</vt:lpstr>
      <vt:lpstr>Example implementation optimization</vt:lpstr>
      <vt:lpstr>Possible directions</vt:lpstr>
      <vt:lpstr>Backup slides</vt:lpstr>
      <vt:lpstr>Flash memory</vt:lpstr>
      <vt:lpstr>Flash memory performance</vt:lpstr>
      <vt:lpstr>SSD query plans unchanged</vt:lpstr>
      <vt:lpstr>Experimental structure</vt:lpstr>
      <vt:lpstr>Methodology</vt:lpstr>
      <vt:lpstr>Background: DB2 access paths</vt:lpstr>
      <vt:lpstr>Background: DB2 access paths</vt:lpstr>
      <vt:lpstr>Background: DB2 access paths</vt:lpstr>
      <vt:lpstr>Background: DB2 access paths</vt:lpstr>
      <vt:lpstr>Background: DB2 access paths</vt:lpstr>
      <vt:lpstr>Background: DB2 access paths</vt:lpstr>
      <vt:lpstr>Background: DB2 access paths</vt:lpstr>
      <vt:lpstr>Background: Selecting access path</vt:lpstr>
      <vt:lpstr>Why is the 10% rule wrong?</vt:lpstr>
      <vt:lpstr>Why is the 10% rule wrong?</vt:lpstr>
      <vt:lpstr>Join</vt:lpstr>
      <vt:lpstr>Join performance</vt:lpstr>
      <vt:lpstr>Join performance</vt:lpstr>
      <vt:lpstr>Join performance</vt:lpstr>
      <vt:lpstr>NVRAM</vt:lpstr>
      <vt:lpstr>NVRAM read performance</vt:lpstr>
      <vt:lpstr>Read throughput</vt:lpstr>
      <vt:lpstr>Caching</vt:lpstr>
      <vt:lpstr>Group Commit future work</vt:lpstr>
      <vt:lpstr>Methodology future work</vt:lpstr>
      <vt:lpstr>Results future work</vt:lpstr>
      <vt:lpstr>BPFS (Total Epoch Order)</vt:lpstr>
      <vt:lpstr>BPFS (Total Epoch Order)</vt:lpstr>
      <vt:lpstr>Partial Epoch Order (PEO)</vt:lpstr>
      <vt:lpstr>Partial Epoch Order (PEO)</vt:lpstr>
    </vt:vector>
  </TitlesOfParts>
  <Company>CMU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Streaming of Distributed Shared Memory</dc:title>
  <dc:creator>Stephen Somogyi</dc:creator>
  <cp:lastModifiedBy>Steve</cp:lastModifiedBy>
  <cp:revision>2183</cp:revision>
  <dcterms:created xsi:type="dcterms:W3CDTF">2010-03-13T18:55:09Z</dcterms:created>
  <dcterms:modified xsi:type="dcterms:W3CDTF">2013-07-24T00:44:05Z</dcterms:modified>
</cp:coreProperties>
</file>