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1" r:id="rId3"/>
    <p:sldId id="284" r:id="rId4"/>
    <p:sldId id="297" r:id="rId5"/>
    <p:sldId id="256" r:id="rId6"/>
    <p:sldId id="258" r:id="rId7"/>
    <p:sldId id="259" r:id="rId8"/>
    <p:sldId id="260" r:id="rId9"/>
    <p:sldId id="282"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5" r:id="rId31"/>
    <p:sldId id="286" r:id="rId32"/>
    <p:sldId id="287" r:id="rId33"/>
    <p:sldId id="288" r:id="rId34"/>
    <p:sldId id="289" r:id="rId35"/>
    <p:sldId id="292" r:id="rId36"/>
    <p:sldId id="293" r:id="rId37"/>
    <p:sldId id="294" r:id="rId38"/>
    <p:sldId id="295" r:id="rId39"/>
    <p:sldId id="29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71" d="100"/>
          <a:sy n="71" d="100"/>
        </p:scale>
        <p:origin x="66"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3BC2E19-9ADC-4910-99A9-9BFD3931435F}" type="datetimeFigureOut">
              <a:rPr lang="en-IN" smtClean="0"/>
              <a:t>25-07-2019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E9A8A6-C62F-41D7-BBF3-3B66BB58915D}" type="slidenum">
              <a:rPr lang="en-IN" smtClean="0"/>
              <a:t>‹#›</a:t>
            </a:fld>
            <a:endParaRPr lang="en-IN"/>
          </a:p>
        </p:txBody>
      </p:sp>
    </p:spTree>
    <p:extLst>
      <p:ext uri="{BB962C8B-B14F-4D97-AF65-F5344CB8AC3E}">
        <p14:creationId xmlns:p14="http://schemas.microsoft.com/office/powerpoint/2010/main" val="1615185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3BC2E19-9ADC-4910-99A9-9BFD3931435F}" type="datetimeFigureOut">
              <a:rPr lang="en-IN" smtClean="0"/>
              <a:t>25-07-2019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E9A8A6-C62F-41D7-BBF3-3B66BB58915D}" type="slidenum">
              <a:rPr lang="en-IN" smtClean="0"/>
              <a:t>‹#›</a:t>
            </a:fld>
            <a:endParaRPr lang="en-IN"/>
          </a:p>
        </p:txBody>
      </p:sp>
    </p:spTree>
    <p:extLst>
      <p:ext uri="{BB962C8B-B14F-4D97-AF65-F5344CB8AC3E}">
        <p14:creationId xmlns:p14="http://schemas.microsoft.com/office/powerpoint/2010/main" val="3225357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3BC2E19-9ADC-4910-99A9-9BFD3931435F}" type="datetimeFigureOut">
              <a:rPr lang="en-IN" smtClean="0"/>
              <a:t>25-07-2019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E9A8A6-C62F-41D7-BBF3-3B66BB58915D}" type="slidenum">
              <a:rPr lang="en-IN" smtClean="0"/>
              <a:t>‹#›</a:t>
            </a:fld>
            <a:endParaRPr lang="en-IN"/>
          </a:p>
        </p:txBody>
      </p:sp>
    </p:spTree>
    <p:extLst>
      <p:ext uri="{BB962C8B-B14F-4D97-AF65-F5344CB8AC3E}">
        <p14:creationId xmlns:p14="http://schemas.microsoft.com/office/powerpoint/2010/main" val="316013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3BC2E19-9ADC-4910-99A9-9BFD3931435F}" type="datetimeFigureOut">
              <a:rPr lang="en-IN" smtClean="0"/>
              <a:t>25-07-2019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E9A8A6-C62F-41D7-BBF3-3B66BB58915D}" type="slidenum">
              <a:rPr lang="en-IN" smtClean="0"/>
              <a:t>‹#›</a:t>
            </a:fld>
            <a:endParaRPr lang="en-IN"/>
          </a:p>
        </p:txBody>
      </p:sp>
    </p:spTree>
    <p:extLst>
      <p:ext uri="{BB962C8B-B14F-4D97-AF65-F5344CB8AC3E}">
        <p14:creationId xmlns:p14="http://schemas.microsoft.com/office/powerpoint/2010/main" val="451706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BC2E19-9ADC-4910-99A9-9BFD3931435F}" type="datetimeFigureOut">
              <a:rPr lang="en-IN" smtClean="0"/>
              <a:t>25-07-2019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E9A8A6-C62F-41D7-BBF3-3B66BB58915D}" type="slidenum">
              <a:rPr lang="en-IN" smtClean="0"/>
              <a:t>‹#›</a:t>
            </a:fld>
            <a:endParaRPr lang="en-IN"/>
          </a:p>
        </p:txBody>
      </p:sp>
    </p:spTree>
    <p:extLst>
      <p:ext uri="{BB962C8B-B14F-4D97-AF65-F5344CB8AC3E}">
        <p14:creationId xmlns:p14="http://schemas.microsoft.com/office/powerpoint/2010/main" val="3578448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3BC2E19-9ADC-4910-99A9-9BFD3931435F}" type="datetimeFigureOut">
              <a:rPr lang="en-IN" smtClean="0"/>
              <a:t>25-07-2019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E9A8A6-C62F-41D7-BBF3-3B66BB58915D}" type="slidenum">
              <a:rPr lang="en-IN" smtClean="0"/>
              <a:t>‹#›</a:t>
            </a:fld>
            <a:endParaRPr lang="en-IN"/>
          </a:p>
        </p:txBody>
      </p:sp>
    </p:spTree>
    <p:extLst>
      <p:ext uri="{BB962C8B-B14F-4D97-AF65-F5344CB8AC3E}">
        <p14:creationId xmlns:p14="http://schemas.microsoft.com/office/powerpoint/2010/main" val="70552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3BC2E19-9ADC-4910-99A9-9BFD3931435F}" type="datetimeFigureOut">
              <a:rPr lang="en-IN" smtClean="0"/>
              <a:t>25-07-2019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E9A8A6-C62F-41D7-BBF3-3B66BB58915D}" type="slidenum">
              <a:rPr lang="en-IN" smtClean="0"/>
              <a:t>‹#›</a:t>
            </a:fld>
            <a:endParaRPr lang="en-IN"/>
          </a:p>
        </p:txBody>
      </p:sp>
    </p:spTree>
    <p:extLst>
      <p:ext uri="{BB962C8B-B14F-4D97-AF65-F5344CB8AC3E}">
        <p14:creationId xmlns:p14="http://schemas.microsoft.com/office/powerpoint/2010/main" val="1028056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3BC2E19-9ADC-4910-99A9-9BFD3931435F}" type="datetimeFigureOut">
              <a:rPr lang="en-IN" smtClean="0"/>
              <a:t>25-07-2019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E9A8A6-C62F-41D7-BBF3-3B66BB58915D}" type="slidenum">
              <a:rPr lang="en-IN" smtClean="0"/>
              <a:t>‹#›</a:t>
            </a:fld>
            <a:endParaRPr lang="en-IN"/>
          </a:p>
        </p:txBody>
      </p:sp>
    </p:spTree>
    <p:extLst>
      <p:ext uri="{BB962C8B-B14F-4D97-AF65-F5344CB8AC3E}">
        <p14:creationId xmlns:p14="http://schemas.microsoft.com/office/powerpoint/2010/main" val="710241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BC2E19-9ADC-4910-99A9-9BFD3931435F}" type="datetimeFigureOut">
              <a:rPr lang="en-IN" smtClean="0"/>
              <a:t>25-07-2019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E9A8A6-C62F-41D7-BBF3-3B66BB58915D}" type="slidenum">
              <a:rPr lang="en-IN" smtClean="0"/>
              <a:t>‹#›</a:t>
            </a:fld>
            <a:endParaRPr lang="en-IN"/>
          </a:p>
        </p:txBody>
      </p:sp>
    </p:spTree>
    <p:extLst>
      <p:ext uri="{BB962C8B-B14F-4D97-AF65-F5344CB8AC3E}">
        <p14:creationId xmlns:p14="http://schemas.microsoft.com/office/powerpoint/2010/main" val="685105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BC2E19-9ADC-4910-99A9-9BFD3931435F}" type="datetimeFigureOut">
              <a:rPr lang="en-IN" smtClean="0"/>
              <a:t>25-07-2019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E9A8A6-C62F-41D7-BBF3-3B66BB58915D}" type="slidenum">
              <a:rPr lang="en-IN" smtClean="0"/>
              <a:t>‹#›</a:t>
            </a:fld>
            <a:endParaRPr lang="en-IN"/>
          </a:p>
        </p:txBody>
      </p:sp>
    </p:spTree>
    <p:extLst>
      <p:ext uri="{BB962C8B-B14F-4D97-AF65-F5344CB8AC3E}">
        <p14:creationId xmlns:p14="http://schemas.microsoft.com/office/powerpoint/2010/main" val="1830877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BC2E19-9ADC-4910-99A9-9BFD3931435F}" type="datetimeFigureOut">
              <a:rPr lang="en-IN" smtClean="0"/>
              <a:t>25-07-2019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E9A8A6-C62F-41D7-BBF3-3B66BB58915D}" type="slidenum">
              <a:rPr lang="en-IN" smtClean="0"/>
              <a:t>‹#›</a:t>
            </a:fld>
            <a:endParaRPr lang="en-IN"/>
          </a:p>
        </p:txBody>
      </p:sp>
    </p:spTree>
    <p:extLst>
      <p:ext uri="{BB962C8B-B14F-4D97-AF65-F5344CB8AC3E}">
        <p14:creationId xmlns:p14="http://schemas.microsoft.com/office/powerpoint/2010/main" val="403055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BC2E19-9ADC-4910-99A9-9BFD3931435F}" type="datetimeFigureOut">
              <a:rPr lang="en-IN" smtClean="0"/>
              <a:t>25-07-2019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E9A8A6-C62F-41D7-BBF3-3B66BB58915D}" type="slidenum">
              <a:rPr lang="en-IN" smtClean="0"/>
              <a:t>‹#›</a:t>
            </a:fld>
            <a:endParaRPr lang="en-IN"/>
          </a:p>
        </p:txBody>
      </p:sp>
    </p:spTree>
    <p:extLst>
      <p:ext uri="{BB962C8B-B14F-4D97-AF65-F5344CB8AC3E}">
        <p14:creationId xmlns:p14="http://schemas.microsoft.com/office/powerpoint/2010/main" val="2180660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21577" y="1175657"/>
            <a:ext cx="6949440" cy="830997"/>
          </a:xfrm>
          <a:prstGeom prst="rect">
            <a:avLst/>
          </a:prstGeom>
          <a:noFill/>
        </p:spPr>
        <p:txBody>
          <a:bodyPr wrap="square" rtlCol="0">
            <a:spAutoFit/>
          </a:bodyPr>
          <a:lstStyle/>
          <a:p>
            <a:r>
              <a:rPr lang="en-IN" sz="4800" dirty="0" smtClean="0"/>
              <a:t>AWS Training  - Session 10</a:t>
            </a:r>
            <a:endParaRPr lang="en-IN" sz="4800" dirty="0"/>
          </a:p>
        </p:txBody>
      </p:sp>
      <p:sp>
        <p:nvSpPr>
          <p:cNvPr id="5" name="TextBox 4"/>
          <p:cNvSpPr txBox="1"/>
          <p:nvPr/>
        </p:nvSpPr>
        <p:spPr>
          <a:xfrm>
            <a:off x="8185544" y="5356923"/>
            <a:ext cx="3831644" cy="1200329"/>
          </a:xfrm>
          <a:prstGeom prst="rect">
            <a:avLst/>
          </a:prstGeom>
          <a:noFill/>
        </p:spPr>
        <p:txBody>
          <a:bodyPr wrap="square" rtlCol="0">
            <a:spAutoFit/>
          </a:bodyPr>
          <a:lstStyle/>
          <a:p>
            <a:r>
              <a:rPr lang="en-IN" sz="2400" dirty="0" err="1" smtClean="0"/>
              <a:t>Dr.</a:t>
            </a:r>
            <a:r>
              <a:rPr lang="en-IN" sz="2400" dirty="0" smtClean="0"/>
              <a:t> </a:t>
            </a:r>
            <a:r>
              <a:rPr lang="en-IN" sz="2400" dirty="0" err="1" smtClean="0"/>
              <a:t>Prabhakar</a:t>
            </a:r>
            <a:r>
              <a:rPr lang="en-IN" sz="2400" dirty="0" smtClean="0"/>
              <a:t> PhD</a:t>
            </a:r>
          </a:p>
          <a:p>
            <a:r>
              <a:rPr lang="en-IN" sz="2400" dirty="0" smtClean="0"/>
              <a:t>Senior Integration Engineer</a:t>
            </a:r>
          </a:p>
          <a:p>
            <a:r>
              <a:rPr lang="en-IN" sz="2400" dirty="0" smtClean="0"/>
              <a:t>Decision Minds, Bengaluru</a:t>
            </a:r>
            <a:r>
              <a:rPr lang="en-IN" sz="2400" dirty="0"/>
              <a:t>.</a:t>
            </a:r>
          </a:p>
        </p:txBody>
      </p:sp>
      <p:pic>
        <p:nvPicPr>
          <p:cNvPr id="409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5502" y="3347522"/>
            <a:ext cx="5954280" cy="320973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4739" y="2006654"/>
            <a:ext cx="4000500" cy="210502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aws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89" y="5957087"/>
            <a:ext cx="1496291" cy="82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7999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4085" y="235132"/>
            <a:ext cx="10058400" cy="6531332"/>
          </a:xfrm>
          <a:prstGeom prst="rect">
            <a:avLst/>
          </a:prstGeom>
        </p:spPr>
      </p:pic>
    </p:spTree>
    <p:extLst>
      <p:ext uri="{BB962C8B-B14F-4D97-AF65-F5344CB8AC3E}">
        <p14:creationId xmlns:p14="http://schemas.microsoft.com/office/powerpoint/2010/main" val="1531604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720" y="256992"/>
            <a:ext cx="10058400" cy="5190705"/>
          </a:xfrm>
          <a:prstGeom prst="rect">
            <a:avLst/>
          </a:prstGeom>
        </p:spPr>
      </p:pic>
      <p:sp>
        <p:nvSpPr>
          <p:cNvPr id="3" name="Rectangle 2"/>
          <p:cNvSpPr/>
          <p:nvPr/>
        </p:nvSpPr>
        <p:spPr>
          <a:xfrm>
            <a:off x="487679" y="5564165"/>
            <a:ext cx="11072949" cy="1200329"/>
          </a:xfrm>
          <a:prstGeom prst="rect">
            <a:avLst/>
          </a:prstGeom>
        </p:spPr>
        <p:txBody>
          <a:bodyPr wrap="square">
            <a:spAutoFit/>
          </a:bodyPr>
          <a:lstStyle/>
          <a:p>
            <a:pPr marL="342900" indent="-342900" algn="just" fontAlgn="base">
              <a:buFont typeface="Wingdings" panose="05000000000000000000" pitchFamily="2" charset="2"/>
              <a:buChar char="Ø"/>
            </a:pPr>
            <a:r>
              <a:rPr lang="en-IN" sz="2400" dirty="0" smtClean="0"/>
              <a:t>The </a:t>
            </a:r>
            <a:r>
              <a:rPr lang="en-IN" sz="2400" dirty="0"/>
              <a:t>Primary Keys serve as the means of unique identification for table items, and secondary indexes provide query flexibility. </a:t>
            </a:r>
            <a:r>
              <a:rPr lang="en-IN" sz="2400" dirty="0" err="1"/>
              <a:t>DynamoDB</a:t>
            </a:r>
            <a:r>
              <a:rPr lang="en-IN" sz="2400" dirty="0"/>
              <a:t> streams record events by modifying the table data.</a:t>
            </a:r>
            <a:endParaRPr lang="en-IN" sz="2400" b="0" i="0" dirty="0">
              <a:solidFill>
                <a:srgbClr val="333333"/>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2705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79232" y="0"/>
            <a:ext cx="5233535" cy="6858000"/>
          </a:xfrm>
          <a:prstGeom prst="rect">
            <a:avLst/>
          </a:prstGeom>
        </p:spPr>
      </p:pic>
    </p:spTree>
    <p:extLst>
      <p:ext uri="{BB962C8B-B14F-4D97-AF65-F5344CB8AC3E}">
        <p14:creationId xmlns:p14="http://schemas.microsoft.com/office/powerpoint/2010/main" val="3290858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257" y="444137"/>
            <a:ext cx="10058400" cy="5898080"/>
          </a:xfrm>
          <a:prstGeom prst="rect">
            <a:avLst/>
          </a:prstGeom>
        </p:spPr>
      </p:pic>
    </p:spTree>
    <p:extLst>
      <p:ext uri="{BB962C8B-B14F-4D97-AF65-F5344CB8AC3E}">
        <p14:creationId xmlns:p14="http://schemas.microsoft.com/office/powerpoint/2010/main" val="2690809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0789" y="1102383"/>
            <a:ext cx="10058400" cy="4830388"/>
          </a:xfrm>
          <a:prstGeom prst="rect">
            <a:avLst/>
          </a:prstGeom>
        </p:spPr>
      </p:pic>
    </p:spTree>
    <p:extLst>
      <p:ext uri="{BB962C8B-B14F-4D97-AF65-F5344CB8AC3E}">
        <p14:creationId xmlns:p14="http://schemas.microsoft.com/office/powerpoint/2010/main" val="3018843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537" y="1058732"/>
            <a:ext cx="10058400" cy="4837751"/>
          </a:xfrm>
          <a:prstGeom prst="rect">
            <a:avLst/>
          </a:prstGeom>
        </p:spPr>
      </p:pic>
    </p:spTree>
    <p:extLst>
      <p:ext uri="{BB962C8B-B14F-4D97-AF65-F5344CB8AC3E}">
        <p14:creationId xmlns:p14="http://schemas.microsoft.com/office/powerpoint/2010/main" val="1457363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599" y="954229"/>
            <a:ext cx="10058400" cy="4837751"/>
          </a:xfrm>
          <a:prstGeom prst="rect">
            <a:avLst/>
          </a:prstGeom>
        </p:spPr>
      </p:pic>
    </p:spTree>
    <p:extLst>
      <p:ext uri="{BB962C8B-B14F-4D97-AF65-F5344CB8AC3E}">
        <p14:creationId xmlns:p14="http://schemas.microsoft.com/office/powerpoint/2010/main" val="1066091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9166" y="1102384"/>
            <a:ext cx="10058400" cy="4830388"/>
          </a:xfrm>
          <a:prstGeom prst="rect">
            <a:avLst/>
          </a:prstGeom>
        </p:spPr>
      </p:pic>
    </p:spTree>
    <p:extLst>
      <p:ext uri="{BB962C8B-B14F-4D97-AF65-F5344CB8AC3E}">
        <p14:creationId xmlns:p14="http://schemas.microsoft.com/office/powerpoint/2010/main" val="402785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5475" y="1097921"/>
            <a:ext cx="10058400" cy="4837751"/>
          </a:xfrm>
          <a:prstGeom prst="rect">
            <a:avLst/>
          </a:prstGeom>
        </p:spPr>
      </p:pic>
    </p:spTree>
    <p:extLst>
      <p:ext uri="{BB962C8B-B14F-4D97-AF65-F5344CB8AC3E}">
        <p14:creationId xmlns:p14="http://schemas.microsoft.com/office/powerpoint/2010/main" val="890128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720" y="1010943"/>
            <a:ext cx="10058400" cy="4830388"/>
          </a:xfrm>
          <a:prstGeom prst="rect">
            <a:avLst/>
          </a:prstGeom>
        </p:spPr>
      </p:pic>
    </p:spTree>
    <p:extLst>
      <p:ext uri="{BB962C8B-B14F-4D97-AF65-F5344CB8AC3E}">
        <p14:creationId xmlns:p14="http://schemas.microsoft.com/office/powerpoint/2010/main" val="475544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8431" y="572087"/>
            <a:ext cx="10893449" cy="1600438"/>
          </a:xfrm>
          <a:prstGeom prst="rect">
            <a:avLst/>
          </a:prstGeom>
          <a:noFill/>
        </p:spPr>
        <p:txBody>
          <a:bodyPr wrap="square" rtlCol="0">
            <a:spAutoFit/>
          </a:bodyPr>
          <a:lstStyle/>
          <a:p>
            <a:r>
              <a:rPr lang="en-IN" sz="3200" b="1" dirty="0" smtClean="0"/>
              <a:t>Contents</a:t>
            </a:r>
          </a:p>
          <a:p>
            <a:endParaRPr lang="en-IN" dirty="0"/>
          </a:p>
          <a:p>
            <a:pPr marL="285750" indent="-285750">
              <a:buFont typeface="Wingdings" panose="05000000000000000000" pitchFamily="2" charset="2"/>
              <a:buChar char="Ø"/>
            </a:pPr>
            <a:r>
              <a:rPr lang="en-IN" sz="2400" dirty="0" smtClean="0"/>
              <a:t>Amazon </a:t>
            </a:r>
            <a:r>
              <a:rPr lang="en-IN" sz="2400" dirty="0" err="1" smtClean="0"/>
              <a:t>DynamoDB</a:t>
            </a:r>
            <a:endParaRPr lang="en-IN" sz="2400" dirty="0"/>
          </a:p>
          <a:p>
            <a:endParaRPr lang="en-IN" sz="2400" dirty="0">
              <a:latin typeface="Arial" panose="020B0604020202020204" pitchFamily="34" charset="0"/>
              <a:cs typeface="Arial" panose="020B0604020202020204" pitchFamily="34" charset="0"/>
            </a:endParaRPr>
          </a:p>
        </p:txBody>
      </p:sp>
      <p:sp>
        <p:nvSpPr>
          <p:cNvPr id="3" name="TextBox 2"/>
          <p:cNvSpPr txBox="1"/>
          <p:nvPr/>
        </p:nvSpPr>
        <p:spPr>
          <a:xfrm>
            <a:off x="375638" y="2711134"/>
            <a:ext cx="3415558" cy="3785652"/>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Amazon S3  </a:t>
            </a:r>
          </a:p>
          <a:p>
            <a:pPr marL="285750" indent="-285750">
              <a:buFont typeface="Wingdings" panose="05000000000000000000" pitchFamily="2" charset="2"/>
              <a:buChar char="Ø"/>
            </a:pPr>
            <a:r>
              <a:rPr lang="en-IN" sz="2400" b="1" dirty="0">
                <a:solidFill>
                  <a:srgbClr val="00B0F0"/>
                </a:solidFill>
              </a:rPr>
              <a:t>Amazon Glacier</a:t>
            </a:r>
          </a:p>
          <a:p>
            <a:pPr marL="285750" indent="-285750">
              <a:buFont typeface="Wingdings" panose="05000000000000000000" pitchFamily="2" charset="2"/>
              <a:buChar char="Ø"/>
            </a:pPr>
            <a:r>
              <a:rPr lang="en-IN" sz="2400" dirty="0"/>
              <a:t>Amazon EC2</a:t>
            </a:r>
          </a:p>
          <a:p>
            <a:pPr marL="285750" indent="-285750">
              <a:buFont typeface="Wingdings" panose="05000000000000000000" pitchFamily="2" charset="2"/>
              <a:buChar char="Ø"/>
            </a:pPr>
            <a:r>
              <a:rPr lang="en-IN" sz="2400" b="1" dirty="0">
                <a:solidFill>
                  <a:srgbClr val="00B0F0"/>
                </a:solidFill>
              </a:rPr>
              <a:t>Amazon EBS</a:t>
            </a:r>
          </a:p>
          <a:p>
            <a:pPr marL="285750" indent="-285750">
              <a:buFont typeface="Wingdings" panose="05000000000000000000" pitchFamily="2" charset="2"/>
              <a:buChar char="Ø"/>
            </a:pPr>
            <a:r>
              <a:rPr lang="en-IN" sz="2400" dirty="0"/>
              <a:t>Amazon VPC</a:t>
            </a:r>
          </a:p>
          <a:p>
            <a:pPr marL="285750" indent="-285750">
              <a:buFont typeface="Wingdings" panose="05000000000000000000" pitchFamily="2" charset="2"/>
              <a:buChar char="Ø"/>
            </a:pPr>
            <a:r>
              <a:rPr lang="en-IN" sz="2400" dirty="0"/>
              <a:t>Elastic Load Balancing</a:t>
            </a:r>
          </a:p>
          <a:p>
            <a:pPr marL="285750" indent="-285750">
              <a:buFont typeface="Wingdings" panose="05000000000000000000" pitchFamily="2" charset="2"/>
              <a:buChar char="Ø"/>
            </a:pPr>
            <a:r>
              <a:rPr lang="en-IN" sz="2400" b="1" dirty="0">
                <a:solidFill>
                  <a:srgbClr val="00B0F0"/>
                </a:solidFill>
              </a:rPr>
              <a:t>Amazon </a:t>
            </a:r>
            <a:r>
              <a:rPr lang="en-IN" sz="2400" b="1" dirty="0" err="1" smtClean="0">
                <a:solidFill>
                  <a:srgbClr val="00B0F0"/>
                </a:solidFill>
              </a:rPr>
              <a:t>CloudWatch</a:t>
            </a:r>
            <a:endParaRPr lang="en-IN" sz="2400" b="1" dirty="0">
              <a:solidFill>
                <a:srgbClr val="00B0F0"/>
              </a:solidFill>
            </a:endParaRPr>
          </a:p>
          <a:p>
            <a:pPr marL="285750" indent="-285750">
              <a:buFont typeface="Wingdings" panose="05000000000000000000" pitchFamily="2" charset="2"/>
              <a:buChar char="Ø"/>
            </a:pPr>
            <a:r>
              <a:rPr lang="en-IN" sz="2400" dirty="0"/>
              <a:t>Auto Scaling</a:t>
            </a:r>
          </a:p>
          <a:p>
            <a:pPr marL="285750" indent="-285750">
              <a:buFont typeface="Wingdings" panose="05000000000000000000" pitchFamily="2" charset="2"/>
              <a:buChar char="Ø"/>
            </a:pPr>
            <a:r>
              <a:rPr lang="en-IN" sz="2400" dirty="0"/>
              <a:t>Amazon IAM</a:t>
            </a:r>
          </a:p>
          <a:p>
            <a:pPr marL="285750" indent="-285750">
              <a:buFont typeface="Wingdings" panose="05000000000000000000" pitchFamily="2" charset="2"/>
              <a:buChar char="Ø"/>
            </a:pPr>
            <a:r>
              <a:rPr lang="en-IN" sz="2400" dirty="0" smtClean="0"/>
              <a:t>Amazon RDS</a:t>
            </a:r>
            <a:endParaRPr lang="en-IN" sz="2400" dirty="0"/>
          </a:p>
        </p:txBody>
      </p:sp>
      <p:sp>
        <p:nvSpPr>
          <p:cNvPr id="4" name="TextBox 3"/>
          <p:cNvSpPr txBox="1"/>
          <p:nvPr/>
        </p:nvSpPr>
        <p:spPr>
          <a:xfrm>
            <a:off x="3572583" y="2711134"/>
            <a:ext cx="3553097" cy="3046988"/>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t>Amazon Redshift</a:t>
            </a:r>
          </a:p>
          <a:p>
            <a:pPr marL="342900" indent="-342900">
              <a:buFont typeface="Wingdings" panose="05000000000000000000" pitchFamily="2" charset="2"/>
              <a:buChar char="Ø"/>
            </a:pPr>
            <a:r>
              <a:rPr lang="en-IN" sz="2400" dirty="0"/>
              <a:t>Amazon </a:t>
            </a:r>
            <a:r>
              <a:rPr lang="en-IN" sz="2400" dirty="0" err="1" smtClean="0"/>
              <a:t>DynamoDB</a:t>
            </a:r>
            <a:endParaRPr lang="en-IN" sz="2400" dirty="0"/>
          </a:p>
          <a:p>
            <a:pPr marL="342900" indent="-342900">
              <a:buFont typeface="Wingdings" panose="05000000000000000000" pitchFamily="2" charset="2"/>
              <a:buChar char="Ø"/>
            </a:pPr>
            <a:r>
              <a:rPr lang="en-IN" sz="2400" b="1" dirty="0">
                <a:solidFill>
                  <a:srgbClr val="00B0F0"/>
                </a:solidFill>
              </a:rPr>
              <a:t>Amazon SQS</a:t>
            </a:r>
          </a:p>
          <a:p>
            <a:pPr marL="342900" indent="-342900">
              <a:buFont typeface="Wingdings" panose="05000000000000000000" pitchFamily="2" charset="2"/>
              <a:buChar char="Ø"/>
            </a:pPr>
            <a:r>
              <a:rPr lang="en-IN" sz="2400" b="1" dirty="0">
                <a:solidFill>
                  <a:srgbClr val="00B0F0"/>
                </a:solidFill>
              </a:rPr>
              <a:t>Amazon SWF</a:t>
            </a:r>
          </a:p>
          <a:p>
            <a:pPr marL="342900" indent="-342900">
              <a:buFont typeface="Wingdings" panose="05000000000000000000" pitchFamily="2" charset="2"/>
              <a:buChar char="Ø"/>
            </a:pPr>
            <a:r>
              <a:rPr lang="en-IN" sz="2400" b="1" dirty="0">
                <a:solidFill>
                  <a:srgbClr val="00B0F0"/>
                </a:solidFill>
              </a:rPr>
              <a:t>Amazon SNS</a:t>
            </a:r>
          </a:p>
          <a:p>
            <a:pPr marL="342900" indent="-342900">
              <a:buFont typeface="Wingdings" panose="05000000000000000000" pitchFamily="2" charset="2"/>
              <a:buChar char="Ø"/>
            </a:pPr>
            <a:r>
              <a:rPr lang="en-IN" sz="2400" dirty="0"/>
              <a:t>Amazon Route53</a:t>
            </a:r>
          </a:p>
          <a:p>
            <a:pPr marL="342900" indent="-342900">
              <a:buFont typeface="Wingdings" panose="05000000000000000000" pitchFamily="2" charset="2"/>
              <a:buChar char="Ø"/>
            </a:pPr>
            <a:r>
              <a:rPr lang="en-IN" sz="2400" b="1" dirty="0">
                <a:solidFill>
                  <a:srgbClr val="00B0F0"/>
                </a:solidFill>
              </a:rPr>
              <a:t>Amazon </a:t>
            </a:r>
            <a:r>
              <a:rPr lang="en-IN" sz="2400" b="1" dirty="0" err="1">
                <a:solidFill>
                  <a:srgbClr val="00B0F0"/>
                </a:solidFill>
              </a:rPr>
              <a:t>ElasticCache</a:t>
            </a:r>
            <a:endParaRPr lang="en-IN" sz="2400" b="1" dirty="0">
              <a:solidFill>
                <a:srgbClr val="00B0F0"/>
              </a:solidFill>
            </a:endParaRPr>
          </a:p>
          <a:p>
            <a:endParaRPr lang="en-IN" sz="2400" dirty="0"/>
          </a:p>
        </p:txBody>
      </p:sp>
      <p:sp>
        <p:nvSpPr>
          <p:cNvPr id="5" name="TextBox 4"/>
          <p:cNvSpPr txBox="1"/>
          <p:nvPr/>
        </p:nvSpPr>
        <p:spPr>
          <a:xfrm>
            <a:off x="375638" y="2163553"/>
            <a:ext cx="7856929" cy="461665"/>
          </a:xfrm>
          <a:prstGeom prst="rect">
            <a:avLst/>
          </a:prstGeom>
          <a:noFill/>
        </p:spPr>
        <p:txBody>
          <a:bodyPr wrap="square" rtlCol="0">
            <a:spAutoFit/>
          </a:bodyPr>
          <a:lstStyle/>
          <a:p>
            <a:r>
              <a:rPr lang="en-IN" sz="2400" b="1" dirty="0" smtClean="0"/>
              <a:t>Services for AWS Solution Architect Associate Exam</a:t>
            </a:r>
            <a:endParaRPr lang="en-IN" sz="2400" b="1" dirty="0"/>
          </a:p>
        </p:txBody>
      </p:sp>
      <p:sp>
        <p:nvSpPr>
          <p:cNvPr id="6" name="TextBox 5"/>
          <p:cNvSpPr txBox="1"/>
          <p:nvPr/>
        </p:nvSpPr>
        <p:spPr>
          <a:xfrm>
            <a:off x="7011668" y="941751"/>
            <a:ext cx="3221002" cy="461665"/>
          </a:xfrm>
          <a:prstGeom prst="rect">
            <a:avLst/>
          </a:prstGeom>
          <a:noFill/>
        </p:spPr>
        <p:txBody>
          <a:bodyPr wrap="square" rtlCol="0">
            <a:spAutoFit/>
          </a:bodyPr>
          <a:lstStyle/>
          <a:p>
            <a:r>
              <a:rPr lang="en-IN" sz="2400" b="1" dirty="0" smtClean="0"/>
              <a:t>AWS White Papers</a:t>
            </a:r>
            <a:endParaRPr lang="en-IN" sz="2400" b="1" dirty="0"/>
          </a:p>
        </p:txBody>
      </p:sp>
      <p:sp>
        <p:nvSpPr>
          <p:cNvPr id="7" name="TextBox 6"/>
          <p:cNvSpPr txBox="1"/>
          <p:nvPr/>
        </p:nvSpPr>
        <p:spPr>
          <a:xfrm>
            <a:off x="6988141" y="1556972"/>
            <a:ext cx="5066320" cy="3046988"/>
          </a:xfrm>
          <a:prstGeom prst="rect">
            <a:avLst/>
          </a:prstGeom>
          <a:noFill/>
        </p:spPr>
        <p:txBody>
          <a:bodyPr wrap="square" rtlCol="0">
            <a:spAutoFit/>
          </a:bodyPr>
          <a:lstStyle/>
          <a:p>
            <a:pPr marL="342900" indent="-342900">
              <a:buFont typeface="Wingdings" panose="05000000000000000000" pitchFamily="2" charset="2"/>
              <a:buChar char="Ø"/>
            </a:pPr>
            <a:r>
              <a:rPr lang="en-IN" sz="2400" b="1" dirty="0" smtClean="0">
                <a:solidFill>
                  <a:srgbClr val="00B0F0"/>
                </a:solidFill>
              </a:rPr>
              <a:t>Well-Architected </a:t>
            </a:r>
            <a:r>
              <a:rPr lang="en-IN" sz="2400" b="1" dirty="0">
                <a:solidFill>
                  <a:srgbClr val="00B0F0"/>
                </a:solidFill>
              </a:rPr>
              <a:t>Framework</a:t>
            </a:r>
          </a:p>
          <a:p>
            <a:pPr marL="342900" indent="-342900">
              <a:buFont typeface="Wingdings" panose="05000000000000000000" pitchFamily="2" charset="2"/>
              <a:buChar char="Ø"/>
            </a:pPr>
            <a:r>
              <a:rPr lang="en-IN" sz="2400" b="1" dirty="0" smtClean="0"/>
              <a:t>Cost Optimization Pillar</a:t>
            </a:r>
            <a:endParaRPr lang="en-IN" sz="2400" b="1" dirty="0"/>
          </a:p>
          <a:p>
            <a:pPr marL="342900" indent="-342900">
              <a:buFont typeface="Wingdings" panose="05000000000000000000" pitchFamily="2" charset="2"/>
              <a:buChar char="Ø"/>
            </a:pPr>
            <a:r>
              <a:rPr lang="en-IN" sz="2400" b="1" dirty="0" smtClean="0">
                <a:solidFill>
                  <a:srgbClr val="00B0F0"/>
                </a:solidFill>
              </a:rPr>
              <a:t>Operational Excellence Pillar</a:t>
            </a:r>
            <a:endParaRPr lang="en-IN" sz="2400" b="1" dirty="0">
              <a:solidFill>
                <a:srgbClr val="00B0F0"/>
              </a:solidFill>
            </a:endParaRPr>
          </a:p>
          <a:p>
            <a:pPr marL="342900" indent="-342900">
              <a:buFont typeface="Wingdings" panose="05000000000000000000" pitchFamily="2" charset="2"/>
              <a:buChar char="Ø"/>
            </a:pPr>
            <a:r>
              <a:rPr lang="en-IN" sz="2400" b="1" dirty="0" smtClean="0">
                <a:solidFill>
                  <a:srgbClr val="00B0F0"/>
                </a:solidFill>
              </a:rPr>
              <a:t>Performance Efficiency Pillar</a:t>
            </a:r>
            <a:endParaRPr lang="en-IN" sz="2400" b="1" dirty="0">
              <a:solidFill>
                <a:srgbClr val="00B0F0"/>
              </a:solidFill>
            </a:endParaRPr>
          </a:p>
          <a:p>
            <a:pPr marL="342900" indent="-342900">
              <a:buFont typeface="Wingdings" panose="05000000000000000000" pitchFamily="2" charset="2"/>
              <a:buChar char="Ø"/>
            </a:pPr>
            <a:r>
              <a:rPr lang="en-IN" sz="2400" b="1" dirty="0">
                <a:solidFill>
                  <a:srgbClr val="00B0F0"/>
                </a:solidFill>
              </a:rPr>
              <a:t>Reliability Pillar</a:t>
            </a:r>
          </a:p>
          <a:p>
            <a:pPr marL="342900" indent="-342900">
              <a:buFont typeface="Wingdings" panose="05000000000000000000" pitchFamily="2" charset="2"/>
              <a:buChar char="Ø"/>
            </a:pPr>
            <a:r>
              <a:rPr lang="en-IN" sz="2400" b="1" dirty="0" smtClean="0">
                <a:solidFill>
                  <a:srgbClr val="00B0F0"/>
                </a:solidFill>
              </a:rPr>
              <a:t>Security Pillar</a:t>
            </a:r>
          </a:p>
          <a:p>
            <a:pPr marL="342900" indent="-342900">
              <a:buFont typeface="Wingdings" panose="05000000000000000000" pitchFamily="2" charset="2"/>
              <a:buChar char="Ø"/>
            </a:pPr>
            <a:r>
              <a:rPr lang="en-IN" sz="2400" b="1" dirty="0" smtClean="0">
                <a:solidFill>
                  <a:srgbClr val="00B0F0"/>
                </a:solidFill>
              </a:rPr>
              <a:t>Cloud Best Practices</a:t>
            </a:r>
            <a:endParaRPr lang="en-IN" sz="2400" b="1" dirty="0">
              <a:solidFill>
                <a:srgbClr val="00B0F0"/>
              </a:solidFill>
            </a:endParaRPr>
          </a:p>
          <a:p>
            <a:endParaRPr lang="en-IN" sz="2400" dirty="0"/>
          </a:p>
        </p:txBody>
      </p:sp>
    </p:spTree>
    <p:extLst>
      <p:ext uri="{BB962C8B-B14F-4D97-AF65-F5344CB8AC3E}">
        <p14:creationId xmlns:p14="http://schemas.microsoft.com/office/powerpoint/2010/main" val="1141456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8920" y="1427550"/>
            <a:ext cx="3699926" cy="4161897"/>
          </a:xfrm>
          <a:prstGeom prst="rect">
            <a:avLst/>
          </a:prstGeom>
        </p:spPr>
      </p:pic>
      <p:pic>
        <p:nvPicPr>
          <p:cNvPr id="3" name="Picture 2"/>
          <p:cNvPicPr>
            <a:picLocks noChangeAspect="1"/>
          </p:cNvPicPr>
          <p:nvPr/>
        </p:nvPicPr>
        <p:blipFill>
          <a:blip r:embed="rId3"/>
          <a:stretch>
            <a:fillRect/>
          </a:stretch>
        </p:blipFill>
        <p:spPr>
          <a:xfrm>
            <a:off x="723627" y="339634"/>
            <a:ext cx="2867025" cy="914400"/>
          </a:xfrm>
          <a:prstGeom prst="rect">
            <a:avLst/>
          </a:prstGeom>
        </p:spPr>
      </p:pic>
      <p:sp>
        <p:nvSpPr>
          <p:cNvPr id="4" name="Rectangle 3"/>
          <p:cNvSpPr/>
          <p:nvPr/>
        </p:nvSpPr>
        <p:spPr>
          <a:xfrm>
            <a:off x="3590652" y="4389119"/>
            <a:ext cx="8192045" cy="1200329"/>
          </a:xfrm>
          <a:prstGeom prst="rect">
            <a:avLst/>
          </a:prstGeom>
        </p:spPr>
        <p:txBody>
          <a:bodyPr wrap="square">
            <a:spAutoFit/>
          </a:bodyPr>
          <a:lstStyle/>
          <a:p>
            <a:pPr algn="just"/>
            <a:r>
              <a:rPr lang="en-IN" dirty="0">
                <a:solidFill>
                  <a:srgbClr val="444444"/>
                </a:solidFill>
                <a:latin typeface="Georgia" panose="02040502050405020303" pitchFamily="18" charset="0"/>
              </a:rPr>
              <a:t>AWS </a:t>
            </a:r>
            <a:r>
              <a:rPr lang="en-IN" dirty="0" err="1">
                <a:solidFill>
                  <a:srgbClr val="444444"/>
                </a:solidFill>
                <a:latin typeface="Georgia" panose="02040502050405020303" pitchFamily="18" charset="0"/>
              </a:rPr>
              <a:t>DynamoDB</a:t>
            </a:r>
            <a:r>
              <a:rPr lang="en-IN" dirty="0">
                <a:solidFill>
                  <a:srgbClr val="444444"/>
                </a:solidFill>
                <a:latin typeface="Georgia" panose="02040502050405020303" pitchFamily="18" charset="0"/>
              </a:rPr>
              <a:t> continuously backs up the data for the safety purpose and automatically scales the throughput up or down. </a:t>
            </a:r>
            <a:r>
              <a:rPr lang="en-IN" dirty="0" err="1">
                <a:solidFill>
                  <a:srgbClr val="444444"/>
                </a:solidFill>
                <a:latin typeface="Georgia" panose="02040502050405020303" pitchFamily="18" charset="0"/>
              </a:rPr>
              <a:t>DynamoDB</a:t>
            </a:r>
            <a:r>
              <a:rPr lang="en-IN" dirty="0">
                <a:solidFill>
                  <a:srgbClr val="444444"/>
                </a:solidFill>
                <a:latin typeface="Georgia" panose="02040502050405020303" pitchFamily="18" charset="0"/>
              </a:rPr>
              <a:t> replicates the table which helps to access data by the globally distributed application very quickly.</a:t>
            </a:r>
            <a:endParaRPr lang="en-IN" dirty="0"/>
          </a:p>
        </p:txBody>
      </p:sp>
      <p:sp>
        <p:nvSpPr>
          <p:cNvPr id="5" name="Rectangle 4"/>
          <p:cNvSpPr/>
          <p:nvPr/>
        </p:nvSpPr>
        <p:spPr>
          <a:xfrm>
            <a:off x="3590652" y="3015274"/>
            <a:ext cx="8192045" cy="1200329"/>
          </a:xfrm>
          <a:prstGeom prst="rect">
            <a:avLst/>
          </a:prstGeom>
        </p:spPr>
        <p:txBody>
          <a:bodyPr wrap="square">
            <a:spAutoFit/>
          </a:bodyPr>
          <a:lstStyle/>
          <a:p>
            <a:pPr algn="just"/>
            <a:r>
              <a:rPr lang="en-IN" dirty="0">
                <a:solidFill>
                  <a:srgbClr val="444444"/>
                </a:solidFill>
                <a:latin typeface="Georgia" panose="02040502050405020303" pitchFamily="18" charset="0"/>
              </a:rPr>
              <a:t>The data stored in the Amazon </a:t>
            </a:r>
            <a:r>
              <a:rPr lang="en-IN" dirty="0" err="1">
                <a:solidFill>
                  <a:srgbClr val="444444"/>
                </a:solidFill>
                <a:latin typeface="Georgia" panose="02040502050405020303" pitchFamily="18" charset="0"/>
              </a:rPr>
              <a:t>DynamoDB</a:t>
            </a:r>
            <a:r>
              <a:rPr lang="en-IN" dirty="0">
                <a:solidFill>
                  <a:srgbClr val="444444"/>
                </a:solidFill>
                <a:latin typeface="Georgia" panose="02040502050405020303" pitchFamily="18" charset="0"/>
              </a:rPr>
              <a:t> is secured with encryption and provides reliability with service level agreement. Amazon Management tools are also provided to monitor the tables, integrated monitoring tools, and support for private connections over VPN.</a:t>
            </a:r>
            <a:endParaRPr lang="en-IN" dirty="0"/>
          </a:p>
        </p:txBody>
      </p:sp>
      <p:sp>
        <p:nvSpPr>
          <p:cNvPr id="6" name="Rectangle 5"/>
          <p:cNvSpPr/>
          <p:nvPr/>
        </p:nvSpPr>
        <p:spPr>
          <a:xfrm>
            <a:off x="3590652" y="1641429"/>
            <a:ext cx="8192045" cy="1200329"/>
          </a:xfrm>
          <a:prstGeom prst="rect">
            <a:avLst/>
          </a:prstGeom>
        </p:spPr>
        <p:txBody>
          <a:bodyPr wrap="square">
            <a:spAutoFit/>
          </a:bodyPr>
          <a:lstStyle/>
          <a:p>
            <a:pPr algn="just"/>
            <a:r>
              <a:rPr lang="en-IN" dirty="0">
                <a:solidFill>
                  <a:srgbClr val="444444"/>
                </a:solidFill>
                <a:latin typeface="Georgia" panose="02040502050405020303" pitchFamily="18" charset="0"/>
              </a:rPr>
              <a:t>Amazon </a:t>
            </a:r>
            <a:r>
              <a:rPr lang="en-IN" dirty="0" err="1">
                <a:solidFill>
                  <a:srgbClr val="444444"/>
                </a:solidFill>
                <a:latin typeface="Georgia" panose="02040502050405020303" pitchFamily="18" charset="0"/>
              </a:rPr>
              <a:t>DynamoDB</a:t>
            </a:r>
            <a:r>
              <a:rPr lang="en-IN" dirty="0">
                <a:solidFill>
                  <a:srgbClr val="444444"/>
                </a:solidFill>
                <a:latin typeface="Georgia" panose="02040502050405020303" pitchFamily="18" charset="0"/>
              </a:rPr>
              <a:t> delivers the consistent and quick response at any scale. The apps are also built with virtually unlimited throughput and storage. A feature of in-memory cache is provided to reduce response time from millisecond to microsecond, without any app changes.</a:t>
            </a:r>
            <a:endParaRPr lang="en-IN" dirty="0"/>
          </a:p>
        </p:txBody>
      </p:sp>
      <p:pic>
        <p:nvPicPr>
          <p:cNvPr id="1026" name="Picture 2" descr="https://d2h0cx97tjks2p.cloudfront.net/blogs/wp-content/uploads/sites/2/2018/08/databas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0674" y="5338674"/>
            <a:ext cx="1972914" cy="1399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190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8194" y="134877"/>
            <a:ext cx="11834949" cy="6617196"/>
          </a:xfrm>
          <a:prstGeom prst="rect">
            <a:avLst/>
          </a:prstGeom>
        </p:spPr>
        <p:txBody>
          <a:bodyPr wrap="square">
            <a:spAutoFit/>
          </a:bodyPr>
          <a:lstStyle/>
          <a:p>
            <a:pPr algn="just" fontAlgn="base"/>
            <a:r>
              <a:rPr lang="en-IN" sz="3200" b="1" dirty="0">
                <a:solidFill>
                  <a:srgbClr val="444444"/>
                </a:solidFill>
                <a:latin typeface="Arial" panose="020B0604020202020204" pitchFamily="34" charset="0"/>
                <a:cs typeface="Arial" panose="020B0604020202020204" pitchFamily="34" charset="0"/>
              </a:rPr>
              <a:t>Uses of Amazon </a:t>
            </a:r>
            <a:r>
              <a:rPr lang="en-IN" sz="3200" b="1" dirty="0" err="1" smtClean="0">
                <a:solidFill>
                  <a:srgbClr val="444444"/>
                </a:solidFill>
                <a:latin typeface="Arial" panose="020B0604020202020204" pitchFamily="34" charset="0"/>
                <a:cs typeface="Arial" panose="020B0604020202020204" pitchFamily="34" charset="0"/>
              </a:rPr>
              <a:t>DynamoDB</a:t>
            </a:r>
            <a:endParaRPr lang="en-IN" sz="3200" b="1" dirty="0" smtClean="0">
              <a:solidFill>
                <a:srgbClr val="444444"/>
              </a:solidFill>
              <a:latin typeface="Arial" panose="020B0604020202020204" pitchFamily="34" charset="0"/>
              <a:cs typeface="Arial" panose="020B0604020202020204" pitchFamily="34" charset="0"/>
            </a:endParaRPr>
          </a:p>
          <a:p>
            <a:pPr algn="just" fontAlgn="base"/>
            <a:endParaRPr lang="en-IN" sz="3200" b="1" dirty="0">
              <a:solidFill>
                <a:srgbClr val="444444"/>
              </a:solidFill>
              <a:latin typeface="Arial" panose="020B0604020202020204" pitchFamily="34" charset="0"/>
              <a:cs typeface="Arial" panose="020B0604020202020204" pitchFamily="34" charset="0"/>
            </a:endParaRPr>
          </a:p>
          <a:p>
            <a:pPr marL="285750" indent="-285750" algn="just" fontAlgn="base">
              <a:buFont typeface="Wingdings" panose="05000000000000000000" pitchFamily="2" charset="2"/>
              <a:buChar char="Ø"/>
            </a:pPr>
            <a:r>
              <a:rPr lang="en-IN" sz="2400" dirty="0">
                <a:solidFill>
                  <a:srgbClr val="444444"/>
                </a:solidFill>
                <a:latin typeface="Arial" panose="020B0604020202020204" pitchFamily="34" charset="0"/>
                <a:cs typeface="Arial" panose="020B0604020202020204" pitchFamily="34" charset="0"/>
              </a:rPr>
              <a:t>Used to build powerful web applications that </a:t>
            </a:r>
            <a:r>
              <a:rPr lang="en-IN" sz="2400" b="1" dirty="0">
                <a:solidFill>
                  <a:srgbClr val="444444"/>
                </a:solidFill>
                <a:latin typeface="Arial" panose="020B0604020202020204" pitchFamily="34" charset="0"/>
                <a:cs typeface="Arial" panose="020B0604020202020204" pitchFamily="34" charset="0"/>
              </a:rPr>
              <a:t>automatically scales up and down</a:t>
            </a:r>
            <a:r>
              <a:rPr lang="en-IN" sz="2400" dirty="0">
                <a:solidFill>
                  <a:srgbClr val="444444"/>
                </a:solidFill>
                <a:latin typeface="Arial" panose="020B0604020202020204" pitchFamily="34" charset="0"/>
                <a:cs typeface="Arial" panose="020B0604020202020204" pitchFamily="34" charset="0"/>
              </a:rPr>
              <a:t>. AWS </a:t>
            </a:r>
            <a:r>
              <a:rPr lang="en-IN" sz="2400" dirty="0" err="1">
                <a:solidFill>
                  <a:srgbClr val="444444"/>
                </a:solidFill>
                <a:latin typeface="Arial" panose="020B0604020202020204" pitchFamily="34" charset="0"/>
                <a:cs typeface="Arial" panose="020B0604020202020204" pitchFamily="34" charset="0"/>
              </a:rPr>
              <a:t>DynamoDB</a:t>
            </a:r>
            <a:r>
              <a:rPr lang="en-IN" sz="2400" dirty="0">
                <a:solidFill>
                  <a:srgbClr val="444444"/>
                </a:solidFill>
                <a:latin typeface="Arial" panose="020B0604020202020204" pitchFamily="34" charset="0"/>
                <a:cs typeface="Arial" panose="020B0604020202020204" pitchFamily="34" charset="0"/>
              </a:rPr>
              <a:t> also reduces the workload to maintain servers</a:t>
            </a:r>
            <a:r>
              <a:rPr lang="en-IN" sz="2400" dirty="0" smtClean="0">
                <a:solidFill>
                  <a:srgbClr val="444444"/>
                </a:solidFill>
                <a:latin typeface="Arial" panose="020B0604020202020204" pitchFamily="34" charset="0"/>
                <a:cs typeface="Arial" panose="020B0604020202020204" pitchFamily="34" charset="0"/>
              </a:rPr>
              <a:t>.</a:t>
            </a:r>
          </a:p>
          <a:p>
            <a:pPr marL="285750" indent="-285750" algn="just" fontAlgn="base">
              <a:buFont typeface="Wingdings" panose="05000000000000000000" pitchFamily="2" charset="2"/>
              <a:buChar char="Ø"/>
            </a:pPr>
            <a:endParaRPr lang="en-IN" sz="2400" dirty="0">
              <a:solidFill>
                <a:srgbClr val="444444"/>
              </a:solidFill>
              <a:latin typeface="Arial" panose="020B0604020202020204" pitchFamily="34" charset="0"/>
              <a:cs typeface="Arial" panose="020B0604020202020204" pitchFamily="34" charset="0"/>
            </a:endParaRPr>
          </a:p>
          <a:p>
            <a:pPr marL="285750" indent="-285750" algn="just" fontAlgn="base">
              <a:buFont typeface="Wingdings" panose="05000000000000000000" pitchFamily="2" charset="2"/>
              <a:buChar char="Ø"/>
            </a:pPr>
            <a:r>
              <a:rPr lang="en-IN" sz="2400" dirty="0">
                <a:solidFill>
                  <a:srgbClr val="444444"/>
                </a:solidFill>
                <a:latin typeface="Arial" panose="020B0604020202020204" pitchFamily="34" charset="0"/>
                <a:cs typeface="Arial" panose="020B0604020202020204" pitchFamily="34" charset="0"/>
              </a:rPr>
              <a:t>Amazon </a:t>
            </a:r>
            <a:r>
              <a:rPr lang="en-IN" sz="2400" dirty="0" err="1">
                <a:solidFill>
                  <a:srgbClr val="444444"/>
                </a:solidFill>
                <a:latin typeface="Arial" panose="020B0604020202020204" pitchFamily="34" charset="0"/>
                <a:cs typeface="Arial" panose="020B0604020202020204" pitchFamily="34" charset="0"/>
              </a:rPr>
              <a:t>DynamoDB</a:t>
            </a:r>
            <a:r>
              <a:rPr lang="en-IN" sz="2400" dirty="0">
                <a:solidFill>
                  <a:srgbClr val="444444"/>
                </a:solidFill>
                <a:latin typeface="Arial" panose="020B0604020202020204" pitchFamily="34" charset="0"/>
                <a:cs typeface="Arial" panose="020B0604020202020204" pitchFamily="34" charset="0"/>
              </a:rPr>
              <a:t> is used to build the </a:t>
            </a:r>
            <a:r>
              <a:rPr lang="en-IN" sz="2400" b="1" dirty="0">
                <a:solidFill>
                  <a:srgbClr val="444444"/>
                </a:solidFill>
                <a:latin typeface="Arial" panose="020B0604020202020204" pitchFamily="34" charset="0"/>
                <a:cs typeface="Arial" panose="020B0604020202020204" pitchFamily="34" charset="0"/>
              </a:rPr>
              <a:t>mobile app which is personalized for the smooth experience</a:t>
            </a:r>
            <a:r>
              <a:rPr lang="en-IN" sz="2400" dirty="0">
                <a:solidFill>
                  <a:srgbClr val="444444"/>
                </a:solidFill>
                <a:latin typeface="Arial" panose="020B0604020202020204" pitchFamily="34" charset="0"/>
                <a:cs typeface="Arial" panose="020B0604020202020204" pitchFamily="34" charset="0"/>
              </a:rPr>
              <a:t>. It focuses on the operational tasks so that the user can focus on different applications</a:t>
            </a:r>
            <a:r>
              <a:rPr lang="en-IN" sz="2400" dirty="0" smtClean="0">
                <a:solidFill>
                  <a:srgbClr val="444444"/>
                </a:solidFill>
                <a:latin typeface="Arial" panose="020B0604020202020204" pitchFamily="34" charset="0"/>
                <a:cs typeface="Arial" panose="020B0604020202020204" pitchFamily="34" charset="0"/>
              </a:rPr>
              <a:t>.</a:t>
            </a:r>
          </a:p>
          <a:p>
            <a:pPr marL="285750" indent="-285750" algn="just" fontAlgn="base">
              <a:buFont typeface="Wingdings" panose="05000000000000000000" pitchFamily="2" charset="2"/>
              <a:buChar char="Ø"/>
            </a:pPr>
            <a:endParaRPr lang="en-IN" sz="2400" dirty="0">
              <a:solidFill>
                <a:srgbClr val="444444"/>
              </a:solidFill>
              <a:latin typeface="Arial" panose="020B0604020202020204" pitchFamily="34" charset="0"/>
              <a:cs typeface="Arial" panose="020B0604020202020204" pitchFamily="34" charset="0"/>
            </a:endParaRPr>
          </a:p>
          <a:p>
            <a:pPr marL="285750" indent="-285750" algn="just" fontAlgn="base">
              <a:buFont typeface="Wingdings" panose="05000000000000000000" pitchFamily="2" charset="2"/>
              <a:buChar char="Ø"/>
            </a:pPr>
            <a:r>
              <a:rPr lang="en-IN" sz="2400" dirty="0">
                <a:solidFill>
                  <a:srgbClr val="444444"/>
                </a:solidFill>
                <a:latin typeface="Arial" panose="020B0604020202020204" pitchFamily="34" charset="0"/>
                <a:cs typeface="Arial" panose="020B0604020202020204" pitchFamily="34" charset="0"/>
              </a:rPr>
              <a:t>Devices can connect to the </a:t>
            </a:r>
            <a:r>
              <a:rPr lang="en-IN" sz="2400" b="1" dirty="0">
                <a:solidFill>
                  <a:srgbClr val="444444"/>
                </a:solidFill>
                <a:latin typeface="Arial" panose="020B0604020202020204" pitchFamily="34" charset="0"/>
                <a:cs typeface="Arial" panose="020B0604020202020204" pitchFamily="34" charset="0"/>
              </a:rPr>
              <a:t>high-velocity, high-volume Internet of things data</a:t>
            </a:r>
            <a:r>
              <a:rPr lang="en-IN" sz="2400" dirty="0">
                <a:solidFill>
                  <a:srgbClr val="444444"/>
                </a:solidFill>
                <a:latin typeface="Arial" panose="020B0604020202020204" pitchFamily="34" charset="0"/>
                <a:cs typeface="Arial" panose="020B0604020202020204" pitchFamily="34" charset="0"/>
              </a:rPr>
              <a:t> in Dynamo DB to Amazon Redshift and Amazon </a:t>
            </a:r>
            <a:r>
              <a:rPr lang="en-IN" sz="2400" dirty="0" err="1">
                <a:solidFill>
                  <a:srgbClr val="444444"/>
                </a:solidFill>
                <a:latin typeface="Arial" panose="020B0604020202020204" pitchFamily="34" charset="0"/>
                <a:cs typeface="Arial" panose="020B0604020202020204" pitchFamily="34" charset="0"/>
              </a:rPr>
              <a:t>Quicksight</a:t>
            </a:r>
            <a:r>
              <a:rPr lang="en-IN" sz="2400" dirty="0" smtClean="0">
                <a:solidFill>
                  <a:srgbClr val="444444"/>
                </a:solidFill>
                <a:latin typeface="Arial" panose="020B0604020202020204" pitchFamily="34" charset="0"/>
                <a:cs typeface="Arial" panose="020B0604020202020204" pitchFamily="34" charset="0"/>
              </a:rPr>
              <a:t>.</a:t>
            </a:r>
          </a:p>
          <a:p>
            <a:pPr marL="285750" indent="-285750" algn="just" fontAlgn="base">
              <a:buFont typeface="Wingdings" panose="05000000000000000000" pitchFamily="2" charset="2"/>
              <a:buChar char="Ø"/>
            </a:pPr>
            <a:endParaRPr lang="en-IN" sz="2400" dirty="0">
              <a:solidFill>
                <a:srgbClr val="444444"/>
              </a:solidFill>
              <a:latin typeface="Arial" panose="020B0604020202020204" pitchFamily="34" charset="0"/>
              <a:cs typeface="Arial" panose="020B0604020202020204" pitchFamily="34" charset="0"/>
            </a:endParaRPr>
          </a:p>
          <a:p>
            <a:pPr marL="285750" indent="-285750" algn="just" fontAlgn="base">
              <a:buFont typeface="Wingdings" panose="05000000000000000000" pitchFamily="2" charset="2"/>
              <a:buChar char="Ø"/>
            </a:pPr>
            <a:r>
              <a:rPr lang="en-IN" sz="2400" dirty="0">
                <a:solidFill>
                  <a:srgbClr val="444444"/>
                </a:solidFill>
                <a:latin typeface="Arial" panose="020B0604020202020204" pitchFamily="34" charset="0"/>
                <a:cs typeface="Arial" panose="020B0604020202020204" pitchFamily="34" charset="0"/>
              </a:rPr>
              <a:t>The user can create bidding platforms and recommendation engines with the </a:t>
            </a:r>
            <a:r>
              <a:rPr lang="en-IN" sz="2400" b="1" dirty="0">
                <a:solidFill>
                  <a:srgbClr val="444444"/>
                </a:solidFill>
                <a:latin typeface="Arial" panose="020B0604020202020204" pitchFamily="34" charset="0"/>
                <a:cs typeface="Arial" panose="020B0604020202020204" pitchFamily="34" charset="0"/>
              </a:rPr>
              <a:t>scalability, throughput, and availability</a:t>
            </a:r>
            <a:r>
              <a:rPr lang="en-IN" sz="2400" dirty="0">
                <a:solidFill>
                  <a:srgbClr val="444444"/>
                </a:solidFill>
                <a:latin typeface="Arial" panose="020B0604020202020204" pitchFamily="34" charset="0"/>
                <a:cs typeface="Arial" panose="020B0604020202020204" pitchFamily="34" charset="0"/>
              </a:rPr>
              <a:t> of </a:t>
            </a:r>
            <a:r>
              <a:rPr lang="en-IN" sz="2400" dirty="0" err="1">
                <a:solidFill>
                  <a:srgbClr val="444444"/>
                </a:solidFill>
                <a:latin typeface="Arial" panose="020B0604020202020204" pitchFamily="34" charset="0"/>
                <a:cs typeface="Arial" panose="020B0604020202020204" pitchFamily="34" charset="0"/>
              </a:rPr>
              <a:t>DynamoDB</a:t>
            </a:r>
            <a:r>
              <a:rPr lang="en-IN" sz="2400" dirty="0" smtClean="0">
                <a:solidFill>
                  <a:srgbClr val="444444"/>
                </a:solidFill>
                <a:latin typeface="Arial" panose="020B0604020202020204" pitchFamily="34" charset="0"/>
                <a:cs typeface="Arial" panose="020B0604020202020204" pitchFamily="34" charset="0"/>
              </a:rPr>
              <a:t>.</a:t>
            </a:r>
          </a:p>
          <a:p>
            <a:pPr marL="285750" indent="-285750" algn="just" fontAlgn="base">
              <a:buFont typeface="Wingdings" panose="05000000000000000000" pitchFamily="2" charset="2"/>
              <a:buChar char="Ø"/>
            </a:pPr>
            <a:endParaRPr lang="en-IN" sz="2400" dirty="0">
              <a:solidFill>
                <a:srgbClr val="444444"/>
              </a:solidFill>
              <a:latin typeface="Arial" panose="020B0604020202020204" pitchFamily="34" charset="0"/>
              <a:cs typeface="Arial" panose="020B0604020202020204" pitchFamily="34" charset="0"/>
            </a:endParaRPr>
          </a:p>
          <a:p>
            <a:pPr marL="285750" indent="-285750" algn="just" fontAlgn="base">
              <a:buFont typeface="Wingdings" panose="05000000000000000000" pitchFamily="2" charset="2"/>
              <a:buChar char="Ø"/>
            </a:pPr>
            <a:r>
              <a:rPr lang="en-IN" sz="2400" b="1" dirty="0">
                <a:solidFill>
                  <a:srgbClr val="444444"/>
                </a:solidFill>
                <a:latin typeface="Arial" panose="020B0604020202020204" pitchFamily="34" charset="0"/>
                <a:cs typeface="Arial" panose="020B0604020202020204" pitchFamily="34" charset="0"/>
              </a:rPr>
              <a:t>Flexible and reusable micro-services </a:t>
            </a:r>
            <a:r>
              <a:rPr lang="en-IN" sz="2400" dirty="0">
                <a:solidFill>
                  <a:srgbClr val="444444"/>
                </a:solidFill>
                <a:latin typeface="Arial" panose="020B0604020202020204" pitchFamily="34" charset="0"/>
                <a:cs typeface="Arial" panose="020B0604020202020204" pitchFamily="34" charset="0"/>
              </a:rPr>
              <a:t>using AWS </a:t>
            </a:r>
            <a:r>
              <a:rPr lang="en-IN" sz="2400" dirty="0" err="1">
                <a:solidFill>
                  <a:srgbClr val="444444"/>
                </a:solidFill>
                <a:latin typeface="Arial" panose="020B0604020202020204" pitchFamily="34" charset="0"/>
                <a:cs typeface="Arial" panose="020B0604020202020204" pitchFamily="34" charset="0"/>
              </a:rPr>
              <a:t>DynamoDB</a:t>
            </a:r>
            <a:r>
              <a:rPr lang="en-IN" sz="2400" dirty="0">
                <a:solidFill>
                  <a:srgbClr val="444444"/>
                </a:solidFill>
                <a:latin typeface="Arial" panose="020B0604020202020204" pitchFamily="34" charset="0"/>
                <a:cs typeface="Arial" panose="020B0604020202020204" pitchFamily="34" charset="0"/>
              </a:rPr>
              <a:t> can build and for the fast performance.</a:t>
            </a:r>
            <a:endParaRPr lang="en-IN" sz="2400" b="0" i="0" dirty="0">
              <a:solidFill>
                <a:srgbClr val="444444"/>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7777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7622" y="0"/>
            <a:ext cx="7707085"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White Papers: Cost Optimization Pillar</a:t>
            </a:r>
            <a:endParaRPr lang="en-IN" sz="3200" b="1" dirty="0">
              <a:latin typeface="Arial" panose="020B0604020202020204" pitchFamily="34" charset="0"/>
              <a:cs typeface="Arial" panose="020B0604020202020204" pitchFamily="34" charset="0"/>
            </a:endParaRPr>
          </a:p>
        </p:txBody>
      </p:sp>
      <p:sp>
        <p:nvSpPr>
          <p:cNvPr id="3" name="Rectangle 2"/>
          <p:cNvSpPr/>
          <p:nvPr/>
        </p:nvSpPr>
        <p:spPr>
          <a:xfrm>
            <a:off x="618309" y="1114923"/>
            <a:ext cx="9662160" cy="2677656"/>
          </a:xfrm>
          <a:prstGeom prst="rect">
            <a:avLst/>
          </a:prstGeom>
        </p:spPr>
        <p:txBody>
          <a:bodyPr wrap="square">
            <a:spAutoFit/>
          </a:bodyPr>
          <a:lstStyle/>
          <a:p>
            <a:r>
              <a:rPr lang="en-IN" sz="2400" dirty="0" smtClean="0">
                <a:solidFill>
                  <a:srgbClr val="000000"/>
                </a:solidFill>
                <a:latin typeface="Arial" panose="020B0604020202020204" pitchFamily="34" charset="0"/>
                <a:cs typeface="Arial" panose="020B0604020202020204" pitchFamily="34" charset="0"/>
              </a:rPr>
              <a:t>AWS Well Architected </a:t>
            </a:r>
            <a:r>
              <a:rPr lang="en-IN" sz="2400" dirty="0">
                <a:solidFill>
                  <a:srgbClr val="000000"/>
                </a:solidFill>
                <a:latin typeface="Arial" panose="020B0604020202020204" pitchFamily="34" charset="0"/>
                <a:cs typeface="Arial" panose="020B0604020202020204" pitchFamily="34" charset="0"/>
              </a:rPr>
              <a:t>framework is based on five pillars</a:t>
            </a:r>
            <a:r>
              <a:rPr lang="en-IN" sz="2400" dirty="0" smtClean="0">
                <a:solidFill>
                  <a:srgbClr val="000000"/>
                </a:solidFill>
                <a:latin typeface="Arial" panose="020B0604020202020204" pitchFamily="34" charset="0"/>
                <a:cs typeface="Arial" panose="020B0604020202020204" pitchFamily="34" charset="0"/>
              </a:rPr>
              <a:t>:</a:t>
            </a:r>
          </a:p>
          <a:p>
            <a:r>
              <a:rPr lang="en-IN" sz="2400" dirty="0" smtClean="0">
                <a:solidFill>
                  <a:srgbClr val="000000"/>
                </a:solidFill>
                <a:latin typeface="Arial" panose="020B0604020202020204" pitchFamily="34" charset="0"/>
                <a:cs typeface="Arial" panose="020B0604020202020204" pitchFamily="34" charset="0"/>
              </a:rPr>
              <a:t> </a:t>
            </a:r>
            <a:endParaRPr lang="en-IN" sz="2400" dirty="0">
              <a:solidFill>
                <a:srgbClr val="0000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IN" sz="2400" dirty="0" smtClean="0">
                <a:solidFill>
                  <a:srgbClr val="000000"/>
                </a:solidFill>
                <a:latin typeface="Arial" panose="020B0604020202020204" pitchFamily="34" charset="0"/>
                <a:cs typeface="Arial" panose="020B0604020202020204" pitchFamily="34" charset="0"/>
              </a:rPr>
              <a:t>Operational </a:t>
            </a:r>
            <a:r>
              <a:rPr lang="en-IN" sz="2400" dirty="0">
                <a:solidFill>
                  <a:srgbClr val="000000"/>
                </a:solidFill>
                <a:latin typeface="Arial" panose="020B0604020202020204" pitchFamily="34" charset="0"/>
                <a:cs typeface="Arial" panose="020B0604020202020204" pitchFamily="34" charset="0"/>
              </a:rPr>
              <a:t>Excellence </a:t>
            </a:r>
          </a:p>
          <a:p>
            <a:pPr marL="342900" indent="-342900">
              <a:buFont typeface="Wingdings" panose="05000000000000000000" pitchFamily="2" charset="2"/>
              <a:buChar char="Ø"/>
            </a:pPr>
            <a:r>
              <a:rPr lang="en-IN" sz="2400" dirty="0" smtClean="0">
                <a:solidFill>
                  <a:srgbClr val="000000"/>
                </a:solidFill>
                <a:latin typeface="Arial" panose="020B0604020202020204" pitchFamily="34" charset="0"/>
                <a:cs typeface="Arial" panose="020B0604020202020204" pitchFamily="34" charset="0"/>
              </a:rPr>
              <a:t>Security </a:t>
            </a:r>
            <a:endParaRPr lang="en-IN" sz="2400" dirty="0">
              <a:solidFill>
                <a:srgbClr val="0000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IN" sz="2400" dirty="0" smtClean="0">
                <a:solidFill>
                  <a:srgbClr val="000000"/>
                </a:solidFill>
                <a:latin typeface="Arial" panose="020B0604020202020204" pitchFamily="34" charset="0"/>
                <a:cs typeface="Arial" panose="020B0604020202020204" pitchFamily="34" charset="0"/>
              </a:rPr>
              <a:t>Reliability </a:t>
            </a:r>
            <a:endParaRPr lang="en-IN" sz="2400" dirty="0">
              <a:solidFill>
                <a:srgbClr val="0000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IN" sz="2400" dirty="0" smtClean="0">
                <a:solidFill>
                  <a:srgbClr val="000000"/>
                </a:solidFill>
                <a:latin typeface="Arial" panose="020B0604020202020204" pitchFamily="34" charset="0"/>
                <a:cs typeface="Arial" panose="020B0604020202020204" pitchFamily="34" charset="0"/>
              </a:rPr>
              <a:t>Performance </a:t>
            </a:r>
            <a:r>
              <a:rPr lang="en-IN" sz="2400" dirty="0">
                <a:solidFill>
                  <a:srgbClr val="000000"/>
                </a:solidFill>
                <a:latin typeface="Arial" panose="020B0604020202020204" pitchFamily="34" charset="0"/>
                <a:cs typeface="Arial" panose="020B0604020202020204" pitchFamily="34" charset="0"/>
              </a:rPr>
              <a:t>Efficiency </a:t>
            </a:r>
          </a:p>
          <a:p>
            <a:pPr marL="342900" indent="-342900">
              <a:buFont typeface="Wingdings" panose="05000000000000000000" pitchFamily="2" charset="2"/>
              <a:buChar char="Ø"/>
            </a:pPr>
            <a:r>
              <a:rPr lang="en-IN" sz="2400" dirty="0" smtClean="0">
                <a:solidFill>
                  <a:srgbClr val="000000"/>
                </a:solidFill>
                <a:latin typeface="Arial" panose="020B0604020202020204" pitchFamily="34" charset="0"/>
                <a:cs typeface="Arial" panose="020B0604020202020204" pitchFamily="34" charset="0"/>
              </a:rPr>
              <a:t>Cost </a:t>
            </a:r>
            <a:r>
              <a:rPr lang="en-IN" sz="2400" dirty="0">
                <a:solidFill>
                  <a:srgbClr val="000000"/>
                </a:solidFill>
                <a:latin typeface="Arial" panose="020B0604020202020204" pitchFamily="34" charset="0"/>
                <a:cs typeface="Arial" panose="020B0604020202020204" pitchFamily="34" charset="0"/>
              </a:rPr>
              <a:t>Optimization </a:t>
            </a:r>
          </a:p>
        </p:txBody>
      </p:sp>
      <p:sp>
        <p:nvSpPr>
          <p:cNvPr id="4" name="Rectangle 3"/>
          <p:cNvSpPr/>
          <p:nvPr/>
        </p:nvSpPr>
        <p:spPr>
          <a:xfrm>
            <a:off x="248194" y="4652444"/>
            <a:ext cx="11625943" cy="1200329"/>
          </a:xfrm>
          <a:prstGeom prst="rect">
            <a:avLst/>
          </a:prstGeom>
        </p:spPr>
        <p:txBody>
          <a:bodyPr wrap="square">
            <a:spAutoFit/>
          </a:bodyPr>
          <a:lstStyle/>
          <a:p>
            <a:pPr marL="342900" indent="-342900" algn="just">
              <a:buFont typeface="Wingdings" panose="05000000000000000000" pitchFamily="2" charset="2"/>
              <a:buChar char="Ø"/>
            </a:pPr>
            <a:r>
              <a:rPr lang="en-IN" sz="2400" dirty="0">
                <a:solidFill>
                  <a:srgbClr val="000000"/>
                </a:solidFill>
                <a:latin typeface="Arial" panose="020B0604020202020204" pitchFamily="34" charset="0"/>
                <a:cs typeface="Arial" panose="020B0604020202020204" pitchFamily="34" charset="0"/>
              </a:rPr>
              <a:t>C</a:t>
            </a:r>
            <a:r>
              <a:rPr lang="en-IN" sz="2400" dirty="0" smtClean="0">
                <a:solidFill>
                  <a:srgbClr val="000000"/>
                </a:solidFill>
                <a:latin typeface="Arial" panose="020B0604020202020204" pitchFamily="34" charset="0"/>
                <a:cs typeface="Arial" panose="020B0604020202020204" pitchFamily="34" charset="0"/>
              </a:rPr>
              <a:t>ost </a:t>
            </a:r>
            <a:r>
              <a:rPr lang="en-IN" sz="2400" dirty="0">
                <a:solidFill>
                  <a:srgbClr val="000000"/>
                </a:solidFill>
                <a:latin typeface="Arial" panose="020B0604020202020204" pitchFamily="34" charset="0"/>
                <a:cs typeface="Arial" panose="020B0604020202020204" pitchFamily="34" charset="0"/>
              </a:rPr>
              <a:t>optimization </a:t>
            </a:r>
            <a:r>
              <a:rPr lang="en-IN" sz="2400" dirty="0" smtClean="0">
                <a:solidFill>
                  <a:srgbClr val="000000"/>
                </a:solidFill>
                <a:latin typeface="Arial" panose="020B0604020202020204" pitchFamily="34" charset="0"/>
                <a:cs typeface="Arial" panose="020B0604020202020204" pitchFamily="34" charset="0"/>
              </a:rPr>
              <a:t>pillar focuses on how </a:t>
            </a:r>
            <a:r>
              <a:rPr lang="en-IN" sz="2400" dirty="0">
                <a:solidFill>
                  <a:srgbClr val="000000"/>
                </a:solidFill>
                <a:latin typeface="Arial" panose="020B0604020202020204" pitchFamily="34" charset="0"/>
                <a:cs typeface="Arial" panose="020B0604020202020204" pitchFamily="34" charset="0"/>
              </a:rPr>
              <a:t>to architect systems with the most effective use of services and resources, to achieve business outcomes at a minimal cost. </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1516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303" y="1000766"/>
            <a:ext cx="11347268" cy="830997"/>
          </a:xfrm>
          <a:prstGeom prst="rect">
            <a:avLst/>
          </a:prstGeom>
        </p:spPr>
        <p:txBody>
          <a:bodyPr wrap="square">
            <a:spAutoFit/>
          </a:bodyPr>
          <a:lstStyle/>
          <a:p>
            <a:pPr marL="342900" indent="-342900" algn="just">
              <a:buFont typeface="Wingdings" panose="05000000000000000000" pitchFamily="2" charset="2"/>
              <a:buChar char="Ø"/>
            </a:pPr>
            <a:r>
              <a:rPr lang="en-IN" sz="2400" dirty="0">
                <a:solidFill>
                  <a:srgbClr val="000000"/>
                </a:solidFill>
                <a:latin typeface="Arial" panose="020B0604020202020204" pitchFamily="34" charset="0"/>
                <a:cs typeface="Arial" panose="020B0604020202020204" pitchFamily="34" charset="0"/>
              </a:rPr>
              <a:t>Cost optimization can be challenging in traditional on-premises solutions because you have to predict future capacity and business needs </a:t>
            </a:r>
            <a:endParaRPr lang="en-IN" sz="2400" dirty="0">
              <a:latin typeface="Arial" panose="020B0604020202020204" pitchFamily="34" charset="0"/>
              <a:cs typeface="Arial" panose="020B0604020202020204" pitchFamily="34" charset="0"/>
            </a:endParaRPr>
          </a:p>
        </p:txBody>
      </p:sp>
      <p:sp>
        <p:nvSpPr>
          <p:cNvPr id="3" name="Rectangle 2"/>
          <p:cNvSpPr/>
          <p:nvPr/>
        </p:nvSpPr>
        <p:spPr>
          <a:xfrm>
            <a:off x="409303" y="2108643"/>
            <a:ext cx="11347268" cy="2308324"/>
          </a:xfrm>
          <a:prstGeom prst="rect">
            <a:avLst/>
          </a:prstGeom>
        </p:spPr>
        <p:txBody>
          <a:bodyPr wrap="square">
            <a:spAutoFit/>
          </a:bodyPr>
          <a:lstStyle/>
          <a:p>
            <a:pPr algn="just"/>
            <a:r>
              <a:rPr lang="en-IN" sz="2400" dirty="0">
                <a:solidFill>
                  <a:srgbClr val="000000"/>
                </a:solidFill>
                <a:latin typeface="Arial" panose="020B0604020202020204" pitchFamily="34" charset="0"/>
                <a:cs typeface="Arial" panose="020B0604020202020204" pitchFamily="34" charset="0"/>
              </a:rPr>
              <a:t>By adopting the practices in this paper, you’ll be able to build architectures in which you can do the following: </a:t>
            </a:r>
          </a:p>
          <a:p>
            <a:pPr marL="342900" indent="-342900" algn="just">
              <a:buFont typeface="Wingdings" panose="05000000000000000000" pitchFamily="2" charset="2"/>
              <a:buChar char="Ø"/>
            </a:pPr>
            <a:r>
              <a:rPr lang="en-IN" sz="2400" dirty="0" smtClean="0">
                <a:solidFill>
                  <a:srgbClr val="000000"/>
                </a:solidFill>
                <a:latin typeface="Arial" panose="020B0604020202020204" pitchFamily="34" charset="0"/>
                <a:cs typeface="Arial" panose="020B0604020202020204" pitchFamily="34" charset="0"/>
              </a:rPr>
              <a:t>Ensure </a:t>
            </a:r>
            <a:r>
              <a:rPr lang="en-IN" sz="2400" dirty="0">
                <a:solidFill>
                  <a:srgbClr val="000000"/>
                </a:solidFill>
                <a:latin typeface="Arial" panose="020B0604020202020204" pitchFamily="34" charset="0"/>
                <a:cs typeface="Arial" panose="020B0604020202020204" pitchFamily="34" charset="0"/>
              </a:rPr>
              <a:t>that your usage and costs move in line with demand. </a:t>
            </a:r>
          </a:p>
          <a:p>
            <a:pPr marL="342900" indent="-342900" algn="just">
              <a:buFont typeface="Wingdings" panose="05000000000000000000" pitchFamily="2" charset="2"/>
              <a:buChar char="Ø"/>
            </a:pPr>
            <a:r>
              <a:rPr lang="en-IN" sz="2400" dirty="0">
                <a:solidFill>
                  <a:srgbClr val="000000"/>
                </a:solidFill>
                <a:latin typeface="Arial" panose="020B0604020202020204" pitchFamily="34" charset="0"/>
                <a:cs typeface="Arial" panose="020B0604020202020204" pitchFamily="34" charset="0"/>
              </a:rPr>
              <a:t>U</a:t>
            </a:r>
            <a:r>
              <a:rPr lang="en-IN" sz="2400" dirty="0" smtClean="0">
                <a:solidFill>
                  <a:srgbClr val="000000"/>
                </a:solidFill>
                <a:latin typeface="Arial" panose="020B0604020202020204" pitchFamily="34" charset="0"/>
                <a:cs typeface="Arial" panose="020B0604020202020204" pitchFamily="34" charset="0"/>
              </a:rPr>
              <a:t>se </a:t>
            </a:r>
            <a:r>
              <a:rPr lang="en-IN" sz="2400" dirty="0">
                <a:solidFill>
                  <a:srgbClr val="000000"/>
                </a:solidFill>
                <a:latin typeface="Arial" panose="020B0604020202020204" pitchFamily="34" charset="0"/>
                <a:cs typeface="Arial" panose="020B0604020202020204" pitchFamily="34" charset="0"/>
              </a:rPr>
              <a:t>appropriate services and resource types to minimize costs. </a:t>
            </a:r>
          </a:p>
          <a:p>
            <a:pPr marL="342900" indent="-342900" algn="just">
              <a:buFont typeface="Wingdings" panose="05000000000000000000" pitchFamily="2" charset="2"/>
              <a:buChar char="Ø"/>
            </a:pPr>
            <a:r>
              <a:rPr lang="en-IN" sz="2400" dirty="0" smtClean="0">
                <a:solidFill>
                  <a:srgbClr val="000000"/>
                </a:solidFill>
                <a:latin typeface="Arial" panose="020B0604020202020204" pitchFamily="34" charset="0"/>
                <a:cs typeface="Arial" panose="020B0604020202020204" pitchFamily="34" charset="0"/>
              </a:rPr>
              <a:t>Analyse </a:t>
            </a:r>
            <a:r>
              <a:rPr lang="en-IN" sz="2400" dirty="0">
                <a:solidFill>
                  <a:srgbClr val="000000"/>
                </a:solidFill>
                <a:latin typeface="Arial" panose="020B0604020202020204" pitchFamily="34" charset="0"/>
                <a:cs typeface="Arial" panose="020B0604020202020204" pitchFamily="34" charset="0"/>
              </a:rPr>
              <a:t>and attribute costs. </a:t>
            </a:r>
          </a:p>
          <a:p>
            <a:pPr marL="342900" indent="-342900" algn="just">
              <a:buFont typeface="Wingdings" panose="05000000000000000000" pitchFamily="2" charset="2"/>
              <a:buChar char="Ø"/>
            </a:pPr>
            <a:r>
              <a:rPr lang="en-IN" sz="2400" dirty="0" smtClean="0">
                <a:solidFill>
                  <a:srgbClr val="000000"/>
                </a:solidFill>
                <a:latin typeface="Arial" panose="020B0604020202020204" pitchFamily="34" charset="0"/>
                <a:cs typeface="Arial" panose="020B0604020202020204" pitchFamily="34" charset="0"/>
              </a:rPr>
              <a:t>Reduce </a:t>
            </a:r>
            <a:r>
              <a:rPr lang="en-IN" sz="2400" dirty="0">
                <a:solidFill>
                  <a:srgbClr val="000000"/>
                </a:solidFill>
                <a:latin typeface="Arial" panose="020B0604020202020204" pitchFamily="34" charset="0"/>
                <a:cs typeface="Arial" panose="020B0604020202020204" pitchFamily="34" charset="0"/>
              </a:rPr>
              <a:t>costs over time. </a:t>
            </a:r>
          </a:p>
        </p:txBody>
      </p:sp>
      <p:sp>
        <p:nvSpPr>
          <p:cNvPr id="4" name="Rectangle 3"/>
          <p:cNvSpPr/>
          <p:nvPr/>
        </p:nvSpPr>
        <p:spPr>
          <a:xfrm>
            <a:off x="409303" y="4615596"/>
            <a:ext cx="11347268" cy="830997"/>
          </a:xfrm>
          <a:prstGeom prst="rect">
            <a:avLst/>
          </a:prstGeom>
        </p:spPr>
        <p:txBody>
          <a:bodyPr wrap="square">
            <a:spAutoFit/>
          </a:bodyPr>
          <a:lstStyle/>
          <a:p>
            <a:pPr marL="342900" indent="-342900" algn="just">
              <a:buFont typeface="Wingdings" panose="05000000000000000000" pitchFamily="2" charset="2"/>
              <a:buChar char="Ø"/>
            </a:pPr>
            <a:r>
              <a:rPr lang="en-IN" sz="2400" dirty="0">
                <a:solidFill>
                  <a:srgbClr val="000000"/>
                </a:solidFill>
                <a:latin typeface="Arial" panose="020B0604020202020204" pitchFamily="34" charset="0"/>
                <a:cs typeface="Arial" panose="020B0604020202020204" pitchFamily="34" charset="0"/>
              </a:rPr>
              <a:t>Cost optimization is a continual process of refinement and improvement of a system over its entire lifecycle. From </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409303" y="5645223"/>
            <a:ext cx="11347268" cy="830997"/>
          </a:xfrm>
          <a:prstGeom prst="rect">
            <a:avLst/>
          </a:prstGeom>
        </p:spPr>
        <p:txBody>
          <a:bodyPr wrap="square">
            <a:spAutoFit/>
          </a:bodyPr>
          <a:lstStyle/>
          <a:p>
            <a:pPr marL="342900" indent="-342900" algn="just">
              <a:buFont typeface="Wingdings" panose="05000000000000000000" pitchFamily="2" charset="2"/>
              <a:buChar char="Ø"/>
            </a:pPr>
            <a:r>
              <a:rPr lang="en-IN" sz="2400" dirty="0">
                <a:solidFill>
                  <a:srgbClr val="000000"/>
                </a:solidFill>
                <a:latin typeface="Arial" panose="020B0604020202020204" pitchFamily="34" charset="0"/>
                <a:cs typeface="Arial" panose="020B0604020202020204" pitchFamily="34" charset="0"/>
              </a:rPr>
              <a:t>A cost-optimized system will fully utilize all resources, achieve an outcome at the lowest possible price point, and meet your functional </a:t>
            </a:r>
            <a:r>
              <a:rPr lang="en-IN" sz="2400" dirty="0" smtClean="0">
                <a:solidFill>
                  <a:srgbClr val="000000"/>
                </a:solidFill>
                <a:latin typeface="Arial" panose="020B0604020202020204" pitchFamily="34" charset="0"/>
                <a:cs typeface="Arial" panose="020B0604020202020204" pitchFamily="34" charset="0"/>
              </a:rPr>
              <a:t>requirements.</a:t>
            </a:r>
            <a:endParaRPr lang="en-IN" sz="2400" dirty="0">
              <a:latin typeface="Arial" panose="020B0604020202020204" pitchFamily="34" charset="0"/>
              <a:cs typeface="Arial" panose="020B0604020202020204" pitchFamily="34" charset="0"/>
            </a:endParaRPr>
          </a:p>
        </p:txBody>
      </p:sp>
      <p:sp>
        <p:nvSpPr>
          <p:cNvPr id="6" name="TextBox 5"/>
          <p:cNvSpPr txBox="1"/>
          <p:nvPr/>
        </p:nvSpPr>
        <p:spPr>
          <a:xfrm>
            <a:off x="2103121" y="-14836"/>
            <a:ext cx="7707085"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White Papers: Cost Optimization Pillar</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7285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2954" y="731781"/>
            <a:ext cx="3383280" cy="523220"/>
          </a:xfrm>
          <a:prstGeom prst="rect">
            <a:avLst/>
          </a:prstGeom>
          <a:noFill/>
        </p:spPr>
        <p:txBody>
          <a:bodyPr wrap="square" rtlCol="0">
            <a:spAutoFit/>
          </a:bodyPr>
          <a:lstStyle/>
          <a:p>
            <a:r>
              <a:rPr lang="en-IN" sz="2800" dirty="0" smtClean="0">
                <a:latin typeface="Arial" panose="020B0604020202020204" pitchFamily="34" charset="0"/>
                <a:cs typeface="Arial" panose="020B0604020202020204" pitchFamily="34" charset="0"/>
              </a:rPr>
              <a:t>Design Principles</a:t>
            </a:r>
            <a:endParaRPr lang="en-IN" sz="2800" dirty="0">
              <a:latin typeface="Arial" panose="020B0604020202020204" pitchFamily="34" charset="0"/>
              <a:cs typeface="Arial" panose="020B0604020202020204" pitchFamily="34" charset="0"/>
            </a:endParaRPr>
          </a:p>
        </p:txBody>
      </p:sp>
      <p:sp>
        <p:nvSpPr>
          <p:cNvPr id="3" name="TextBox 2"/>
          <p:cNvSpPr txBox="1"/>
          <p:nvPr/>
        </p:nvSpPr>
        <p:spPr>
          <a:xfrm>
            <a:off x="2129245" y="9721"/>
            <a:ext cx="7707085"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White Papers: Cost Optimization Pillar</a:t>
            </a:r>
            <a:endParaRPr lang="en-IN" sz="3200" b="1" dirty="0">
              <a:latin typeface="Arial" panose="020B0604020202020204" pitchFamily="34" charset="0"/>
              <a:cs typeface="Arial" panose="020B0604020202020204" pitchFamily="34" charset="0"/>
            </a:endParaRPr>
          </a:p>
        </p:txBody>
      </p:sp>
      <p:sp>
        <p:nvSpPr>
          <p:cNvPr id="4" name="Rectangle 3"/>
          <p:cNvSpPr/>
          <p:nvPr/>
        </p:nvSpPr>
        <p:spPr>
          <a:xfrm>
            <a:off x="269965" y="1300632"/>
            <a:ext cx="5529943" cy="1508105"/>
          </a:xfrm>
          <a:prstGeom prst="rect">
            <a:avLst/>
          </a:prstGeom>
        </p:spPr>
        <p:txBody>
          <a:bodyPr wrap="square">
            <a:spAutoFit/>
          </a:bodyPr>
          <a:lstStyle/>
          <a:p>
            <a:pPr algn="just"/>
            <a:r>
              <a:rPr lang="en-IN" sz="2000" b="1" dirty="0" smtClean="0">
                <a:solidFill>
                  <a:srgbClr val="000000"/>
                </a:solidFill>
                <a:latin typeface="Arial" panose="020B0604020202020204" pitchFamily="34" charset="0"/>
                <a:cs typeface="Arial" panose="020B0604020202020204" pitchFamily="34" charset="0"/>
              </a:rPr>
              <a:t>Adopt </a:t>
            </a:r>
            <a:r>
              <a:rPr lang="en-IN" sz="2000" b="1" dirty="0">
                <a:solidFill>
                  <a:srgbClr val="000000"/>
                </a:solidFill>
                <a:latin typeface="Arial" panose="020B0604020202020204" pitchFamily="34" charset="0"/>
                <a:cs typeface="Arial" panose="020B0604020202020204" pitchFamily="34" charset="0"/>
              </a:rPr>
              <a:t>a consumption model</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algn="just"/>
            <a:r>
              <a:rPr lang="en-IN" dirty="0" smtClean="0">
                <a:solidFill>
                  <a:srgbClr val="000000"/>
                </a:solidFill>
                <a:latin typeface="Arial" panose="020B0604020202020204" pitchFamily="34" charset="0"/>
                <a:cs typeface="Arial" panose="020B0604020202020204" pitchFamily="34" charset="0"/>
              </a:rPr>
              <a:t>Pay </a:t>
            </a:r>
            <a:r>
              <a:rPr lang="en-IN" dirty="0">
                <a:solidFill>
                  <a:srgbClr val="000000"/>
                </a:solidFill>
                <a:latin typeface="Arial" panose="020B0604020202020204" pitchFamily="34" charset="0"/>
                <a:cs typeface="Arial" panose="020B0604020202020204" pitchFamily="34" charset="0"/>
              </a:rPr>
              <a:t>only for the computing resources you consume, and increase or decrease usage depending on business requirements—not with elaborate forecasting. </a:t>
            </a:r>
          </a:p>
        </p:txBody>
      </p:sp>
      <p:sp>
        <p:nvSpPr>
          <p:cNvPr id="5" name="Rectangle 4"/>
          <p:cNvSpPr/>
          <p:nvPr/>
        </p:nvSpPr>
        <p:spPr>
          <a:xfrm>
            <a:off x="232954" y="3329310"/>
            <a:ext cx="5566954" cy="954107"/>
          </a:xfrm>
          <a:prstGeom prst="rect">
            <a:avLst/>
          </a:prstGeom>
        </p:spPr>
        <p:txBody>
          <a:bodyPr wrap="square">
            <a:spAutoFit/>
          </a:bodyPr>
          <a:lstStyle/>
          <a:p>
            <a:r>
              <a:rPr lang="en-IN" sz="2000" b="1" dirty="0" smtClean="0">
                <a:solidFill>
                  <a:srgbClr val="000000"/>
                </a:solidFill>
                <a:latin typeface="Arial" panose="020B0604020202020204" pitchFamily="34" charset="0"/>
                <a:cs typeface="Arial" panose="020B0604020202020204" pitchFamily="34" charset="0"/>
              </a:rPr>
              <a:t>Measure </a:t>
            </a:r>
            <a:r>
              <a:rPr lang="en-IN" sz="2000" b="1" dirty="0">
                <a:solidFill>
                  <a:srgbClr val="000000"/>
                </a:solidFill>
                <a:latin typeface="Arial" panose="020B0604020202020204" pitchFamily="34" charset="0"/>
                <a:cs typeface="Arial" panose="020B0604020202020204" pitchFamily="34" charset="0"/>
              </a:rPr>
              <a:t>overall efficiency</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r>
              <a:rPr lang="en-IN" dirty="0" smtClean="0">
                <a:solidFill>
                  <a:srgbClr val="000000"/>
                </a:solidFill>
                <a:latin typeface="Arial" panose="020B0604020202020204" pitchFamily="34" charset="0"/>
                <a:cs typeface="Arial" panose="020B0604020202020204" pitchFamily="34" charset="0"/>
              </a:rPr>
              <a:t>Measure </a:t>
            </a:r>
            <a:r>
              <a:rPr lang="en-IN" dirty="0">
                <a:solidFill>
                  <a:srgbClr val="000000"/>
                </a:solidFill>
                <a:latin typeface="Arial" panose="020B0604020202020204" pitchFamily="34" charset="0"/>
                <a:cs typeface="Arial" panose="020B0604020202020204" pitchFamily="34" charset="0"/>
              </a:rPr>
              <a:t>the business output of the system and the costs associated with delivering it. </a:t>
            </a:r>
          </a:p>
        </p:txBody>
      </p:sp>
      <p:sp>
        <p:nvSpPr>
          <p:cNvPr id="6" name="Rectangle 5"/>
          <p:cNvSpPr/>
          <p:nvPr/>
        </p:nvSpPr>
        <p:spPr>
          <a:xfrm>
            <a:off x="269965" y="4927361"/>
            <a:ext cx="5566954" cy="1815882"/>
          </a:xfrm>
          <a:prstGeom prst="rect">
            <a:avLst/>
          </a:prstGeom>
        </p:spPr>
        <p:txBody>
          <a:bodyPr wrap="square">
            <a:spAutoFit/>
          </a:bodyPr>
          <a:lstStyle/>
          <a:p>
            <a:pPr algn="just"/>
            <a:r>
              <a:rPr lang="en-IN" sz="2000" b="1" dirty="0" smtClean="0">
                <a:solidFill>
                  <a:srgbClr val="000000"/>
                </a:solidFill>
                <a:latin typeface="Arial" panose="020B0604020202020204" pitchFamily="34" charset="0"/>
                <a:cs typeface="Arial" panose="020B0604020202020204" pitchFamily="34" charset="0"/>
              </a:rPr>
              <a:t>Stop </a:t>
            </a:r>
            <a:r>
              <a:rPr lang="en-IN" sz="2000" b="1" dirty="0">
                <a:solidFill>
                  <a:srgbClr val="000000"/>
                </a:solidFill>
                <a:latin typeface="Arial" panose="020B0604020202020204" pitchFamily="34" charset="0"/>
                <a:cs typeface="Arial" panose="020B0604020202020204" pitchFamily="34" charset="0"/>
              </a:rPr>
              <a:t>spending money on data </a:t>
            </a:r>
            <a:r>
              <a:rPr lang="en-IN" sz="2000" b="1" dirty="0" err="1">
                <a:solidFill>
                  <a:srgbClr val="000000"/>
                </a:solidFill>
                <a:latin typeface="Arial" panose="020B0604020202020204" pitchFamily="34" charset="0"/>
                <a:cs typeface="Arial" panose="020B0604020202020204" pitchFamily="34" charset="0"/>
              </a:rPr>
              <a:t>center</a:t>
            </a:r>
            <a:r>
              <a:rPr lang="en-IN" sz="2000" b="1" dirty="0">
                <a:solidFill>
                  <a:srgbClr val="000000"/>
                </a:solidFill>
                <a:latin typeface="Arial" panose="020B0604020202020204" pitchFamily="34" charset="0"/>
                <a:cs typeface="Arial" panose="020B0604020202020204" pitchFamily="34" charset="0"/>
              </a:rPr>
              <a:t> operations</a:t>
            </a:r>
            <a:r>
              <a:rPr lang="en-IN" sz="2000" dirty="0" smtClean="0">
                <a:solidFill>
                  <a:srgbClr val="000000"/>
                </a:solidFill>
                <a:latin typeface="Arial" panose="020B0604020202020204" pitchFamily="34" charset="0"/>
                <a:cs typeface="Arial" panose="020B0604020202020204" pitchFamily="34" charset="0"/>
              </a:rPr>
              <a:t>:</a:t>
            </a:r>
          </a:p>
          <a:p>
            <a:pPr algn="just"/>
            <a:r>
              <a:rPr lang="en-IN" dirty="0" smtClean="0">
                <a:solidFill>
                  <a:srgbClr val="000000"/>
                </a:solidFill>
                <a:latin typeface="Arial" panose="020B0604020202020204" pitchFamily="34" charset="0"/>
                <a:cs typeface="Arial" panose="020B0604020202020204" pitchFamily="34" charset="0"/>
              </a:rPr>
              <a:t>AWS </a:t>
            </a:r>
            <a:r>
              <a:rPr lang="en-IN" dirty="0">
                <a:solidFill>
                  <a:srgbClr val="000000"/>
                </a:solidFill>
                <a:latin typeface="Arial" panose="020B0604020202020204" pitchFamily="34" charset="0"/>
                <a:cs typeface="Arial" panose="020B0604020202020204" pitchFamily="34" charset="0"/>
              </a:rPr>
              <a:t>does the heavy lifting of racking, stacking, and powering servers, so you can focus on your customers and business projects rather than on IT infrastructure.</a:t>
            </a:r>
          </a:p>
        </p:txBody>
      </p:sp>
      <p:sp>
        <p:nvSpPr>
          <p:cNvPr id="7" name="Rectangle 6"/>
          <p:cNvSpPr/>
          <p:nvPr/>
        </p:nvSpPr>
        <p:spPr>
          <a:xfrm>
            <a:off x="5982788" y="2106518"/>
            <a:ext cx="5913119" cy="1508105"/>
          </a:xfrm>
          <a:prstGeom prst="rect">
            <a:avLst/>
          </a:prstGeom>
        </p:spPr>
        <p:txBody>
          <a:bodyPr wrap="square">
            <a:spAutoFit/>
          </a:bodyPr>
          <a:lstStyle/>
          <a:p>
            <a:r>
              <a:rPr lang="en-IN" sz="2000" b="1" dirty="0" err="1" smtClean="0">
                <a:solidFill>
                  <a:srgbClr val="000000"/>
                </a:solidFill>
                <a:latin typeface="Arial" panose="020B0604020202020204" pitchFamily="34" charset="0"/>
                <a:cs typeface="Arial" panose="020B0604020202020204" pitchFamily="34" charset="0"/>
              </a:rPr>
              <a:t>Analyze</a:t>
            </a:r>
            <a:r>
              <a:rPr lang="en-IN" sz="2000" b="1" dirty="0" smtClean="0">
                <a:solidFill>
                  <a:srgbClr val="000000"/>
                </a:solidFill>
                <a:latin typeface="Arial" panose="020B0604020202020204" pitchFamily="34" charset="0"/>
                <a:cs typeface="Arial" panose="020B0604020202020204" pitchFamily="34" charset="0"/>
              </a:rPr>
              <a:t> </a:t>
            </a:r>
            <a:r>
              <a:rPr lang="en-IN" sz="2000" b="1" dirty="0">
                <a:solidFill>
                  <a:srgbClr val="000000"/>
                </a:solidFill>
                <a:latin typeface="Arial" panose="020B0604020202020204" pitchFamily="34" charset="0"/>
                <a:cs typeface="Arial" panose="020B0604020202020204" pitchFamily="34" charset="0"/>
              </a:rPr>
              <a:t>and attribute expenditure</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algn="just"/>
            <a:r>
              <a:rPr lang="en-IN" dirty="0" smtClean="0">
                <a:solidFill>
                  <a:srgbClr val="000000"/>
                </a:solidFill>
                <a:latin typeface="Arial" panose="020B0604020202020204" pitchFamily="34" charset="0"/>
                <a:cs typeface="Arial" panose="020B0604020202020204" pitchFamily="34" charset="0"/>
              </a:rPr>
              <a:t>The </a:t>
            </a:r>
            <a:r>
              <a:rPr lang="en-IN" dirty="0">
                <a:solidFill>
                  <a:srgbClr val="000000"/>
                </a:solidFill>
                <a:latin typeface="Arial" panose="020B0604020202020204" pitchFamily="34" charset="0"/>
                <a:cs typeface="Arial" panose="020B0604020202020204" pitchFamily="34" charset="0"/>
              </a:rPr>
              <a:t>cloud makes it easier to accurately identify the usage and cost of systems, which then allows transparent attribution of IT costs to revenue streams and individual business owners. </a:t>
            </a:r>
          </a:p>
        </p:txBody>
      </p:sp>
      <p:sp>
        <p:nvSpPr>
          <p:cNvPr id="8" name="Rectangle 7"/>
          <p:cNvSpPr/>
          <p:nvPr/>
        </p:nvSpPr>
        <p:spPr>
          <a:xfrm>
            <a:off x="5982788" y="3985430"/>
            <a:ext cx="5913120" cy="1538883"/>
          </a:xfrm>
          <a:prstGeom prst="rect">
            <a:avLst/>
          </a:prstGeom>
        </p:spPr>
        <p:txBody>
          <a:bodyPr wrap="square">
            <a:spAutoFit/>
          </a:bodyPr>
          <a:lstStyle/>
          <a:p>
            <a:pPr algn="just"/>
            <a:r>
              <a:rPr lang="en-IN" sz="2000" b="1" dirty="0" smtClean="0">
                <a:solidFill>
                  <a:srgbClr val="000000"/>
                </a:solidFill>
                <a:latin typeface="Arial" panose="020B0604020202020204" pitchFamily="34" charset="0"/>
                <a:cs typeface="Arial" panose="020B0604020202020204" pitchFamily="34" charset="0"/>
              </a:rPr>
              <a:t>Use </a:t>
            </a:r>
            <a:r>
              <a:rPr lang="en-IN" sz="2000" b="1" dirty="0">
                <a:solidFill>
                  <a:srgbClr val="000000"/>
                </a:solidFill>
                <a:latin typeface="Arial" panose="020B0604020202020204" pitchFamily="34" charset="0"/>
                <a:cs typeface="Arial" panose="020B0604020202020204" pitchFamily="34" charset="0"/>
              </a:rPr>
              <a:t>managed services to reduce cost of ownership</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algn="just"/>
            <a:r>
              <a:rPr lang="en-IN" dirty="0" smtClean="0">
                <a:solidFill>
                  <a:srgbClr val="000000"/>
                </a:solidFill>
                <a:latin typeface="Arial" panose="020B0604020202020204" pitchFamily="34" charset="0"/>
                <a:cs typeface="Arial" panose="020B0604020202020204" pitchFamily="34" charset="0"/>
              </a:rPr>
              <a:t>In </a:t>
            </a:r>
            <a:r>
              <a:rPr lang="en-IN" dirty="0">
                <a:solidFill>
                  <a:srgbClr val="000000"/>
                </a:solidFill>
                <a:latin typeface="Arial" panose="020B0604020202020204" pitchFamily="34" charset="0"/>
                <a:cs typeface="Arial" panose="020B0604020202020204" pitchFamily="34" charset="0"/>
              </a:rPr>
              <a:t>the cloud, managed services remove the operational burden of maintaining servers for tasks like sending email or managing databases</a:t>
            </a:r>
            <a:r>
              <a:rPr lang="en-IN" dirty="0" smtClean="0">
                <a:solidFill>
                  <a:srgbClr val="000000"/>
                </a:solidFill>
                <a:latin typeface="Arial" panose="020B0604020202020204" pitchFamily="34" charset="0"/>
                <a:cs typeface="Arial" panose="020B0604020202020204" pitchFamily="34" charset="0"/>
              </a:rPr>
              <a:t>.</a:t>
            </a:r>
            <a:endParaRPr lang="en-IN"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6772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0112" y="992166"/>
            <a:ext cx="11451773" cy="2062103"/>
          </a:xfrm>
          <a:prstGeom prst="rect">
            <a:avLst/>
          </a:prstGeom>
        </p:spPr>
        <p:txBody>
          <a:bodyPr wrap="square">
            <a:spAutoFit/>
          </a:bodyPr>
          <a:lstStyle/>
          <a:p>
            <a:r>
              <a:rPr lang="en-IN" sz="2400" dirty="0">
                <a:solidFill>
                  <a:srgbClr val="000000"/>
                </a:solidFill>
                <a:latin typeface="Arial" panose="020B0604020202020204" pitchFamily="34" charset="0"/>
                <a:cs typeface="Arial" panose="020B0604020202020204" pitchFamily="34" charset="0"/>
              </a:rPr>
              <a:t>Cost optimization in the cloud is composed of four areas</a:t>
            </a:r>
            <a:r>
              <a:rPr lang="en-IN" sz="2400" dirty="0" smtClean="0">
                <a:solidFill>
                  <a:srgbClr val="000000"/>
                </a:solidFill>
                <a:latin typeface="Arial" panose="020B0604020202020204" pitchFamily="34" charset="0"/>
                <a:cs typeface="Arial" panose="020B0604020202020204" pitchFamily="34" charset="0"/>
              </a:rPr>
              <a:t>:</a:t>
            </a:r>
          </a:p>
          <a:p>
            <a:r>
              <a:rPr lang="en-IN" sz="800" dirty="0" smtClean="0">
                <a:solidFill>
                  <a:srgbClr val="000000"/>
                </a:solidFill>
                <a:latin typeface="Arial" panose="020B0604020202020204" pitchFamily="34" charset="0"/>
                <a:cs typeface="Arial" panose="020B0604020202020204" pitchFamily="34" charset="0"/>
              </a:rPr>
              <a:t> </a:t>
            </a:r>
            <a:endParaRPr lang="en-IN" sz="800" dirty="0">
              <a:solidFill>
                <a:srgbClr val="0000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IN" sz="2400" dirty="0" smtClean="0">
                <a:solidFill>
                  <a:srgbClr val="000000"/>
                </a:solidFill>
                <a:latin typeface="Arial" panose="020B0604020202020204" pitchFamily="34" charset="0"/>
                <a:cs typeface="Arial" panose="020B0604020202020204" pitchFamily="34" charset="0"/>
              </a:rPr>
              <a:t>Cost-effective </a:t>
            </a:r>
            <a:r>
              <a:rPr lang="en-IN" sz="2400" dirty="0">
                <a:solidFill>
                  <a:srgbClr val="000000"/>
                </a:solidFill>
                <a:latin typeface="Arial" panose="020B0604020202020204" pitchFamily="34" charset="0"/>
                <a:cs typeface="Arial" panose="020B0604020202020204" pitchFamily="34" charset="0"/>
              </a:rPr>
              <a:t>resources </a:t>
            </a:r>
          </a:p>
          <a:p>
            <a:pPr marL="342900" indent="-342900">
              <a:buFont typeface="Wingdings" panose="05000000000000000000" pitchFamily="2" charset="2"/>
              <a:buChar char="Ø"/>
            </a:pPr>
            <a:r>
              <a:rPr lang="en-IN" sz="2400" dirty="0" smtClean="0">
                <a:solidFill>
                  <a:srgbClr val="000000"/>
                </a:solidFill>
                <a:latin typeface="Arial" panose="020B0604020202020204" pitchFamily="34" charset="0"/>
                <a:cs typeface="Arial" panose="020B0604020202020204" pitchFamily="34" charset="0"/>
              </a:rPr>
              <a:t>Matching </a:t>
            </a:r>
            <a:r>
              <a:rPr lang="en-IN" sz="2400" dirty="0">
                <a:solidFill>
                  <a:srgbClr val="000000"/>
                </a:solidFill>
                <a:latin typeface="Arial" panose="020B0604020202020204" pitchFamily="34" charset="0"/>
                <a:cs typeface="Arial" panose="020B0604020202020204" pitchFamily="34" charset="0"/>
              </a:rPr>
              <a:t>supply with demand </a:t>
            </a:r>
          </a:p>
          <a:p>
            <a:pPr marL="342900" indent="-342900">
              <a:buFont typeface="Wingdings" panose="05000000000000000000" pitchFamily="2" charset="2"/>
              <a:buChar char="Ø"/>
            </a:pPr>
            <a:r>
              <a:rPr lang="en-IN" sz="2400" dirty="0" smtClean="0">
                <a:solidFill>
                  <a:srgbClr val="000000"/>
                </a:solidFill>
                <a:latin typeface="Arial" panose="020B0604020202020204" pitchFamily="34" charset="0"/>
                <a:cs typeface="Arial" panose="020B0604020202020204" pitchFamily="34" charset="0"/>
              </a:rPr>
              <a:t>Expenditure </a:t>
            </a:r>
            <a:r>
              <a:rPr lang="en-IN" sz="2400" dirty="0">
                <a:solidFill>
                  <a:srgbClr val="000000"/>
                </a:solidFill>
                <a:latin typeface="Arial" panose="020B0604020202020204" pitchFamily="34" charset="0"/>
                <a:cs typeface="Arial" panose="020B0604020202020204" pitchFamily="34" charset="0"/>
              </a:rPr>
              <a:t>awareness </a:t>
            </a:r>
          </a:p>
          <a:p>
            <a:pPr marL="342900" indent="-342900">
              <a:buFont typeface="Wingdings" panose="05000000000000000000" pitchFamily="2" charset="2"/>
              <a:buChar char="Ø"/>
            </a:pPr>
            <a:r>
              <a:rPr lang="en-IN" sz="2400" dirty="0" smtClean="0">
                <a:solidFill>
                  <a:srgbClr val="000000"/>
                </a:solidFill>
                <a:latin typeface="Arial" panose="020B0604020202020204" pitchFamily="34" charset="0"/>
                <a:cs typeface="Arial" panose="020B0604020202020204" pitchFamily="34" charset="0"/>
              </a:rPr>
              <a:t>Optimizing </a:t>
            </a:r>
            <a:r>
              <a:rPr lang="en-IN" sz="2400" dirty="0">
                <a:solidFill>
                  <a:srgbClr val="000000"/>
                </a:solidFill>
                <a:latin typeface="Arial" panose="020B0604020202020204" pitchFamily="34" charset="0"/>
                <a:cs typeface="Arial" panose="020B0604020202020204" pitchFamily="34" charset="0"/>
              </a:rPr>
              <a:t>over time </a:t>
            </a:r>
          </a:p>
        </p:txBody>
      </p:sp>
      <p:sp>
        <p:nvSpPr>
          <p:cNvPr id="3" name="TextBox 2"/>
          <p:cNvSpPr txBox="1"/>
          <p:nvPr/>
        </p:nvSpPr>
        <p:spPr>
          <a:xfrm>
            <a:off x="2129246" y="0"/>
            <a:ext cx="7707085"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White Papers: Cost Optimization Pillar</a:t>
            </a:r>
            <a:endParaRPr lang="en-IN" sz="3200" b="1" dirty="0">
              <a:latin typeface="Arial" panose="020B0604020202020204" pitchFamily="34" charset="0"/>
              <a:cs typeface="Arial" panose="020B0604020202020204" pitchFamily="34" charset="0"/>
            </a:endParaRPr>
          </a:p>
        </p:txBody>
      </p:sp>
      <p:sp>
        <p:nvSpPr>
          <p:cNvPr id="4" name="Rectangle 3"/>
          <p:cNvSpPr/>
          <p:nvPr/>
        </p:nvSpPr>
        <p:spPr>
          <a:xfrm>
            <a:off x="370111" y="3351352"/>
            <a:ext cx="11451773" cy="1200329"/>
          </a:xfrm>
          <a:prstGeom prst="rect">
            <a:avLst/>
          </a:prstGeom>
        </p:spPr>
        <p:txBody>
          <a:bodyPr wrap="square">
            <a:spAutoFit/>
          </a:bodyPr>
          <a:lstStyle/>
          <a:p>
            <a:pPr marL="342900" indent="-342900" algn="just">
              <a:buFont typeface="Wingdings" panose="05000000000000000000" pitchFamily="2" charset="2"/>
              <a:buChar char="Ø"/>
            </a:pPr>
            <a:r>
              <a:rPr lang="en-IN" sz="2400" dirty="0">
                <a:solidFill>
                  <a:srgbClr val="000000"/>
                </a:solidFill>
                <a:latin typeface="Arial" panose="020B0604020202020204" pitchFamily="34" charset="0"/>
                <a:cs typeface="Arial" panose="020B0604020202020204" pitchFamily="34" charset="0"/>
              </a:rPr>
              <a:t>In some cases, it’s best to optimize for speed—going to market quickly, shipping new features, or simply meeting a deadline—rather than investing in up-front cost optimization. </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5694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011" y="1177932"/>
            <a:ext cx="11625943" cy="4462760"/>
          </a:xfrm>
          <a:prstGeom prst="rect">
            <a:avLst/>
          </a:prstGeom>
        </p:spPr>
        <p:txBody>
          <a:bodyPr wrap="square">
            <a:spAutoFit/>
          </a:bodyPr>
          <a:lstStyle/>
          <a:p>
            <a:pPr algn="just"/>
            <a:r>
              <a:rPr lang="en-IN" sz="3200" b="1" dirty="0">
                <a:solidFill>
                  <a:srgbClr val="000000"/>
                </a:solidFill>
                <a:latin typeface="Arial" panose="020B0604020202020204" pitchFamily="34" charset="0"/>
                <a:cs typeface="Arial" panose="020B0604020202020204" pitchFamily="34" charset="0"/>
              </a:rPr>
              <a:t>Cost-Effective Resources </a:t>
            </a:r>
          </a:p>
          <a:p>
            <a:pPr algn="just"/>
            <a:endParaRPr lang="en-IN" dirty="0" smtClean="0">
              <a:solidFill>
                <a:srgbClr val="000000"/>
              </a:solidFill>
              <a:latin typeface="Arial" panose="020B0604020202020204" pitchFamily="34" charset="0"/>
              <a:cs typeface="Arial" panose="020B0604020202020204" pitchFamily="34" charset="0"/>
            </a:endParaRPr>
          </a:p>
          <a:p>
            <a:pPr algn="just"/>
            <a:r>
              <a:rPr lang="en-IN" sz="2400" dirty="0" smtClean="0">
                <a:solidFill>
                  <a:srgbClr val="000000"/>
                </a:solidFill>
                <a:latin typeface="Arial" panose="020B0604020202020204" pitchFamily="34" charset="0"/>
                <a:cs typeface="Arial" panose="020B0604020202020204" pitchFamily="34" charset="0"/>
              </a:rPr>
              <a:t>Using </a:t>
            </a:r>
            <a:r>
              <a:rPr lang="en-IN" sz="2400" dirty="0">
                <a:solidFill>
                  <a:srgbClr val="000000"/>
                </a:solidFill>
                <a:latin typeface="Arial" panose="020B0604020202020204" pitchFamily="34" charset="0"/>
                <a:cs typeface="Arial" panose="020B0604020202020204" pitchFamily="34" charset="0"/>
              </a:rPr>
              <a:t>the appropriate services, resources, and configurations for your workloads is key to cost savings. In AWS there are a number of different approaches: </a:t>
            </a:r>
            <a:endParaRPr lang="en-IN" sz="2400" dirty="0" smtClean="0">
              <a:solidFill>
                <a:srgbClr val="000000"/>
              </a:solidFill>
              <a:latin typeface="Arial" panose="020B0604020202020204" pitchFamily="34" charset="0"/>
              <a:cs typeface="Arial" panose="020B0604020202020204" pitchFamily="34" charset="0"/>
            </a:endParaRPr>
          </a:p>
          <a:p>
            <a:pPr algn="just"/>
            <a:endParaRPr lang="en-IN" dirty="0">
              <a:solidFill>
                <a:srgbClr val="00000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IN" sz="2400" dirty="0" smtClean="0">
                <a:solidFill>
                  <a:srgbClr val="000000"/>
                </a:solidFill>
                <a:latin typeface="Arial" panose="020B0604020202020204" pitchFamily="34" charset="0"/>
                <a:cs typeface="Arial" panose="020B0604020202020204" pitchFamily="34" charset="0"/>
              </a:rPr>
              <a:t>Appropriate </a:t>
            </a:r>
            <a:r>
              <a:rPr lang="en-IN" sz="2400" dirty="0">
                <a:solidFill>
                  <a:srgbClr val="000000"/>
                </a:solidFill>
                <a:latin typeface="Arial" panose="020B0604020202020204" pitchFamily="34" charset="0"/>
                <a:cs typeface="Arial" panose="020B0604020202020204" pitchFamily="34" charset="0"/>
              </a:rPr>
              <a:t>provisioning </a:t>
            </a:r>
          </a:p>
          <a:p>
            <a:pPr marL="342900" indent="-342900" algn="just">
              <a:buFont typeface="Wingdings" panose="05000000000000000000" pitchFamily="2" charset="2"/>
              <a:buChar char="Ø"/>
            </a:pPr>
            <a:r>
              <a:rPr lang="en-IN" sz="2400" dirty="0" smtClean="0">
                <a:solidFill>
                  <a:srgbClr val="000000"/>
                </a:solidFill>
                <a:latin typeface="Arial" panose="020B0604020202020204" pitchFamily="34" charset="0"/>
                <a:cs typeface="Arial" panose="020B0604020202020204" pitchFamily="34" charset="0"/>
              </a:rPr>
              <a:t>Right </a:t>
            </a:r>
            <a:r>
              <a:rPr lang="en-IN" sz="2400" dirty="0">
                <a:solidFill>
                  <a:srgbClr val="000000"/>
                </a:solidFill>
                <a:latin typeface="Arial" panose="020B0604020202020204" pitchFamily="34" charset="0"/>
                <a:cs typeface="Arial" panose="020B0604020202020204" pitchFamily="34" charset="0"/>
              </a:rPr>
              <a:t>sizing </a:t>
            </a:r>
          </a:p>
          <a:p>
            <a:pPr marL="342900" indent="-342900" algn="just">
              <a:buFont typeface="Wingdings" panose="05000000000000000000" pitchFamily="2" charset="2"/>
              <a:buChar char="Ø"/>
            </a:pPr>
            <a:r>
              <a:rPr lang="en-IN" sz="2400" dirty="0" smtClean="0">
                <a:solidFill>
                  <a:srgbClr val="000000"/>
                </a:solidFill>
                <a:latin typeface="Arial" panose="020B0604020202020204" pitchFamily="34" charset="0"/>
                <a:cs typeface="Arial" panose="020B0604020202020204" pitchFamily="34" charset="0"/>
              </a:rPr>
              <a:t>Purchasing </a:t>
            </a:r>
            <a:r>
              <a:rPr lang="en-IN" sz="2400" dirty="0">
                <a:solidFill>
                  <a:srgbClr val="000000"/>
                </a:solidFill>
                <a:latin typeface="Arial" panose="020B0604020202020204" pitchFamily="34" charset="0"/>
                <a:cs typeface="Arial" panose="020B0604020202020204" pitchFamily="34" charset="0"/>
              </a:rPr>
              <a:t>options: On Demand Instances, Spot Instances, and Reserved Instances </a:t>
            </a:r>
          </a:p>
          <a:p>
            <a:pPr marL="342900" indent="-342900" algn="just">
              <a:buFont typeface="Wingdings" panose="05000000000000000000" pitchFamily="2" charset="2"/>
              <a:buChar char="Ø"/>
            </a:pPr>
            <a:r>
              <a:rPr lang="en-IN" sz="2400" dirty="0" smtClean="0">
                <a:solidFill>
                  <a:srgbClr val="000000"/>
                </a:solidFill>
                <a:latin typeface="Arial" panose="020B0604020202020204" pitchFamily="34" charset="0"/>
                <a:cs typeface="Arial" panose="020B0604020202020204" pitchFamily="34" charset="0"/>
              </a:rPr>
              <a:t>Geographic </a:t>
            </a:r>
            <a:r>
              <a:rPr lang="en-IN" sz="2400" dirty="0">
                <a:solidFill>
                  <a:srgbClr val="000000"/>
                </a:solidFill>
                <a:latin typeface="Arial" panose="020B0604020202020204" pitchFamily="34" charset="0"/>
                <a:cs typeface="Arial" panose="020B0604020202020204" pitchFamily="34" charset="0"/>
              </a:rPr>
              <a:t>selection </a:t>
            </a:r>
          </a:p>
          <a:p>
            <a:pPr marL="342900" indent="-342900" algn="just">
              <a:buFont typeface="Wingdings" panose="05000000000000000000" pitchFamily="2" charset="2"/>
              <a:buChar char="Ø"/>
            </a:pPr>
            <a:r>
              <a:rPr lang="en-IN" sz="2400" dirty="0" smtClean="0">
                <a:solidFill>
                  <a:srgbClr val="000000"/>
                </a:solidFill>
                <a:latin typeface="Arial" panose="020B0604020202020204" pitchFamily="34" charset="0"/>
                <a:cs typeface="Arial" panose="020B0604020202020204" pitchFamily="34" charset="0"/>
              </a:rPr>
              <a:t>Managed </a:t>
            </a:r>
            <a:r>
              <a:rPr lang="en-IN" sz="2400" dirty="0">
                <a:solidFill>
                  <a:srgbClr val="000000"/>
                </a:solidFill>
                <a:latin typeface="Arial" panose="020B0604020202020204" pitchFamily="34" charset="0"/>
                <a:cs typeface="Arial" panose="020B0604020202020204" pitchFamily="34" charset="0"/>
              </a:rPr>
              <a:t>services </a:t>
            </a:r>
          </a:p>
          <a:p>
            <a:pPr marL="342900" indent="-342900" algn="just">
              <a:buFont typeface="Wingdings" panose="05000000000000000000" pitchFamily="2" charset="2"/>
              <a:buChar char="Ø"/>
            </a:pPr>
            <a:r>
              <a:rPr lang="en-IN" sz="2400" dirty="0" smtClean="0">
                <a:solidFill>
                  <a:srgbClr val="000000"/>
                </a:solidFill>
                <a:latin typeface="Arial" panose="020B0604020202020204" pitchFamily="34" charset="0"/>
                <a:cs typeface="Arial" panose="020B0604020202020204" pitchFamily="34" charset="0"/>
              </a:rPr>
              <a:t>Optimize </a:t>
            </a:r>
            <a:r>
              <a:rPr lang="en-IN" sz="2400" dirty="0">
                <a:solidFill>
                  <a:srgbClr val="000000"/>
                </a:solidFill>
                <a:latin typeface="Arial" panose="020B0604020202020204" pitchFamily="34" charset="0"/>
                <a:cs typeface="Arial" panose="020B0604020202020204" pitchFamily="34" charset="0"/>
              </a:rPr>
              <a:t>data transfer </a:t>
            </a:r>
          </a:p>
        </p:txBody>
      </p:sp>
      <p:sp>
        <p:nvSpPr>
          <p:cNvPr id="3" name="TextBox 2"/>
          <p:cNvSpPr txBox="1"/>
          <p:nvPr/>
        </p:nvSpPr>
        <p:spPr>
          <a:xfrm>
            <a:off x="2116184" y="0"/>
            <a:ext cx="7707085"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White Papers: Cost Optimization Pillar</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0578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011" y="1177932"/>
            <a:ext cx="11625943" cy="4739759"/>
          </a:xfrm>
          <a:prstGeom prst="rect">
            <a:avLst/>
          </a:prstGeom>
        </p:spPr>
        <p:txBody>
          <a:bodyPr wrap="square">
            <a:spAutoFit/>
          </a:bodyPr>
          <a:lstStyle/>
          <a:p>
            <a:pPr algn="just"/>
            <a:r>
              <a:rPr lang="en-IN" sz="3200" b="1" dirty="0" smtClean="0">
                <a:solidFill>
                  <a:srgbClr val="000000"/>
                </a:solidFill>
                <a:latin typeface="Arial" panose="020B0604020202020204" pitchFamily="34" charset="0"/>
                <a:cs typeface="Arial" panose="020B0604020202020204" pitchFamily="34" charset="0"/>
              </a:rPr>
              <a:t>Appropriately Provisioned</a:t>
            </a:r>
            <a:endParaRPr lang="en-IN" sz="3200" b="1" dirty="0">
              <a:solidFill>
                <a:srgbClr val="000000"/>
              </a:solidFill>
              <a:latin typeface="Arial" panose="020B0604020202020204" pitchFamily="34" charset="0"/>
              <a:cs typeface="Arial" panose="020B0604020202020204" pitchFamily="34" charset="0"/>
            </a:endParaRPr>
          </a:p>
          <a:p>
            <a:pPr algn="just"/>
            <a:endParaRPr lang="en-IN" dirty="0" smtClean="0">
              <a:solidFill>
                <a:srgbClr val="00000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IN" sz="2400" dirty="0" smtClean="0"/>
              <a:t>Managed </a:t>
            </a:r>
            <a:r>
              <a:rPr lang="en-IN" sz="2400" dirty="0"/>
              <a:t>services have attributes that </a:t>
            </a:r>
            <a:r>
              <a:rPr lang="en-IN" sz="2400" dirty="0" smtClean="0"/>
              <a:t>can be set </a:t>
            </a:r>
            <a:r>
              <a:rPr lang="en-IN" sz="2400" dirty="0"/>
              <a:t>to ensure sufficient capacity to meet your needs. </a:t>
            </a:r>
            <a:r>
              <a:rPr lang="en-IN" sz="2400" b="1" dirty="0" smtClean="0"/>
              <a:t>Set and </a:t>
            </a:r>
            <a:r>
              <a:rPr lang="en-IN" sz="2400" b="1" dirty="0"/>
              <a:t>monitor these attributes </a:t>
            </a:r>
            <a:r>
              <a:rPr lang="en-IN" sz="2400" dirty="0"/>
              <a:t>so that your excess capacity is kept to a minimum and performance is maximized for end users. </a:t>
            </a:r>
            <a:endParaRPr lang="en-IN" sz="2400" dirty="0" smtClean="0"/>
          </a:p>
          <a:p>
            <a:pPr algn="just"/>
            <a:endParaRPr lang="en-IN" dirty="0" smtClean="0"/>
          </a:p>
          <a:p>
            <a:pPr marL="342900" indent="-342900" algn="just">
              <a:buFont typeface="Wingdings" panose="05000000000000000000" pitchFamily="2" charset="2"/>
              <a:buChar char="Ø"/>
            </a:pPr>
            <a:r>
              <a:rPr lang="en-IN" sz="2400" dirty="0"/>
              <a:t>M</a:t>
            </a:r>
            <a:r>
              <a:rPr lang="en-IN" sz="2400" dirty="0" smtClean="0"/>
              <a:t>odify </a:t>
            </a:r>
            <a:r>
              <a:rPr lang="en-IN" sz="2400" dirty="0"/>
              <a:t>the attributes of AWS managed services using the AWS Management Console or AWS APIs and SDKs to align resource needs with changing demand. </a:t>
            </a:r>
            <a:endParaRPr lang="en-IN" sz="2400" dirty="0" smtClean="0"/>
          </a:p>
          <a:p>
            <a:pPr algn="just"/>
            <a:endParaRPr lang="en-IN" dirty="0" smtClean="0">
              <a:solidFill>
                <a:srgbClr val="00000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IN" sz="2400" dirty="0"/>
              <a:t>When provisioning systems on managed services </a:t>
            </a:r>
            <a:r>
              <a:rPr lang="en-IN" sz="2400" dirty="0" smtClean="0"/>
              <a:t>understand </a:t>
            </a:r>
            <a:r>
              <a:rPr lang="en-IN" sz="2400" dirty="0"/>
              <a:t>the requirements of adjusting the service capacity. These requirements are typically time, effort, and any impact to normal system operation. </a:t>
            </a:r>
            <a:r>
              <a:rPr lang="en-IN" sz="2400" b="1" dirty="0"/>
              <a:t>If the time to adjust is longer than you want, consider over-provisioning just a bit to allow for growth. </a:t>
            </a:r>
            <a:endParaRPr lang="en-IN" sz="2400" b="1" dirty="0">
              <a:solidFill>
                <a:srgbClr val="000000"/>
              </a:solidFill>
              <a:latin typeface="Arial" panose="020B0604020202020204" pitchFamily="34" charset="0"/>
              <a:cs typeface="Arial" panose="020B0604020202020204" pitchFamily="34" charset="0"/>
            </a:endParaRPr>
          </a:p>
        </p:txBody>
      </p:sp>
      <p:sp>
        <p:nvSpPr>
          <p:cNvPr id="3" name="TextBox 2"/>
          <p:cNvSpPr txBox="1"/>
          <p:nvPr/>
        </p:nvSpPr>
        <p:spPr>
          <a:xfrm>
            <a:off x="2076995" y="0"/>
            <a:ext cx="7707085"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White Papers: Cost Optimization Pillar</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5814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633" y="793780"/>
            <a:ext cx="11625943" cy="5109091"/>
          </a:xfrm>
          <a:prstGeom prst="rect">
            <a:avLst/>
          </a:prstGeom>
        </p:spPr>
        <p:txBody>
          <a:bodyPr wrap="square">
            <a:spAutoFit/>
          </a:bodyPr>
          <a:lstStyle/>
          <a:p>
            <a:pPr algn="just"/>
            <a:r>
              <a:rPr lang="en-IN" sz="3200" b="1" dirty="0" smtClean="0">
                <a:solidFill>
                  <a:srgbClr val="000000"/>
                </a:solidFill>
                <a:latin typeface="Arial" panose="020B0604020202020204" pitchFamily="34" charset="0"/>
                <a:cs typeface="Arial" panose="020B0604020202020204" pitchFamily="34" charset="0"/>
              </a:rPr>
              <a:t>Right Sizing</a:t>
            </a:r>
            <a:endParaRPr lang="en-IN" sz="3200" b="1" dirty="0">
              <a:solidFill>
                <a:srgbClr val="000000"/>
              </a:solidFill>
              <a:latin typeface="Arial" panose="020B0604020202020204" pitchFamily="34" charset="0"/>
              <a:cs typeface="Arial" panose="020B0604020202020204" pitchFamily="34" charset="0"/>
            </a:endParaRPr>
          </a:p>
          <a:p>
            <a:pPr algn="just"/>
            <a:endParaRPr lang="en-IN" dirty="0" smtClean="0">
              <a:solidFill>
                <a:srgbClr val="00000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IN" sz="2400" i="1" dirty="0">
                <a:cs typeface="Arial" panose="020B0604020202020204" pitchFamily="34" charset="0"/>
              </a:rPr>
              <a:t>Right sizing </a:t>
            </a:r>
            <a:r>
              <a:rPr lang="en-IN" sz="2400" dirty="0">
                <a:cs typeface="Arial" panose="020B0604020202020204" pitchFamily="34" charset="0"/>
              </a:rPr>
              <a:t>is </a:t>
            </a:r>
            <a:r>
              <a:rPr lang="en-IN" sz="2400" b="1" dirty="0">
                <a:cs typeface="Arial" panose="020B0604020202020204" pitchFamily="34" charset="0"/>
              </a:rPr>
              <a:t>using the lowest cost resource that still meets the technical specifications</a:t>
            </a:r>
            <a:r>
              <a:rPr lang="en-IN" sz="2400" dirty="0">
                <a:cs typeface="Arial" panose="020B0604020202020204" pitchFamily="34" charset="0"/>
              </a:rPr>
              <a:t> of a specific workload. You can right size iteratively by adjusting the size of resources to optimize for costs</a:t>
            </a:r>
            <a:r>
              <a:rPr lang="en-IN" sz="2400" dirty="0" smtClean="0">
                <a:cs typeface="Arial" panose="020B0604020202020204" pitchFamily="34" charset="0"/>
              </a:rPr>
              <a:t>.</a:t>
            </a:r>
          </a:p>
          <a:p>
            <a:pPr marL="342900" indent="-342900" algn="just">
              <a:buFont typeface="Wingdings" panose="05000000000000000000" pitchFamily="2" charset="2"/>
              <a:buChar char="Ø"/>
            </a:pPr>
            <a:endParaRPr lang="en-IN" dirty="0" smtClean="0"/>
          </a:p>
          <a:p>
            <a:pPr marL="342900" indent="-342900" algn="just">
              <a:buFont typeface="Wingdings" panose="05000000000000000000" pitchFamily="2" charset="2"/>
              <a:buChar char="Ø"/>
            </a:pPr>
            <a:r>
              <a:rPr lang="en-IN" sz="2400" dirty="0">
                <a:cs typeface="Arial" panose="020B0604020202020204" pitchFamily="34" charset="0"/>
              </a:rPr>
              <a:t>AWS provides APIs, SDKs, and features that allow resources to be modified as demands change. For example, on Amazon Elastic Compute Cloud (Amazon EC2) a stop-and-start can be performed to allow a change of instance size or instance type. </a:t>
            </a:r>
            <a:endParaRPr lang="en-IN" sz="2400" dirty="0" smtClean="0">
              <a:cs typeface="Arial" panose="020B0604020202020204" pitchFamily="34" charset="0"/>
            </a:endParaRPr>
          </a:p>
          <a:p>
            <a:pPr marL="342900" indent="-342900" algn="just">
              <a:buFont typeface="Wingdings" panose="05000000000000000000" pitchFamily="2" charset="2"/>
              <a:buChar char="Ø"/>
            </a:pPr>
            <a:endParaRPr lang="en-IN" dirty="0" smtClean="0"/>
          </a:p>
          <a:p>
            <a:pPr marL="342900" indent="-342900" algn="just">
              <a:buFont typeface="Wingdings" panose="05000000000000000000" pitchFamily="2" charset="2"/>
              <a:buChar char="Ø"/>
            </a:pPr>
            <a:r>
              <a:rPr lang="en-IN" sz="2400" dirty="0">
                <a:cs typeface="Arial" panose="020B0604020202020204" pitchFamily="34" charset="0"/>
              </a:rPr>
              <a:t>Monitor resources and alarms to provide the data for right sizing. This </a:t>
            </a:r>
            <a:r>
              <a:rPr lang="en-IN" sz="2400" b="1" dirty="0">
                <a:cs typeface="Arial" panose="020B0604020202020204" pitchFamily="34" charset="0"/>
              </a:rPr>
              <a:t>monitoring can also provide triggers for the next right-sizing cycle. </a:t>
            </a:r>
            <a:r>
              <a:rPr lang="en-IN" sz="2400" dirty="0" smtClean="0">
                <a:cs typeface="Arial" panose="020B0604020202020204" pitchFamily="34" charset="0"/>
              </a:rPr>
              <a:t>Analysis of resources can be performed using </a:t>
            </a:r>
            <a:r>
              <a:rPr lang="en-IN" sz="2400" dirty="0" err="1" smtClean="0">
                <a:cs typeface="Arial" panose="020B0604020202020204" pitchFamily="34" charset="0"/>
              </a:rPr>
              <a:t>CloudWatch</a:t>
            </a:r>
            <a:r>
              <a:rPr lang="en-IN" sz="2400" dirty="0" smtClean="0">
                <a:cs typeface="Arial" panose="020B0604020202020204" pitchFamily="34" charset="0"/>
              </a:rPr>
              <a:t> and Amazon </a:t>
            </a:r>
            <a:r>
              <a:rPr lang="en-IN" sz="2400" dirty="0" err="1">
                <a:cs typeface="Arial" panose="020B0604020202020204" pitchFamily="34" charset="0"/>
              </a:rPr>
              <a:t>CloudWatch</a:t>
            </a:r>
            <a:r>
              <a:rPr lang="en-IN" sz="2400" dirty="0">
                <a:cs typeface="Arial" panose="020B0604020202020204" pitchFamily="34" charset="0"/>
              </a:rPr>
              <a:t> Logs </a:t>
            </a:r>
            <a:r>
              <a:rPr lang="en-IN" sz="2400" dirty="0" smtClean="0">
                <a:cs typeface="Arial" panose="020B0604020202020204" pitchFamily="34" charset="0"/>
              </a:rPr>
              <a:t>can </a:t>
            </a:r>
            <a:r>
              <a:rPr lang="en-IN" sz="2400" dirty="0">
                <a:cs typeface="Arial" panose="020B0604020202020204" pitchFamily="34" charset="0"/>
              </a:rPr>
              <a:t>be captured and utilized to perform right-sizing analysis. </a:t>
            </a:r>
            <a:endParaRPr lang="en-IN" sz="3200" dirty="0">
              <a:solidFill>
                <a:srgbClr val="000000"/>
              </a:solidFill>
              <a:cs typeface="Arial" panose="020B0604020202020204" pitchFamily="34" charset="0"/>
            </a:endParaRPr>
          </a:p>
        </p:txBody>
      </p:sp>
      <p:sp>
        <p:nvSpPr>
          <p:cNvPr id="3" name="TextBox 2"/>
          <p:cNvSpPr txBox="1"/>
          <p:nvPr/>
        </p:nvSpPr>
        <p:spPr>
          <a:xfrm>
            <a:off x="2194558" y="0"/>
            <a:ext cx="7707085"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White Papers: Cost Optimization Pillar</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151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2181" y="966423"/>
            <a:ext cx="10798629" cy="523220"/>
          </a:xfrm>
          <a:prstGeom prst="rect">
            <a:avLst/>
          </a:prstGeom>
        </p:spPr>
        <p:txBody>
          <a:bodyPr wrap="square">
            <a:spAutoFit/>
          </a:bodyPr>
          <a:lstStyle/>
          <a:p>
            <a:r>
              <a:rPr lang="en-IN" sz="2800" b="1" dirty="0" smtClean="0">
                <a:solidFill>
                  <a:srgbClr val="000000"/>
                </a:solidFill>
                <a:latin typeface="Arial" panose="020B0604020202020204" pitchFamily="34" charset="0"/>
                <a:cs typeface="Arial" panose="020B0604020202020204" pitchFamily="34" charset="0"/>
              </a:rPr>
              <a:t>Key </a:t>
            </a:r>
            <a:r>
              <a:rPr lang="en-IN" sz="2800" b="1" dirty="0">
                <a:solidFill>
                  <a:srgbClr val="000000"/>
                </a:solidFill>
                <a:latin typeface="Arial" panose="020B0604020202020204" pitchFamily="34" charset="0"/>
                <a:cs typeface="Arial" panose="020B0604020202020204" pitchFamily="34" charset="0"/>
              </a:rPr>
              <a:t>considerations when you perform right-sizing exercises </a:t>
            </a:r>
            <a:endParaRPr lang="en-IN" sz="2800" b="1" dirty="0">
              <a:latin typeface="Arial" panose="020B0604020202020204" pitchFamily="34" charset="0"/>
              <a:cs typeface="Arial" panose="020B0604020202020204" pitchFamily="34" charset="0"/>
            </a:endParaRPr>
          </a:p>
        </p:txBody>
      </p:sp>
      <p:sp>
        <p:nvSpPr>
          <p:cNvPr id="3" name="Rectangle 2"/>
          <p:cNvSpPr/>
          <p:nvPr/>
        </p:nvSpPr>
        <p:spPr>
          <a:xfrm>
            <a:off x="592182" y="1802029"/>
            <a:ext cx="11112137" cy="461665"/>
          </a:xfrm>
          <a:prstGeom prst="rect">
            <a:avLst/>
          </a:prstGeom>
        </p:spPr>
        <p:txBody>
          <a:bodyPr wrap="square">
            <a:spAutoFit/>
          </a:bodyPr>
          <a:lstStyle/>
          <a:p>
            <a:pPr marL="342900" indent="-342900" algn="just">
              <a:buFont typeface="Wingdings" panose="05000000000000000000" pitchFamily="2" charset="2"/>
              <a:buChar char="Ø"/>
            </a:pPr>
            <a:r>
              <a:rPr lang="en-IN" sz="2400" dirty="0" smtClean="0">
                <a:solidFill>
                  <a:srgbClr val="000000"/>
                </a:solidFill>
                <a:latin typeface="Arial" panose="020B0604020202020204" pitchFamily="34" charset="0"/>
                <a:cs typeface="Arial" panose="020B0604020202020204" pitchFamily="34" charset="0"/>
              </a:rPr>
              <a:t>The </a:t>
            </a:r>
            <a:r>
              <a:rPr lang="en-IN" sz="2400" b="1" dirty="0" smtClean="0">
                <a:solidFill>
                  <a:srgbClr val="000000"/>
                </a:solidFill>
                <a:latin typeface="Arial" panose="020B0604020202020204" pitchFamily="34" charset="0"/>
                <a:cs typeface="Arial" panose="020B0604020202020204" pitchFamily="34" charset="0"/>
              </a:rPr>
              <a:t>monitoring must </a:t>
            </a:r>
            <a:r>
              <a:rPr lang="en-IN" sz="2400" b="1" dirty="0">
                <a:solidFill>
                  <a:srgbClr val="000000"/>
                </a:solidFill>
                <a:latin typeface="Arial" panose="020B0604020202020204" pitchFamily="34" charset="0"/>
                <a:cs typeface="Arial" panose="020B0604020202020204" pitchFamily="34" charset="0"/>
              </a:rPr>
              <a:t>accurately reflect the end-user experience</a:t>
            </a:r>
            <a:r>
              <a:rPr lang="en-IN" sz="2400" dirty="0">
                <a:solidFill>
                  <a:srgbClr val="000000"/>
                </a:solidFill>
                <a:latin typeface="Arial" panose="020B0604020202020204" pitchFamily="34" charset="0"/>
                <a:cs typeface="Arial" panose="020B0604020202020204" pitchFamily="34" charset="0"/>
              </a:rPr>
              <a:t>. </a:t>
            </a:r>
          </a:p>
        </p:txBody>
      </p:sp>
      <p:sp>
        <p:nvSpPr>
          <p:cNvPr id="4" name="Rectangle 3"/>
          <p:cNvSpPr/>
          <p:nvPr/>
        </p:nvSpPr>
        <p:spPr>
          <a:xfrm>
            <a:off x="592183" y="2549911"/>
            <a:ext cx="11112136" cy="830997"/>
          </a:xfrm>
          <a:prstGeom prst="rect">
            <a:avLst/>
          </a:prstGeom>
        </p:spPr>
        <p:txBody>
          <a:bodyPr wrap="square">
            <a:spAutoFit/>
          </a:bodyPr>
          <a:lstStyle/>
          <a:p>
            <a:pPr marL="285750" indent="-285750">
              <a:buFont typeface="Wingdings" panose="05000000000000000000" pitchFamily="2" charset="2"/>
              <a:buChar char="Ø"/>
            </a:pPr>
            <a:r>
              <a:rPr lang="en-IN" sz="2400" dirty="0" smtClean="0">
                <a:solidFill>
                  <a:srgbClr val="000000"/>
                </a:solidFill>
                <a:latin typeface="Arial" panose="020B0604020202020204" pitchFamily="34" charset="0"/>
                <a:cs typeface="Arial" panose="020B0604020202020204" pitchFamily="34" charset="0"/>
              </a:rPr>
              <a:t>Select </a:t>
            </a:r>
            <a:r>
              <a:rPr lang="en-IN" sz="2400" dirty="0">
                <a:solidFill>
                  <a:srgbClr val="000000"/>
                </a:solidFill>
                <a:latin typeface="Arial" panose="020B0604020202020204" pitchFamily="34" charset="0"/>
                <a:cs typeface="Arial" panose="020B0604020202020204" pitchFamily="34" charset="0"/>
              </a:rPr>
              <a:t>the correct granularity for the </a:t>
            </a:r>
            <a:r>
              <a:rPr lang="en-IN" sz="2400" b="1" dirty="0">
                <a:solidFill>
                  <a:srgbClr val="000000"/>
                </a:solidFill>
                <a:latin typeface="Arial" panose="020B0604020202020204" pitchFamily="34" charset="0"/>
                <a:cs typeface="Arial" panose="020B0604020202020204" pitchFamily="34" charset="0"/>
              </a:rPr>
              <a:t>time period </a:t>
            </a:r>
            <a:r>
              <a:rPr lang="en-IN" sz="2400" dirty="0">
                <a:solidFill>
                  <a:srgbClr val="000000"/>
                </a:solidFill>
                <a:latin typeface="Arial" panose="020B0604020202020204" pitchFamily="34" charset="0"/>
                <a:cs typeface="Arial" panose="020B0604020202020204" pitchFamily="34" charset="0"/>
              </a:rPr>
              <a:t>of analysis that is required to cover any system cycles. </a:t>
            </a:r>
          </a:p>
        </p:txBody>
      </p:sp>
      <p:sp>
        <p:nvSpPr>
          <p:cNvPr id="5" name="Rectangle 4"/>
          <p:cNvSpPr/>
          <p:nvPr/>
        </p:nvSpPr>
        <p:spPr>
          <a:xfrm>
            <a:off x="592183" y="3667125"/>
            <a:ext cx="11112136" cy="461665"/>
          </a:xfrm>
          <a:prstGeom prst="rect">
            <a:avLst/>
          </a:prstGeom>
        </p:spPr>
        <p:txBody>
          <a:bodyPr wrap="square">
            <a:spAutoFit/>
          </a:bodyPr>
          <a:lstStyle/>
          <a:p>
            <a:pPr marL="342900" indent="-342900">
              <a:buFont typeface="Wingdings" panose="05000000000000000000" pitchFamily="2" charset="2"/>
              <a:buChar char="Ø"/>
            </a:pPr>
            <a:r>
              <a:rPr lang="en-IN" sz="2400" dirty="0" smtClean="0">
                <a:solidFill>
                  <a:srgbClr val="000000"/>
                </a:solidFill>
                <a:latin typeface="Arial" panose="020B0604020202020204" pitchFamily="34" charset="0"/>
                <a:cs typeface="Arial" panose="020B0604020202020204" pitchFamily="34" charset="0"/>
              </a:rPr>
              <a:t>Assess </a:t>
            </a:r>
            <a:r>
              <a:rPr lang="en-IN" sz="2400" dirty="0">
                <a:solidFill>
                  <a:srgbClr val="000000"/>
                </a:solidFill>
                <a:latin typeface="Arial" panose="020B0604020202020204" pitchFamily="34" charset="0"/>
                <a:cs typeface="Arial" panose="020B0604020202020204" pitchFamily="34" charset="0"/>
              </a:rPr>
              <a:t>the </a:t>
            </a:r>
            <a:r>
              <a:rPr lang="en-IN" sz="2400" b="1" dirty="0">
                <a:solidFill>
                  <a:srgbClr val="000000"/>
                </a:solidFill>
                <a:latin typeface="Arial" panose="020B0604020202020204" pitchFamily="34" charset="0"/>
                <a:cs typeface="Arial" panose="020B0604020202020204" pitchFamily="34" charset="0"/>
              </a:rPr>
              <a:t>cost of modification </a:t>
            </a:r>
            <a:r>
              <a:rPr lang="en-IN" sz="2400" dirty="0">
                <a:solidFill>
                  <a:srgbClr val="000000"/>
                </a:solidFill>
                <a:latin typeface="Arial" panose="020B0604020202020204" pitchFamily="34" charset="0"/>
                <a:cs typeface="Arial" panose="020B0604020202020204" pitchFamily="34" charset="0"/>
              </a:rPr>
              <a:t>against the benefit </a:t>
            </a:r>
            <a:r>
              <a:rPr lang="en-IN" sz="2400" dirty="0" smtClean="0">
                <a:solidFill>
                  <a:srgbClr val="000000"/>
                </a:solidFill>
                <a:latin typeface="Arial" panose="020B0604020202020204" pitchFamily="34" charset="0"/>
                <a:cs typeface="Arial" panose="020B0604020202020204" pitchFamily="34" charset="0"/>
              </a:rPr>
              <a:t>of </a:t>
            </a:r>
            <a:r>
              <a:rPr lang="en-IN" sz="2400" dirty="0">
                <a:solidFill>
                  <a:srgbClr val="000000"/>
                </a:solidFill>
                <a:latin typeface="Arial" panose="020B0604020202020204" pitchFamily="34" charset="0"/>
                <a:cs typeface="Arial" panose="020B0604020202020204" pitchFamily="34" charset="0"/>
              </a:rPr>
              <a:t>right sizing. </a:t>
            </a:r>
          </a:p>
        </p:txBody>
      </p:sp>
      <p:sp>
        <p:nvSpPr>
          <p:cNvPr id="6" name="TextBox 5"/>
          <p:cNvSpPr txBox="1"/>
          <p:nvPr/>
        </p:nvSpPr>
        <p:spPr>
          <a:xfrm>
            <a:off x="2137952" y="0"/>
            <a:ext cx="7707085"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White Papers: Cost Optimization Pillar</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4147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147" y="0"/>
            <a:ext cx="9375958" cy="6858000"/>
          </a:xfrm>
          <a:prstGeom prst="rect">
            <a:avLst/>
          </a:prstGeom>
        </p:spPr>
      </p:pic>
    </p:spTree>
    <p:extLst>
      <p:ext uri="{BB962C8B-B14F-4D97-AF65-F5344CB8AC3E}">
        <p14:creationId xmlns:p14="http://schemas.microsoft.com/office/powerpoint/2010/main" val="11033576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816" y="610136"/>
            <a:ext cx="11625943" cy="6432530"/>
          </a:xfrm>
          <a:prstGeom prst="rect">
            <a:avLst/>
          </a:prstGeom>
        </p:spPr>
        <p:txBody>
          <a:bodyPr wrap="square">
            <a:spAutoFit/>
          </a:bodyPr>
          <a:lstStyle/>
          <a:p>
            <a:pPr algn="just"/>
            <a:r>
              <a:rPr lang="en-IN" sz="3200" b="1" dirty="0" smtClean="0">
                <a:solidFill>
                  <a:srgbClr val="000000"/>
                </a:solidFill>
                <a:latin typeface="Arial" panose="020B0604020202020204" pitchFamily="34" charset="0"/>
                <a:cs typeface="Arial" panose="020B0604020202020204" pitchFamily="34" charset="0"/>
              </a:rPr>
              <a:t>Purchasing Options</a:t>
            </a:r>
            <a:endParaRPr lang="en-IN" sz="800" dirty="0" smtClean="0">
              <a:solidFill>
                <a:srgbClr val="00000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2400" dirty="0" smtClean="0">
                <a:cs typeface="Arial" panose="020B0604020202020204" pitchFamily="34" charset="0"/>
              </a:rPr>
              <a:t>On </a:t>
            </a:r>
            <a:r>
              <a:rPr lang="en-IN" sz="2400" dirty="0">
                <a:cs typeface="Arial" panose="020B0604020202020204" pitchFamily="34" charset="0"/>
              </a:rPr>
              <a:t>demand </a:t>
            </a:r>
            <a:endParaRPr lang="en-IN" sz="2400" dirty="0" smtClean="0">
              <a:cs typeface="Arial" panose="020B0604020202020204" pitchFamily="34" charset="0"/>
            </a:endParaRPr>
          </a:p>
          <a:p>
            <a:pPr algn="just"/>
            <a:r>
              <a:rPr lang="en-IN" sz="2000" dirty="0" smtClean="0">
                <a:cs typeface="Arial" panose="020B0604020202020204" pitchFamily="34" charset="0"/>
              </a:rPr>
              <a:t>You </a:t>
            </a:r>
            <a:r>
              <a:rPr lang="en-IN" sz="2000" dirty="0">
                <a:cs typeface="Arial" panose="020B0604020202020204" pitchFamily="34" charset="0"/>
              </a:rPr>
              <a:t>pay a flat hourly rate, and you have no long-term commitments. You can increase or decrease the capacity of your resources or services based on the demands of your application. You only pay the specified hourly rate for your usage. </a:t>
            </a:r>
            <a:endParaRPr lang="en-IN" sz="2000" dirty="0" smtClean="0">
              <a:cs typeface="Arial" panose="020B0604020202020204" pitchFamily="34" charset="0"/>
            </a:endParaRPr>
          </a:p>
          <a:p>
            <a:endParaRPr lang="en-IN" sz="800" dirty="0">
              <a:cs typeface="Arial" panose="020B0604020202020204" pitchFamily="34" charset="0"/>
            </a:endParaRPr>
          </a:p>
          <a:p>
            <a:pPr marL="285750" indent="-285750">
              <a:buFont typeface="Wingdings" panose="05000000000000000000" pitchFamily="2" charset="2"/>
              <a:buChar char="Ø"/>
            </a:pPr>
            <a:r>
              <a:rPr lang="en-IN" sz="2400" dirty="0" smtClean="0">
                <a:cs typeface="Arial" panose="020B0604020202020204" pitchFamily="34" charset="0"/>
              </a:rPr>
              <a:t>Spot </a:t>
            </a:r>
            <a:r>
              <a:rPr lang="en-IN" sz="2400" dirty="0">
                <a:cs typeface="Arial" panose="020B0604020202020204" pitchFamily="34" charset="0"/>
              </a:rPr>
              <a:t>Instances </a:t>
            </a:r>
            <a:endParaRPr lang="en-IN" sz="2400" dirty="0" smtClean="0">
              <a:cs typeface="Arial" panose="020B0604020202020204" pitchFamily="34" charset="0"/>
            </a:endParaRPr>
          </a:p>
          <a:p>
            <a:pPr algn="just"/>
            <a:r>
              <a:rPr lang="en-IN" sz="2000" dirty="0">
                <a:cs typeface="Arial" panose="020B0604020202020204" pitchFamily="34" charset="0"/>
              </a:rPr>
              <a:t>Spot Instances allow you to use spare compute capacity at a significantly lower cost than On-Demand EC2 instances (up to 90%). You can also launch Spot Instances with a required duration (Spot blocks, from 1 to 6 hours), which are not interrupted due to changes in the Spot price. Spot Instances are ideal for use cases such as batch processing, scientific research, image or video processing, financial analysis, and testing. </a:t>
            </a:r>
            <a:endParaRPr lang="en-IN" sz="2000" dirty="0" smtClean="0">
              <a:cs typeface="Arial" panose="020B0604020202020204" pitchFamily="34" charset="0"/>
            </a:endParaRPr>
          </a:p>
          <a:p>
            <a:pPr algn="just"/>
            <a:endParaRPr lang="en-IN" sz="800" dirty="0" smtClean="0">
              <a:cs typeface="Arial" panose="020B0604020202020204" pitchFamily="34" charset="0"/>
            </a:endParaRPr>
          </a:p>
          <a:p>
            <a:pPr algn="just"/>
            <a:r>
              <a:rPr lang="en-IN" sz="2000" dirty="0" smtClean="0"/>
              <a:t>The maximum </a:t>
            </a:r>
            <a:r>
              <a:rPr lang="en-IN" sz="2000" dirty="0"/>
              <a:t>price you could pay is the on-demand </a:t>
            </a:r>
            <a:r>
              <a:rPr lang="en-IN" sz="2000" dirty="0" smtClean="0"/>
              <a:t>price. When </a:t>
            </a:r>
            <a:r>
              <a:rPr lang="en-IN" sz="2000" dirty="0"/>
              <a:t>your maximum price meets or exceeds the current Spot price, your request is fulfilled and your instances will run until you choose to terminate them. If the current Spot price rises above your maximum price, the instance can be gracefully stopped or placed into hibernation, and the capacity is reclaimed by AWS. When the current price falls back below your maximum and capacity is available, the instances will be resumed from their prior state to resume their work. </a:t>
            </a:r>
            <a:endParaRPr lang="en-IN" sz="2000" dirty="0" smtClean="0"/>
          </a:p>
          <a:p>
            <a:pPr algn="just"/>
            <a:endParaRPr lang="en-IN" sz="800" dirty="0">
              <a:cs typeface="Arial" panose="020B0604020202020204" pitchFamily="34" charset="0"/>
            </a:endParaRPr>
          </a:p>
          <a:p>
            <a:pPr algn="just"/>
            <a:r>
              <a:rPr lang="en-IN" sz="2000" dirty="0"/>
              <a:t>If your instance is due to be reclaimed you will receive a two-minute warning (EC2 Spot Instance Termination Notice). Your application can use this time to save its state, upload final log files, or remove itself from a load balancer. </a:t>
            </a:r>
            <a:endParaRPr lang="en-IN" sz="2000" dirty="0" smtClean="0">
              <a:cs typeface="Arial" panose="020B0604020202020204" pitchFamily="34" charset="0"/>
            </a:endParaRPr>
          </a:p>
        </p:txBody>
      </p:sp>
      <p:sp>
        <p:nvSpPr>
          <p:cNvPr id="3" name="TextBox 2"/>
          <p:cNvSpPr txBox="1"/>
          <p:nvPr/>
        </p:nvSpPr>
        <p:spPr>
          <a:xfrm>
            <a:off x="2011681" y="25361"/>
            <a:ext cx="7707085"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White Papers: Cost Optimization Pillar</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17905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005" y="725411"/>
            <a:ext cx="11625943" cy="6001643"/>
          </a:xfrm>
          <a:prstGeom prst="rect">
            <a:avLst/>
          </a:prstGeom>
        </p:spPr>
        <p:txBody>
          <a:bodyPr wrap="square">
            <a:spAutoFit/>
          </a:bodyPr>
          <a:lstStyle/>
          <a:p>
            <a:pPr algn="just"/>
            <a:r>
              <a:rPr lang="en-IN" sz="3200" b="1" dirty="0" smtClean="0">
                <a:solidFill>
                  <a:srgbClr val="000000"/>
                </a:solidFill>
                <a:latin typeface="Arial" panose="020B0604020202020204" pitchFamily="34" charset="0"/>
                <a:cs typeface="Arial" panose="020B0604020202020204" pitchFamily="34" charset="0"/>
              </a:rPr>
              <a:t>Purchasing Options</a:t>
            </a:r>
            <a:endParaRPr lang="en-IN" sz="800" dirty="0" smtClean="0">
              <a:solidFill>
                <a:srgbClr val="00000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2400" dirty="0" smtClean="0">
                <a:cs typeface="Arial" panose="020B0604020202020204" pitchFamily="34" charset="0"/>
              </a:rPr>
              <a:t>Reserved </a:t>
            </a:r>
            <a:r>
              <a:rPr lang="en-IN" sz="2400" dirty="0">
                <a:cs typeface="Arial" panose="020B0604020202020204" pitchFamily="34" charset="0"/>
              </a:rPr>
              <a:t>Instances/Capacity </a:t>
            </a:r>
            <a:endParaRPr lang="en-IN" sz="2400" dirty="0" smtClean="0">
              <a:cs typeface="Arial" panose="020B0604020202020204" pitchFamily="34" charset="0"/>
            </a:endParaRPr>
          </a:p>
          <a:p>
            <a:pPr algn="just"/>
            <a:r>
              <a:rPr lang="en-IN" dirty="0"/>
              <a:t>AWS provides a number of ways for you to reduce your costs by reserving or committing to use a certain amount of resources. </a:t>
            </a:r>
            <a:r>
              <a:rPr lang="en-IN" dirty="0" smtClean="0"/>
              <a:t>With </a:t>
            </a:r>
            <a:r>
              <a:rPr lang="en-IN" dirty="0"/>
              <a:t>Reserved Instances, you commit to a period of usage (one or three years) and save up to 75% over equivalent On-Demand hourly rates. </a:t>
            </a:r>
            <a:endParaRPr lang="en-IN" dirty="0" smtClean="0"/>
          </a:p>
          <a:p>
            <a:pPr algn="just"/>
            <a:r>
              <a:rPr lang="en-IN" dirty="0"/>
              <a:t>There are two types of Amazon EC2 Reserved Instances: </a:t>
            </a:r>
          </a:p>
          <a:p>
            <a:pPr marL="285750" indent="-285750" algn="just">
              <a:buFont typeface="Wingdings" panose="05000000000000000000" pitchFamily="2" charset="2"/>
              <a:buChar char="ü"/>
            </a:pPr>
            <a:r>
              <a:rPr lang="en-IN" b="1" dirty="0" smtClean="0"/>
              <a:t>Standard </a:t>
            </a:r>
            <a:endParaRPr lang="en-IN" b="1" dirty="0"/>
          </a:p>
          <a:p>
            <a:pPr marL="285750" indent="-285750" algn="just">
              <a:buFont typeface="Wingdings" panose="05000000000000000000" pitchFamily="2" charset="2"/>
              <a:buChar char="ü"/>
            </a:pPr>
            <a:r>
              <a:rPr lang="en-IN" b="1" dirty="0" smtClean="0"/>
              <a:t>Convertible </a:t>
            </a:r>
          </a:p>
          <a:p>
            <a:pPr algn="just"/>
            <a:r>
              <a:rPr lang="en-IN" dirty="0" smtClean="0"/>
              <a:t>There are three payment options for Reserved Instances: </a:t>
            </a:r>
          </a:p>
          <a:p>
            <a:pPr algn="just"/>
            <a:r>
              <a:rPr lang="en-IN" dirty="0" smtClean="0"/>
              <a:t>• </a:t>
            </a:r>
            <a:r>
              <a:rPr lang="en-IN" b="1" dirty="0"/>
              <a:t>No up-front payment – </a:t>
            </a:r>
            <a:r>
              <a:rPr lang="en-IN" dirty="0"/>
              <a:t>There is no up-front payment; you then pay a reduced hourly rate each month for the total hours in the month. </a:t>
            </a:r>
          </a:p>
          <a:p>
            <a:pPr algn="just"/>
            <a:r>
              <a:rPr lang="en-IN" dirty="0"/>
              <a:t>• </a:t>
            </a:r>
            <a:r>
              <a:rPr lang="en-IN" b="1" dirty="0"/>
              <a:t>Partial up-front payment </a:t>
            </a:r>
            <a:r>
              <a:rPr lang="en-IN" dirty="0"/>
              <a:t>– Part of the usage is paid up front; you then pay a reduced hourly rate each month for the total hours in the month. </a:t>
            </a:r>
          </a:p>
          <a:p>
            <a:pPr algn="just"/>
            <a:r>
              <a:rPr lang="en-IN" dirty="0"/>
              <a:t>• </a:t>
            </a:r>
            <a:r>
              <a:rPr lang="en-IN" b="1" dirty="0"/>
              <a:t>Full up-front payment </a:t>
            </a:r>
            <a:r>
              <a:rPr lang="en-IN" dirty="0"/>
              <a:t>– Usage for the entire period is paid up front, and no other costs are incurred for the remainder of the term regardless of the number of hours used.</a:t>
            </a:r>
          </a:p>
          <a:p>
            <a:pPr algn="just"/>
            <a:endParaRPr lang="en-IN" sz="800" dirty="0">
              <a:cs typeface="Arial" panose="020B0604020202020204" pitchFamily="34" charset="0"/>
            </a:endParaRPr>
          </a:p>
          <a:p>
            <a:pPr marL="285750" indent="-285750" algn="just">
              <a:buFont typeface="Wingdings" panose="05000000000000000000" pitchFamily="2" charset="2"/>
              <a:buChar char="Ø"/>
            </a:pPr>
            <a:r>
              <a:rPr lang="en-IN" sz="2400" dirty="0" smtClean="0">
                <a:cs typeface="Arial" panose="020B0604020202020204" pitchFamily="34" charset="0"/>
              </a:rPr>
              <a:t>EC2 </a:t>
            </a:r>
            <a:r>
              <a:rPr lang="en-IN" sz="2400" dirty="0">
                <a:cs typeface="Arial" panose="020B0604020202020204" pitchFamily="34" charset="0"/>
              </a:rPr>
              <a:t>Fleet </a:t>
            </a:r>
            <a:endParaRPr lang="en-IN" sz="2400" dirty="0" smtClean="0">
              <a:cs typeface="Arial" panose="020B0604020202020204" pitchFamily="34" charset="0"/>
            </a:endParaRPr>
          </a:p>
          <a:p>
            <a:pPr algn="just"/>
            <a:r>
              <a:rPr lang="en-IN" dirty="0"/>
              <a:t>EC2 Fleet allows you to define a target compute capacity, and then specify the instance types and the balance of On-Demand, Reserved, and Spot for the fleet. EC2 Fleet will then automatically launch the lowest price combination of resources to meet the defined capacity. </a:t>
            </a:r>
            <a:endParaRPr lang="en-IN" sz="2400" dirty="0">
              <a:cs typeface="Arial" panose="020B0604020202020204" pitchFamily="34" charset="0"/>
            </a:endParaRPr>
          </a:p>
        </p:txBody>
      </p:sp>
      <p:sp>
        <p:nvSpPr>
          <p:cNvPr id="3" name="TextBox 2"/>
          <p:cNvSpPr txBox="1"/>
          <p:nvPr/>
        </p:nvSpPr>
        <p:spPr>
          <a:xfrm>
            <a:off x="2168433" y="0"/>
            <a:ext cx="7707085"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White Papers: Cost Optimization Pillar</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50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011" y="1177932"/>
            <a:ext cx="11625943" cy="3908762"/>
          </a:xfrm>
          <a:prstGeom prst="rect">
            <a:avLst/>
          </a:prstGeom>
        </p:spPr>
        <p:txBody>
          <a:bodyPr wrap="square">
            <a:spAutoFit/>
          </a:bodyPr>
          <a:lstStyle/>
          <a:p>
            <a:pPr algn="just"/>
            <a:r>
              <a:rPr lang="en-IN" sz="3200" b="1" dirty="0" smtClean="0">
                <a:solidFill>
                  <a:srgbClr val="000000"/>
                </a:solidFill>
                <a:cs typeface="Arial" panose="020B0604020202020204" pitchFamily="34" charset="0"/>
              </a:rPr>
              <a:t>Geographic Selection</a:t>
            </a:r>
            <a:endParaRPr lang="en-IN" sz="3200" b="1" dirty="0">
              <a:solidFill>
                <a:srgbClr val="000000"/>
              </a:solidFill>
              <a:cs typeface="Arial" panose="020B0604020202020204" pitchFamily="34" charset="0"/>
            </a:endParaRPr>
          </a:p>
          <a:p>
            <a:pPr algn="just"/>
            <a:endParaRPr lang="en-IN" sz="2000" dirty="0" smtClean="0">
              <a:solidFill>
                <a:srgbClr val="000000"/>
              </a:solidFill>
              <a:cs typeface="Arial" panose="020B0604020202020204" pitchFamily="34" charset="0"/>
            </a:endParaRPr>
          </a:p>
          <a:p>
            <a:pPr marL="285750" indent="-285750" algn="just">
              <a:buFont typeface="Wingdings" panose="05000000000000000000" pitchFamily="2" charset="2"/>
              <a:buChar char="Ø"/>
            </a:pPr>
            <a:r>
              <a:rPr lang="en-IN" sz="2000" dirty="0"/>
              <a:t>Reduced latency can be a key factor in improving usage of your e-commerce or other websites</a:t>
            </a:r>
            <a:r>
              <a:rPr lang="en-IN" sz="2000" dirty="0" smtClean="0"/>
              <a:t>. When </a:t>
            </a:r>
            <a:r>
              <a:rPr lang="en-IN" sz="2000" dirty="0"/>
              <a:t>you architect your solutions, a best practice is to seek to </a:t>
            </a:r>
            <a:r>
              <a:rPr lang="en-IN" sz="2000" b="1" dirty="0"/>
              <a:t>place computing resources closer to users to provide lower latency and strong data sovereignty</a:t>
            </a:r>
            <a:r>
              <a:rPr lang="en-IN" sz="2000" dirty="0"/>
              <a:t>. </a:t>
            </a:r>
            <a:endParaRPr lang="en-IN" sz="2000" dirty="0" smtClean="0"/>
          </a:p>
          <a:p>
            <a:pPr marL="285750" indent="-285750" algn="just">
              <a:buFont typeface="Wingdings" panose="05000000000000000000" pitchFamily="2" charset="2"/>
              <a:buChar char="Ø"/>
            </a:pPr>
            <a:endParaRPr lang="en-IN" dirty="0" smtClean="0">
              <a:solidFill>
                <a:srgbClr val="000000"/>
              </a:solidFill>
              <a:cs typeface="Arial" panose="020B0604020202020204" pitchFamily="34" charset="0"/>
            </a:endParaRPr>
          </a:p>
          <a:p>
            <a:pPr marL="285750" indent="-285750" algn="just">
              <a:buFont typeface="Wingdings" panose="05000000000000000000" pitchFamily="2" charset="2"/>
              <a:buChar char="Ø"/>
            </a:pPr>
            <a:r>
              <a:rPr lang="en-IN" sz="2000" dirty="0"/>
              <a:t>The AWS Cloud infrastructure is built around Regions and Availability Zones. A Region is a physical location in the world where we have multiple Availability Zones. </a:t>
            </a:r>
            <a:r>
              <a:rPr lang="en-IN" sz="2000" dirty="0" smtClean="0"/>
              <a:t>Availability Zones consist of one or more discrete data </a:t>
            </a:r>
            <a:r>
              <a:rPr lang="en-IN" sz="2000" dirty="0" err="1" smtClean="0"/>
              <a:t>centers</a:t>
            </a:r>
            <a:r>
              <a:rPr lang="en-IN" sz="2000" dirty="0" smtClean="0"/>
              <a:t>, each with redundant power, networking</a:t>
            </a:r>
            <a:r>
              <a:rPr lang="en-IN" sz="2000" dirty="0"/>
              <a:t>, and connectivity, housed in separate facilities. </a:t>
            </a:r>
            <a:endParaRPr lang="en-IN" sz="2000" dirty="0" smtClean="0"/>
          </a:p>
          <a:p>
            <a:pPr marL="285750" indent="-285750" algn="just">
              <a:buFont typeface="Wingdings" panose="05000000000000000000" pitchFamily="2" charset="2"/>
              <a:buChar char="Ø"/>
            </a:pPr>
            <a:endParaRPr lang="en-IN" dirty="0" smtClean="0">
              <a:solidFill>
                <a:srgbClr val="000000"/>
              </a:solidFill>
              <a:cs typeface="Arial" panose="020B0604020202020204" pitchFamily="34" charset="0"/>
            </a:endParaRPr>
          </a:p>
          <a:p>
            <a:pPr marL="285750" indent="-285750" algn="just">
              <a:buFont typeface="Wingdings" panose="05000000000000000000" pitchFamily="2" charset="2"/>
              <a:buChar char="Ø"/>
            </a:pPr>
            <a:r>
              <a:rPr lang="en-IN" sz="2000" dirty="0"/>
              <a:t>Using the </a:t>
            </a:r>
            <a:r>
              <a:rPr lang="en-IN" sz="2000" b="1" dirty="0"/>
              <a:t>AWS Simple Monthly Calculator </a:t>
            </a:r>
            <a:r>
              <a:rPr lang="en-IN" sz="2000" dirty="0"/>
              <a:t>you can estimate the cost to architect your solution in various Regions around the world and compare the cost of each. </a:t>
            </a:r>
            <a:endParaRPr lang="en-IN" sz="2000" dirty="0">
              <a:solidFill>
                <a:srgbClr val="000000"/>
              </a:solidFill>
              <a:cs typeface="Arial" panose="020B0604020202020204" pitchFamily="34" charset="0"/>
            </a:endParaRPr>
          </a:p>
        </p:txBody>
      </p:sp>
      <p:sp>
        <p:nvSpPr>
          <p:cNvPr id="3" name="TextBox 2"/>
          <p:cNvSpPr txBox="1"/>
          <p:nvPr/>
        </p:nvSpPr>
        <p:spPr>
          <a:xfrm>
            <a:off x="2090057" y="0"/>
            <a:ext cx="7707085"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White Papers: Cost Optimization Pillar</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18644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011" y="1177932"/>
            <a:ext cx="11625943" cy="4185761"/>
          </a:xfrm>
          <a:prstGeom prst="rect">
            <a:avLst/>
          </a:prstGeom>
        </p:spPr>
        <p:txBody>
          <a:bodyPr wrap="square">
            <a:spAutoFit/>
          </a:bodyPr>
          <a:lstStyle/>
          <a:p>
            <a:pPr algn="just"/>
            <a:r>
              <a:rPr lang="en-IN" sz="3200" b="1" dirty="0" smtClean="0">
                <a:solidFill>
                  <a:srgbClr val="000000"/>
                </a:solidFill>
                <a:cs typeface="Arial" panose="020B0604020202020204" pitchFamily="34" charset="0"/>
              </a:rPr>
              <a:t>Managed Services</a:t>
            </a:r>
            <a:endParaRPr lang="en-IN" sz="3200" b="1" dirty="0">
              <a:solidFill>
                <a:srgbClr val="000000"/>
              </a:solidFill>
              <a:cs typeface="Arial" panose="020B0604020202020204" pitchFamily="34" charset="0"/>
            </a:endParaRPr>
          </a:p>
          <a:p>
            <a:pPr algn="just"/>
            <a:endParaRPr lang="en-IN" dirty="0" smtClean="0">
              <a:solidFill>
                <a:srgbClr val="000000"/>
              </a:solidFill>
              <a:cs typeface="Arial" panose="020B0604020202020204" pitchFamily="34" charset="0"/>
            </a:endParaRPr>
          </a:p>
          <a:p>
            <a:pPr marL="342900" indent="-342900" algn="just">
              <a:buFont typeface="Wingdings" panose="05000000000000000000" pitchFamily="2" charset="2"/>
              <a:buChar char="Ø"/>
            </a:pPr>
            <a:r>
              <a:rPr lang="en-IN" sz="2000" dirty="0"/>
              <a:t>AWS managed services remove the burden of undifferentiated heavy lifting required to maintain a service, which allows you to focus on innovating rather than keeping the lights on. By using these managed services, you can reduce or remove much of your administrative and operational overhead, freeing you to work on value-adding activities. </a:t>
            </a:r>
            <a:endParaRPr lang="en-IN" sz="2000" dirty="0" smtClean="0"/>
          </a:p>
          <a:p>
            <a:pPr algn="just"/>
            <a:endParaRPr lang="en-IN" dirty="0" smtClean="0">
              <a:solidFill>
                <a:srgbClr val="000000"/>
              </a:solidFill>
              <a:cs typeface="Arial" panose="020B0604020202020204" pitchFamily="34" charset="0"/>
            </a:endParaRPr>
          </a:p>
          <a:p>
            <a:pPr marL="285750" indent="-285750" algn="just">
              <a:buFont typeface="Wingdings" panose="05000000000000000000" pitchFamily="2" charset="2"/>
              <a:buChar char="Ø"/>
            </a:pPr>
            <a:r>
              <a:rPr lang="en-IN" sz="2000" dirty="0"/>
              <a:t>AWS provides managed services for databases, such as Amazon RDS and Amazon </a:t>
            </a:r>
            <a:r>
              <a:rPr lang="en-IN" sz="2000" dirty="0" err="1"/>
              <a:t>DynamoDB</a:t>
            </a:r>
            <a:r>
              <a:rPr lang="en-IN" sz="2000" dirty="0"/>
              <a:t>. You can also use </a:t>
            </a:r>
            <a:r>
              <a:rPr lang="en-IN" sz="2000" dirty="0" err="1"/>
              <a:t>serverless</a:t>
            </a:r>
            <a:r>
              <a:rPr lang="en-IN" sz="2000" dirty="0"/>
              <a:t> or application-level services such as AWS Lambda, Amazon Simple Queue Service (Amazon SQS), Amazon Simple Notification Service (Amazon SNS), and Amazon Simple Email Service (Amazon SES). </a:t>
            </a:r>
            <a:endParaRPr lang="en-IN" sz="2000" dirty="0" smtClean="0"/>
          </a:p>
          <a:p>
            <a:pPr algn="just"/>
            <a:endParaRPr lang="en-IN" dirty="0" smtClean="0">
              <a:solidFill>
                <a:srgbClr val="000000"/>
              </a:solidFill>
              <a:cs typeface="Arial" panose="020B0604020202020204" pitchFamily="34" charset="0"/>
            </a:endParaRPr>
          </a:p>
          <a:p>
            <a:pPr marL="342900" indent="-342900" algn="just">
              <a:buFont typeface="Wingdings" panose="05000000000000000000" pitchFamily="2" charset="2"/>
              <a:buChar char="Ø"/>
            </a:pPr>
            <a:r>
              <a:rPr lang="en-IN" sz="2000" dirty="0"/>
              <a:t>The key AWS services that support a managed approach are AWS database and analytics services, such as Amazon RDS, Amazon </a:t>
            </a:r>
            <a:r>
              <a:rPr lang="en-IN" sz="2000" dirty="0" err="1"/>
              <a:t>DynamoDB</a:t>
            </a:r>
            <a:r>
              <a:rPr lang="en-IN" sz="2000" dirty="0"/>
              <a:t>, Amazon </a:t>
            </a:r>
            <a:r>
              <a:rPr lang="en-IN" sz="2000" dirty="0" err="1"/>
              <a:t>Elasticsearch</a:t>
            </a:r>
            <a:r>
              <a:rPr lang="en-IN" sz="2000" dirty="0"/>
              <a:t> Service, and Amazon EMR </a:t>
            </a:r>
            <a:endParaRPr lang="en-IN" sz="2000" dirty="0">
              <a:solidFill>
                <a:srgbClr val="000000"/>
              </a:solidFill>
              <a:cs typeface="Arial" panose="020B0604020202020204" pitchFamily="34" charset="0"/>
            </a:endParaRPr>
          </a:p>
        </p:txBody>
      </p:sp>
      <p:sp>
        <p:nvSpPr>
          <p:cNvPr id="3" name="TextBox 2"/>
          <p:cNvSpPr txBox="1"/>
          <p:nvPr/>
        </p:nvSpPr>
        <p:spPr>
          <a:xfrm>
            <a:off x="2129246" y="0"/>
            <a:ext cx="7707085"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White Papers: Cost Optimization Pillar</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2606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011" y="1177932"/>
            <a:ext cx="11625943" cy="4493538"/>
          </a:xfrm>
          <a:prstGeom prst="rect">
            <a:avLst/>
          </a:prstGeom>
        </p:spPr>
        <p:txBody>
          <a:bodyPr wrap="square">
            <a:spAutoFit/>
          </a:bodyPr>
          <a:lstStyle/>
          <a:p>
            <a:pPr algn="just"/>
            <a:r>
              <a:rPr lang="en-IN" sz="3200" b="1" dirty="0" smtClean="0">
                <a:solidFill>
                  <a:srgbClr val="000000"/>
                </a:solidFill>
                <a:cs typeface="Arial" panose="020B0604020202020204" pitchFamily="34" charset="0"/>
              </a:rPr>
              <a:t>Optimize Data Transfer</a:t>
            </a:r>
            <a:endParaRPr lang="en-IN" sz="3200" b="1" dirty="0">
              <a:solidFill>
                <a:srgbClr val="000000"/>
              </a:solidFill>
              <a:cs typeface="Arial" panose="020B0604020202020204" pitchFamily="34" charset="0"/>
            </a:endParaRPr>
          </a:p>
          <a:p>
            <a:pPr algn="just"/>
            <a:endParaRPr lang="en-IN" dirty="0" smtClean="0">
              <a:solidFill>
                <a:srgbClr val="000000"/>
              </a:solidFill>
              <a:cs typeface="Arial" panose="020B0604020202020204" pitchFamily="34" charset="0"/>
            </a:endParaRPr>
          </a:p>
          <a:p>
            <a:pPr marL="285750" indent="-285750" algn="just">
              <a:buFont typeface="Wingdings" panose="05000000000000000000" pitchFamily="2" charset="2"/>
              <a:buChar char="Ø"/>
            </a:pPr>
            <a:r>
              <a:rPr lang="en-IN" sz="2000" dirty="0"/>
              <a:t>Architecting for data transfer ensures that you minimize data transfer costs. This may involve using content delivery networks to locate data closer to users, or using dedicated network links from your premises to AWS. </a:t>
            </a:r>
            <a:endParaRPr lang="en-IN" sz="2000" dirty="0" smtClean="0"/>
          </a:p>
          <a:p>
            <a:pPr algn="just"/>
            <a:endParaRPr lang="en-IN" dirty="0" smtClean="0">
              <a:solidFill>
                <a:srgbClr val="000000"/>
              </a:solidFill>
              <a:cs typeface="Arial" panose="020B0604020202020204" pitchFamily="34" charset="0"/>
            </a:endParaRPr>
          </a:p>
          <a:p>
            <a:pPr marL="342900" indent="-342900" algn="just">
              <a:buFont typeface="Wingdings" panose="05000000000000000000" pitchFamily="2" charset="2"/>
              <a:buChar char="Ø"/>
            </a:pPr>
            <a:r>
              <a:rPr lang="en-IN" sz="2000" dirty="0"/>
              <a:t>Amazon </a:t>
            </a:r>
            <a:r>
              <a:rPr lang="en-IN" sz="2000" dirty="0" err="1"/>
              <a:t>CloudFront</a:t>
            </a:r>
            <a:r>
              <a:rPr lang="en-IN" sz="2000" dirty="0"/>
              <a:t> is a global content delivery network that delivers data with low latency and high transfer speeds. It caches data at edge locations across the world, which reduces the load on your resources. By using </a:t>
            </a:r>
            <a:r>
              <a:rPr lang="en-IN" sz="2000" dirty="0" err="1"/>
              <a:t>CloudFront</a:t>
            </a:r>
            <a:r>
              <a:rPr lang="en-IN" sz="2000" dirty="0"/>
              <a:t>, you can reduce the administrative effort in delivering content to large numbers of users globally, with minimum latency. </a:t>
            </a:r>
            <a:endParaRPr lang="en-IN" sz="2000" dirty="0" smtClean="0"/>
          </a:p>
          <a:p>
            <a:pPr algn="just"/>
            <a:endParaRPr lang="en-IN" dirty="0" smtClean="0">
              <a:solidFill>
                <a:srgbClr val="000000"/>
              </a:solidFill>
              <a:cs typeface="Arial" panose="020B0604020202020204" pitchFamily="34" charset="0"/>
            </a:endParaRPr>
          </a:p>
          <a:p>
            <a:pPr marL="285750" indent="-285750" algn="just">
              <a:buFont typeface="Wingdings" panose="05000000000000000000" pitchFamily="2" charset="2"/>
              <a:buChar char="Ø"/>
            </a:pPr>
            <a:r>
              <a:rPr lang="en-IN" sz="2000" dirty="0"/>
              <a:t>AWS Direct Connect allows you to establish a dedicated network connection from your premises to AWS. This can reduce network costs, increase bandwidth, and provide a more consistent network experience than internet-based connections. </a:t>
            </a:r>
            <a:endParaRPr lang="en-IN" sz="2000" dirty="0">
              <a:solidFill>
                <a:srgbClr val="000000"/>
              </a:solidFill>
              <a:cs typeface="Arial" panose="020B0604020202020204" pitchFamily="34" charset="0"/>
            </a:endParaRPr>
          </a:p>
        </p:txBody>
      </p:sp>
      <p:sp>
        <p:nvSpPr>
          <p:cNvPr id="3" name="TextBox 2"/>
          <p:cNvSpPr txBox="1"/>
          <p:nvPr/>
        </p:nvSpPr>
        <p:spPr>
          <a:xfrm>
            <a:off x="2090058" y="-91441"/>
            <a:ext cx="7707085"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White Papers: Cost Optimization Pillar</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5752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1256" y="780717"/>
            <a:ext cx="11625943" cy="5663089"/>
          </a:xfrm>
          <a:prstGeom prst="rect">
            <a:avLst/>
          </a:prstGeom>
        </p:spPr>
        <p:txBody>
          <a:bodyPr wrap="square">
            <a:spAutoFit/>
          </a:bodyPr>
          <a:lstStyle/>
          <a:p>
            <a:pPr algn="just"/>
            <a:r>
              <a:rPr lang="en-IN" sz="2400" b="1" dirty="0"/>
              <a:t>Matching Supply and Demand </a:t>
            </a:r>
          </a:p>
          <a:p>
            <a:pPr algn="just"/>
            <a:endParaRPr lang="en-IN" sz="800" dirty="0" smtClean="0">
              <a:solidFill>
                <a:srgbClr val="000000"/>
              </a:solidFill>
              <a:cs typeface="Arial" panose="020B0604020202020204" pitchFamily="34" charset="0"/>
            </a:endParaRPr>
          </a:p>
          <a:p>
            <a:pPr marL="285750" indent="-285750" algn="just">
              <a:buFont typeface="Wingdings" panose="05000000000000000000" pitchFamily="2" charset="2"/>
              <a:buChar char="Ø"/>
            </a:pPr>
            <a:r>
              <a:rPr lang="en-IN" dirty="0"/>
              <a:t>When the supply of IT services matches the demand for those services at the time they’re needed, you can eliminate the need for costly and wasteful overprovisioning. </a:t>
            </a:r>
            <a:endParaRPr lang="en-IN" dirty="0" smtClean="0"/>
          </a:p>
          <a:p>
            <a:pPr marL="285750" indent="-285750" algn="just">
              <a:buFont typeface="Wingdings" panose="05000000000000000000" pitchFamily="2" charset="2"/>
              <a:buChar char="Ø"/>
            </a:pPr>
            <a:endParaRPr lang="en-IN" sz="800" dirty="0" smtClean="0">
              <a:solidFill>
                <a:srgbClr val="000000"/>
              </a:solidFill>
              <a:cs typeface="Arial" panose="020B0604020202020204" pitchFamily="34" charset="0"/>
            </a:endParaRPr>
          </a:p>
          <a:p>
            <a:pPr marL="285750" indent="-285750">
              <a:buFont typeface="Wingdings" panose="05000000000000000000" pitchFamily="2" charset="2"/>
              <a:buChar char="Ø"/>
            </a:pPr>
            <a:r>
              <a:rPr lang="en-IN" dirty="0"/>
              <a:t>In AWS, you can use a number of different approaches to match supply with demand. The following sections describe how to use these approaches: </a:t>
            </a:r>
          </a:p>
          <a:p>
            <a:r>
              <a:rPr lang="en-IN" b="1" dirty="0" smtClean="0"/>
              <a:t>Demand-based </a:t>
            </a:r>
          </a:p>
          <a:p>
            <a:r>
              <a:rPr lang="en-IN" dirty="0"/>
              <a:t>Leveraging the elasticity of the cloud to meet demand as it changes can provide significant cost savings. </a:t>
            </a:r>
            <a:r>
              <a:rPr lang="en-IN" i="1" dirty="0"/>
              <a:t>Elasticity </a:t>
            </a:r>
            <a:r>
              <a:rPr lang="en-IN" dirty="0"/>
              <a:t>refers to the virtually unlimited capacity of the cloud, where the vendor is responsible for capacity management and provisioning of resources. </a:t>
            </a:r>
            <a:endParaRPr lang="en-IN" dirty="0" smtClean="0"/>
          </a:p>
          <a:p>
            <a:endParaRPr lang="en-IN" sz="800" dirty="0"/>
          </a:p>
          <a:p>
            <a:r>
              <a:rPr lang="en-IN" b="1" dirty="0" smtClean="0"/>
              <a:t>Buffer-based</a:t>
            </a:r>
            <a:r>
              <a:rPr lang="en-IN" dirty="0" smtClean="0"/>
              <a:t> </a:t>
            </a:r>
          </a:p>
          <a:p>
            <a:r>
              <a:rPr lang="en-IN" dirty="0"/>
              <a:t>A buffer-based approach to matching supply and demand uses a queue to accept messages (units of work) from producers. For resiliency the queue should use durable storage (such as disks or a database). A </a:t>
            </a:r>
            <a:r>
              <a:rPr lang="en-IN" i="1" dirty="0"/>
              <a:t>buffer </a:t>
            </a:r>
            <a:r>
              <a:rPr lang="en-IN" dirty="0"/>
              <a:t>is a mechanism to ensure that applications can communicate with each other when they are running at different rates over time. </a:t>
            </a:r>
            <a:endParaRPr lang="en-IN" dirty="0" smtClean="0"/>
          </a:p>
          <a:p>
            <a:endParaRPr lang="en-IN" sz="800" dirty="0"/>
          </a:p>
          <a:p>
            <a:r>
              <a:rPr lang="en-IN" b="1" dirty="0" smtClean="0"/>
              <a:t>Time-based</a:t>
            </a:r>
            <a:r>
              <a:rPr lang="en-IN" dirty="0" smtClean="0"/>
              <a:t> </a:t>
            </a:r>
            <a:endParaRPr lang="en-IN" dirty="0"/>
          </a:p>
          <a:p>
            <a:pPr algn="just"/>
            <a:r>
              <a:rPr lang="en-IN" dirty="0"/>
              <a:t>A time-based approach aligns resource capacity to demand that is predictable or well defined by time. This approach is typically not dependent upon utilization levels of the resources. A time-based approach ensures that resources are available at the specific time they are required, and can be provided without any delays due to start-up procedures and system or consistency checks. </a:t>
            </a:r>
            <a:endParaRPr lang="en-IN" dirty="0" smtClean="0">
              <a:solidFill>
                <a:srgbClr val="000000"/>
              </a:solidFill>
              <a:cs typeface="Arial" panose="020B0604020202020204" pitchFamily="34" charset="0"/>
            </a:endParaRPr>
          </a:p>
        </p:txBody>
      </p:sp>
      <p:sp>
        <p:nvSpPr>
          <p:cNvPr id="3" name="TextBox 2"/>
          <p:cNvSpPr txBox="1"/>
          <p:nvPr/>
        </p:nvSpPr>
        <p:spPr>
          <a:xfrm>
            <a:off x="2103120" y="-16117"/>
            <a:ext cx="7707085"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White Papers: Cost Optimization Pillar</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72146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8194" y="780717"/>
            <a:ext cx="11625943" cy="5047536"/>
          </a:xfrm>
          <a:prstGeom prst="rect">
            <a:avLst/>
          </a:prstGeom>
        </p:spPr>
        <p:txBody>
          <a:bodyPr wrap="square">
            <a:spAutoFit/>
          </a:bodyPr>
          <a:lstStyle/>
          <a:p>
            <a:pPr algn="just"/>
            <a:r>
              <a:rPr lang="en-IN" sz="3200" b="1" dirty="0" smtClean="0">
                <a:solidFill>
                  <a:srgbClr val="000000"/>
                </a:solidFill>
                <a:cs typeface="Arial" panose="020B0604020202020204" pitchFamily="34" charset="0"/>
              </a:rPr>
              <a:t>Usage and Expenditure Awareness</a:t>
            </a:r>
            <a:endParaRPr lang="en-IN" sz="3200" b="1" dirty="0">
              <a:solidFill>
                <a:srgbClr val="000000"/>
              </a:solidFill>
              <a:cs typeface="Arial" panose="020B0604020202020204" pitchFamily="34" charset="0"/>
            </a:endParaRPr>
          </a:p>
          <a:p>
            <a:pPr algn="just"/>
            <a:endParaRPr lang="en-IN" dirty="0" smtClean="0">
              <a:solidFill>
                <a:srgbClr val="000000"/>
              </a:solidFill>
              <a:cs typeface="Arial" panose="020B0604020202020204" pitchFamily="34" charset="0"/>
            </a:endParaRPr>
          </a:p>
          <a:p>
            <a:pPr algn="just"/>
            <a:r>
              <a:rPr lang="en-IN" dirty="0"/>
              <a:t>Understanding your business cost drivers is critical to managing your business expenditure effectively and identifying cost-reduction opportunities. </a:t>
            </a:r>
            <a:endParaRPr lang="en-IN" dirty="0" smtClean="0"/>
          </a:p>
          <a:p>
            <a:pPr algn="just"/>
            <a:endParaRPr lang="en-IN" dirty="0" smtClean="0">
              <a:solidFill>
                <a:srgbClr val="000000"/>
              </a:solidFill>
              <a:cs typeface="Arial" panose="020B0604020202020204" pitchFamily="34" charset="0"/>
            </a:endParaRPr>
          </a:p>
          <a:p>
            <a:r>
              <a:rPr lang="en-IN" dirty="0" smtClean="0"/>
              <a:t>Key </a:t>
            </a:r>
            <a:r>
              <a:rPr lang="en-IN" dirty="0"/>
              <a:t>factors to consider: </a:t>
            </a:r>
          </a:p>
          <a:p>
            <a:pPr marL="285750" indent="-285750">
              <a:buFont typeface="Wingdings" panose="05000000000000000000" pitchFamily="2" charset="2"/>
              <a:buChar char="Ø"/>
            </a:pPr>
            <a:r>
              <a:rPr lang="en-IN" dirty="0" smtClean="0"/>
              <a:t>Stakeholders </a:t>
            </a:r>
            <a:endParaRPr lang="en-IN" dirty="0"/>
          </a:p>
          <a:p>
            <a:pPr marL="285750" indent="-285750">
              <a:buFont typeface="Wingdings" panose="05000000000000000000" pitchFamily="2" charset="2"/>
              <a:buChar char="Ø"/>
            </a:pPr>
            <a:r>
              <a:rPr lang="en-IN" dirty="0" smtClean="0"/>
              <a:t>Visibility </a:t>
            </a:r>
            <a:r>
              <a:rPr lang="en-IN" dirty="0"/>
              <a:t>and governance </a:t>
            </a:r>
          </a:p>
          <a:p>
            <a:pPr marL="285750" indent="-285750">
              <a:buFont typeface="Wingdings" panose="05000000000000000000" pitchFamily="2" charset="2"/>
              <a:buChar char="Ø"/>
            </a:pPr>
            <a:r>
              <a:rPr lang="en-IN" dirty="0" smtClean="0"/>
              <a:t>Cost </a:t>
            </a:r>
            <a:r>
              <a:rPr lang="en-IN" dirty="0"/>
              <a:t>attribution </a:t>
            </a:r>
          </a:p>
          <a:p>
            <a:pPr marL="285750" indent="-285750">
              <a:buFont typeface="Wingdings" panose="05000000000000000000" pitchFamily="2" charset="2"/>
              <a:buChar char="Ø"/>
            </a:pPr>
            <a:r>
              <a:rPr lang="en-IN" dirty="0" smtClean="0"/>
              <a:t>Tagging </a:t>
            </a:r>
            <a:endParaRPr lang="en-IN" dirty="0"/>
          </a:p>
          <a:p>
            <a:pPr marL="285750" indent="-285750">
              <a:buFont typeface="Wingdings" panose="05000000000000000000" pitchFamily="2" charset="2"/>
              <a:buChar char="Ø"/>
            </a:pPr>
            <a:r>
              <a:rPr lang="en-IN" dirty="0" smtClean="0"/>
              <a:t>Entity </a:t>
            </a:r>
            <a:r>
              <a:rPr lang="en-IN" dirty="0"/>
              <a:t>lifecycle tracking </a:t>
            </a:r>
          </a:p>
          <a:p>
            <a:pPr algn="just"/>
            <a:endParaRPr lang="en-IN" dirty="0" smtClean="0">
              <a:solidFill>
                <a:srgbClr val="000000"/>
              </a:solidFill>
              <a:cs typeface="Arial" panose="020B0604020202020204" pitchFamily="34" charset="0"/>
            </a:endParaRPr>
          </a:p>
          <a:p>
            <a:pPr algn="just"/>
            <a:r>
              <a:rPr lang="en-IN" sz="2000" b="1" dirty="0" smtClean="0">
                <a:solidFill>
                  <a:srgbClr val="000000"/>
                </a:solidFill>
                <a:cs typeface="Arial" panose="020B0604020202020204" pitchFamily="34" charset="0"/>
              </a:rPr>
              <a:t>Stakeholders</a:t>
            </a:r>
          </a:p>
          <a:p>
            <a:r>
              <a:rPr lang="en-IN" dirty="0"/>
              <a:t>Relevant stakeholders within your business need to be involved in usage and expenditure discussions at all stages of your cloud journey </a:t>
            </a:r>
            <a:r>
              <a:rPr lang="en-IN" dirty="0" smtClean="0"/>
              <a:t>(CFO </a:t>
            </a:r>
            <a:r>
              <a:rPr lang="en-IN" dirty="0"/>
              <a:t>and financial controllers </a:t>
            </a:r>
            <a:r>
              <a:rPr lang="en-IN" dirty="0" smtClean="0"/>
              <a:t>, Business </a:t>
            </a:r>
            <a:r>
              <a:rPr lang="en-IN" dirty="0"/>
              <a:t>unit </a:t>
            </a:r>
            <a:r>
              <a:rPr lang="en-IN" dirty="0" smtClean="0"/>
              <a:t>owners, Tech </a:t>
            </a:r>
            <a:r>
              <a:rPr lang="en-IN" dirty="0"/>
              <a:t>leads </a:t>
            </a:r>
            <a:r>
              <a:rPr lang="en-IN" dirty="0" smtClean="0"/>
              <a:t>, Third parties )</a:t>
            </a:r>
            <a:endParaRPr lang="en-IN" dirty="0"/>
          </a:p>
          <a:p>
            <a:endParaRPr lang="en-IN" dirty="0"/>
          </a:p>
          <a:p>
            <a:pPr algn="just"/>
            <a:endParaRPr lang="en-IN" dirty="0">
              <a:solidFill>
                <a:srgbClr val="000000"/>
              </a:solidFill>
              <a:cs typeface="Arial" panose="020B0604020202020204" pitchFamily="34" charset="0"/>
            </a:endParaRPr>
          </a:p>
        </p:txBody>
      </p:sp>
      <p:sp>
        <p:nvSpPr>
          <p:cNvPr id="3" name="TextBox 2"/>
          <p:cNvSpPr txBox="1"/>
          <p:nvPr/>
        </p:nvSpPr>
        <p:spPr>
          <a:xfrm>
            <a:off x="2207622" y="0"/>
            <a:ext cx="7707085"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White Papers: Cost Optimization Pillar</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71384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1589" y="1012373"/>
            <a:ext cx="6096000" cy="2185214"/>
          </a:xfrm>
          <a:prstGeom prst="rect">
            <a:avLst/>
          </a:prstGeom>
        </p:spPr>
        <p:txBody>
          <a:bodyPr>
            <a:spAutoFit/>
          </a:bodyPr>
          <a:lstStyle/>
          <a:p>
            <a:r>
              <a:rPr lang="en-IN" sz="2800" dirty="0">
                <a:solidFill>
                  <a:srgbClr val="000000"/>
                </a:solidFill>
              </a:rPr>
              <a:t>Visibility and Governance </a:t>
            </a:r>
            <a:endParaRPr lang="en-IN" sz="2800" dirty="0"/>
          </a:p>
          <a:p>
            <a:r>
              <a:rPr lang="en-IN" dirty="0" smtClean="0">
                <a:solidFill>
                  <a:srgbClr val="000000"/>
                </a:solidFill>
              </a:rPr>
              <a:t>• </a:t>
            </a:r>
            <a:r>
              <a:rPr lang="en-IN" dirty="0">
                <a:solidFill>
                  <a:srgbClr val="000000"/>
                </a:solidFill>
              </a:rPr>
              <a:t>Estimate and forecast your AWS cost and usage </a:t>
            </a:r>
          </a:p>
          <a:p>
            <a:r>
              <a:rPr lang="en-IN" dirty="0">
                <a:solidFill>
                  <a:srgbClr val="000000"/>
                </a:solidFill>
              </a:rPr>
              <a:t>• Receive notifications when you exceed </a:t>
            </a:r>
            <a:r>
              <a:rPr lang="en-IN" dirty="0" smtClean="0">
                <a:solidFill>
                  <a:srgbClr val="000000"/>
                </a:solidFill>
              </a:rPr>
              <a:t>budgeted </a:t>
            </a:r>
            <a:r>
              <a:rPr lang="en-IN" dirty="0">
                <a:solidFill>
                  <a:srgbClr val="000000"/>
                </a:solidFill>
              </a:rPr>
              <a:t>thresholds </a:t>
            </a:r>
          </a:p>
          <a:p>
            <a:r>
              <a:rPr lang="en-IN" dirty="0">
                <a:solidFill>
                  <a:srgbClr val="000000"/>
                </a:solidFill>
              </a:rPr>
              <a:t>• Assess your biggest investments in AWS resources </a:t>
            </a:r>
          </a:p>
          <a:p>
            <a:r>
              <a:rPr lang="en-IN" dirty="0">
                <a:solidFill>
                  <a:srgbClr val="000000"/>
                </a:solidFill>
              </a:rPr>
              <a:t>• </a:t>
            </a:r>
            <a:r>
              <a:rPr lang="en-IN" dirty="0" err="1">
                <a:solidFill>
                  <a:srgbClr val="000000"/>
                </a:solidFill>
              </a:rPr>
              <a:t>Analyze</a:t>
            </a:r>
            <a:r>
              <a:rPr lang="en-IN" dirty="0">
                <a:solidFill>
                  <a:srgbClr val="000000"/>
                </a:solidFill>
              </a:rPr>
              <a:t> your spend and usage data </a:t>
            </a:r>
          </a:p>
          <a:p>
            <a:r>
              <a:rPr lang="en-IN" dirty="0">
                <a:solidFill>
                  <a:srgbClr val="000000"/>
                </a:solidFill>
              </a:rPr>
              <a:t>• Reserved Instance Utilization Report </a:t>
            </a:r>
          </a:p>
          <a:p>
            <a:r>
              <a:rPr lang="en-IN" dirty="0">
                <a:solidFill>
                  <a:srgbClr val="000000"/>
                </a:solidFill>
              </a:rPr>
              <a:t>• Reserved Instance Coverage Report </a:t>
            </a:r>
          </a:p>
        </p:txBody>
      </p:sp>
      <p:sp>
        <p:nvSpPr>
          <p:cNvPr id="4" name="Rectangle 3"/>
          <p:cNvSpPr/>
          <p:nvPr/>
        </p:nvSpPr>
        <p:spPr>
          <a:xfrm>
            <a:off x="191589" y="3536141"/>
            <a:ext cx="6096000" cy="3293209"/>
          </a:xfrm>
          <a:prstGeom prst="rect">
            <a:avLst/>
          </a:prstGeom>
        </p:spPr>
        <p:txBody>
          <a:bodyPr>
            <a:spAutoFit/>
          </a:bodyPr>
          <a:lstStyle/>
          <a:p>
            <a:r>
              <a:rPr lang="en-IN" sz="2800" dirty="0">
                <a:solidFill>
                  <a:srgbClr val="000000"/>
                </a:solidFill>
              </a:rPr>
              <a:t>Cost Attribution </a:t>
            </a:r>
          </a:p>
          <a:p>
            <a:pPr algn="just"/>
            <a:r>
              <a:rPr lang="en-IN" dirty="0">
                <a:solidFill>
                  <a:srgbClr val="000000"/>
                </a:solidFill>
              </a:rPr>
              <a:t>You can use cost attribution to drive cost management by assigning costs to systems, revenue streams, or parts of your organization, such as departments, business units, products, or internal teams. </a:t>
            </a:r>
            <a:endParaRPr lang="en-IN" dirty="0" smtClean="0">
              <a:solidFill>
                <a:srgbClr val="000000"/>
              </a:solidFill>
            </a:endParaRPr>
          </a:p>
          <a:p>
            <a:pPr algn="just"/>
            <a:endParaRPr lang="en-IN" dirty="0">
              <a:solidFill>
                <a:srgbClr val="000000"/>
              </a:solidFill>
            </a:endParaRPr>
          </a:p>
          <a:p>
            <a:pPr algn="just"/>
            <a:r>
              <a:rPr lang="en-IN" dirty="0"/>
              <a:t>To organize and manage your AWS costs consider using account structuring and tagging. </a:t>
            </a:r>
            <a:endParaRPr lang="en-IN" dirty="0" smtClean="0"/>
          </a:p>
          <a:p>
            <a:pPr algn="just"/>
            <a:endParaRPr lang="en-IN" dirty="0"/>
          </a:p>
          <a:p>
            <a:pPr algn="just"/>
            <a:r>
              <a:rPr lang="en-IN" dirty="0"/>
              <a:t>Consolidated billing is used to create the construct between one or more linked accounts and the payer account. </a:t>
            </a:r>
          </a:p>
        </p:txBody>
      </p:sp>
      <p:sp>
        <p:nvSpPr>
          <p:cNvPr id="5" name="Rectangle 4"/>
          <p:cNvSpPr/>
          <p:nvPr/>
        </p:nvSpPr>
        <p:spPr>
          <a:xfrm>
            <a:off x="6287589" y="1012373"/>
            <a:ext cx="5717177" cy="2523768"/>
          </a:xfrm>
          <a:prstGeom prst="rect">
            <a:avLst/>
          </a:prstGeom>
        </p:spPr>
        <p:txBody>
          <a:bodyPr wrap="square">
            <a:spAutoFit/>
          </a:bodyPr>
          <a:lstStyle/>
          <a:p>
            <a:r>
              <a:rPr lang="en-IN" sz="2800" dirty="0">
                <a:solidFill>
                  <a:srgbClr val="000000"/>
                </a:solidFill>
              </a:rPr>
              <a:t>Tagging </a:t>
            </a:r>
          </a:p>
          <a:p>
            <a:pPr algn="just"/>
            <a:r>
              <a:rPr lang="en-IN" dirty="0">
                <a:solidFill>
                  <a:srgbClr val="000000"/>
                </a:solidFill>
              </a:rPr>
              <a:t>Tags allow you to overlay business and organizational information onto your billing and usage data. This helps you categorize and track your costs by meaningful, relevant business information. You can apply tags that represent business categories (such as cost </a:t>
            </a:r>
            <a:r>
              <a:rPr lang="en-IN" dirty="0" err="1">
                <a:solidFill>
                  <a:srgbClr val="000000"/>
                </a:solidFill>
              </a:rPr>
              <a:t>centers</a:t>
            </a:r>
            <a:r>
              <a:rPr lang="en-IN" dirty="0">
                <a:solidFill>
                  <a:srgbClr val="000000"/>
                </a:solidFill>
              </a:rPr>
              <a:t>, application names, projects, or owners) to organize your costs across multiple services and teams. </a:t>
            </a:r>
            <a:endParaRPr lang="en-IN" dirty="0"/>
          </a:p>
        </p:txBody>
      </p:sp>
      <p:sp>
        <p:nvSpPr>
          <p:cNvPr id="6" name="Rectangle 5"/>
          <p:cNvSpPr/>
          <p:nvPr/>
        </p:nvSpPr>
        <p:spPr>
          <a:xfrm>
            <a:off x="6287589" y="3536141"/>
            <a:ext cx="5717177" cy="1692771"/>
          </a:xfrm>
          <a:prstGeom prst="rect">
            <a:avLst/>
          </a:prstGeom>
        </p:spPr>
        <p:txBody>
          <a:bodyPr wrap="square">
            <a:spAutoFit/>
          </a:bodyPr>
          <a:lstStyle/>
          <a:p>
            <a:pPr algn="just"/>
            <a:r>
              <a:rPr lang="en-IN" sz="3200" dirty="0">
                <a:solidFill>
                  <a:srgbClr val="000000"/>
                </a:solidFill>
              </a:rPr>
              <a:t>Entity Lifecycle Tracking </a:t>
            </a:r>
          </a:p>
          <a:p>
            <a:pPr algn="just"/>
            <a:r>
              <a:rPr lang="en-IN" dirty="0">
                <a:solidFill>
                  <a:srgbClr val="000000"/>
                </a:solidFill>
              </a:rPr>
              <a:t>When you manage a list of projects, employees, and technology resources over time you will be able to identify resources that are no longer being used or orphaned projects that no longer have an owner.</a:t>
            </a:r>
            <a:endParaRPr lang="en-IN" dirty="0"/>
          </a:p>
        </p:txBody>
      </p:sp>
      <p:sp>
        <p:nvSpPr>
          <p:cNvPr id="8" name="TextBox 7"/>
          <p:cNvSpPr txBox="1"/>
          <p:nvPr/>
        </p:nvSpPr>
        <p:spPr>
          <a:xfrm>
            <a:off x="1907177" y="0"/>
            <a:ext cx="7707085"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White Papers: Cost Optimization Pillar</a:t>
            </a:r>
            <a:endParaRPr lang="en-IN" sz="3200" b="1" dirty="0">
              <a:latin typeface="Arial" panose="020B0604020202020204" pitchFamily="34" charset="0"/>
              <a:cs typeface="Arial" panose="020B0604020202020204" pitchFamily="34" charset="0"/>
            </a:endParaRPr>
          </a:p>
        </p:txBody>
      </p:sp>
      <p:sp>
        <p:nvSpPr>
          <p:cNvPr id="9" name="Rectangle 8"/>
          <p:cNvSpPr/>
          <p:nvPr/>
        </p:nvSpPr>
        <p:spPr>
          <a:xfrm>
            <a:off x="191589" y="506187"/>
            <a:ext cx="6209211" cy="584775"/>
          </a:xfrm>
          <a:prstGeom prst="rect">
            <a:avLst/>
          </a:prstGeom>
        </p:spPr>
        <p:txBody>
          <a:bodyPr wrap="square">
            <a:spAutoFit/>
          </a:bodyPr>
          <a:lstStyle/>
          <a:p>
            <a:pPr algn="just"/>
            <a:r>
              <a:rPr lang="en-IN" sz="3200" b="1" dirty="0" smtClean="0">
                <a:solidFill>
                  <a:srgbClr val="000000"/>
                </a:solidFill>
                <a:cs typeface="Arial" panose="020B0604020202020204" pitchFamily="34" charset="0"/>
              </a:rPr>
              <a:t>Usage and Expenditure Awareness</a:t>
            </a:r>
            <a:endParaRPr lang="en-IN" sz="3200" b="1" dirty="0">
              <a:solidFill>
                <a:srgbClr val="000000"/>
              </a:solidFill>
              <a:cs typeface="Arial" panose="020B0604020202020204" pitchFamily="34" charset="0"/>
            </a:endParaRPr>
          </a:p>
        </p:txBody>
      </p:sp>
    </p:spTree>
    <p:extLst>
      <p:ext uri="{BB962C8B-B14F-4D97-AF65-F5344CB8AC3E}">
        <p14:creationId xmlns:p14="http://schemas.microsoft.com/office/powerpoint/2010/main" val="2833765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011" y="1177932"/>
            <a:ext cx="11625943" cy="4370427"/>
          </a:xfrm>
          <a:prstGeom prst="rect">
            <a:avLst/>
          </a:prstGeom>
        </p:spPr>
        <p:txBody>
          <a:bodyPr wrap="square">
            <a:spAutoFit/>
          </a:bodyPr>
          <a:lstStyle/>
          <a:p>
            <a:pPr algn="just"/>
            <a:r>
              <a:rPr lang="en-IN" sz="3200" b="1" dirty="0" smtClean="0">
                <a:solidFill>
                  <a:srgbClr val="000000"/>
                </a:solidFill>
                <a:cs typeface="Arial" panose="020B0604020202020204" pitchFamily="34" charset="0"/>
              </a:rPr>
              <a:t>Optimizing Over time</a:t>
            </a:r>
            <a:endParaRPr lang="en-IN" sz="3200" b="1" dirty="0">
              <a:solidFill>
                <a:srgbClr val="000000"/>
              </a:solidFill>
              <a:cs typeface="Arial" panose="020B0604020202020204" pitchFamily="34" charset="0"/>
            </a:endParaRPr>
          </a:p>
          <a:p>
            <a:endParaRPr lang="en-IN" dirty="0"/>
          </a:p>
          <a:p>
            <a:pPr marL="342900" indent="-342900">
              <a:buFont typeface="Wingdings" panose="05000000000000000000" pitchFamily="2" charset="2"/>
              <a:buChar char="Ø"/>
            </a:pPr>
            <a:r>
              <a:rPr lang="en-IN" sz="2400" dirty="0" smtClean="0"/>
              <a:t>Measure</a:t>
            </a:r>
            <a:r>
              <a:rPr lang="en-IN" sz="2400" dirty="0"/>
              <a:t>, monitor, and improve </a:t>
            </a:r>
            <a:endParaRPr lang="en-IN" dirty="0"/>
          </a:p>
          <a:p>
            <a:pPr marL="285750" indent="-285750">
              <a:buFont typeface="Arial" panose="020B0604020202020204" pitchFamily="34" charset="0"/>
              <a:buChar char="•"/>
            </a:pPr>
            <a:r>
              <a:rPr lang="en-IN" dirty="0" smtClean="0"/>
              <a:t>Establish </a:t>
            </a:r>
            <a:r>
              <a:rPr lang="en-IN" dirty="0"/>
              <a:t>a cost optimization function </a:t>
            </a:r>
          </a:p>
          <a:p>
            <a:pPr marL="285750" indent="-285750">
              <a:buFont typeface="Arial" panose="020B0604020202020204" pitchFamily="34" charset="0"/>
              <a:buChar char="•"/>
            </a:pPr>
            <a:r>
              <a:rPr lang="en-IN" dirty="0" smtClean="0"/>
              <a:t>Establish </a:t>
            </a:r>
            <a:r>
              <a:rPr lang="en-IN" dirty="0"/>
              <a:t>goals and metrics </a:t>
            </a:r>
          </a:p>
          <a:p>
            <a:pPr marL="285750" indent="-285750">
              <a:buFont typeface="Arial" panose="020B0604020202020204" pitchFamily="34" charset="0"/>
              <a:buChar char="•"/>
            </a:pPr>
            <a:r>
              <a:rPr lang="en-IN" dirty="0" smtClean="0"/>
              <a:t>Gather </a:t>
            </a:r>
            <a:r>
              <a:rPr lang="en-IN" dirty="0"/>
              <a:t>insight and perform analysis </a:t>
            </a:r>
          </a:p>
          <a:p>
            <a:pPr marL="285750" indent="-285750">
              <a:buFont typeface="Arial" panose="020B0604020202020204" pitchFamily="34" charset="0"/>
              <a:buChar char="•"/>
            </a:pPr>
            <a:r>
              <a:rPr lang="en-IN" dirty="0" smtClean="0"/>
              <a:t>Report </a:t>
            </a:r>
            <a:r>
              <a:rPr lang="en-IN" dirty="0"/>
              <a:t>and validate </a:t>
            </a:r>
          </a:p>
          <a:p>
            <a:endParaRPr lang="en-IN" dirty="0"/>
          </a:p>
          <a:p>
            <a:pPr marL="342900" indent="-342900">
              <a:buFont typeface="Wingdings" panose="05000000000000000000" pitchFamily="2" charset="2"/>
              <a:buChar char="Ø"/>
            </a:pPr>
            <a:r>
              <a:rPr lang="en-IN" sz="2400" dirty="0" smtClean="0"/>
              <a:t>Staying </a:t>
            </a:r>
            <a:r>
              <a:rPr lang="en-IN" sz="2400" dirty="0"/>
              <a:t>ever green (move to the newest services, features, and instance types) </a:t>
            </a:r>
          </a:p>
          <a:p>
            <a:pPr marL="285750" indent="-285750" algn="just">
              <a:buFont typeface="Arial" panose="020B0604020202020204" pitchFamily="34" charset="0"/>
              <a:buChar char="•"/>
            </a:pPr>
            <a:r>
              <a:rPr lang="en-IN" dirty="0"/>
              <a:t>As AWS releases new services and features, it is a best practice to review your existing architectural decisions to ensure that they remain cost effective and stay ever green. </a:t>
            </a:r>
            <a:endParaRPr lang="en-IN" dirty="0" smtClean="0"/>
          </a:p>
          <a:p>
            <a:pPr marL="285750" indent="-285750" algn="just">
              <a:buFont typeface="Arial" panose="020B0604020202020204" pitchFamily="34" charset="0"/>
              <a:buChar char="•"/>
            </a:pPr>
            <a:r>
              <a:rPr lang="en-IN" dirty="0" smtClean="0"/>
              <a:t>As </a:t>
            </a:r>
            <a:r>
              <a:rPr lang="en-IN" dirty="0"/>
              <a:t>your requirements change, be aggressive in decommissioning resources, components, and workloads that you no longer require. </a:t>
            </a:r>
          </a:p>
          <a:p>
            <a:pPr algn="just"/>
            <a:endParaRPr lang="en-IN" dirty="0">
              <a:solidFill>
                <a:srgbClr val="000000"/>
              </a:solidFill>
              <a:cs typeface="Arial" panose="020B0604020202020204" pitchFamily="34" charset="0"/>
            </a:endParaRPr>
          </a:p>
        </p:txBody>
      </p:sp>
      <p:sp>
        <p:nvSpPr>
          <p:cNvPr id="3" name="TextBox 2"/>
          <p:cNvSpPr txBox="1"/>
          <p:nvPr/>
        </p:nvSpPr>
        <p:spPr>
          <a:xfrm>
            <a:off x="1998618" y="0"/>
            <a:ext cx="7707085"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White Papers: Cost Optimization Pillar</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06340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6572" y="524955"/>
            <a:ext cx="11260182" cy="3785652"/>
          </a:xfrm>
          <a:prstGeom prst="rect">
            <a:avLst/>
          </a:prstGeom>
        </p:spPr>
        <p:txBody>
          <a:bodyPr wrap="square">
            <a:spAutoFit/>
          </a:bodyPr>
          <a:lstStyle/>
          <a:p>
            <a:r>
              <a:rPr lang="en-IN" sz="4000" dirty="0" smtClean="0">
                <a:solidFill>
                  <a:srgbClr val="000000"/>
                </a:solidFill>
              </a:rPr>
              <a:t>Conclusion</a:t>
            </a:r>
          </a:p>
          <a:p>
            <a:r>
              <a:rPr lang="en-IN" sz="800" dirty="0" smtClean="0">
                <a:solidFill>
                  <a:srgbClr val="000000"/>
                </a:solidFill>
              </a:rPr>
              <a:t> </a:t>
            </a:r>
            <a:endParaRPr lang="en-IN" sz="800" dirty="0">
              <a:solidFill>
                <a:srgbClr val="000000"/>
              </a:solidFill>
            </a:endParaRPr>
          </a:p>
          <a:p>
            <a:pPr marL="342900" indent="-342900" algn="just">
              <a:buFont typeface="Wingdings" panose="05000000000000000000" pitchFamily="2" charset="2"/>
              <a:buChar char="Ø"/>
            </a:pPr>
            <a:r>
              <a:rPr lang="en-IN" sz="2400" dirty="0">
                <a:solidFill>
                  <a:srgbClr val="000000"/>
                </a:solidFill>
              </a:rPr>
              <a:t>Cost optimization is an ongoing effort. </a:t>
            </a:r>
            <a:endParaRPr lang="en-IN" sz="2400" dirty="0" smtClean="0">
              <a:solidFill>
                <a:srgbClr val="000000"/>
              </a:solidFill>
            </a:endParaRPr>
          </a:p>
          <a:p>
            <a:pPr marL="342900" indent="-342900" algn="just">
              <a:buFont typeface="Wingdings" panose="05000000000000000000" pitchFamily="2" charset="2"/>
              <a:buChar char="Ø"/>
            </a:pPr>
            <a:endParaRPr lang="en-IN" sz="2400" dirty="0">
              <a:solidFill>
                <a:srgbClr val="000000"/>
              </a:solidFill>
            </a:endParaRPr>
          </a:p>
          <a:p>
            <a:pPr marL="342900" indent="-342900" algn="just">
              <a:buFont typeface="Wingdings" panose="05000000000000000000" pitchFamily="2" charset="2"/>
              <a:buChar char="Ø"/>
            </a:pPr>
            <a:r>
              <a:rPr lang="en-IN" sz="2400" dirty="0" smtClean="0">
                <a:solidFill>
                  <a:srgbClr val="000000"/>
                </a:solidFill>
              </a:rPr>
              <a:t>From </a:t>
            </a:r>
            <a:r>
              <a:rPr lang="en-IN" sz="2400" dirty="0">
                <a:solidFill>
                  <a:srgbClr val="000000"/>
                </a:solidFill>
              </a:rPr>
              <a:t>the first review of a pilot or test workload to deploying a mature production infrastructure on AWS, you should regularly review your architectural approach and component selection. </a:t>
            </a:r>
            <a:endParaRPr lang="en-IN" sz="2400" dirty="0" smtClean="0">
              <a:solidFill>
                <a:srgbClr val="000000"/>
              </a:solidFill>
            </a:endParaRPr>
          </a:p>
          <a:p>
            <a:pPr marL="342900" indent="-342900" algn="just">
              <a:buFont typeface="Wingdings" panose="05000000000000000000" pitchFamily="2" charset="2"/>
              <a:buChar char="Ø"/>
            </a:pPr>
            <a:endParaRPr lang="en-IN" sz="2400" dirty="0">
              <a:solidFill>
                <a:srgbClr val="000000"/>
              </a:solidFill>
            </a:endParaRPr>
          </a:p>
          <a:p>
            <a:pPr marL="342900" indent="-342900" algn="just">
              <a:buFont typeface="Wingdings" panose="05000000000000000000" pitchFamily="2" charset="2"/>
              <a:buChar char="Ø"/>
            </a:pPr>
            <a:r>
              <a:rPr lang="en-IN" sz="2400" dirty="0" smtClean="0">
                <a:solidFill>
                  <a:srgbClr val="000000"/>
                </a:solidFill>
              </a:rPr>
              <a:t>This </a:t>
            </a:r>
            <a:r>
              <a:rPr lang="en-IN" sz="2400" dirty="0">
                <a:solidFill>
                  <a:srgbClr val="000000"/>
                </a:solidFill>
              </a:rPr>
              <a:t>effort is easier thanks to the programmatic functions and AWS features and services discussed in this paper. </a:t>
            </a:r>
            <a:endParaRPr lang="en-IN" sz="2400" dirty="0"/>
          </a:p>
        </p:txBody>
      </p:sp>
      <p:sp>
        <p:nvSpPr>
          <p:cNvPr id="3" name="TextBox 2"/>
          <p:cNvSpPr txBox="1"/>
          <p:nvPr/>
        </p:nvSpPr>
        <p:spPr>
          <a:xfrm>
            <a:off x="4167052" y="4963886"/>
            <a:ext cx="4010297" cy="1015663"/>
          </a:xfrm>
          <a:prstGeom prst="rect">
            <a:avLst/>
          </a:prstGeom>
          <a:noFill/>
        </p:spPr>
        <p:txBody>
          <a:bodyPr wrap="square" rtlCol="0">
            <a:spAutoFit/>
          </a:bodyPr>
          <a:lstStyle/>
          <a:p>
            <a:r>
              <a:rPr lang="en-IN" sz="6000" dirty="0" smtClean="0">
                <a:latin typeface="Arial" panose="020B0604020202020204" pitchFamily="34" charset="0"/>
                <a:cs typeface="Arial" panose="020B0604020202020204" pitchFamily="34" charset="0"/>
              </a:rPr>
              <a:t>Thank you</a:t>
            </a:r>
            <a:endParaRPr lang="en-IN" sz="6000" dirty="0">
              <a:latin typeface="Arial" panose="020B0604020202020204" pitchFamily="34" charset="0"/>
              <a:cs typeface="Arial" panose="020B0604020202020204" pitchFamily="34" charset="0"/>
            </a:endParaRPr>
          </a:p>
        </p:txBody>
      </p:sp>
      <p:sp>
        <p:nvSpPr>
          <p:cNvPr id="4" name="TextBox 3"/>
          <p:cNvSpPr txBox="1"/>
          <p:nvPr/>
        </p:nvSpPr>
        <p:spPr>
          <a:xfrm>
            <a:off x="1998618" y="0"/>
            <a:ext cx="7707085" cy="584775"/>
          </a:xfrm>
          <a:prstGeom prst="rect">
            <a:avLst/>
          </a:prstGeom>
          <a:noFill/>
        </p:spPr>
        <p:txBody>
          <a:bodyPr wrap="square" rtlCol="0">
            <a:spAutoFit/>
          </a:bodyPr>
          <a:lstStyle/>
          <a:p>
            <a:r>
              <a:rPr lang="en-IN" sz="3200" b="1" dirty="0" smtClean="0">
                <a:latin typeface="Arial" panose="020B0604020202020204" pitchFamily="34" charset="0"/>
                <a:cs typeface="Arial" panose="020B0604020202020204" pitchFamily="34" charset="0"/>
              </a:rPr>
              <a:t>White Papers: Cost Optimization Pillar</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5384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16120" y="1086710"/>
            <a:ext cx="2371725" cy="4514850"/>
          </a:xfrm>
          <a:prstGeom prst="rect">
            <a:avLst/>
          </a:prstGeom>
        </p:spPr>
      </p:pic>
      <p:sp>
        <p:nvSpPr>
          <p:cNvPr id="3" name="TextBox 2"/>
          <p:cNvSpPr txBox="1"/>
          <p:nvPr/>
        </p:nvSpPr>
        <p:spPr>
          <a:xfrm>
            <a:off x="666207" y="274320"/>
            <a:ext cx="4663440" cy="523220"/>
          </a:xfrm>
          <a:prstGeom prst="rect">
            <a:avLst/>
          </a:prstGeom>
          <a:noFill/>
        </p:spPr>
        <p:txBody>
          <a:bodyPr wrap="square" rtlCol="0">
            <a:spAutoFit/>
          </a:bodyPr>
          <a:lstStyle/>
          <a:p>
            <a:r>
              <a:rPr lang="en-IN" sz="2800" b="1" dirty="0" smtClean="0"/>
              <a:t>Amazon </a:t>
            </a:r>
            <a:r>
              <a:rPr lang="en-IN" sz="2800" b="1" dirty="0" err="1" smtClean="0"/>
              <a:t>DynamoDB</a:t>
            </a:r>
            <a:r>
              <a:rPr lang="en-IN" sz="2800" b="1" dirty="0" smtClean="0"/>
              <a:t> Free Tier</a:t>
            </a:r>
            <a:endParaRPr lang="en-IN" sz="2800" b="1" dirty="0"/>
          </a:p>
        </p:txBody>
      </p:sp>
    </p:spTree>
    <p:extLst>
      <p:ext uri="{BB962C8B-B14F-4D97-AF65-F5344CB8AC3E}">
        <p14:creationId xmlns:p14="http://schemas.microsoft.com/office/powerpoint/2010/main" val="3187687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7722" y="731521"/>
            <a:ext cx="9707705" cy="5068388"/>
          </a:xfrm>
          <a:prstGeom prst="rect">
            <a:avLst/>
          </a:prstGeom>
        </p:spPr>
      </p:pic>
    </p:spTree>
    <p:extLst>
      <p:ext uri="{BB962C8B-B14F-4D97-AF65-F5344CB8AC3E}">
        <p14:creationId xmlns:p14="http://schemas.microsoft.com/office/powerpoint/2010/main" val="3171842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415" y="1045030"/>
            <a:ext cx="9513736" cy="4833256"/>
          </a:xfrm>
          <a:prstGeom prst="rect">
            <a:avLst/>
          </a:prstGeom>
        </p:spPr>
      </p:pic>
    </p:spTree>
    <p:extLst>
      <p:ext uri="{BB962C8B-B14F-4D97-AF65-F5344CB8AC3E}">
        <p14:creationId xmlns:p14="http://schemas.microsoft.com/office/powerpoint/2010/main" val="654509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414" y="182882"/>
            <a:ext cx="9402410" cy="5525587"/>
          </a:xfrm>
          <a:prstGeom prst="rect">
            <a:avLst/>
          </a:prstGeom>
        </p:spPr>
      </p:pic>
      <p:sp>
        <p:nvSpPr>
          <p:cNvPr id="3" name="Rectangle 2"/>
          <p:cNvSpPr/>
          <p:nvPr/>
        </p:nvSpPr>
        <p:spPr>
          <a:xfrm>
            <a:off x="209007" y="5819452"/>
            <a:ext cx="11769634" cy="923330"/>
          </a:xfrm>
          <a:prstGeom prst="rect">
            <a:avLst/>
          </a:prstGeom>
        </p:spPr>
        <p:txBody>
          <a:bodyPr wrap="square">
            <a:spAutoFit/>
          </a:bodyPr>
          <a:lstStyle/>
          <a:p>
            <a:pPr algn="just"/>
            <a:r>
              <a:rPr lang="en-IN" dirty="0" err="1">
                <a:solidFill>
                  <a:srgbClr val="000000"/>
                </a:solidFill>
                <a:latin typeface="Verdana" panose="020B0604030504040204" pitchFamily="34" charset="0"/>
              </a:rPr>
              <a:t>DynamoDB</a:t>
            </a:r>
            <a:r>
              <a:rPr lang="en-IN" dirty="0">
                <a:solidFill>
                  <a:srgbClr val="000000"/>
                </a:solidFill>
                <a:latin typeface="Verdana" panose="020B0604030504040204" pitchFamily="34" charset="0"/>
              </a:rPr>
              <a:t> uses </a:t>
            </a:r>
            <a:r>
              <a:rPr lang="en-IN" b="1" i="1" dirty="0">
                <a:solidFill>
                  <a:srgbClr val="000000"/>
                </a:solidFill>
                <a:latin typeface="Verdana" panose="020B0604030504040204" pitchFamily="34" charset="0"/>
              </a:rPr>
              <a:t>eventually consistent</a:t>
            </a:r>
            <a:r>
              <a:rPr lang="en-IN" dirty="0">
                <a:solidFill>
                  <a:srgbClr val="000000"/>
                </a:solidFill>
                <a:latin typeface="Verdana" panose="020B0604030504040204" pitchFamily="34" charset="0"/>
              </a:rPr>
              <a:t> and </a:t>
            </a:r>
            <a:r>
              <a:rPr lang="en-IN" b="1" i="1" dirty="0">
                <a:solidFill>
                  <a:srgbClr val="000000"/>
                </a:solidFill>
                <a:latin typeface="Verdana" panose="020B0604030504040204" pitchFamily="34" charset="0"/>
              </a:rPr>
              <a:t>strongly consistent</a:t>
            </a:r>
            <a:r>
              <a:rPr lang="en-IN" dirty="0">
                <a:solidFill>
                  <a:srgbClr val="000000"/>
                </a:solidFill>
                <a:latin typeface="Verdana" panose="020B0604030504040204" pitchFamily="34" charset="0"/>
              </a:rPr>
              <a:t> reads to support dynamic application needs. Eventually consistent reads do not always deliver current </a:t>
            </a:r>
            <a:r>
              <a:rPr lang="en-IN" dirty="0" smtClean="0">
                <a:solidFill>
                  <a:srgbClr val="000000"/>
                </a:solidFill>
                <a:latin typeface="Verdana" panose="020B0604030504040204" pitchFamily="34" charset="0"/>
              </a:rPr>
              <a:t>data. The </a:t>
            </a:r>
            <a:r>
              <a:rPr lang="en-IN" dirty="0">
                <a:solidFill>
                  <a:srgbClr val="000000"/>
                </a:solidFill>
                <a:latin typeface="Verdana" panose="020B0604030504040204" pitchFamily="34" charset="0"/>
              </a:rPr>
              <a:t>strongly consistent reads always deliver current data </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837543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498" y="509452"/>
            <a:ext cx="10662784" cy="4702628"/>
          </a:xfrm>
          <a:prstGeom prst="rect">
            <a:avLst/>
          </a:prstGeom>
        </p:spPr>
      </p:pic>
      <p:sp>
        <p:nvSpPr>
          <p:cNvPr id="3" name="Rectangle 2"/>
          <p:cNvSpPr/>
          <p:nvPr/>
        </p:nvSpPr>
        <p:spPr>
          <a:xfrm>
            <a:off x="365761" y="5699985"/>
            <a:ext cx="11508377" cy="923330"/>
          </a:xfrm>
          <a:prstGeom prst="rect">
            <a:avLst/>
          </a:prstGeom>
        </p:spPr>
        <p:txBody>
          <a:bodyPr wrap="square">
            <a:spAutoFit/>
          </a:bodyPr>
          <a:lstStyle/>
          <a:p>
            <a:pPr algn="just"/>
            <a:r>
              <a:rPr lang="en-IN" dirty="0">
                <a:solidFill>
                  <a:srgbClr val="000000"/>
                </a:solidFill>
                <a:latin typeface="Verdana" panose="020B0604030504040204" pitchFamily="34" charset="0"/>
              </a:rPr>
              <a:t>In table creation, you specify provisioned throughput, which reserves resources for reads and writes. You use capacity units to measure and set throughput</a:t>
            </a:r>
            <a:r>
              <a:rPr lang="en-IN" dirty="0" smtClean="0">
                <a:solidFill>
                  <a:srgbClr val="000000"/>
                </a:solidFill>
                <a:latin typeface="Verdana" panose="020B0604030504040204" pitchFamily="34" charset="0"/>
              </a:rPr>
              <a:t>. When </a:t>
            </a:r>
            <a:r>
              <a:rPr lang="en-IN" dirty="0">
                <a:solidFill>
                  <a:srgbClr val="000000"/>
                </a:solidFill>
                <a:latin typeface="Verdana" panose="020B0604030504040204" pitchFamily="34" charset="0"/>
              </a:rPr>
              <a:t>applications exceed the set throughput, requests fail. </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415671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012" y="317923"/>
            <a:ext cx="11495313" cy="3046988"/>
          </a:xfrm>
          <a:prstGeom prst="rect">
            <a:avLst/>
          </a:prstGeom>
        </p:spPr>
        <p:txBody>
          <a:bodyPr wrap="square">
            <a:spAutoFit/>
          </a:bodyPr>
          <a:lstStyle/>
          <a:p>
            <a:r>
              <a:rPr lang="en-IN" sz="3200" b="1" dirty="0" smtClean="0">
                <a:solidFill>
                  <a:srgbClr val="000000"/>
                </a:solidFill>
                <a:latin typeface="Arial" panose="020B0604020202020204" pitchFamily="34" charset="0"/>
                <a:cs typeface="Arial" panose="020B0604020202020204" pitchFamily="34" charset="0"/>
              </a:rPr>
              <a:t>Advantages</a:t>
            </a:r>
          </a:p>
          <a:p>
            <a:endParaRPr lang="en-IN" sz="2000" dirty="0">
              <a:solidFill>
                <a:srgbClr val="000000"/>
              </a:solidFill>
              <a:latin typeface="Arial" panose="020B0604020202020204" pitchFamily="34" charset="0"/>
              <a:cs typeface="Arial" panose="020B0604020202020204" pitchFamily="34" charset="0"/>
            </a:endParaRPr>
          </a:p>
          <a:p>
            <a:pPr algn="just"/>
            <a:r>
              <a:rPr lang="en-IN" sz="2000" dirty="0">
                <a:solidFill>
                  <a:srgbClr val="000000"/>
                </a:solidFill>
                <a:latin typeface="Arial" panose="020B0604020202020204" pitchFamily="34" charset="0"/>
                <a:cs typeface="Arial" panose="020B0604020202020204" pitchFamily="34" charset="0"/>
              </a:rPr>
              <a:t>The two main advantages of </a:t>
            </a:r>
            <a:r>
              <a:rPr lang="en-IN" sz="2000" dirty="0" err="1">
                <a:solidFill>
                  <a:srgbClr val="000000"/>
                </a:solidFill>
                <a:latin typeface="Arial" panose="020B0604020202020204" pitchFamily="34" charset="0"/>
                <a:cs typeface="Arial" panose="020B0604020202020204" pitchFamily="34" charset="0"/>
              </a:rPr>
              <a:t>DynamoDB</a:t>
            </a:r>
            <a:r>
              <a:rPr lang="en-IN" sz="2000" dirty="0">
                <a:solidFill>
                  <a:srgbClr val="000000"/>
                </a:solidFill>
                <a:latin typeface="Arial" panose="020B0604020202020204" pitchFamily="34" charset="0"/>
                <a:cs typeface="Arial" panose="020B0604020202020204" pitchFamily="34" charset="0"/>
              </a:rPr>
              <a:t> are </a:t>
            </a:r>
            <a:r>
              <a:rPr lang="en-IN" sz="2000" b="1" dirty="0">
                <a:solidFill>
                  <a:srgbClr val="000000"/>
                </a:solidFill>
                <a:latin typeface="Arial" panose="020B0604020202020204" pitchFamily="34" charset="0"/>
                <a:cs typeface="Arial" panose="020B0604020202020204" pitchFamily="34" charset="0"/>
              </a:rPr>
              <a:t>scalability</a:t>
            </a:r>
            <a:r>
              <a:rPr lang="en-IN" sz="2000" dirty="0">
                <a:solidFill>
                  <a:srgbClr val="000000"/>
                </a:solidFill>
                <a:latin typeface="Arial" panose="020B0604020202020204" pitchFamily="34" charset="0"/>
                <a:cs typeface="Arial" panose="020B0604020202020204" pitchFamily="34" charset="0"/>
              </a:rPr>
              <a:t> and </a:t>
            </a:r>
            <a:r>
              <a:rPr lang="en-IN" sz="2000" b="1" dirty="0">
                <a:solidFill>
                  <a:srgbClr val="000000"/>
                </a:solidFill>
                <a:latin typeface="Arial" panose="020B0604020202020204" pitchFamily="34" charset="0"/>
                <a:cs typeface="Arial" panose="020B0604020202020204" pitchFamily="34" charset="0"/>
              </a:rPr>
              <a:t>flexibility</a:t>
            </a:r>
            <a:r>
              <a:rPr lang="en-IN" sz="2000" dirty="0">
                <a:solidFill>
                  <a:srgbClr val="000000"/>
                </a:solidFill>
                <a:latin typeface="Arial" panose="020B0604020202020204" pitchFamily="34" charset="0"/>
                <a:cs typeface="Arial" panose="020B0604020202020204" pitchFamily="34" charset="0"/>
              </a:rPr>
              <a:t>. It does not force the use of a particular data source and structure, allowing users to work with virtually anything, but in a uniform way</a:t>
            </a:r>
            <a:r>
              <a:rPr lang="en-IN" sz="2000" dirty="0" smtClean="0">
                <a:solidFill>
                  <a:srgbClr val="000000"/>
                </a:solidFill>
                <a:latin typeface="Arial" panose="020B0604020202020204" pitchFamily="34" charset="0"/>
                <a:cs typeface="Arial" panose="020B0604020202020204" pitchFamily="34" charset="0"/>
              </a:rPr>
              <a:t>.</a:t>
            </a:r>
          </a:p>
          <a:p>
            <a:pPr algn="just"/>
            <a:endParaRPr lang="en-IN" sz="2000" dirty="0">
              <a:solidFill>
                <a:srgbClr val="000000"/>
              </a:solidFill>
              <a:latin typeface="Arial" panose="020B0604020202020204" pitchFamily="34" charset="0"/>
              <a:cs typeface="Arial" panose="020B0604020202020204" pitchFamily="34" charset="0"/>
            </a:endParaRPr>
          </a:p>
          <a:p>
            <a:pPr algn="just"/>
            <a:r>
              <a:rPr lang="en-IN" sz="2000" dirty="0">
                <a:solidFill>
                  <a:srgbClr val="000000"/>
                </a:solidFill>
                <a:latin typeface="Arial" panose="020B0604020202020204" pitchFamily="34" charset="0"/>
                <a:cs typeface="Arial" panose="020B0604020202020204" pitchFamily="34" charset="0"/>
              </a:rPr>
              <a:t>Its design also supports a wide range of use from lighter tasks and operations to demanding enterprise functionality. It also allows simple use of multiple languages: Ruby, Java, Python, C#, </a:t>
            </a:r>
            <a:r>
              <a:rPr lang="en-IN" sz="2000" dirty="0" err="1">
                <a:solidFill>
                  <a:srgbClr val="000000"/>
                </a:solidFill>
                <a:latin typeface="Arial" panose="020B0604020202020204" pitchFamily="34" charset="0"/>
                <a:cs typeface="Arial" panose="020B0604020202020204" pitchFamily="34" charset="0"/>
              </a:rPr>
              <a:t>Erlang</a:t>
            </a:r>
            <a:r>
              <a:rPr lang="en-IN" sz="2000" dirty="0">
                <a:solidFill>
                  <a:srgbClr val="000000"/>
                </a:solidFill>
                <a:latin typeface="Arial" panose="020B0604020202020204" pitchFamily="34" charset="0"/>
                <a:cs typeface="Arial" panose="020B0604020202020204" pitchFamily="34" charset="0"/>
              </a:rPr>
              <a:t>, PHP, and Perl.</a:t>
            </a:r>
            <a:endParaRPr lang="en-IN" sz="2000" b="0"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651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2009</TotalTime>
  <Words>2900</Words>
  <Application>Microsoft Office PowerPoint</Application>
  <PresentationFormat>Widescreen</PresentationFormat>
  <Paragraphs>243</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Georgia</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Local User</dc:creator>
  <cp:lastModifiedBy>Local User</cp:lastModifiedBy>
  <cp:revision>112</cp:revision>
  <dcterms:created xsi:type="dcterms:W3CDTF">2019-07-23T03:19:52Z</dcterms:created>
  <dcterms:modified xsi:type="dcterms:W3CDTF">2019-07-25T03:06:35Z</dcterms:modified>
</cp:coreProperties>
</file>