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2" r:id="rId4"/>
    <p:sldId id="259" r:id="rId5"/>
    <p:sldId id="258" r:id="rId6"/>
    <p:sldId id="260" r:id="rId7"/>
    <p:sldId id="262" r:id="rId8"/>
    <p:sldId id="263" r:id="rId9"/>
    <p:sldId id="264" r:id="rId10"/>
    <p:sldId id="265" r:id="rId11"/>
    <p:sldId id="266" r:id="rId12"/>
    <p:sldId id="267" r:id="rId13"/>
    <p:sldId id="268" r:id="rId14"/>
    <p:sldId id="270" r:id="rId15"/>
    <p:sldId id="269" r:id="rId16"/>
    <p:sldId id="284" r:id="rId17"/>
    <p:sldId id="261"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98FF4B-085A-4071-9ACF-044E136CDBE9}" type="datetimeFigureOut">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309192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98FF4B-085A-4071-9ACF-044E136CDBE9}" type="datetimeFigureOut">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426738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98FF4B-085A-4071-9ACF-044E136CDBE9}" type="datetimeFigureOut">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26595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98FF4B-085A-4071-9ACF-044E136CDBE9}" type="datetimeFigureOut">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283242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98FF4B-085A-4071-9ACF-044E136CDBE9}" type="datetimeFigureOut">
              <a:rPr lang="en-IN" smtClean="0"/>
              <a:t>12-08-2019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346423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98FF4B-085A-4071-9ACF-044E136CDBE9}" type="datetimeFigureOut">
              <a:rPr lang="en-IN" smtClean="0"/>
              <a:t>12-08-2019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57005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98FF4B-085A-4071-9ACF-044E136CDBE9}" type="datetimeFigureOut">
              <a:rPr lang="en-IN" smtClean="0"/>
              <a:t>12-08-2019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160241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98FF4B-085A-4071-9ACF-044E136CDBE9}" type="datetimeFigureOut">
              <a:rPr lang="en-IN" smtClean="0"/>
              <a:t>12-08-2019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86606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8FF4B-085A-4071-9ACF-044E136CDBE9}" type="datetimeFigureOut">
              <a:rPr lang="en-IN" smtClean="0"/>
              <a:t>12-08-2019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124337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98FF4B-085A-4071-9ACF-044E136CDBE9}" type="datetimeFigureOut">
              <a:rPr lang="en-IN" smtClean="0"/>
              <a:t>12-08-2019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262317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98FF4B-085A-4071-9ACF-044E136CDBE9}" type="datetimeFigureOut">
              <a:rPr lang="en-IN" smtClean="0"/>
              <a:t>12-08-2019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4952-504F-4DA7-AE65-2BD49CFB409E}" type="slidenum">
              <a:rPr lang="en-IN" smtClean="0"/>
              <a:t>‹#›</a:t>
            </a:fld>
            <a:endParaRPr lang="en-IN"/>
          </a:p>
        </p:txBody>
      </p:sp>
    </p:spTree>
    <p:extLst>
      <p:ext uri="{BB962C8B-B14F-4D97-AF65-F5344CB8AC3E}">
        <p14:creationId xmlns:p14="http://schemas.microsoft.com/office/powerpoint/2010/main" val="107756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8FF4B-085A-4071-9ACF-044E136CDBE9}" type="datetimeFigureOut">
              <a:rPr lang="en-IN" smtClean="0"/>
              <a:t>12-08-2019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C4952-504F-4DA7-AE65-2BD49CFB409E}" type="slidenum">
              <a:rPr lang="en-IN" smtClean="0"/>
              <a:t>‹#›</a:t>
            </a:fld>
            <a:endParaRPr lang="en-IN"/>
          </a:p>
        </p:txBody>
      </p:sp>
    </p:spTree>
    <p:extLst>
      <p:ext uri="{BB962C8B-B14F-4D97-AF65-F5344CB8AC3E}">
        <p14:creationId xmlns:p14="http://schemas.microsoft.com/office/powerpoint/2010/main" val="3196387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1577" y="1175657"/>
            <a:ext cx="6949440" cy="830997"/>
          </a:xfrm>
          <a:prstGeom prst="rect">
            <a:avLst/>
          </a:prstGeom>
          <a:noFill/>
        </p:spPr>
        <p:txBody>
          <a:bodyPr wrap="square" rtlCol="0">
            <a:spAutoFit/>
          </a:bodyPr>
          <a:lstStyle/>
          <a:p>
            <a:r>
              <a:rPr lang="en-IN" sz="4800" dirty="0" smtClean="0"/>
              <a:t>AWS Training  - </a:t>
            </a:r>
            <a:r>
              <a:rPr lang="en-IN" sz="4800" smtClean="0"/>
              <a:t>Session 11</a:t>
            </a:r>
          </a:p>
        </p:txBody>
      </p:sp>
      <p:sp>
        <p:nvSpPr>
          <p:cNvPr id="5" name="TextBox 4"/>
          <p:cNvSpPr txBox="1"/>
          <p:nvPr/>
        </p:nvSpPr>
        <p:spPr>
          <a:xfrm>
            <a:off x="8185544" y="5356923"/>
            <a:ext cx="3831644" cy="1200329"/>
          </a:xfrm>
          <a:prstGeom prst="rect">
            <a:avLst/>
          </a:prstGeom>
          <a:noFill/>
        </p:spPr>
        <p:txBody>
          <a:bodyPr wrap="square" rtlCol="0">
            <a:spAutoFit/>
          </a:bodyPr>
          <a:lstStyle/>
          <a:p>
            <a:r>
              <a:rPr lang="en-IN" sz="2400" dirty="0" err="1" smtClean="0"/>
              <a:t>Dr.</a:t>
            </a:r>
            <a:r>
              <a:rPr lang="en-IN" sz="2400" dirty="0" smtClean="0"/>
              <a:t> </a:t>
            </a:r>
            <a:r>
              <a:rPr lang="en-IN" sz="2400" dirty="0" err="1" smtClean="0"/>
              <a:t>Prabhakar</a:t>
            </a:r>
            <a:r>
              <a:rPr lang="en-IN" sz="2400" dirty="0" smtClean="0"/>
              <a:t> PhD</a:t>
            </a:r>
          </a:p>
          <a:p>
            <a:r>
              <a:rPr lang="en-IN" sz="2400" dirty="0" smtClean="0"/>
              <a:t>Senior Integration Engineer</a:t>
            </a:r>
          </a:p>
          <a:p>
            <a:r>
              <a:rPr lang="en-IN" sz="2400" dirty="0" smtClean="0"/>
              <a:t>Decision Minds, Bengaluru</a:t>
            </a:r>
            <a:r>
              <a:rPr lang="en-IN" sz="2400" dirty="0"/>
              <a:t>.</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502" y="3347522"/>
            <a:ext cx="5954280" cy="32097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739" y="2006654"/>
            <a:ext cx="40005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w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89" y="5957087"/>
            <a:ext cx="1496291" cy="82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075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006677" y="932209"/>
            <a:ext cx="2762295" cy="523220"/>
          </a:xfrm>
          <a:prstGeom prst="rect">
            <a:avLst/>
          </a:prstGeom>
        </p:spPr>
        <p:txBody>
          <a:bodyPr wrap="none">
            <a:spAutoFit/>
          </a:bodyPr>
          <a:lstStyle/>
          <a:p>
            <a:r>
              <a:rPr lang="en-IN" sz="2800" dirty="0" smtClean="0">
                <a:latin typeface="Arial" panose="020B0604020202020204" pitchFamily="34" charset="0"/>
                <a:cs typeface="Arial" panose="020B0604020202020204" pitchFamily="34" charset="0"/>
              </a:rPr>
              <a:t>Data </a:t>
            </a:r>
            <a:r>
              <a:rPr lang="en-IN" sz="2800" dirty="0">
                <a:latin typeface="Arial" panose="020B0604020202020204" pitchFamily="34" charset="0"/>
                <a:cs typeface="Arial" panose="020B0604020202020204" pitchFamily="34" charset="0"/>
              </a:rPr>
              <a:t>Protection </a:t>
            </a:r>
            <a:endParaRPr lang="en-IN" sz="5400" dirty="0">
              <a:latin typeface="Arial" panose="020B0604020202020204" pitchFamily="34" charset="0"/>
              <a:cs typeface="Arial" panose="020B0604020202020204" pitchFamily="34" charset="0"/>
            </a:endParaRPr>
          </a:p>
        </p:txBody>
      </p:sp>
      <p:sp>
        <p:nvSpPr>
          <p:cNvPr id="4" name="Rectangle 3"/>
          <p:cNvSpPr/>
          <p:nvPr/>
        </p:nvSpPr>
        <p:spPr>
          <a:xfrm>
            <a:off x="1006677" y="1455429"/>
            <a:ext cx="10802146" cy="369332"/>
          </a:xfrm>
          <a:prstGeom prst="rect">
            <a:avLst/>
          </a:prstGeom>
        </p:spPr>
        <p:txBody>
          <a:bodyPr wrap="square">
            <a:spAutoFit/>
          </a:bodyPr>
          <a:lstStyle/>
          <a:p>
            <a:pPr marL="285750" indent="-285750" algn="just">
              <a:buFont typeface="Wingdings" panose="05000000000000000000" pitchFamily="2" charset="2"/>
              <a:buChar char="Ø"/>
            </a:pPr>
            <a:r>
              <a:rPr lang="en-IN" dirty="0"/>
              <a:t>In AWS, there are a number of different approaches to consider when addressing data protection</a:t>
            </a:r>
            <a:r>
              <a:rPr lang="en-IN" dirty="0" smtClean="0"/>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06677" y="2131500"/>
            <a:ext cx="4100900" cy="369332"/>
          </a:xfrm>
          <a:prstGeom prst="rect">
            <a:avLst/>
          </a:prstGeom>
        </p:spPr>
        <p:txBody>
          <a:bodyPr wrap="square">
            <a:spAutoFit/>
          </a:bodyPr>
          <a:lstStyle/>
          <a:p>
            <a:r>
              <a:rPr lang="en-IN" dirty="0" smtClean="0">
                <a:solidFill>
                  <a:srgbClr val="000000"/>
                </a:solidFill>
                <a:latin typeface="Georgia" panose="02040502050405020303" pitchFamily="18" charset="0"/>
              </a:rPr>
              <a:t>• Data </a:t>
            </a:r>
            <a:r>
              <a:rPr lang="en-IN" dirty="0">
                <a:solidFill>
                  <a:srgbClr val="000000"/>
                </a:solidFill>
                <a:latin typeface="Georgia" panose="02040502050405020303" pitchFamily="18" charset="0"/>
              </a:rPr>
              <a:t>classification </a:t>
            </a:r>
            <a:endParaRPr lang="en-IN" dirty="0" smtClean="0">
              <a:solidFill>
                <a:srgbClr val="000000"/>
              </a:solidFill>
              <a:latin typeface="Georgia" panose="02040502050405020303" pitchFamily="18" charset="0"/>
            </a:endParaRPr>
          </a:p>
        </p:txBody>
      </p:sp>
      <p:sp>
        <p:nvSpPr>
          <p:cNvPr id="6" name="Rectangle 5"/>
          <p:cNvSpPr/>
          <p:nvPr/>
        </p:nvSpPr>
        <p:spPr>
          <a:xfrm>
            <a:off x="5490754" y="2131500"/>
            <a:ext cx="6096000" cy="3877985"/>
          </a:xfrm>
          <a:prstGeom prst="rect">
            <a:avLst/>
          </a:prstGeom>
        </p:spPr>
        <p:txBody>
          <a:bodyPr>
            <a:spAutoFit/>
          </a:bodyPr>
          <a:lstStyle/>
          <a:p>
            <a:pPr algn="just"/>
            <a:r>
              <a:rPr lang="en-IN" sz="1600" dirty="0" smtClean="0">
                <a:solidFill>
                  <a:srgbClr val="000000"/>
                </a:solidFill>
              </a:rPr>
              <a:t>Data </a:t>
            </a:r>
            <a:r>
              <a:rPr lang="en-IN" sz="1600" dirty="0">
                <a:solidFill>
                  <a:srgbClr val="000000"/>
                </a:solidFill>
              </a:rPr>
              <a:t>classification provides a way to categorize organizational data based on levels of sensitivity. </a:t>
            </a:r>
            <a:endParaRPr lang="en-IN" sz="1600" dirty="0" smtClean="0">
              <a:solidFill>
                <a:srgbClr val="000000"/>
              </a:solidFill>
            </a:endParaRPr>
          </a:p>
          <a:p>
            <a:pPr algn="just"/>
            <a:endParaRPr lang="en-IN" sz="1600" dirty="0">
              <a:solidFill>
                <a:srgbClr val="000000"/>
              </a:solidFill>
            </a:endParaRPr>
          </a:p>
          <a:p>
            <a:pPr algn="just"/>
            <a:r>
              <a:rPr lang="en-IN" sz="1600" dirty="0"/>
              <a:t>By carefully managing an appropriate data classification system along with each workload’s level of protection requirements, you can map the controls and level of access/protection appropriate to the </a:t>
            </a:r>
            <a:r>
              <a:rPr lang="en-IN" sz="1600" dirty="0" smtClean="0"/>
              <a:t>data.</a:t>
            </a:r>
          </a:p>
          <a:p>
            <a:pPr algn="just"/>
            <a:endParaRPr lang="en-IN" sz="1600" dirty="0"/>
          </a:p>
          <a:p>
            <a:pPr algn="just"/>
            <a:r>
              <a:rPr lang="en-IN" sz="1600" dirty="0"/>
              <a:t>By using resource tags, IAM policies, AWS KMS, and AWS </a:t>
            </a:r>
            <a:r>
              <a:rPr lang="en-IN" sz="1600" dirty="0" err="1"/>
              <a:t>CloudHSM</a:t>
            </a:r>
            <a:r>
              <a:rPr lang="en-IN" sz="1600" dirty="0"/>
              <a:t>, you can define and implement your policies for data classification. For example, if you have S3 buckets that contain highly critical data or EC2 instances that process confidential data, they can be tagged with a “</a:t>
            </a:r>
            <a:r>
              <a:rPr lang="en-IN" sz="1600" dirty="0" err="1"/>
              <a:t>DataClassification</a:t>
            </a:r>
            <a:r>
              <a:rPr lang="en-IN" sz="1600" dirty="0"/>
              <a:t>=CRITICAL” tag</a:t>
            </a:r>
            <a:r>
              <a:rPr lang="en-IN" sz="1600" dirty="0" smtClean="0"/>
              <a:t>.</a:t>
            </a:r>
          </a:p>
          <a:p>
            <a:pPr algn="just"/>
            <a:endParaRPr lang="en-IN" sz="1600" dirty="0"/>
          </a:p>
          <a:p>
            <a:pPr algn="just"/>
            <a:r>
              <a:rPr lang="en-IN" sz="1600" dirty="0"/>
              <a:t>Always consider a </a:t>
            </a:r>
            <a:r>
              <a:rPr lang="en-IN" sz="1600" dirty="0" err="1"/>
              <a:t>defense</a:t>
            </a:r>
            <a:r>
              <a:rPr lang="en-IN" sz="1600" dirty="0"/>
              <a:t>-in-depth approach and reduce human access to data</a:t>
            </a:r>
            <a:r>
              <a:rPr lang="en-IN" sz="1600" dirty="0" smtClean="0"/>
              <a:t>.</a:t>
            </a:r>
            <a:endParaRPr lang="en-IN" sz="1600" dirty="0"/>
          </a:p>
        </p:txBody>
      </p:sp>
    </p:spTree>
    <p:extLst>
      <p:ext uri="{BB962C8B-B14F-4D97-AF65-F5344CB8AC3E}">
        <p14:creationId xmlns:p14="http://schemas.microsoft.com/office/powerpoint/2010/main" val="171421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180011" y="1438815"/>
            <a:ext cx="6096000" cy="3416320"/>
          </a:xfrm>
          <a:prstGeom prst="rect">
            <a:avLst/>
          </a:prstGeom>
        </p:spPr>
        <p:txBody>
          <a:bodyPr>
            <a:spAutoFit/>
          </a:bodyPr>
          <a:lstStyle/>
          <a:p>
            <a:r>
              <a:rPr lang="en-IN" dirty="0" smtClean="0">
                <a:solidFill>
                  <a:srgbClr val="000000"/>
                </a:solidFill>
                <a:latin typeface="Georgia" panose="02040502050405020303" pitchFamily="18" charset="0"/>
              </a:rPr>
              <a:t>• </a:t>
            </a:r>
            <a:r>
              <a:rPr lang="en-IN" dirty="0">
                <a:solidFill>
                  <a:srgbClr val="000000"/>
                </a:solidFill>
                <a:latin typeface="Georgia" panose="02040502050405020303" pitchFamily="18" charset="0"/>
              </a:rPr>
              <a:t>Encryption/tokenization </a:t>
            </a:r>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p:txBody>
      </p:sp>
      <p:sp>
        <p:nvSpPr>
          <p:cNvPr id="4" name="Rectangle 3"/>
          <p:cNvSpPr/>
          <p:nvPr/>
        </p:nvSpPr>
        <p:spPr>
          <a:xfrm>
            <a:off x="1006677" y="932209"/>
            <a:ext cx="2762295" cy="523220"/>
          </a:xfrm>
          <a:prstGeom prst="rect">
            <a:avLst/>
          </a:prstGeom>
        </p:spPr>
        <p:txBody>
          <a:bodyPr wrap="none">
            <a:spAutoFit/>
          </a:bodyPr>
          <a:lstStyle/>
          <a:p>
            <a:r>
              <a:rPr lang="en-IN" sz="2800" dirty="0" smtClean="0">
                <a:latin typeface="Arial" panose="020B0604020202020204" pitchFamily="34" charset="0"/>
                <a:cs typeface="Arial" panose="020B0604020202020204" pitchFamily="34" charset="0"/>
              </a:rPr>
              <a:t>Data </a:t>
            </a:r>
            <a:r>
              <a:rPr lang="en-IN" sz="2800" dirty="0">
                <a:latin typeface="Arial" panose="020B0604020202020204" pitchFamily="34" charset="0"/>
                <a:cs typeface="Arial" panose="020B0604020202020204" pitchFamily="34" charset="0"/>
              </a:rPr>
              <a:t>Protection </a:t>
            </a:r>
            <a:endParaRPr lang="en-IN" sz="5400" dirty="0">
              <a:latin typeface="Arial" panose="020B0604020202020204" pitchFamily="34" charset="0"/>
              <a:cs typeface="Arial" panose="020B0604020202020204" pitchFamily="34" charset="0"/>
            </a:endParaRPr>
          </a:p>
        </p:txBody>
      </p:sp>
      <p:sp>
        <p:nvSpPr>
          <p:cNvPr id="5" name="Rectangle 4"/>
          <p:cNvSpPr/>
          <p:nvPr/>
        </p:nvSpPr>
        <p:spPr>
          <a:xfrm>
            <a:off x="5438503" y="1438815"/>
            <a:ext cx="6553200" cy="3539430"/>
          </a:xfrm>
          <a:prstGeom prst="rect">
            <a:avLst/>
          </a:prstGeom>
        </p:spPr>
        <p:txBody>
          <a:bodyPr wrap="square">
            <a:spAutoFit/>
          </a:bodyPr>
          <a:lstStyle/>
          <a:p>
            <a:pPr algn="just"/>
            <a:r>
              <a:rPr lang="en-IN" sz="1600" dirty="0">
                <a:solidFill>
                  <a:srgbClr val="000000"/>
                </a:solidFill>
              </a:rPr>
              <a:t>Encryption and tokenization are two important but distinct data protection schemes. </a:t>
            </a:r>
            <a:r>
              <a:rPr lang="en-IN" sz="1600" i="1" dirty="0">
                <a:solidFill>
                  <a:srgbClr val="000000"/>
                </a:solidFill>
              </a:rPr>
              <a:t>Tokenization </a:t>
            </a:r>
            <a:r>
              <a:rPr lang="en-IN" sz="1600" dirty="0">
                <a:solidFill>
                  <a:srgbClr val="000000"/>
                </a:solidFill>
              </a:rPr>
              <a:t>is a process that allows you to define a token to represent an otherwise sensitive piece of information (for example, a token to represent a customer’s credit card number). </a:t>
            </a:r>
            <a:r>
              <a:rPr lang="en-IN" sz="1600" dirty="0" smtClean="0">
                <a:solidFill>
                  <a:srgbClr val="000000"/>
                </a:solidFill>
              </a:rPr>
              <a:t>A </a:t>
            </a:r>
            <a:r>
              <a:rPr lang="en-IN" sz="1600" dirty="0">
                <a:solidFill>
                  <a:srgbClr val="000000"/>
                </a:solidFill>
              </a:rPr>
              <a:t>token must be meaningless on its own. </a:t>
            </a:r>
            <a:endParaRPr lang="en-IN" sz="1600" dirty="0" smtClean="0">
              <a:solidFill>
                <a:srgbClr val="000000"/>
              </a:solidFill>
            </a:endParaRPr>
          </a:p>
          <a:p>
            <a:pPr algn="just"/>
            <a:endParaRPr lang="en-IN" sz="1600" i="1" dirty="0">
              <a:solidFill>
                <a:srgbClr val="000000"/>
              </a:solidFill>
            </a:endParaRPr>
          </a:p>
          <a:p>
            <a:pPr algn="just"/>
            <a:r>
              <a:rPr lang="en-IN" sz="1600" i="1" dirty="0" smtClean="0">
                <a:solidFill>
                  <a:srgbClr val="000000"/>
                </a:solidFill>
              </a:rPr>
              <a:t>Encryption </a:t>
            </a:r>
            <a:r>
              <a:rPr lang="en-IN" sz="1600" dirty="0">
                <a:solidFill>
                  <a:srgbClr val="000000"/>
                </a:solidFill>
              </a:rPr>
              <a:t>is a way of transforming content in a manner that makes it unreadable without a secret key necessary to decrypt the content back into plain text. </a:t>
            </a:r>
            <a:endParaRPr lang="en-IN" sz="1600" dirty="0" smtClean="0">
              <a:solidFill>
                <a:srgbClr val="000000"/>
              </a:solidFill>
            </a:endParaRPr>
          </a:p>
          <a:p>
            <a:pPr algn="just"/>
            <a:endParaRPr lang="en-IN" sz="1600" dirty="0">
              <a:solidFill>
                <a:srgbClr val="000000"/>
              </a:solidFill>
            </a:endParaRPr>
          </a:p>
          <a:p>
            <a:pPr algn="just"/>
            <a:r>
              <a:rPr lang="en-IN" sz="1600" dirty="0" smtClean="0"/>
              <a:t>You </a:t>
            </a:r>
            <a:r>
              <a:rPr lang="en-IN" sz="1600" dirty="0"/>
              <a:t>can define your own tokenization scheme by creating a look-up table in an encrypted Amazon Relational Database Service (Amazon RDS) database instance or an Amazon </a:t>
            </a:r>
            <a:r>
              <a:rPr lang="en-IN" sz="1600" dirty="0" err="1"/>
              <a:t>DynamoDB</a:t>
            </a:r>
            <a:r>
              <a:rPr lang="en-IN" sz="1600" dirty="0"/>
              <a:t> table and issue tokens to your applications</a:t>
            </a:r>
            <a:r>
              <a:rPr lang="en-IN" sz="1600" dirty="0" smtClean="0"/>
              <a:t>.</a:t>
            </a:r>
            <a:endParaRPr lang="en-IN" sz="1600" dirty="0"/>
          </a:p>
        </p:txBody>
      </p:sp>
    </p:spTree>
    <p:extLst>
      <p:ext uri="{BB962C8B-B14F-4D97-AF65-F5344CB8AC3E}">
        <p14:creationId xmlns:p14="http://schemas.microsoft.com/office/powerpoint/2010/main" val="12720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006677" y="1455429"/>
            <a:ext cx="6096000" cy="3139321"/>
          </a:xfrm>
          <a:prstGeom prst="rect">
            <a:avLst/>
          </a:prstGeom>
        </p:spPr>
        <p:txBody>
          <a:bodyPr>
            <a:spAutoFit/>
          </a:bodyPr>
          <a:lstStyle/>
          <a:p>
            <a:r>
              <a:rPr lang="en-IN" dirty="0" smtClean="0">
                <a:solidFill>
                  <a:srgbClr val="000000"/>
                </a:solidFill>
                <a:latin typeface="Georgia" panose="02040502050405020303" pitchFamily="18" charset="0"/>
              </a:rPr>
              <a:t>• </a:t>
            </a:r>
            <a:r>
              <a:rPr lang="en-IN" dirty="0">
                <a:solidFill>
                  <a:srgbClr val="000000"/>
                </a:solidFill>
                <a:latin typeface="Georgia" panose="02040502050405020303" pitchFamily="18" charset="0"/>
              </a:rPr>
              <a:t>Protecting data at rest </a:t>
            </a:r>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endParaRPr lang="en-IN" dirty="0" smtClean="0">
              <a:solidFill>
                <a:srgbClr val="000000"/>
              </a:solidFill>
              <a:latin typeface="Georgia" panose="02040502050405020303" pitchFamily="18" charset="0"/>
            </a:endParaRPr>
          </a:p>
          <a:p>
            <a:endParaRPr lang="en-IN" dirty="0">
              <a:solidFill>
                <a:srgbClr val="000000"/>
              </a:solidFill>
              <a:latin typeface="Georgia" panose="02040502050405020303" pitchFamily="18" charset="0"/>
            </a:endParaRPr>
          </a:p>
          <a:p>
            <a:r>
              <a:rPr lang="en-IN" dirty="0">
                <a:solidFill>
                  <a:srgbClr val="000000"/>
                </a:solidFill>
                <a:latin typeface="Georgia" panose="02040502050405020303" pitchFamily="18" charset="0"/>
              </a:rPr>
              <a:t>• Protecting data in transit </a:t>
            </a:r>
          </a:p>
        </p:txBody>
      </p:sp>
      <p:sp>
        <p:nvSpPr>
          <p:cNvPr id="4" name="Rectangle 3"/>
          <p:cNvSpPr/>
          <p:nvPr/>
        </p:nvSpPr>
        <p:spPr>
          <a:xfrm>
            <a:off x="1006677" y="932209"/>
            <a:ext cx="2762295" cy="523220"/>
          </a:xfrm>
          <a:prstGeom prst="rect">
            <a:avLst/>
          </a:prstGeom>
        </p:spPr>
        <p:txBody>
          <a:bodyPr wrap="none">
            <a:spAutoFit/>
          </a:bodyPr>
          <a:lstStyle/>
          <a:p>
            <a:r>
              <a:rPr lang="en-IN" sz="2800" dirty="0" smtClean="0">
                <a:latin typeface="Arial" panose="020B0604020202020204" pitchFamily="34" charset="0"/>
                <a:cs typeface="Arial" panose="020B0604020202020204" pitchFamily="34" charset="0"/>
              </a:rPr>
              <a:t>Data </a:t>
            </a:r>
            <a:r>
              <a:rPr lang="en-IN" sz="2800" dirty="0">
                <a:latin typeface="Arial" panose="020B0604020202020204" pitchFamily="34" charset="0"/>
                <a:cs typeface="Arial" panose="020B0604020202020204" pitchFamily="34" charset="0"/>
              </a:rPr>
              <a:t>Protection </a:t>
            </a:r>
            <a:endParaRPr lang="en-IN" sz="5400" dirty="0">
              <a:latin typeface="Arial" panose="020B0604020202020204" pitchFamily="34" charset="0"/>
              <a:cs typeface="Arial" panose="020B0604020202020204" pitchFamily="34" charset="0"/>
            </a:endParaRPr>
          </a:p>
        </p:txBody>
      </p:sp>
      <p:sp>
        <p:nvSpPr>
          <p:cNvPr id="5" name="Rectangle 4"/>
          <p:cNvSpPr/>
          <p:nvPr/>
        </p:nvSpPr>
        <p:spPr>
          <a:xfrm>
            <a:off x="5843452" y="1455429"/>
            <a:ext cx="6096000" cy="2554545"/>
          </a:xfrm>
          <a:prstGeom prst="rect">
            <a:avLst/>
          </a:prstGeom>
        </p:spPr>
        <p:txBody>
          <a:bodyPr>
            <a:spAutoFit/>
          </a:bodyPr>
          <a:lstStyle/>
          <a:p>
            <a:r>
              <a:rPr lang="en-IN" sz="1600" i="1" dirty="0">
                <a:solidFill>
                  <a:srgbClr val="000000"/>
                </a:solidFill>
              </a:rPr>
              <a:t>Data at rest </a:t>
            </a:r>
            <a:r>
              <a:rPr lang="en-IN" sz="1600" dirty="0">
                <a:solidFill>
                  <a:srgbClr val="000000"/>
                </a:solidFill>
              </a:rPr>
              <a:t>represents any data that you persist for any duration. </a:t>
            </a:r>
            <a:r>
              <a:rPr lang="en-IN" sz="1600" dirty="0" smtClean="0">
                <a:solidFill>
                  <a:srgbClr val="000000"/>
                </a:solidFill>
              </a:rPr>
              <a:t>This includes block storage, object storage, databases, archives, and any other storage medium on which data is persisted. </a:t>
            </a:r>
          </a:p>
          <a:p>
            <a:endParaRPr lang="en-IN" sz="1600" dirty="0">
              <a:solidFill>
                <a:srgbClr val="000000"/>
              </a:solidFill>
            </a:endParaRPr>
          </a:p>
          <a:p>
            <a:r>
              <a:rPr lang="en-IN" sz="1600" dirty="0" smtClean="0">
                <a:solidFill>
                  <a:srgbClr val="000000"/>
                </a:solidFill>
              </a:rPr>
              <a:t>Protecting </a:t>
            </a:r>
            <a:r>
              <a:rPr lang="en-IN" sz="1600" dirty="0">
                <a:solidFill>
                  <a:srgbClr val="000000"/>
                </a:solidFill>
              </a:rPr>
              <a:t>your data at rest reduces the risk of unauthorized access, when encryption and appropriate access controls are implemented. </a:t>
            </a:r>
            <a:endParaRPr lang="en-IN" sz="1600" dirty="0" smtClean="0">
              <a:solidFill>
                <a:srgbClr val="000000"/>
              </a:solidFill>
            </a:endParaRPr>
          </a:p>
          <a:p>
            <a:endParaRPr lang="en-IN" sz="1600" dirty="0">
              <a:solidFill>
                <a:srgbClr val="000000"/>
              </a:solidFill>
            </a:endParaRPr>
          </a:p>
          <a:p>
            <a:r>
              <a:rPr lang="en-IN" sz="1600" dirty="0">
                <a:solidFill>
                  <a:srgbClr val="000000"/>
                </a:solidFill>
              </a:rPr>
              <a:t>Multiple AWS services provide built-in integration with AWS KMS to allow easy encryption of your data. Amazon S3 allows you to encrypt content by selecting a KMS key on object upload. </a:t>
            </a:r>
            <a:endParaRPr lang="en-IN" sz="1600" dirty="0"/>
          </a:p>
        </p:txBody>
      </p:sp>
      <p:sp>
        <p:nvSpPr>
          <p:cNvPr id="6" name="Rectangle 5"/>
          <p:cNvSpPr/>
          <p:nvPr/>
        </p:nvSpPr>
        <p:spPr>
          <a:xfrm>
            <a:off x="5787683" y="4271584"/>
            <a:ext cx="6096000" cy="2554545"/>
          </a:xfrm>
          <a:prstGeom prst="rect">
            <a:avLst/>
          </a:prstGeom>
        </p:spPr>
        <p:txBody>
          <a:bodyPr>
            <a:spAutoFit/>
          </a:bodyPr>
          <a:lstStyle/>
          <a:p>
            <a:pPr algn="just"/>
            <a:r>
              <a:rPr lang="en-IN" sz="1600" i="1" dirty="0">
                <a:solidFill>
                  <a:srgbClr val="000000"/>
                </a:solidFill>
              </a:rPr>
              <a:t>Data in transit </a:t>
            </a:r>
            <a:r>
              <a:rPr lang="en-IN" sz="1600" dirty="0">
                <a:solidFill>
                  <a:srgbClr val="000000"/>
                </a:solidFill>
              </a:rPr>
              <a:t>is any data that gets transmitted from one system to another</a:t>
            </a:r>
            <a:r>
              <a:rPr lang="en-IN" sz="1600" dirty="0" smtClean="0">
                <a:solidFill>
                  <a:srgbClr val="000000"/>
                </a:solidFill>
              </a:rPr>
              <a:t>.</a:t>
            </a:r>
          </a:p>
          <a:p>
            <a:pPr algn="just"/>
            <a:endParaRPr lang="en-IN" sz="1600" dirty="0">
              <a:solidFill>
                <a:srgbClr val="000000"/>
              </a:solidFill>
            </a:endParaRPr>
          </a:p>
          <a:p>
            <a:pPr algn="just"/>
            <a:r>
              <a:rPr lang="en-IN" sz="1600" dirty="0" smtClean="0"/>
              <a:t>When </a:t>
            </a:r>
            <a:r>
              <a:rPr lang="en-IN" sz="1600" dirty="0"/>
              <a:t>protecting your data in transit, selecting secure protocols that implement the latest in cryptography standards such as Transport Layer Security (TLS) is a common best practice. </a:t>
            </a:r>
            <a:endParaRPr lang="en-IN" sz="1600" dirty="0" smtClean="0"/>
          </a:p>
          <a:p>
            <a:pPr algn="just"/>
            <a:endParaRPr lang="en-IN" sz="1600" dirty="0"/>
          </a:p>
          <a:p>
            <a:pPr algn="just"/>
            <a:r>
              <a:rPr lang="en-IN" sz="1600" dirty="0" smtClean="0"/>
              <a:t>Additionally</a:t>
            </a:r>
            <a:r>
              <a:rPr lang="en-IN" sz="1600" dirty="0"/>
              <a:t>, the AWS Certificate Manager (ACM) service provides you the ability to manage and deploy public and private certificates for your workloads. </a:t>
            </a:r>
          </a:p>
        </p:txBody>
      </p:sp>
    </p:spTree>
    <p:extLst>
      <p:ext uri="{BB962C8B-B14F-4D97-AF65-F5344CB8AC3E}">
        <p14:creationId xmlns:p14="http://schemas.microsoft.com/office/powerpoint/2010/main" val="48271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912371" y="1441661"/>
            <a:ext cx="3861955" cy="369332"/>
          </a:xfrm>
          <a:prstGeom prst="rect">
            <a:avLst/>
          </a:prstGeom>
        </p:spPr>
        <p:txBody>
          <a:bodyPr wrap="none">
            <a:spAutoFit/>
          </a:bodyPr>
          <a:lstStyle/>
          <a:p>
            <a:r>
              <a:rPr lang="en-IN" dirty="0">
                <a:solidFill>
                  <a:srgbClr val="000000"/>
                </a:solidFill>
                <a:latin typeface="Georgia" panose="02040502050405020303" pitchFamily="18" charset="0"/>
              </a:rPr>
              <a:t>• Data backup/replication/recovery </a:t>
            </a:r>
          </a:p>
        </p:txBody>
      </p:sp>
      <p:sp>
        <p:nvSpPr>
          <p:cNvPr id="4" name="Rectangle 3"/>
          <p:cNvSpPr/>
          <p:nvPr/>
        </p:nvSpPr>
        <p:spPr>
          <a:xfrm>
            <a:off x="1006677" y="932209"/>
            <a:ext cx="2762295" cy="523220"/>
          </a:xfrm>
          <a:prstGeom prst="rect">
            <a:avLst/>
          </a:prstGeom>
        </p:spPr>
        <p:txBody>
          <a:bodyPr wrap="none">
            <a:spAutoFit/>
          </a:bodyPr>
          <a:lstStyle/>
          <a:p>
            <a:r>
              <a:rPr lang="en-IN" sz="2800" dirty="0" smtClean="0">
                <a:latin typeface="Arial" panose="020B0604020202020204" pitchFamily="34" charset="0"/>
                <a:cs typeface="Arial" panose="020B0604020202020204" pitchFamily="34" charset="0"/>
              </a:rPr>
              <a:t>Data </a:t>
            </a:r>
            <a:r>
              <a:rPr lang="en-IN" sz="2800" dirty="0">
                <a:latin typeface="Arial" panose="020B0604020202020204" pitchFamily="34" charset="0"/>
                <a:cs typeface="Arial" panose="020B0604020202020204" pitchFamily="34" charset="0"/>
              </a:rPr>
              <a:t>Protection </a:t>
            </a:r>
            <a:endParaRPr lang="en-IN" sz="5400" dirty="0">
              <a:latin typeface="Arial" panose="020B0604020202020204" pitchFamily="34" charset="0"/>
              <a:cs typeface="Arial" panose="020B0604020202020204" pitchFamily="34" charset="0"/>
            </a:endParaRPr>
          </a:p>
        </p:txBody>
      </p:sp>
      <p:sp>
        <p:nvSpPr>
          <p:cNvPr id="5" name="Rectangle 4"/>
          <p:cNvSpPr/>
          <p:nvPr/>
        </p:nvSpPr>
        <p:spPr>
          <a:xfrm>
            <a:off x="5595257" y="1441661"/>
            <a:ext cx="6096000" cy="1569660"/>
          </a:xfrm>
          <a:prstGeom prst="rect">
            <a:avLst/>
          </a:prstGeom>
        </p:spPr>
        <p:txBody>
          <a:bodyPr>
            <a:spAutoFit/>
          </a:bodyPr>
          <a:lstStyle/>
          <a:p>
            <a:pPr algn="just"/>
            <a:r>
              <a:rPr lang="en-IN" sz="1600" dirty="0">
                <a:solidFill>
                  <a:srgbClr val="000000"/>
                </a:solidFill>
              </a:rPr>
              <a:t>Amazon RDS performs snapshots of your database instances and allows you to replicate those instances to other locations. Snapshots can be taken of EBS volumes and copied across AWS Regions if required. </a:t>
            </a:r>
            <a:endParaRPr lang="en-IN" sz="1600" dirty="0" smtClean="0">
              <a:solidFill>
                <a:srgbClr val="000000"/>
              </a:solidFill>
            </a:endParaRPr>
          </a:p>
          <a:p>
            <a:pPr algn="just"/>
            <a:endParaRPr lang="en-IN" sz="1600" dirty="0">
              <a:solidFill>
                <a:srgbClr val="000000"/>
              </a:solidFill>
            </a:endParaRPr>
          </a:p>
          <a:p>
            <a:pPr algn="just"/>
            <a:r>
              <a:rPr lang="en-IN" sz="1600" dirty="0"/>
              <a:t>Amazon Glacier is a secure, durable, and extremely low-cost cloud storage service for data archiving and long-term backup. </a:t>
            </a:r>
          </a:p>
        </p:txBody>
      </p:sp>
    </p:spTree>
    <p:extLst>
      <p:ext uri="{BB962C8B-B14F-4D97-AF65-F5344CB8AC3E}">
        <p14:creationId xmlns:p14="http://schemas.microsoft.com/office/powerpoint/2010/main" val="256723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006677" y="932209"/>
            <a:ext cx="3164649" cy="523220"/>
          </a:xfrm>
          <a:prstGeom prst="rect">
            <a:avLst/>
          </a:prstGeom>
        </p:spPr>
        <p:txBody>
          <a:bodyPr wrap="none">
            <a:spAutoFit/>
          </a:bodyPr>
          <a:lstStyle/>
          <a:p>
            <a:r>
              <a:rPr lang="en-IN" sz="2800" dirty="0" smtClean="0">
                <a:latin typeface="Arial" panose="020B0604020202020204" pitchFamily="34" charset="0"/>
                <a:cs typeface="Arial" panose="020B0604020202020204" pitchFamily="34" charset="0"/>
              </a:rPr>
              <a:t>Incident Response</a:t>
            </a:r>
            <a:endParaRPr lang="en-IN" sz="5400" dirty="0">
              <a:latin typeface="Arial" panose="020B0604020202020204" pitchFamily="34" charset="0"/>
              <a:cs typeface="Arial" panose="020B0604020202020204" pitchFamily="34" charset="0"/>
            </a:endParaRPr>
          </a:p>
        </p:txBody>
      </p:sp>
      <p:sp>
        <p:nvSpPr>
          <p:cNvPr id="4" name="Rectangle 3"/>
          <p:cNvSpPr/>
          <p:nvPr/>
        </p:nvSpPr>
        <p:spPr>
          <a:xfrm>
            <a:off x="1006677" y="1455429"/>
            <a:ext cx="10802146" cy="2308324"/>
          </a:xfrm>
          <a:prstGeom prst="rect">
            <a:avLst/>
          </a:prstGeom>
        </p:spPr>
        <p:txBody>
          <a:bodyPr wrap="square">
            <a:spAutoFit/>
          </a:bodyPr>
          <a:lstStyle/>
          <a:p>
            <a:pPr marL="285750" indent="-285750" algn="just">
              <a:buFont typeface="Wingdings" panose="05000000000000000000" pitchFamily="2" charset="2"/>
              <a:buChar char="Ø"/>
            </a:pPr>
            <a:r>
              <a:rPr lang="en-IN" sz="2400" dirty="0"/>
              <a:t>Even with extremely mature preventive and detective controls, your organization should still put processes in place to respond to and mitigate the potential impact of security </a:t>
            </a:r>
            <a:r>
              <a:rPr lang="en-IN" sz="2400" dirty="0" smtClean="0"/>
              <a:t>incidents.</a:t>
            </a:r>
          </a:p>
          <a:p>
            <a:pPr marL="285750" indent="-285750" algn="just">
              <a:buFont typeface="Wingdings" panose="05000000000000000000" pitchFamily="2" charset="2"/>
              <a:buChar char="Ø"/>
            </a:pPr>
            <a:endParaRPr lang="en-IN" sz="2400" dirty="0"/>
          </a:p>
          <a:p>
            <a:pPr marL="285750" indent="-285750" algn="just">
              <a:buFont typeface="Wingdings" panose="05000000000000000000" pitchFamily="2" charset="2"/>
              <a:buChar char="Ø"/>
            </a:pPr>
            <a:r>
              <a:rPr lang="en-IN" sz="2400" dirty="0" smtClean="0"/>
              <a:t>In </a:t>
            </a:r>
            <a:r>
              <a:rPr lang="en-IN" sz="2400" dirty="0"/>
              <a:t>AWS, there are a number of different approaches to consider when addressing incident response. The Clean Room section describes how to use these approaches.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18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510212" y="984459"/>
            <a:ext cx="2284600" cy="523220"/>
          </a:xfrm>
          <a:prstGeom prst="rect">
            <a:avLst/>
          </a:prstGeom>
        </p:spPr>
        <p:txBody>
          <a:bodyPr wrap="none">
            <a:spAutoFit/>
          </a:bodyPr>
          <a:lstStyle/>
          <a:p>
            <a:r>
              <a:rPr lang="en-IN" sz="2800" dirty="0">
                <a:solidFill>
                  <a:srgbClr val="000000"/>
                </a:solidFill>
                <a:latin typeface="Arial" panose="020B0604020202020204" pitchFamily="34" charset="0"/>
              </a:rPr>
              <a:t>Clean Room </a:t>
            </a:r>
            <a:endParaRPr lang="en-IN" sz="2800" dirty="0"/>
          </a:p>
        </p:txBody>
      </p:sp>
      <p:sp>
        <p:nvSpPr>
          <p:cNvPr id="4" name="Rectangle 3"/>
          <p:cNvSpPr/>
          <p:nvPr/>
        </p:nvSpPr>
        <p:spPr>
          <a:xfrm>
            <a:off x="510213" y="1507679"/>
            <a:ext cx="10880598" cy="4278094"/>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rPr>
              <a:t>By using tags to properly describe your AWS resources, incident responders can quickly determine the potential impact of an incident. For example, tagging instances and other resources with an owner or work queue in a ticketing system allows the team to engage the right people more quickly. </a:t>
            </a:r>
            <a:endParaRPr lang="en-IN" sz="2400" dirty="0" smtClean="0">
              <a:solidFill>
                <a:srgbClr val="000000"/>
              </a:solidFill>
            </a:endParaRPr>
          </a:p>
          <a:p>
            <a:pPr marL="342900" indent="-342900" algn="just">
              <a:buFont typeface="Wingdings" panose="05000000000000000000" pitchFamily="2" charset="2"/>
              <a:buChar char="Ø"/>
            </a:pPr>
            <a:endParaRPr lang="en-IN" sz="800" dirty="0" smtClean="0">
              <a:solidFill>
                <a:srgbClr val="000000"/>
              </a:solidFill>
            </a:endParaRPr>
          </a:p>
          <a:p>
            <a:pPr marL="342900" indent="-342900" algn="just">
              <a:buFont typeface="Wingdings" panose="05000000000000000000" pitchFamily="2" charset="2"/>
              <a:buChar char="Ø"/>
            </a:pPr>
            <a:endParaRPr lang="en-IN" sz="800" dirty="0">
              <a:solidFill>
                <a:srgbClr val="000000"/>
              </a:solidFill>
            </a:endParaRPr>
          </a:p>
          <a:p>
            <a:pPr marL="342900" indent="-342900" algn="just">
              <a:buFont typeface="Wingdings" panose="05000000000000000000" pitchFamily="2" charset="2"/>
              <a:buChar char="Ø"/>
            </a:pPr>
            <a:r>
              <a:rPr lang="en-IN" sz="2400" dirty="0"/>
              <a:t>During an incident, the right people require access to isolate and contain the incident, and then perform forensic investigation to identify the root cause </a:t>
            </a:r>
            <a:r>
              <a:rPr lang="en-IN" sz="2400" dirty="0" smtClean="0"/>
              <a:t>quickly.</a:t>
            </a:r>
          </a:p>
          <a:p>
            <a:pPr marL="342900" indent="-342900" algn="just">
              <a:buFont typeface="Wingdings" panose="05000000000000000000" pitchFamily="2" charset="2"/>
              <a:buChar char="Ø"/>
            </a:pPr>
            <a:endParaRPr lang="en-IN" sz="800" dirty="0" smtClean="0"/>
          </a:p>
          <a:p>
            <a:pPr marL="342900" indent="-342900" algn="just">
              <a:buFont typeface="Wingdings" panose="05000000000000000000" pitchFamily="2" charset="2"/>
              <a:buChar char="Ø"/>
            </a:pPr>
            <a:endParaRPr lang="en-IN" sz="800" dirty="0"/>
          </a:p>
          <a:p>
            <a:pPr marL="342900" indent="-342900" algn="just">
              <a:buFont typeface="Wingdings" panose="05000000000000000000" pitchFamily="2" charset="2"/>
              <a:buChar char="Ø"/>
            </a:pPr>
            <a:r>
              <a:rPr lang="en-IN" sz="2400" dirty="0"/>
              <a:t>For example, you can isolate an instance by changing the security groups associated with an instance or removing it from a load balancer. Architecting your workload using Auto Scaling potentially allows the instance under investigation to be removed from production without affecting the availability of your applications. </a:t>
            </a:r>
            <a:endParaRPr lang="en-IN" sz="2400" dirty="0" smtClean="0"/>
          </a:p>
        </p:txBody>
      </p:sp>
    </p:spTree>
    <p:extLst>
      <p:ext uri="{BB962C8B-B14F-4D97-AF65-F5344CB8AC3E}">
        <p14:creationId xmlns:p14="http://schemas.microsoft.com/office/powerpoint/2010/main" val="389308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685799" y="1507679"/>
            <a:ext cx="11090366" cy="4893647"/>
          </a:xfrm>
          <a:prstGeom prst="rect">
            <a:avLst/>
          </a:prstGeom>
        </p:spPr>
        <p:txBody>
          <a:bodyPr wrap="square">
            <a:spAutoFit/>
          </a:bodyPr>
          <a:lstStyle/>
          <a:p>
            <a:pPr marL="342900" indent="-342900">
              <a:buFont typeface="Wingdings" panose="05000000000000000000" pitchFamily="2" charset="2"/>
              <a:buChar char="Ø"/>
            </a:pPr>
            <a:r>
              <a:rPr lang="en-IN" sz="2400" dirty="0"/>
              <a:t>Forensics often requires capturing the disk image or "as-is" configuration of an operating system, you can use EBS snapshots and the Amazon EC2 APIs to capture the data and state of systems under investigation. Storing snapshots and related incident </a:t>
            </a:r>
            <a:r>
              <a:rPr lang="en-IN" sz="2400" dirty="0" err="1"/>
              <a:t>artifacts</a:t>
            </a:r>
            <a:r>
              <a:rPr lang="en-IN" sz="2400" dirty="0"/>
              <a:t> in Amazon S3 ensures that the data will be available and retained as appropriate. </a:t>
            </a:r>
            <a:endParaRPr lang="en-IN" sz="2400" dirty="0" smtClean="0"/>
          </a:p>
          <a:p>
            <a:pPr marL="342900" indent="-342900">
              <a:buFont typeface="Wingdings" panose="05000000000000000000" pitchFamily="2" charset="2"/>
              <a:buChar char="Ø"/>
            </a:pPr>
            <a:endParaRPr lang="en-IN" sz="800" dirty="0"/>
          </a:p>
          <a:p>
            <a:pPr marL="342900" indent="-342900">
              <a:buFont typeface="Wingdings" panose="05000000000000000000" pitchFamily="2" charset="2"/>
              <a:buChar char="Ø"/>
            </a:pPr>
            <a:r>
              <a:rPr lang="en-IN" sz="2400" dirty="0"/>
              <a:t>During an incident, before the root cause has been identified and the incident has been contained, it can be difficult to conduct investigations in an untrusted environment. </a:t>
            </a:r>
            <a:endParaRPr lang="en-IN" sz="2400" dirty="0" smtClean="0"/>
          </a:p>
          <a:p>
            <a:pPr marL="342900" indent="-342900">
              <a:buFont typeface="Wingdings" panose="05000000000000000000" pitchFamily="2" charset="2"/>
              <a:buChar char="Ø"/>
            </a:pPr>
            <a:endParaRPr lang="en-IN" sz="800" dirty="0"/>
          </a:p>
          <a:p>
            <a:pPr marL="342900" indent="-342900">
              <a:buFont typeface="Wingdings" panose="05000000000000000000" pitchFamily="2" charset="2"/>
              <a:buChar char="Ø"/>
            </a:pPr>
            <a:r>
              <a:rPr lang="en-IN" sz="2400" dirty="0" smtClean="0"/>
              <a:t>Unique </a:t>
            </a:r>
            <a:r>
              <a:rPr lang="en-IN" sz="2400" dirty="0"/>
              <a:t>to AWS, security practitioners can use </a:t>
            </a:r>
            <a:r>
              <a:rPr lang="en-IN" sz="2400" dirty="0" err="1"/>
              <a:t>CloudFormation</a:t>
            </a:r>
            <a:r>
              <a:rPr lang="en-IN" sz="2400" dirty="0"/>
              <a:t> to quickly create a new, trusted environment in which to conduct deeper investigation. </a:t>
            </a:r>
          </a:p>
          <a:p>
            <a:pPr marL="342900" indent="-342900">
              <a:buFont typeface="Wingdings" panose="05000000000000000000" pitchFamily="2" charset="2"/>
              <a:buChar char="Ø"/>
            </a:pPr>
            <a:endParaRPr lang="en-IN" sz="800" dirty="0"/>
          </a:p>
          <a:p>
            <a:pPr marL="342900" indent="-342900">
              <a:buFont typeface="Wingdings" panose="05000000000000000000" pitchFamily="2" charset="2"/>
              <a:buChar char="Ø"/>
            </a:pPr>
            <a:r>
              <a:rPr lang="en-IN" sz="2400" dirty="0" smtClean="0"/>
              <a:t>This </a:t>
            </a:r>
            <a:r>
              <a:rPr lang="en-IN" sz="2400" dirty="0"/>
              <a:t>cuts down on the time it takes to gather necessary tools, isolate systems under examination, and ensures that the team is operating in a clean room. </a:t>
            </a:r>
          </a:p>
        </p:txBody>
      </p:sp>
      <p:sp>
        <p:nvSpPr>
          <p:cNvPr id="4" name="Rectangle 3"/>
          <p:cNvSpPr/>
          <p:nvPr/>
        </p:nvSpPr>
        <p:spPr>
          <a:xfrm>
            <a:off x="685799" y="984459"/>
            <a:ext cx="2284600" cy="523220"/>
          </a:xfrm>
          <a:prstGeom prst="rect">
            <a:avLst/>
          </a:prstGeom>
        </p:spPr>
        <p:txBody>
          <a:bodyPr wrap="none">
            <a:spAutoFit/>
          </a:bodyPr>
          <a:lstStyle/>
          <a:p>
            <a:r>
              <a:rPr lang="en-IN" sz="2800" dirty="0">
                <a:solidFill>
                  <a:srgbClr val="000000"/>
                </a:solidFill>
                <a:latin typeface="Arial" panose="020B0604020202020204" pitchFamily="34" charset="0"/>
              </a:rPr>
              <a:t>Clean Room </a:t>
            </a:r>
            <a:endParaRPr lang="en-IN" sz="2800" dirty="0"/>
          </a:p>
        </p:txBody>
      </p:sp>
    </p:spTree>
    <p:extLst>
      <p:ext uri="{BB962C8B-B14F-4D97-AF65-F5344CB8AC3E}">
        <p14:creationId xmlns:p14="http://schemas.microsoft.com/office/powerpoint/2010/main" val="152847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986244" y="866894"/>
            <a:ext cx="1965603" cy="523220"/>
          </a:xfrm>
          <a:prstGeom prst="rect">
            <a:avLst/>
          </a:prstGeom>
        </p:spPr>
        <p:txBody>
          <a:bodyPr wrap="none">
            <a:spAutoFit/>
          </a:bodyPr>
          <a:lstStyle/>
          <a:p>
            <a:r>
              <a:rPr lang="en-IN" sz="2800" dirty="0" smtClean="0">
                <a:solidFill>
                  <a:srgbClr val="000000"/>
                </a:solidFill>
                <a:latin typeface="Arial" panose="020B0604020202020204" pitchFamily="34" charset="0"/>
              </a:rPr>
              <a:t>Conclusion</a:t>
            </a:r>
            <a:endParaRPr lang="en-IN" sz="2800" dirty="0"/>
          </a:p>
        </p:txBody>
      </p:sp>
      <p:sp>
        <p:nvSpPr>
          <p:cNvPr id="5" name="Rectangle 4"/>
          <p:cNvSpPr/>
          <p:nvPr/>
        </p:nvSpPr>
        <p:spPr>
          <a:xfrm>
            <a:off x="986243" y="1655693"/>
            <a:ext cx="10404567" cy="2308324"/>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rPr>
              <a:t>Security is an ongoing effort. When incidents occur they should be treated as opportunities to improve the security of the architecture. Having strong authentication and authorization controls, automating responses to security events, protecting infrastructure at multiple levels, and managing well-classified data with encryption provides </a:t>
            </a:r>
            <a:r>
              <a:rPr lang="en-IN" sz="2400" dirty="0" err="1">
                <a:solidFill>
                  <a:srgbClr val="000000"/>
                </a:solidFill>
              </a:rPr>
              <a:t>defense</a:t>
            </a:r>
            <a:r>
              <a:rPr lang="en-IN" sz="2400" dirty="0">
                <a:solidFill>
                  <a:srgbClr val="000000"/>
                </a:solidFill>
              </a:rPr>
              <a:t>-in-depth that every business should expect. </a:t>
            </a:r>
            <a:endParaRPr lang="en-IN" sz="2400" dirty="0"/>
          </a:p>
        </p:txBody>
      </p:sp>
    </p:spTree>
    <p:extLst>
      <p:ext uri="{BB962C8B-B14F-4D97-AF65-F5344CB8AC3E}">
        <p14:creationId xmlns:p14="http://schemas.microsoft.com/office/powerpoint/2010/main" val="2445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1292" y="2351315"/>
            <a:ext cx="5094514" cy="1446550"/>
          </a:xfrm>
          <a:prstGeom prst="rect">
            <a:avLst/>
          </a:prstGeom>
          <a:noFill/>
        </p:spPr>
        <p:txBody>
          <a:bodyPr wrap="square" rtlCol="0">
            <a:spAutoFit/>
          </a:bodyPr>
          <a:lstStyle/>
          <a:p>
            <a:r>
              <a:rPr lang="en-IN" sz="8800" dirty="0" smtClean="0"/>
              <a:t>Thank you</a:t>
            </a:r>
            <a:endParaRPr lang="en-IN" sz="8800" dirty="0"/>
          </a:p>
        </p:txBody>
      </p:sp>
    </p:spTree>
    <p:extLst>
      <p:ext uri="{BB962C8B-B14F-4D97-AF65-F5344CB8AC3E}">
        <p14:creationId xmlns:p14="http://schemas.microsoft.com/office/powerpoint/2010/main" val="250443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431" y="572087"/>
            <a:ext cx="10893449" cy="1600438"/>
          </a:xfrm>
          <a:prstGeom prst="rect">
            <a:avLst/>
          </a:prstGeom>
          <a:noFill/>
        </p:spPr>
        <p:txBody>
          <a:bodyPr wrap="square" rtlCol="0">
            <a:spAutoFit/>
          </a:bodyPr>
          <a:lstStyle/>
          <a:p>
            <a:r>
              <a:rPr lang="en-IN" sz="3200" b="1" dirty="0" smtClean="0"/>
              <a:t>Contents</a:t>
            </a:r>
          </a:p>
          <a:p>
            <a:endParaRPr lang="en-IN" dirty="0"/>
          </a:p>
          <a:p>
            <a:pPr marL="285750" indent="-285750">
              <a:buFont typeface="Wingdings" panose="05000000000000000000" pitchFamily="2" charset="2"/>
              <a:buChar char="Ø"/>
            </a:pPr>
            <a:r>
              <a:rPr lang="en-IN" sz="2400" dirty="0" smtClean="0"/>
              <a:t>Amazon </a:t>
            </a:r>
            <a:r>
              <a:rPr lang="en-IN" sz="2400" dirty="0" err="1" smtClean="0"/>
              <a:t>DynamoDB</a:t>
            </a:r>
            <a:endParaRPr lang="en-IN" sz="2400" dirty="0"/>
          </a:p>
          <a:p>
            <a:endParaRPr lang="en-IN" sz="2400" dirty="0">
              <a:latin typeface="Arial" panose="020B0604020202020204" pitchFamily="34" charset="0"/>
              <a:cs typeface="Arial" panose="020B0604020202020204" pitchFamily="34" charset="0"/>
            </a:endParaRPr>
          </a:p>
        </p:txBody>
      </p:sp>
      <p:sp>
        <p:nvSpPr>
          <p:cNvPr id="3" name="TextBox 2"/>
          <p:cNvSpPr txBox="1"/>
          <p:nvPr/>
        </p:nvSpPr>
        <p:spPr>
          <a:xfrm>
            <a:off x="375638" y="2711134"/>
            <a:ext cx="3415558" cy="3785652"/>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Amazon S3  </a:t>
            </a:r>
          </a:p>
          <a:p>
            <a:pPr marL="285750" indent="-285750">
              <a:buFont typeface="Wingdings" panose="05000000000000000000" pitchFamily="2" charset="2"/>
              <a:buChar char="Ø"/>
            </a:pPr>
            <a:r>
              <a:rPr lang="en-IN" sz="2400" b="1" dirty="0">
                <a:solidFill>
                  <a:srgbClr val="00B0F0"/>
                </a:solidFill>
              </a:rPr>
              <a:t>Amazon Glacier</a:t>
            </a:r>
          </a:p>
          <a:p>
            <a:pPr marL="285750" indent="-285750">
              <a:buFont typeface="Wingdings" panose="05000000000000000000" pitchFamily="2" charset="2"/>
              <a:buChar char="Ø"/>
            </a:pPr>
            <a:r>
              <a:rPr lang="en-IN" sz="2400" dirty="0"/>
              <a:t>Amazon EC2</a:t>
            </a:r>
          </a:p>
          <a:p>
            <a:pPr marL="285750" indent="-285750">
              <a:buFont typeface="Wingdings" panose="05000000000000000000" pitchFamily="2" charset="2"/>
              <a:buChar char="Ø"/>
            </a:pPr>
            <a:r>
              <a:rPr lang="en-IN" sz="2400" b="1" dirty="0">
                <a:solidFill>
                  <a:srgbClr val="00B0F0"/>
                </a:solidFill>
              </a:rPr>
              <a:t>Amazon EBS</a:t>
            </a:r>
          </a:p>
          <a:p>
            <a:pPr marL="285750" indent="-285750">
              <a:buFont typeface="Wingdings" panose="05000000000000000000" pitchFamily="2" charset="2"/>
              <a:buChar char="Ø"/>
            </a:pPr>
            <a:r>
              <a:rPr lang="en-IN" sz="2400" dirty="0"/>
              <a:t>Amazon VPC</a:t>
            </a:r>
          </a:p>
          <a:p>
            <a:pPr marL="285750" indent="-285750">
              <a:buFont typeface="Wingdings" panose="05000000000000000000" pitchFamily="2" charset="2"/>
              <a:buChar char="Ø"/>
            </a:pPr>
            <a:r>
              <a:rPr lang="en-IN" sz="2400" dirty="0"/>
              <a:t>Elastic Load Balancing</a:t>
            </a:r>
          </a:p>
          <a:p>
            <a:pPr marL="285750" indent="-285750">
              <a:buFont typeface="Wingdings" panose="05000000000000000000" pitchFamily="2" charset="2"/>
              <a:buChar char="Ø"/>
            </a:pPr>
            <a:r>
              <a:rPr lang="en-IN" sz="2400" b="1" dirty="0">
                <a:solidFill>
                  <a:srgbClr val="00B0F0"/>
                </a:solidFill>
              </a:rPr>
              <a:t>Amazon </a:t>
            </a:r>
            <a:r>
              <a:rPr lang="en-IN" sz="2400" b="1" dirty="0" err="1" smtClean="0">
                <a:solidFill>
                  <a:srgbClr val="00B0F0"/>
                </a:solidFill>
              </a:rPr>
              <a:t>CloudWatch</a:t>
            </a:r>
            <a:endParaRPr lang="en-IN" sz="2400" b="1" dirty="0">
              <a:solidFill>
                <a:srgbClr val="00B0F0"/>
              </a:solidFill>
            </a:endParaRPr>
          </a:p>
          <a:p>
            <a:pPr marL="285750" indent="-285750">
              <a:buFont typeface="Wingdings" panose="05000000000000000000" pitchFamily="2" charset="2"/>
              <a:buChar char="Ø"/>
            </a:pPr>
            <a:r>
              <a:rPr lang="en-IN" sz="2400" dirty="0"/>
              <a:t>Auto Scaling</a:t>
            </a:r>
          </a:p>
          <a:p>
            <a:pPr marL="285750" indent="-285750">
              <a:buFont typeface="Wingdings" panose="05000000000000000000" pitchFamily="2" charset="2"/>
              <a:buChar char="Ø"/>
            </a:pPr>
            <a:r>
              <a:rPr lang="en-IN" sz="2400" dirty="0"/>
              <a:t>Amazon IAM</a:t>
            </a:r>
          </a:p>
          <a:p>
            <a:pPr marL="285750" indent="-285750">
              <a:buFont typeface="Wingdings" panose="05000000000000000000" pitchFamily="2" charset="2"/>
              <a:buChar char="Ø"/>
            </a:pPr>
            <a:r>
              <a:rPr lang="en-IN" sz="2400" dirty="0" smtClean="0"/>
              <a:t>Amazon RDS</a:t>
            </a:r>
            <a:endParaRPr lang="en-IN" sz="2400" dirty="0"/>
          </a:p>
        </p:txBody>
      </p:sp>
      <p:sp>
        <p:nvSpPr>
          <p:cNvPr id="4" name="TextBox 3"/>
          <p:cNvSpPr txBox="1"/>
          <p:nvPr/>
        </p:nvSpPr>
        <p:spPr>
          <a:xfrm>
            <a:off x="3572583" y="2711134"/>
            <a:ext cx="3553097" cy="3046988"/>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Amazon Redshift</a:t>
            </a:r>
          </a:p>
          <a:p>
            <a:pPr marL="342900" indent="-342900">
              <a:buFont typeface="Wingdings" panose="05000000000000000000" pitchFamily="2" charset="2"/>
              <a:buChar char="Ø"/>
            </a:pPr>
            <a:r>
              <a:rPr lang="en-IN" sz="2400" dirty="0"/>
              <a:t>Amazon </a:t>
            </a:r>
            <a:r>
              <a:rPr lang="en-IN" sz="2400" dirty="0" err="1" smtClean="0"/>
              <a:t>DynamoDB</a:t>
            </a:r>
            <a:endParaRPr lang="en-IN" sz="2400" dirty="0"/>
          </a:p>
          <a:p>
            <a:pPr marL="342900" indent="-342900">
              <a:buFont typeface="Wingdings" panose="05000000000000000000" pitchFamily="2" charset="2"/>
              <a:buChar char="Ø"/>
            </a:pPr>
            <a:r>
              <a:rPr lang="en-IN" sz="2400" b="1" dirty="0">
                <a:solidFill>
                  <a:srgbClr val="00B0F0"/>
                </a:solidFill>
              </a:rPr>
              <a:t>Amazon SQS</a:t>
            </a:r>
          </a:p>
          <a:p>
            <a:pPr marL="342900" indent="-342900">
              <a:buFont typeface="Wingdings" panose="05000000000000000000" pitchFamily="2" charset="2"/>
              <a:buChar char="Ø"/>
            </a:pPr>
            <a:r>
              <a:rPr lang="en-IN" sz="2400" b="1" dirty="0">
                <a:solidFill>
                  <a:srgbClr val="00B0F0"/>
                </a:solidFill>
              </a:rPr>
              <a:t>Amazon SWF</a:t>
            </a:r>
          </a:p>
          <a:p>
            <a:pPr marL="342900" indent="-342900">
              <a:buFont typeface="Wingdings" panose="05000000000000000000" pitchFamily="2" charset="2"/>
              <a:buChar char="Ø"/>
            </a:pPr>
            <a:r>
              <a:rPr lang="en-IN" sz="2400" b="1" dirty="0">
                <a:solidFill>
                  <a:srgbClr val="00B0F0"/>
                </a:solidFill>
              </a:rPr>
              <a:t>Amazon SNS</a:t>
            </a:r>
          </a:p>
          <a:p>
            <a:pPr marL="342900" indent="-342900">
              <a:buFont typeface="Wingdings" panose="05000000000000000000" pitchFamily="2" charset="2"/>
              <a:buChar char="Ø"/>
            </a:pPr>
            <a:r>
              <a:rPr lang="en-IN" sz="2400" dirty="0"/>
              <a:t>Amazon Route53</a:t>
            </a:r>
          </a:p>
          <a:p>
            <a:pPr marL="342900" indent="-342900">
              <a:buFont typeface="Wingdings" panose="05000000000000000000" pitchFamily="2" charset="2"/>
              <a:buChar char="Ø"/>
            </a:pPr>
            <a:r>
              <a:rPr lang="en-IN" sz="2400" b="1" dirty="0">
                <a:solidFill>
                  <a:srgbClr val="00B0F0"/>
                </a:solidFill>
              </a:rPr>
              <a:t>Amazon </a:t>
            </a:r>
            <a:r>
              <a:rPr lang="en-IN" sz="2400" b="1" dirty="0" err="1">
                <a:solidFill>
                  <a:srgbClr val="00B0F0"/>
                </a:solidFill>
              </a:rPr>
              <a:t>ElasticCache</a:t>
            </a:r>
            <a:endParaRPr lang="en-IN" sz="2400" b="1" dirty="0">
              <a:solidFill>
                <a:srgbClr val="00B0F0"/>
              </a:solidFill>
            </a:endParaRPr>
          </a:p>
          <a:p>
            <a:endParaRPr lang="en-IN" sz="2400" dirty="0"/>
          </a:p>
        </p:txBody>
      </p:sp>
      <p:sp>
        <p:nvSpPr>
          <p:cNvPr id="5" name="TextBox 4"/>
          <p:cNvSpPr txBox="1"/>
          <p:nvPr/>
        </p:nvSpPr>
        <p:spPr>
          <a:xfrm>
            <a:off x="375638" y="2163553"/>
            <a:ext cx="7856929" cy="461665"/>
          </a:xfrm>
          <a:prstGeom prst="rect">
            <a:avLst/>
          </a:prstGeom>
          <a:noFill/>
        </p:spPr>
        <p:txBody>
          <a:bodyPr wrap="square" rtlCol="0">
            <a:spAutoFit/>
          </a:bodyPr>
          <a:lstStyle/>
          <a:p>
            <a:r>
              <a:rPr lang="en-IN" sz="2400" b="1" dirty="0" smtClean="0"/>
              <a:t>Services for AWS Solution Architect Associate Exam</a:t>
            </a:r>
            <a:endParaRPr lang="en-IN" sz="2400" b="1" dirty="0"/>
          </a:p>
        </p:txBody>
      </p:sp>
      <p:sp>
        <p:nvSpPr>
          <p:cNvPr id="6" name="TextBox 5"/>
          <p:cNvSpPr txBox="1"/>
          <p:nvPr/>
        </p:nvSpPr>
        <p:spPr>
          <a:xfrm>
            <a:off x="7011668" y="941751"/>
            <a:ext cx="3221002" cy="461665"/>
          </a:xfrm>
          <a:prstGeom prst="rect">
            <a:avLst/>
          </a:prstGeom>
          <a:noFill/>
        </p:spPr>
        <p:txBody>
          <a:bodyPr wrap="square" rtlCol="0">
            <a:spAutoFit/>
          </a:bodyPr>
          <a:lstStyle/>
          <a:p>
            <a:r>
              <a:rPr lang="en-IN" sz="2400" b="1" dirty="0" smtClean="0"/>
              <a:t>AWS White Papers</a:t>
            </a:r>
            <a:endParaRPr lang="en-IN" sz="2400" b="1" dirty="0"/>
          </a:p>
        </p:txBody>
      </p:sp>
      <p:sp>
        <p:nvSpPr>
          <p:cNvPr id="7" name="TextBox 6"/>
          <p:cNvSpPr txBox="1"/>
          <p:nvPr/>
        </p:nvSpPr>
        <p:spPr>
          <a:xfrm>
            <a:off x="6988141" y="1556972"/>
            <a:ext cx="5066320" cy="3046988"/>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smtClean="0">
                <a:solidFill>
                  <a:srgbClr val="00B0F0"/>
                </a:solidFill>
              </a:rPr>
              <a:t>Well-Architected </a:t>
            </a:r>
            <a:r>
              <a:rPr lang="en-IN" sz="2400" b="1" dirty="0">
                <a:solidFill>
                  <a:srgbClr val="00B0F0"/>
                </a:solidFill>
              </a:rPr>
              <a:t>Framework</a:t>
            </a:r>
          </a:p>
          <a:p>
            <a:pPr marL="342900" indent="-342900">
              <a:buFont typeface="Wingdings" panose="05000000000000000000" pitchFamily="2" charset="2"/>
              <a:buChar char="Ø"/>
            </a:pPr>
            <a:r>
              <a:rPr lang="en-IN" sz="2400" b="1" dirty="0" smtClean="0"/>
              <a:t>Cost Optimization Pillar</a:t>
            </a:r>
            <a:endParaRPr lang="en-IN" sz="2400" b="1" dirty="0"/>
          </a:p>
          <a:p>
            <a:pPr marL="342900" indent="-342900">
              <a:buFont typeface="Wingdings" panose="05000000000000000000" pitchFamily="2" charset="2"/>
              <a:buChar char="Ø"/>
            </a:pPr>
            <a:r>
              <a:rPr lang="en-IN" sz="2400" b="1" dirty="0" smtClean="0">
                <a:solidFill>
                  <a:srgbClr val="00B0F0"/>
                </a:solidFill>
              </a:rPr>
              <a:t>Operational Excellence Pillar</a:t>
            </a:r>
            <a:endParaRPr lang="en-IN" sz="2400" b="1" dirty="0">
              <a:solidFill>
                <a:srgbClr val="00B0F0"/>
              </a:solidFill>
            </a:endParaRPr>
          </a:p>
          <a:p>
            <a:pPr marL="342900" indent="-342900">
              <a:buFont typeface="Wingdings" panose="05000000000000000000" pitchFamily="2" charset="2"/>
              <a:buChar char="Ø"/>
            </a:pPr>
            <a:r>
              <a:rPr lang="en-IN" sz="2400" b="1" dirty="0" smtClean="0">
                <a:solidFill>
                  <a:srgbClr val="00B0F0"/>
                </a:solidFill>
              </a:rPr>
              <a:t>Performance Efficiency Pillar</a:t>
            </a:r>
            <a:endParaRPr lang="en-IN" sz="2400" b="1" dirty="0">
              <a:solidFill>
                <a:srgbClr val="00B0F0"/>
              </a:solidFill>
            </a:endParaRPr>
          </a:p>
          <a:p>
            <a:pPr marL="342900" indent="-342900">
              <a:buFont typeface="Wingdings" panose="05000000000000000000" pitchFamily="2" charset="2"/>
              <a:buChar char="Ø"/>
            </a:pPr>
            <a:r>
              <a:rPr lang="en-IN" sz="2400" b="1" dirty="0">
                <a:solidFill>
                  <a:srgbClr val="00B0F0"/>
                </a:solidFill>
              </a:rPr>
              <a:t>Reliability Pillar</a:t>
            </a:r>
          </a:p>
          <a:p>
            <a:pPr marL="342900" indent="-342900">
              <a:buFont typeface="Wingdings" panose="05000000000000000000" pitchFamily="2" charset="2"/>
              <a:buChar char="Ø"/>
            </a:pPr>
            <a:r>
              <a:rPr lang="en-IN" sz="2400" b="1" dirty="0" smtClean="0"/>
              <a:t>Security Pillar</a:t>
            </a:r>
          </a:p>
          <a:p>
            <a:pPr marL="342900" indent="-342900">
              <a:buFont typeface="Wingdings" panose="05000000000000000000" pitchFamily="2" charset="2"/>
              <a:buChar char="Ø"/>
            </a:pPr>
            <a:r>
              <a:rPr lang="en-IN" sz="2400" b="1" dirty="0" smtClean="0">
                <a:solidFill>
                  <a:srgbClr val="00B0F0"/>
                </a:solidFill>
              </a:rPr>
              <a:t>Cloud Best Practices</a:t>
            </a:r>
            <a:endParaRPr lang="en-IN" sz="2400" b="1" dirty="0">
              <a:solidFill>
                <a:srgbClr val="00B0F0"/>
              </a:solidFill>
            </a:endParaRPr>
          </a:p>
          <a:p>
            <a:endParaRPr lang="en-IN" sz="2400" dirty="0"/>
          </a:p>
        </p:txBody>
      </p:sp>
    </p:spTree>
    <p:extLst>
      <p:ext uri="{BB962C8B-B14F-4D97-AF65-F5344CB8AC3E}">
        <p14:creationId xmlns:p14="http://schemas.microsoft.com/office/powerpoint/2010/main" val="340947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618309" y="1114923"/>
            <a:ext cx="9662160" cy="2677656"/>
          </a:xfrm>
          <a:prstGeom prst="rect">
            <a:avLst/>
          </a:prstGeom>
        </p:spPr>
        <p:txBody>
          <a:bodyPr wrap="square">
            <a:spAutoFit/>
          </a:bodyPr>
          <a:lstStyle/>
          <a:p>
            <a:r>
              <a:rPr lang="en-IN" sz="2400" dirty="0" smtClean="0">
                <a:solidFill>
                  <a:srgbClr val="000000"/>
                </a:solidFill>
                <a:latin typeface="Arial" panose="020B0604020202020204" pitchFamily="34" charset="0"/>
                <a:cs typeface="Arial" panose="020B0604020202020204" pitchFamily="34" charset="0"/>
              </a:rPr>
              <a:t>AWS Well Architected </a:t>
            </a:r>
            <a:r>
              <a:rPr lang="en-IN" sz="2400" dirty="0">
                <a:solidFill>
                  <a:srgbClr val="000000"/>
                </a:solidFill>
                <a:latin typeface="Arial" panose="020B0604020202020204" pitchFamily="34" charset="0"/>
                <a:cs typeface="Arial" panose="020B0604020202020204" pitchFamily="34" charset="0"/>
              </a:rPr>
              <a:t>framework is based on five pillars</a:t>
            </a:r>
            <a:r>
              <a:rPr lang="en-IN" sz="2400" dirty="0" smtClean="0">
                <a:solidFill>
                  <a:srgbClr val="000000"/>
                </a:solidFill>
                <a:latin typeface="Arial" panose="020B0604020202020204" pitchFamily="34" charset="0"/>
                <a:cs typeface="Arial" panose="020B0604020202020204" pitchFamily="34" charset="0"/>
              </a:rPr>
              <a:t>:</a:t>
            </a:r>
          </a:p>
          <a:p>
            <a:r>
              <a:rPr lang="en-IN" sz="2400" dirty="0" smtClean="0">
                <a:solidFill>
                  <a:srgbClr val="000000"/>
                </a:solidFill>
                <a:latin typeface="Arial" panose="020B0604020202020204" pitchFamily="34" charset="0"/>
                <a:cs typeface="Arial" panose="020B0604020202020204" pitchFamily="34" charset="0"/>
              </a:rPr>
              <a:t> </a:t>
            </a:r>
            <a:endParaRPr lang="en-IN"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Operational </a:t>
            </a:r>
            <a:r>
              <a:rPr lang="en-IN" sz="2400" dirty="0">
                <a:solidFill>
                  <a:srgbClr val="000000"/>
                </a:solidFill>
                <a:latin typeface="Arial" panose="020B0604020202020204" pitchFamily="34" charset="0"/>
                <a:cs typeface="Arial" panose="020B0604020202020204" pitchFamily="34" charset="0"/>
              </a:rPr>
              <a:t>Excellence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Security </a:t>
            </a:r>
            <a:endParaRPr lang="en-IN"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Reliability </a:t>
            </a:r>
            <a:endParaRPr lang="en-IN"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Performance </a:t>
            </a:r>
            <a:r>
              <a:rPr lang="en-IN" sz="2400" dirty="0">
                <a:solidFill>
                  <a:srgbClr val="000000"/>
                </a:solidFill>
                <a:latin typeface="Arial" panose="020B0604020202020204" pitchFamily="34" charset="0"/>
                <a:cs typeface="Arial" panose="020B0604020202020204" pitchFamily="34" charset="0"/>
              </a:rPr>
              <a:t>Efficiency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Cost </a:t>
            </a:r>
            <a:r>
              <a:rPr lang="en-IN" sz="2400" dirty="0">
                <a:solidFill>
                  <a:srgbClr val="000000"/>
                </a:solidFill>
                <a:latin typeface="Arial" panose="020B0604020202020204" pitchFamily="34" charset="0"/>
                <a:cs typeface="Arial" panose="020B0604020202020204" pitchFamily="34" charset="0"/>
              </a:rPr>
              <a:t>Optimization </a:t>
            </a:r>
          </a:p>
        </p:txBody>
      </p:sp>
      <p:sp>
        <p:nvSpPr>
          <p:cNvPr id="4" name="Rectangle 3"/>
          <p:cNvSpPr/>
          <p:nvPr/>
        </p:nvSpPr>
        <p:spPr>
          <a:xfrm>
            <a:off x="248194" y="4652444"/>
            <a:ext cx="11625943" cy="1384995"/>
          </a:xfrm>
          <a:prstGeom prst="rect">
            <a:avLst/>
          </a:prstGeom>
        </p:spPr>
        <p:txBody>
          <a:bodyPr wrap="square">
            <a:spAutoFit/>
          </a:bodyPr>
          <a:lstStyle/>
          <a:p>
            <a:pPr marL="342900" indent="-342900" algn="just">
              <a:buFont typeface="Wingdings" panose="05000000000000000000" pitchFamily="2" charset="2"/>
              <a:buChar char="Ø"/>
            </a:pPr>
            <a:r>
              <a:rPr lang="en-IN" sz="2800" dirty="0" smtClean="0"/>
              <a:t>The </a:t>
            </a:r>
            <a:r>
              <a:rPr lang="en-IN" sz="2800" dirty="0"/>
              <a:t>security pillar encompasses the ability to protect information, systems, and assets while delivering business value through risk assessments and mitigation strategies. </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151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5" name="Rectangle 4"/>
          <p:cNvSpPr/>
          <p:nvPr/>
        </p:nvSpPr>
        <p:spPr>
          <a:xfrm>
            <a:off x="900222" y="762391"/>
            <a:ext cx="3063659" cy="523220"/>
          </a:xfrm>
          <a:prstGeom prst="rect">
            <a:avLst/>
          </a:prstGeom>
        </p:spPr>
        <p:txBody>
          <a:bodyPr wrap="none">
            <a:spAutoFit/>
          </a:bodyPr>
          <a:lstStyle/>
          <a:p>
            <a:r>
              <a:rPr lang="en-IN" sz="2800" dirty="0">
                <a:solidFill>
                  <a:srgbClr val="000000"/>
                </a:solidFill>
                <a:latin typeface="Arial" panose="020B0604020202020204" pitchFamily="34" charset="0"/>
              </a:rPr>
              <a:t>Design Principles </a:t>
            </a:r>
            <a:endParaRPr lang="en-IN" sz="2800" dirty="0"/>
          </a:p>
        </p:txBody>
      </p:sp>
      <p:sp>
        <p:nvSpPr>
          <p:cNvPr id="6" name="Rectangle 5"/>
          <p:cNvSpPr/>
          <p:nvPr/>
        </p:nvSpPr>
        <p:spPr>
          <a:xfrm>
            <a:off x="900222" y="1679657"/>
            <a:ext cx="6096000" cy="4093428"/>
          </a:xfrm>
          <a:prstGeom prst="rect">
            <a:avLst/>
          </a:prstGeom>
        </p:spPr>
        <p:txBody>
          <a:bodyPr>
            <a:spAutoFit/>
          </a:bodyPr>
          <a:lstStyle/>
          <a:p>
            <a:pPr marL="285750" indent="-285750">
              <a:buFont typeface="Wingdings" panose="05000000000000000000" pitchFamily="2" charset="2"/>
              <a:buChar char="Ø"/>
            </a:pPr>
            <a:r>
              <a:rPr lang="en-IN" sz="2000" b="1" dirty="0" smtClean="0">
                <a:solidFill>
                  <a:srgbClr val="000000"/>
                </a:solidFill>
                <a:latin typeface="Arial" panose="020B0604020202020204" pitchFamily="34" charset="0"/>
                <a:cs typeface="Arial" panose="020B0604020202020204" pitchFamily="34" charset="0"/>
              </a:rPr>
              <a:t>Implement </a:t>
            </a:r>
            <a:r>
              <a:rPr lang="en-IN" sz="2000" b="1" dirty="0">
                <a:solidFill>
                  <a:srgbClr val="000000"/>
                </a:solidFill>
                <a:latin typeface="Arial" panose="020B0604020202020204" pitchFamily="34" charset="0"/>
                <a:cs typeface="Arial" panose="020B0604020202020204" pitchFamily="34" charset="0"/>
              </a:rPr>
              <a:t>a strong identity </a:t>
            </a:r>
            <a:r>
              <a:rPr lang="en-IN" sz="2000" b="1" dirty="0" smtClean="0">
                <a:solidFill>
                  <a:srgbClr val="000000"/>
                </a:solidFill>
                <a:latin typeface="Arial" panose="020B0604020202020204" pitchFamily="34" charset="0"/>
                <a:cs typeface="Arial" panose="020B0604020202020204" pitchFamily="34" charset="0"/>
              </a:rPr>
              <a:t>foundation</a:t>
            </a:r>
            <a:endParaRPr lang="en-IN" sz="2000" b="1" dirty="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Enable traceability </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Apply security at all layers </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Automate security best practices </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Protect data in transit and at rest </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Keep people away from data </a:t>
            </a: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Prepare for security events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021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4" name="Rectangle 3"/>
          <p:cNvSpPr/>
          <p:nvPr/>
        </p:nvSpPr>
        <p:spPr>
          <a:xfrm>
            <a:off x="944879" y="1127985"/>
            <a:ext cx="7637417" cy="2677656"/>
          </a:xfrm>
          <a:prstGeom prst="rect">
            <a:avLst/>
          </a:prstGeom>
        </p:spPr>
        <p:txBody>
          <a:bodyPr wrap="square">
            <a:spAutoFit/>
          </a:bodyPr>
          <a:lstStyle/>
          <a:p>
            <a:r>
              <a:rPr lang="en-IN" sz="2400" dirty="0">
                <a:solidFill>
                  <a:srgbClr val="000000"/>
                </a:solidFill>
                <a:latin typeface="Arial" panose="020B0604020202020204" pitchFamily="34" charset="0"/>
                <a:cs typeface="Arial" panose="020B0604020202020204" pitchFamily="34" charset="0"/>
              </a:rPr>
              <a:t>Security in the cloud is composed of five areas</a:t>
            </a:r>
            <a:r>
              <a:rPr lang="en-IN" sz="2400" dirty="0" smtClean="0">
                <a:solidFill>
                  <a:srgbClr val="000000"/>
                </a:solidFill>
                <a:latin typeface="Arial" panose="020B0604020202020204" pitchFamily="34" charset="0"/>
                <a:cs typeface="Arial" panose="020B0604020202020204" pitchFamily="34" charset="0"/>
              </a:rPr>
              <a:t>:</a:t>
            </a:r>
          </a:p>
          <a:p>
            <a:r>
              <a:rPr lang="en-IN" sz="2400" dirty="0" smtClean="0">
                <a:solidFill>
                  <a:srgbClr val="000000"/>
                </a:solidFill>
                <a:latin typeface="Arial" panose="020B0604020202020204" pitchFamily="34" charset="0"/>
                <a:cs typeface="Arial" panose="020B0604020202020204" pitchFamily="34" charset="0"/>
              </a:rPr>
              <a:t> </a:t>
            </a:r>
            <a:endParaRPr lang="en-IN" sz="2400" dirty="0">
              <a:solidFill>
                <a:srgbClr val="000000"/>
              </a:solidFill>
              <a:latin typeface="Arial" panose="020B0604020202020204" pitchFamily="34" charset="0"/>
              <a:cs typeface="Arial" panose="020B0604020202020204" pitchFamily="34" charset="0"/>
            </a:endParaRPr>
          </a:p>
          <a:p>
            <a:r>
              <a:rPr lang="en-IN" sz="2400" dirty="0">
                <a:solidFill>
                  <a:srgbClr val="000000"/>
                </a:solidFill>
                <a:latin typeface="Arial" panose="020B0604020202020204" pitchFamily="34" charset="0"/>
                <a:cs typeface="Arial" panose="020B0604020202020204" pitchFamily="34" charset="0"/>
              </a:rPr>
              <a:t>1. Identity and access management </a:t>
            </a:r>
          </a:p>
          <a:p>
            <a:r>
              <a:rPr lang="en-IN" sz="2400" dirty="0">
                <a:solidFill>
                  <a:srgbClr val="000000"/>
                </a:solidFill>
                <a:latin typeface="Arial" panose="020B0604020202020204" pitchFamily="34" charset="0"/>
                <a:cs typeface="Arial" panose="020B0604020202020204" pitchFamily="34" charset="0"/>
              </a:rPr>
              <a:t>2. Detective controls </a:t>
            </a:r>
          </a:p>
          <a:p>
            <a:r>
              <a:rPr lang="en-IN" sz="2400" dirty="0">
                <a:solidFill>
                  <a:srgbClr val="000000"/>
                </a:solidFill>
                <a:latin typeface="Arial" panose="020B0604020202020204" pitchFamily="34" charset="0"/>
                <a:cs typeface="Arial" panose="020B0604020202020204" pitchFamily="34" charset="0"/>
              </a:rPr>
              <a:t>3. Infrastructure protection </a:t>
            </a:r>
          </a:p>
          <a:p>
            <a:r>
              <a:rPr lang="en-IN" sz="2400" dirty="0">
                <a:solidFill>
                  <a:srgbClr val="000000"/>
                </a:solidFill>
                <a:latin typeface="Arial" panose="020B0604020202020204" pitchFamily="34" charset="0"/>
                <a:cs typeface="Arial" panose="020B0604020202020204" pitchFamily="34" charset="0"/>
              </a:rPr>
              <a:t>4. Data protection </a:t>
            </a:r>
          </a:p>
          <a:p>
            <a:r>
              <a:rPr lang="en-IN" sz="2400" dirty="0">
                <a:solidFill>
                  <a:srgbClr val="000000"/>
                </a:solidFill>
                <a:latin typeface="Arial" panose="020B0604020202020204" pitchFamily="34" charset="0"/>
                <a:cs typeface="Arial" panose="020B0604020202020204" pitchFamily="34" charset="0"/>
              </a:rPr>
              <a:t>5. Incident response </a:t>
            </a:r>
          </a:p>
        </p:txBody>
      </p:sp>
    </p:spTree>
    <p:extLst>
      <p:ext uri="{BB962C8B-B14F-4D97-AF65-F5344CB8AC3E}">
        <p14:creationId xmlns:p14="http://schemas.microsoft.com/office/powerpoint/2010/main" val="155405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006677" y="932209"/>
            <a:ext cx="5581400" cy="523220"/>
          </a:xfrm>
          <a:prstGeom prst="rect">
            <a:avLst/>
          </a:prstGeom>
        </p:spPr>
        <p:txBody>
          <a:bodyPr wrap="none">
            <a:spAutoFit/>
          </a:bodyPr>
          <a:lstStyle/>
          <a:p>
            <a:r>
              <a:rPr lang="en-IN" sz="2800" dirty="0">
                <a:solidFill>
                  <a:srgbClr val="000000"/>
                </a:solidFill>
                <a:latin typeface="Arial" panose="020B0604020202020204" pitchFamily="34" charset="0"/>
              </a:rPr>
              <a:t>Identity and Access Management </a:t>
            </a:r>
            <a:endParaRPr lang="en-IN" sz="2800" dirty="0"/>
          </a:p>
        </p:txBody>
      </p:sp>
      <p:sp>
        <p:nvSpPr>
          <p:cNvPr id="4" name="Rectangle 3"/>
          <p:cNvSpPr/>
          <p:nvPr/>
        </p:nvSpPr>
        <p:spPr>
          <a:xfrm>
            <a:off x="1006677" y="1455429"/>
            <a:ext cx="10802146" cy="923330"/>
          </a:xfrm>
          <a:prstGeom prst="rect">
            <a:avLst/>
          </a:prstGeom>
        </p:spPr>
        <p:txBody>
          <a:bodyPr wrap="square">
            <a:spAutoFit/>
          </a:bodyPr>
          <a:lstStyle/>
          <a:p>
            <a:pPr marL="285750" indent="-285750" algn="just">
              <a:buFont typeface="Wingdings" panose="05000000000000000000" pitchFamily="2" charset="2"/>
              <a:buChar char="Ø"/>
            </a:pPr>
            <a:r>
              <a:rPr lang="en-IN" dirty="0">
                <a:solidFill>
                  <a:srgbClr val="000000"/>
                </a:solidFill>
                <a:latin typeface="Arial" panose="020B0604020202020204" pitchFamily="34" charset="0"/>
                <a:cs typeface="Arial" panose="020B0604020202020204" pitchFamily="34" charset="0"/>
              </a:rPr>
              <a:t>Identity and access management are key parts of an information security program, ensuring that only authorized and authenticated users are able to access your resources, and only in a manner that you </a:t>
            </a:r>
            <a:r>
              <a:rPr lang="en-IN" dirty="0" smtClean="0">
                <a:solidFill>
                  <a:srgbClr val="000000"/>
                </a:solidFill>
                <a:latin typeface="Arial" panose="020B0604020202020204" pitchFamily="34" charset="0"/>
                <a:cs typeface="Arial" panose="020B0604020202020204" pitchFamily="34" charset="0"/>
              </a:rPr>
              <a:t>intend.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115577" y="2895470"/>
            <a:ext cx="6096000" cy="1323439"/>
          </a:xfrm>
          <a:prstGeom prst="rect">
            <a:avLst/>
          </a:prstGeom>
        </p:spPr>
        <p:txBody>
          <a:bodyPr>
            <a:spAutoFit/>
          </a:bodyPr>
          <a:lstStyle/>
          <a:p>
            <a:pPr marL="342900" indent="-342900">
              <a:buFont typeface="Wingdings" panose="05000000000000000000" pitchFamily="2" charset="2"/>
              <a:buChar char="ü"/>
            </a:pPr>
            <a:r>
              <a:rPr lang="en-IN" sz="2000" dirty="0" smtClean="0">
                <a:solidFill>
                  <a:srgbClr val="000000"/>
                </a:solidFill>
                <a:latin typeface="Arial" panose="020B0604020202020204" pitchFamily="34" charset="0"/>
                <a:cs typeface="Arial" panose="020B0604020202020204" pitchFamily="34" charset="0"/>
              </a:rPr>
              <a:t>Protecting </a:t>
            </a:r>
            <a:r>
              <a:rPr lang="en-IN" sz="2000" dirty="0">
                <a:solidFill>
                  <a:srgbClr val="000000"/>
                </a:solidFill>
                <a:latin typeface="Arial" panose="020B0604020202020204" pitchFamily="34" charset="0"/>
                <a:cs typeface="Arial" panose="020B0604020202020204" pitchFamily="34" charset="0"/>
              </a:rPr>
              <a:t>AWS </a:t>
            </a:r>
            <a:r>
              <a:rPr lang="en-IN" sz="2000" dirty="0" smtClean="0">
                <a:solidFill>
                  <a:srgbClr val="000000"/>
                </a:solidFill>
                <a:latin typeface="Arial" panose="020B0604020202020204" pitchFamily="34" charset="0"/>
                <a:cs typeface="Arial" panose="020B0604020202020204" pitchFamily="34" charset="0"/>
              </a:rPr>
              <a:t>credentials</a:t>
            </a:r>
          </a:p>
          <a:p>
            <a:pPr marL="342900" indent="-342900">
              <a:buFont typeface="Wingdings" panose="05000000000000000000" pitchFamily="2" charset="2"/>
              <a:buChar char="ü"/>
            </a:pPr>
            <a:endParaRPr lang="en-IN" sz="20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endParaRPr lang="en-IN" sz="2000" dirty="0" smtClean="0">
              <a:solidFill>
                <a:srgbClr val="000000"/>
              </a:solidFill>
              <a:latin typeface="Arial" panose="020B0604020202020204" pitchFamily="34" charset="0"/>
              <a:cs typeface="Arial" panose="020B0604020202020204" pitchFamily="34" charset="0"/>
            </a:endParaRPr>
          </a:p>
          <a:p>
            <a:endParaRPr lang="en-IN" sz="2000" dirty="0">
              <a:solidFill>
                <a:srgbClr val="000000"/>
              </a:solidFill>
              <a:latin typeface="Arial" panose="020B0604020202020204" pitchFamily="34" charset="0"/>
              <a:cs typeface="Arial" panose="020B0604020202020204" pitchFamily="34" charset="0"/>
            </a:endParaRPr>
          </a:p>
        </p:txBody>
      </p:sp>
      <p:sp>
        <p:nvSpPr>
          <p:cNvPr id="6" name="Rectangle 5"/>
          <p:cNvSpPr/>
          <p:nvPr/>
        </p:nvSpPr>
        <p:spPr>
          <a:xfrm>
            <a:off x="5712823" y="2680026"/>
            <a:ext cx="6096000" cy="4031873"/>
          </a:xfrm>
          <a:prstGeom prst="rect">
            <a:avLst/>
          </a:prstGeom>
        </p:spPr>
        <p:txBody>
          <a:bodyPr>
            <a:spAutoFit/>
          </a:bodyPr>
          <a:lstStyle/>
          <a:p>
            <a:pPr algn="just"/>
            <a:r>
              <a:rPr lang="en-IN" sz="1600" dirty="0">
                <a:solidFill>
                  <a:srgbClr val="000000"/>
                </a:solidFill>
              </a:rPr>
              <a:t>The careful management of access credentials is the foundation of how you will secure your resources in the cloud. </a:t>
            </a:r>
            <a:endParaRPr lang="en-IN" sz="1600" dirty="0" smtClean="0">
              <a:solidFill>
                <a:srgbClr val="000000"/>
              </a:solidFill>
            </a:endParaRPr>
          </a:p>
          <a:p>
            <a:pPr algn="just"/>
            <a:endParaRPr lang="en-IN" sz="1600" dirty="0">
              <a:solidFill>
                <a:srgbClr val="000000"/>
              </a:solidFill>
            </a:endParaRPr>
          </a:p>
          <a:p>
            <a:pPr algn="just"/>
            <a:r>
              <a:rPr lang="en-IN" sz="1600" dirty="0"/>
              <a:t>However, this initial account (known as the root user) isn’t intended for everyday tasks, and these credentials should be carefully protected using multi-factor authentication (MFA) and by deleting any access keys upon completion of the initial account setup. </a:t>
            </a:r>
            <a:endParaRPr lang="en-IN" sz="1600" dirty="0" smtClean="0"/>
          </a:p>
          <a:p>
            <a:pPr algn="just"/>
            <a:endParaRPr lang="en-IN" sz="1600" dirty="0"/>
          </a:p>
          <a:p>
            <a:pPr algn="just"/>
            <a:r>
              <a:rPr lang="en-IN" sz="1600" dirty="0" smtClean="0"/>
              <a:t>Using </a:t>
            </a:r>
            <a:r>
              <a:rPr lang="en-IN" sz="1600" dirty="0"/>
              <a:t>federation reduces the need to create users in IAM while leveraging the existing identities, credentials, and role-based access you might already have established in your organization. </a:t>
            </a:r>
            <a:endParaRPr lang="en-IN" sz="1600" dirty="0" smtClean="0"/>
          </a:p>
          <a:p>
            <a:pPr algn="just"/>
            <a:endParaRPr lang="en-IN" sz="1600" dirty="0" smtClean="0"/>
          </a:p>
          <a:p>
            <a:pPr algn="just"/>
            <a:r>
              <a:rPr lang="en-IN" sz="1600" dirty="0"/>
              <a:t>You should set a password policy on the AWS account that requires a minimum length and complexity for passwords associated with IAM users. You should also set a mandatory rotation policy requiring IAM users to change their passwords at regular </a:t>
            </a:r>
            <a:r>
              <a:rPr lang="en-IN" sz="1600" dirty="0" smtClean="0"/>
              <a:t>intervals.</a:t>
            </a:r>
          </a:p>
        </p:txBody>
      </p:sp>
    </p:spTree>
    <p:extLst>
      <p:ext uri="{BB962C8B-B14F-4D97-AF65-F5344CB8AC3E}">
        <p14:creationId xmlns:p14="http://schemas.microsoft.com/office/powerpoint/2010/main" val="166825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5138058" y="905917"/>
            <a:ext cx="6096000" cy="2308324"/>
          </a:xfrm>
          <a:prstGeom prst="rect">
            <a:avLst/>
          </a:prstGeom>
        </p:spPr>
        <p:txBody>
          <a:bodyPr>
            <a:spAutoFit/>
          </a:bodyPr>
          <a:lstStyle/>
          <a:p>
            <a:pPr algn="just"/>
            <a:r>
              <a:rPr lang="en-IN" sz="1600" dirty="0">
                <a:solidFill>
                  <a:srgbClr val="000000"/>
                </a:solidFill>
              </a:rPr>
              <a:t>IAM users might also require access to the AWS APIs directly from command-line tools (CLI) or by using software development kits (SDKs). In these cases, where federation might not be practical, an access key ID and secret access key can be issued and used in place of, or in addition to, a password. </a:t>
            </a:r>
            <a:endParaRPr lang="en-IN" sz="1600" dirty="0" smtClean="0">
              <a:solidFill>
                <a:srgbClr val="000000"/>
              </a:solidFill>
            </a:endParaRPr>
          </a:p>
          <a:p>
            <a:pPr algn="just"/>
            <a:endParaRPr lang="en-IN" sz="1600" dirty="0">
              <a:solidFill>
                <a:srgbClr val="000000"/>
              </a:solidFill>
            </a:endParaRPr>
          </a:p>
          <a:p>
            <a:pPr algn="just"/>
            <a:r>
              <a:rPr lang="en-IN" sz="1600" dirty="0" smtClean="0"/>
              <a:t>Take </a:t>
            </a:r>
            <a:r>
              <a:rPr lang="en-IN" sz="1600" dirty="0"/>
              <a:t>extra care to avoid storing access and secret keys in improperly secured locations or inadvertently committing them to source code repositories. </a:t>
            </a:r>
          </a:p>
        </p:txBody>
      </p:sp>
      <p:sp>
        <p:nvSpPr>
          <p:cNvPr id="4" name="Rectangle 3"/>
          <p:cNvSpPr/>
          <p:nvPr/>
        </p:nvSpPr>
        <p:spPr>
          <a:xfrm>
            <a:off x="945760" y="3306574"/>
            <a:ext cx="6096000" cy="400110"/>
          </a:xfrm>
          <a:prstGeom prst="rect">
            <a:avLst/>
          </a:prstGeom>
        </p:spPr>
        <p:txBody>
          <a:bodyPr>
            <a:spAutoFit/>
          </a:bodyPr>
          <a:lstStyle/>
          <a:p>
            <a:pPr marL="342900" indent="-342900">
              <a:buFont typeface="Wingdings" panose="05000000000000000000" pitchFamily="2" charset="2"/>
              <a:buChar char="ü"/>
            </a:pPr>
            <a:r>
              <a:rPr lang="en-IN" sz="2000" dirty="0" smtClean="0">
                <a:solidFill>
                  <a:srgbClr val="000000"/>
                </a:solidFill>
                <a:latin typeface="Arial" panose="020B0604020202020204" pitchFamily="34" charset="0"/>
                <a:cs typeface="Arial" panose="020B0604020202020204" pitchFamily="34" charset="0"/>
              </a:rPr>
              <a:t>Fine-grained </a:t>
            </a:r>
            <a:r>
              <a:rPr lang="en-IN" sz="2000" dirty="0">
                <a:solidFill>
                  <a:srgbClr val="000000"/>
                </a:solidFill>
                <a:latin typeface="Arial" panose="020B0604020202020204" pitchFamily="34" charset="0"/>
                <a:cs typeface="Arial" panose="020B0604020202020204" pitchFamily="34" charset="0"/>
              </a:rPr>
              <a:t>authorization </a:t>
            </a:r>
          </a:p>
        </p:txBody>
      </p:sp>
      <p:sp>
        <p:nvSpPr>
          <p:cNvPr id="5" name="Rectangle 4"/>
          <p:cNvSpPr/>
          <p:nvPr/>
        </p:nvSpPr>
        <p:spPr>
          <a:xfrm>
            <a:off x="5138058" y="3306574"/>
            <a:ext cx="6096000" cy="2308324"/>
          </a:xfrm>
          <a:prstGeom prst="rect">
            <a:avLst/>
          </a:prstGeom>
        </p:spPr>
        <p:txBody>
          <a:bodyPr>
            <a:spAutoFit/>
          </a:bodyPr>
          <a:lstStyle/>
          <a:p>
            <a:pPr algn="just"/>
            <a:r>
              <a:rPr lang="en-IN" sz="1600" dirty="0">
                <a:solidFill>
                  <a:srgbClr val="000000"/>
                </a:solidFill>
              </a:rPr>
              <a:t>Establishing a principle of least privilege ensures that authenticated identities are only permitted to perform the most minimal set of functions necessary to </a:t>
            </a:r>
            <a:r>
              <a:rPr lang="en-IN" sz="1600" dirty="0" smtClean="0">
                <a:solidFill>
                  <a:srgbClr val="000000"/>
                </a:solidFill>
              </a:rPr>
              <a:t>fulfil </a:t>
            </a:r>
            <a:r>
              <a:rPr lang="en-IN" sz="1600" dirty="0">
                <a:solidFill>
                  <a:srgbClr val="000000"/>
                </a:solidFill>
              </a:rPr>
              <a:t>a specific task, while balancing usability and efficiency. </a:t>
            </a:r>
            <a:endParaRPr lang="en-IN" sz="1600" dirty="0" smtClean="0">
              <a:solidFill>
                <a:srgbClr val="000000"/>
              </a:solidFill>
            </a:endParaRPr>
          </a:p>
          <a:p>
            <a:pPr algn="just"/>
            <a:endParaRPr lang="en-IN" sz="1600" dirty="0">
              <a:solidFill>
                <a:srgbClr val="000000"/>
              </a:solidFill>
            </a:endParaRPr>
          </a:p>
          <a:p>
            <a:pPr algn="just"/>
            <a:r>
              <a:rPr lang="en-IN" sz="1600" dirty="0"/>
              <a:t>Fine-grained authorization is implemented in AWS using IAM roles and policies. A role is an IAM “principal” assumed by a user or another AWS service and is assigned temporary credentials scoped to a limited set of permissions</a:t>
            </a:r>
            <a:r>
              <a:rPr lang="en-IN" sz="1600" dirty="0" smtClean="0"/>
              <a:t>.</a:t>
            </a:r>
            <a:endParaRPr lang="en-IN" sz="1600" dirty="0">
              <a:solidFill>
                <a:srgbClr val="000000"/>
              </a:solidFill>
            </a:endParaRPr>
          </a:p>
        </p:txBody>
      </p:sp>
    </p:spTree>
    <p:extLst>
      <p:ext uri="{BB962C8B-B14F-4D97-AF65-F5344CB8AC3E}">
        <p14:creationId xmlns:p14="http://schemas.microsoft.com/office/powerpoint/2010/main" val="421340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006677" y="932209"/>
            <a:ext cx="3222357" cy="523220"/>
          </a:xfrm>
          <a:prstGeom prst="rect">
            <a:avLst/>
          </a:prstGeom>
        </p:spPr>
        <p:txBody>
          <a:bodyPr wrap="none">
            <a:spAutoFit/>
          </a:bodyPr>
          <a:lstStyle/>
          <a:p>
            <a:r>
              <a:rPr lang="en-IN" sz="2800" dirty="0">
                <a:latin typeface="Arial" panose="020B0604020202020204" pitchFamily="34" charset="0"/>
                <a:cs typeface="Arial" panose="020B0604020202020204" pitchFamily="34" charset="0"/>
              </a:rPr>
              <a:t>Detective Controls </a:t>
            </a:r>
            <a:endParaRPr lang="en-IN" sz="4000" dirty="0">
              <a:latin typeface="Arial" panose="020B0604020202020204" pitchFamily="34" charset="0"/>
              <a:cs typeface="Arial" panose="020B0604020202020204" pitchFamily="34" charset="0"/>
            </a:endParaRPr>
          </a:p>
        </p:txBody>
      </p:sp>
      <p:sp>
        <p:nvSpPr>
          <p:cNvPr id="4" name="Rectangle 3"/>
          <p:cNvSpPr/>
          <p:nvPr/>
        </p:nvSpPr>
        <p:spPr>
          <a:xfrm>
            <a:off x="1006677" y="1455429"/>
            <a:ext cx="10802146" cy="646331"/>
          </a:xfrm>
          <a:prstGeom prst="rect">
            <a:avLst/>
          </a:prstGeom>
        </p:spPr>
        <p:txBody>
          <a:bodyPr wrap="square">
            <a:spAutoFit/>
          </a:bodyPr>
          <a:lstStyle/>
          <a:p>
            <a:pPr marL="285750" indent="-285750" algn="just">
              <a:buFont typeface="Wingdings" panose="05000000000000000000" pitchFamily="2" charset="2"/>
              <a:buChar char="Ø"/>
            </a:pPr>
            <a:r>
              <a:rPr lang="en-IN" dirty="0"/>
              <a:t>For example, conducting an inventory of assets and their detailed attributes promotes more effective decision making (and lifecycle controls) to help establish operational baselines</a:t>
            </a:r>
            <a:r>
              <a:rPr lang="en-IN" dirty="0" smtClean="0"/>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957207" y="2624980"/>
            <a:ext cx="6543654" cy="1754326"/>
          </a:xfrm>
          <a:prstGeom prst="rect">
            <a:avLst/>
          </a:prstGeom>
        </p:spPr>
        <p:txBody>
          <a:bodyPr wrap="square">
            <a:spAutoFit/>
          </a:bodyPr>
          <a:lstStyle/>
          <a:p>
            <a:pPr marL="285750" indent="-285750">
              <a:buFont typeface="Wingdings" panose="05000000000000000000" pitchFamily="2" charset="2"/>
              <a:buChar char="ü"/>
            </a:pPr>
            <a:r>
              <a:rPr lang="en-IN" dirty="0" smtClean="0">
                <a:solidFill>
                  <a:srgbClr val="000000"/>
                </a:solidFill>
                <a:latin typeface="Georgia" panose="02040502050405020303" pitchFamily="18" charset="0"/>
              </a:rPr>
              <a:t>Capture </a:t>
            </a:r>
            <a:r>
              <a:rPr lang="en-IN" dirty="0">
                <a:solidFill>
                  <a:srgbClr val="000000"/>
                </a:solidFill>
                <a:latin typeface="Georgia" panose="02040502050405020303" pitchFamily="18" charset="0"/>
              </a:rPr>
              <a:t>and </a:t>
            </a:r>
            <a:r>
              <a:rPr lang="en-IN" dirty="0" err="1">
                <a:solidFill>
                  <a:srgbClr val="000000"/>
                </a:solidFill>
                <a:latin typeface="Georgia" panose="02040502050405020303" pitchFamily="18" charset="0"/>
              </a:rPr>
              <a:t>analyze</a:t>
            </a:r>
            <a:r>
              <a:rPr lang="en-IN" dirty="0">
                <a:solidFill>
                  <a:srgbClr val="000000"/>
                </a:solidFill>
                <a:latin typeface="Georgia" panose="02040502050405020303" pitchFamily="18" charset="0"/>
              </a:rPr>
              <a:t> logs </a:t>
            </a:r>
            <a:endParaRPr lang="en-IN" dirty="0" smtClean="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smtClean="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smtClean="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a:solidFill>
                <a:srgbClr val="000000"/>
              </a:solidFill>
              <a:latin typeface="Georgia" panose="02040502050405020303" pitchFamily="18" charset="0"/>
            </a:endParaRPr>
          </a:p>
          <a:p>
            <a:pPr marL="285750" indent="-285750">
              <a:buFont typeface="Wingdings" panose="05000000000000000000" pitchFamily="2" charset="2"/>
              <a:buChar char="ü"/>
            </a:pPr>
            <a:r>
              <a:rPr lang="en-IN" dirty="0" smtClean="0">
                <a:solidFill>
                  <a:srgbClr val="000000"/>
                </a:solidFill>
                <a:latin typeface="Georgia" panose="02040502050405020303" pitchFamily="18" charset="0"/>
              </a:rPr>
              <a:t>Integrate </a:t>
            </a:r>
            <a:r>
              <a:rPr lang="en-IN" dirty="0">
                <a:solidFill>
                  <a:srgbClr val="000000"/>
                </a:solidFill>
                <a:latin typeface="Georgia" panose="02040502050405020303" pitchFamily="18" charset="0"/>
              </a:rPr>
              <a:t>auditing controls with notification and workflow </a:t>
            </a:r>
          </a:p>
        </p:txBody>
      </p:sp>
      <p:sp>
        <p:nvSpPr>
          <p:cNvPr id="6" name="Rectangle 5"/>
          <p:cNvSpPr/>
          <p:nvPr/>
        </p:nvSpPr>
        <p:spPr>
          <a:xfrm>
            <a:off x="5712823" y="2532647"/>
            <a:ext cx="6096000" cy="1569660"/>
          </a:xfrm>
          <a:prstGeom prst="rect">
            <a:avLst/>
          </a:prstGeom>
        </p:spPr>
        <p:txBody>
          <a:bodyPr>
            <a:spAutoFit/>
          </a:bodyPr>
          <a:lstStyle/>
          <a:p>
            <a:pPr algn="just"/>
            <a:r>
              <a:rPr lang="en-IN" sz="1600" dirty="0">
                <a:solidFill>
                  <a:srgbClr val="000000"/>
                </a:solidFill>
              </a:rPr>
              <a:t>In AWS, a best practice is to customize the delivery of AWS </a:t>
            </a:r>
            <a:r>
              <a:rPr lang="en-IN" sz="1600" dirty="0" err="1">
                <a:solidFill>
                  <a:srgbClr val="000000"/>
                </a:solidFill>
              </a:rPr>
              <a:t>CloudTrail</a:t>
            </a:r>
            <a:r>
              <a:rPr lang="en-IN" sz="1600" dirty="0">
                <a:solidFill>
                  <a:srgbClr val="000000"/>
                </a:solidFill>
              </a:rPr>
              <a:t> and other service-specific logging to capture API activity globally and centralize the data for storage and analysis. You can direct </a:t>
            </a:r>
            <a:r>
              <a:rPr lang="en-IN" sz="1600" dirty="0" err="1">
                <a:solidFill>
                  <a:srgbClr val="000000"/>
                </a:solidFill>
              </a:rPr>
              <a:t>CloudTrail</a:t>
            </a:r>
            <a:r>
              <a:rPr lang="en-IN" sz="1600" dirty="0">
                <a:solidFill>
                  <a:srgbClr val="000000"/>
                </a:solidFill>
              </a:rPr>
              <a:t> logs to Amazon </a:t>
            </a:r>
            <a:r>
              <a:rPr lang="en-IN" sz="1600" dirty="0" err="1">
                <a:solidFill>
                  <a:srgbClr val="000000"/>
                </a:solidFill>
              </a:rPr>
              <a:t>CloudWatch</a:t>
            </a:r>
            <a:r>
              <a:rPr lang="en-IN" sz="1600" dirty="0">
                <a:solidFill>
                  <a:srgbClr val="000000"/>
                </a:solidFill>
              </a:rPr>
              <a:t> Logs or other endpoints so that you can obtain events in a consistent format across compute, storage, and applications </a:t>
            </a:r>
            <a:endParaRPr lang="en-IN" sz="1600" dirty="0"/>
          </a:p>
        </p:txBody>
      </p:sp>
      <p:sp>
        <p:nvSpPr>
          <p:cNvPr id="7" name="Rectangle 6"/>
          <p:cNvSpPr/>
          <p:nvPr/>
        </p:nvSpPr>
        <p:spPr>
          <a:xfrm>
            <a:off x="5712823" y="4380769"/>
            <a:ext cx="6096000" cy="2062103"/>
          </a:xfrm>
          <a:prstGeom prst="rect">
            <a:avLst/>
          </a:prstGeom>
        </p:spPr>
        <p:txBody>
          <a:bodyPr>
            <a:spAutoFit/>
          </a:bodyPr>
          <a:lstStyle/>
          <a:p>
            <a:pPr algn="just"/>
            <a:r>
              <a:rPr lang="en-IN" sz="1600" dirty="0" smtClean="0">
                <a:solidFill>
                  <a:srgbClr val="000000"/>
                </a:solidFill>
              </a:rPr>
              <a:t>You </a:t>
            </a:r>
            <a:r>
              <a:rPr lang="en-IN" sz="1600" dirty="0">
                <a:solidFill>
                  <a:srgbClr val="000000"/>
                </a:solidFill>
              </a:rPr>
              <a:t>build rules that parse events, transform them if necessary, and then route such events to targets such as an AWS Lambda function, Amazon Simple Notification Service (Amazon SNS) notification, or other targets</a:t>
            </a:r>
            <a:r>
              <a:rPr lang="en-IN" sz="1600" dirty="0" smtClean="0">
                <a:solidFill>
                  <a:srgbClr val="000000"/>
                </a:solidFill>
              </a:rPr>
              <a:t>.</a:t>
            </a:r>
          </a:p>
          <a:p>
            <a:pPr algn="just"/>
            <a:endParaRPr lang="en-IN" sz="1600" dirty="0">
              <a:solidFill>
                <a:srgbClr val="000000"/>
              </a:solidFill>
            </a:endParaRPr>
          </a:p>
          <a:p>
            <a:pPr algn="just"/>
            <a:r>
              <a:rPr lang="en-IN" sz="1600" dirty="0"/>
              <a:t>Using Amazon Inspector, you can perform configuration assessments for known common vulnerabilities and exposures (CVEs), assess your instances against security benchmarks, and fully automate the notification of defects. Amazon </a:t>
            </a:r>
            <a:r>
              <a:rPr lang="en-IN" sz="1600" dirty="0" smtClean="0">
                <a:solidFill>
                  <a:srgbClr val="000000"/>
                </a:solidFill>
              </a:rPr>
              <a:t> </a:t>
            </a:r>
            <a:endParaRPr lang="en-IN" sz="1600" dirty="0"/>
          </a:p>
        </p:txBody>
      </p:sp>
    </p:spTree>
    <p:extLst>
      <p:ext uri="{BB962C8B-B14F-4D97-AF65-F5344CB8AC3E}">
        <p14:creationId xmlns:p14="http://schemas.microsoft.com/office/powerpoint/2010/main" val="1890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902" y="0"/>
            <a:ext cx="5852160"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Security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1006677" y="932209"/>
            <a:ext cx="4121641" cy="523220"/>
          </a:xfrm>
          <a:prstGeom prst="rect">
            <a:avLst/>
          </a:prstGeom>
        </p:spPr>
        <p:txBody>
          <a:bodyPr wrap="none">
            <a:spAutoFit/>
          </a:bodyPr>
          <a:lstStyle/>
          <a:p>
            <a:r>
              <a:rPr lang="en-IN" sz="2800" dirty="0">
                <a:latin typeface="Arial" panose="020B0604020202020204" pitchFamily="34" charset="0"/>
                <a:cs typeface="Arial" panose="020B0604020202020204" pitchFamily="34" charset="0"/>
              </a:rPr>
              <a:t>Infrastructure Protection </a:t>
            </a:r>
            <a:endParaRPr lang="en-IN" sz="5400" dirty="0">
              <a:latin typeface="Arial" panose="020B0604020202020204" pitchFamily="34" charset="0"/>
              <a:cs typeface="Arial" panose="020B0604020202020204" pitchFamily="34" charset="0"/>
            </a:endParaRPr>
          </a:p>
        </p:txBody>
      </p:sp>
      <p:sp>
        <p:nvSpPr>
          <p:cNvPr id="4" name="Rectangle 3"/>
          <p:cNvSpPr/>
          <p:nvPr/>
        </p:nvSpPr>
        <p:spPr>
          <a:xfrm>
            <a:off x="1006677" y="1455429"/>
            <a:ext cx="10802146" cy="646331"/>
          </a:xfrm>
          <a:prstGeom prst="rect">
            <a:avLst/>
          </a:prstGeom>
        </p:spPr>
        <p:txBody>
          <a:bodyPr wrap="square">
            <a:spAutoFit/>
          </a:bodyPr>
          <a:lstStyle/>
          <a:p>
            <a:pPr marL="285750" indent="-285750" algn="just">
              <a:buFont typeface="Wingdings" panose="05000000000000000000" pitchFamily="2" charset="2"/>
              <a:buChar char="Ø"/>
            </a:pPr>
            <a:r>
              <a:rPr lang="en-IN" dirty="0"/>
              <a:t>Infrastructure protection encompasses control methodologies, such as </a:t>
            </a:r>
            <a:r>
              <a:rPr lang="en-IN" dirty="0" err="1"/>
              <a:t>defense</a:t>
            </a:r>
            <a:r>
              <a:rPr lang="en-IN" dirty="0"/>
              <a:t> in depth, necessary to meet best practices and organizational or regulatory obligations.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06677" y="2326083"/>
            <a:ext cx="6096000" cy="2585323"/>
          </a:xfrm>
          <a:prstGeom prst="rect">
            <a:avLst/>
          </a:prstGeom>
        </p:spPr>
        <p:txBody>
          <a:bodyPr>
            <a:spAutoFit/>
          </a:bodyPr>
          <a:lstStyle/>
          <a:p>
            <a:pPr marL="285750" indent="-285750">
              <a:buFont typeface="Wingdings" panose="05000000000000000000" pitchFamily="2" charset="2"/>
              <a:buChar char="ü"/>
            </a:pPr>
            <a:r>
              <a:rPr lang="en-IN" dirty="0" smtClean="0">
                <a:solidFill>
                  <a:srgbClr val="000000"/>
                </a:solidFill>
                <a:latin typeface="Georgia" panose="02040502050405020303" pitchFamily="18" charset="0"/>
              </a:rPr>
              <a:t>Protecting </a:t>
            </a:r>
            <a:r>
              <a:rPr lang="en-IN" dirty="0">
                <a:solidFill>
                  <a:srgbClr val="000000"/>
                </a:solidFill>
                <a:latin typeface="Georgia" panose="02040502050405020303" pitchFamily="18" charset="0"/>
              </a:rPr>
              <a:t>network and host-level </a:t>
            </a:r>
            <a:r>
              <a:rPr lang="en-IN" dirty="0" smtClean="0">
                <a:solidFill>
                  <a:srgbClr val="000000"/>
                </a:solidFill>
                <a:latin typeface="Georgia" panose="02040502050405020303" pitchFamily="18" charset="0"/>
              </a:rPr>
              <a:t>boundaries</a:t>
            </a:r>
          </a:p>
          <a:p>
            <a:pPr marL="285750" indent="-285750">
              <a:buFont typeface="Wingdings" panose="05000000000000000000" pitchFamily="2" charset="2"/>
              <a:buChar char="ü"/>
            </a:pPr>
            <a:endParaRPr lang="en-IN" dirty="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smtClean="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smtClean="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a:solidFill>
                <a:srgbClr val="000000"/>
              </a:solidFill>
              <a:latin typeface="Georgia" panose="02040502050405020303" pitchFamily="18" charset="0"/>
            </a:endParaRPr>
          </a:p>
          <a:p>
            <a:pPr marL="285750" indent="-285750">
              <a:buFont typeface="Wingdings" panose="05000000000000000000" pitchFamily="2" charset="2"/>
              <a:buChar char="ü"/>
            </a:pPr>
            <a:endParaRPr lang="en-IN" dirty="0" smtClean="0">
              <a:solidFill>
                <a:srgbClr val="000000"/>
              </a:solidFill>
              <a:latin typeface="Georgia" panose="02040502050405020303" pitchFamily="18" charset="0"/>
            </a:endParaRPr>
          </a:p>
          <a:p>
            <a:r>
              <a:rPr lang="en-IN" dirty="0" smtClean="0">
                <a:solidFill>
                  <a:srgbClr val="000000"/>
                </a:solidFill>
                <a:latin typeface="Georgia" panose="02040502050405020303" pitchFamily="18" charset="0"/>
              </a:rPr>
              <a:t> </a:t>
            </a:r>
            <a:endParaRPr lang="en-IN" dirty="0">
              <a:solidFill>
                <a:srgbClr val="000000"/>
              </a:solidFill>
              <a:latin typeface="Georgia" panose="02040502050405020303" pitchFamily="18" charset="0"/>
            </a:endParaRPr>
          </a:p>
          <a:p>
            <a:pPr marL="285750" indent="-285750">
              <a:buFont typeface="Wingdings" panose="05000000000000000000" pitchFamily="2" charset="2"/>
              <a:buChar char="ü"/>
            </a:pPr>
            <a:r>
              <a:rPr lang="en-IN" dirty="0" smtClean="0">
                <a:solidFill>
                  <a:srgbClr val="000000"/>
                </a:solidFill>
                <a:latin typeface="Georgia" panose="02040502050405020303" pitchFamily="18" charset="0"/>
              </a:rPr>
              <a:t>System </a:t>
            </a:r>
            <a:r>
              <a:rPr lang="en-IN" dirty="0">
                <a:solidFill>
                  <a:srgbClr val="000000"/>
                </a:solidFill>
                <a:latin typeface="Georgia" panose="02040502050405020303" pitchFamily="18" charset="0"/>
              </a:rPr>
              <a:t>security configuration and maintenance</a:t>
            </a:r>
          </a:p>
        </p:txBody>
      </p:sp>
      <p:sp>
        <p:nvSpPr>
          <p:cNvPr id="6" name="Rectangle 5"/>
          <p:cNvSpPr/>
          <p:nvPr/>
        </p:nvSpPr>
        <p:spPr>
          <a:xfrm>
            <a:off x="5961018" y="2508963"/>
            <a:ext cx="6096000" cy="1569660"/>
          </a:xfrm>
          <a:prstGeom prst="rect">
            <a:avLst/>
          </a:prstGeom>
        </p:spPr>
        <p:txBody>
          <a:bodyPr>
            <a:spAutoFit/>
          </a:bodyPr>
          <a:lstStyle/>
          <a:p>
            <a:pPr algn="just"/>
            <a:r>
              <a:rPr lang="en-IN" sz="1600" dirty="0">
                <a:solidFill>
                  <a:srgbClr val="000000"/>
                </a:solidFill>
              </a:rPr>
              <a:t>A VPC created using Amazon Virtual Private Cloud (Amazon VPC) allows you to define your network topology that spans an AWS Region with a private IP address range you determine. Within a VPC, you can create subnets in an Availability Zone. Each subnet has an associated route table that defines routing rules for managing the paths that traffic within the subnet takes. </a:t>
            </a:r>
            <a:endParaRPr lang="en-IN" sz="1600" dirty="0"/>
          </a:p>
        </p:txBody>
      </p:sp>
      <p:sp>
        <p:nvSpPr>
          <p:cNvPr id="7" name="Rectangle 6"/>
          <p:cNvSpPr/>
          <p:nvPr/>
        </p:nvSpPr>
        <p:spPr>
          <a:xfrm>
            <a:off x="5961018" y="5018920"/>
            <a:ext cx="6096000" cy="1077218"/>
          </a:xfrm>
          <a:prstGeom prst="rect">
            <a:avLst/>
          </a:prstGeom>
        </p:spPr>
        <p:txBody>
          <a:bodyPr>
            <a:spAutoFit/>
          </a:bodyPr>
          <a:lstStyle/>
          <a:p>
            <a:pPr algn="just"/>
            <a:r>
              <a:rPr lang="en-IN" sz="1600" dirty="0">
                <a:solidFill>
                  <a:srgbClr val="000000"/>
                </a:solidFill>
              </a:rPr>
              <a:t>You should automate deployments and maintenance, and remove operator access to reduce your surface area. Much of this can be achieved using AWS Systems Manager features for EC2 management, and AWS </a:t>
            </a:r>
            <a:r>
              <a:rPr lang="en-IN" sz="1600" dirty="0" err="1">
                <a:solidFill>
                  <a:srgbClr val="000000"/>
                </a:solidFill>
              </a:rPr>
              <a:t>CloudFormation</a:t>
            </a:r>
            <a:r>
              <a:rPr lang="en-IN" sz="1600" dirty="0">
                <a:solidFill>
                  <a:srgbClr val="000000"/>
                </a:solidFill>
              </a:rPr>
              <a:t> for infrastructure. </a:t>
            </a:r>
            <a:endParaRPr lang="en-IN" sz="1600" dirty="0"/>
          </a:p>
        </p:txBody>
      </p:sp>
    </p:spTree>
    <p:extLst>
      <p:ext uri="{BB962C8B-B14F-4D97-AF65-F5344CB8AC3E}">
        <p14:creationId xmlns:p14="http://schemas.microsoft.com/office/powerpoint/2010/main" val="153352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1819</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Local User</dc:creator>
  <cp:lastModifiedBy>Local User</cp:lastModifiedBy>
  <cp:revision>66</cp:revision>
  <dcterms:created xsi:type="dcterms:W3CDTF">2019-08-07T02:54:48Z</dcterms:created>
  <dcterms:modified xsi:type="dcterms:W3CDTF">2019-08-12T09:08:34Z</dcterms:modified>
</cp:coreProperties>
</file>