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63" r:id="rId2"/>
    <p:sldId id="256" r:id="rId3"/>
    <p:sldId id="276" r:id="rId4"/>
    <p:sldId id="257" r:id="rId5"/>
    <p:sldId id="264" r:id="rId6"/>
    <p:sldId id="265" r:id="rId7"/>
    <p:sldId id="266" r:id="rId8"/>
    <p:sldId id="267" r:id="rId9"/>
    <p:sldId id="268" r:id="rId10"/>
    <p:sldId id="286" r:id="rId11"/>
    <p:sldId id="269" r:id="rId12"/>
    <p:sldId id="284" r:id="rId13"/>
    <p:sldId id="278" r:id="rId14"/>
    <p:sldId id="279" r:id="rId15"/>
    <p:sldId id="280" r:id="rId16"/>
    <p:sldId id="281" r:id="rId17"/>
    <p:sldId id="282" r:id="rId18"/>
    <p:sldId id="283" r:id="rId19"/>
    <p:sldId id="270" r:id="rId20"/>
    <p:sldId id="285" r:id="rId21"/>
    <p:sldId id="271" r:id="rId22"/>
    <p:sldId id="272" r:id="rId23"/>
    <p:sldId id="274" r:id="rId24"/>
    <p:sldId id="305" r:id="rId25"/>
    <p:sldId id="308" r:id="rId26"/>
    <p:sldId id="306" r:id="rId27"/>
    <p:sldId id="307" r:id="rId28"/>
    <p:sldId id="299" r:id="rId29"/>
    <p:sldId id="287" r:id="rId30"/>
    <p:sldId id="275" r:id="rId31"/>
    <p:sldId id="27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300" r:id="rId42"/>
    <p:sldId id="301" r:id="rId43"/>
    <p:sldId id="303" r:id="rId44"/>
    <p:sldId id="297" r:id="rId45"/>
    <p:sldId id="304" r:id="rId46"/>
    <p:sldId id="298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C9D85E-E360-4EC8-9784-8D7992F9F10A}" type="datetimeFigureOut">
              <a:rPr lang="en-IN" smtClean="0"/>
              <a:t>14-05-2019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FB9C62-C0FF-4019-9FBA-C73F4085B9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19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7CAA-45BB-420B-8FD8-9115D8D88102}" type="datetimeFigureOut">
              <a:rPr lang="en-IN" smtClean="0"/>
              <a:t>14-05-2019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6066-55F8-43DC-8507-C028AEC81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450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7CAA-45BB-420B-8FD8-9115D8D88102}" type="datetimeFigureOut">
              <a:rPr lang="en-IN" smtClean="0"/>
              <a:t>14-05-2019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6066-55F8-43DC-8507-C028AEC81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806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7CAA-45BB-420B-8FD8-9115D8D88102}" type="datetimeFigureOut">
              <a:rPr lang="en-IN" smtClean="0"/>
              <a:t>14-05-2019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6066-55F8-43DC-8507-C028AEC81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51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7CAA-45BB-420B-8FD8-9115D8D88102}" type="datetimeFigureOut">
              <a:rPr lang="en-IN" smtClean="0"/>
              <a:t>14-05-2019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6066-55F8-43DC-8507-C028AEC81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768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7CAA-45BB-420B-8FD8-9115D8D88102}" type="datetimeFigureOut">
              <a:rPr lang="en-IN" smtClean="0"/>
              <a:t>14-05-2019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6066-55F8-43DC-8507-C028AEC81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530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7CAA-45BB-420B-8FD8-9115D8D88102}" type="datetimeFigureOut">
              <a:rPr lang="en-IN" smtClean="0"/>
              <a:t>14-05-2019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6066-55F8-43DC-8507-C028AEC81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459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7CAA-45BB-420B-8FD8-9115D8D88102}" type="datetimeFigureOut">
              <a:rPr lang="en-IN" smtClean="0"/>
              <a:t>14-05-2019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6066-55F8-43DC-8507-C028AEC81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725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7CAA-45BB-420B-8FD8-9115D8D88102}" type="datetimeFigureOut">
              <a:rPr lang="en-IN" smtClean="0"/>
              <a:t>14-05-2019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6066-55F8-43DC-8507-C028AEC81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25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7CAA-45BB-420B-8FD8-9115D8D88102}" type="datetimeFigureOut">
              <a:rPr lang="en-IN" smtClean="0"/>
              <a:t>14-05-2019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6066-55F8-43DC-8507-C028AEC81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635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7CAA-45BB-420B-8FD8-9115D8D88102}" type="datetimeFigureOut">
              <a:rPr lang="en-IN" smtClean="0"/>
              <a:t>14-05-2019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6066-55F8-43DC-8507-C028AEC81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3013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7CAA-45BB-420B-8FD8-9115D8D88102}" type="datetimeFigureOut">
              <a:rPr lang="en-IN" smtClean="0"/>
              <a:t>14-05-2019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6066-55F8-43DC-8507-C028AEC81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7068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67CAA-45BB-420B-8FD8-9115D8D88102}" type="datetimeFigureOut">
              <a:rPr lang="en-IN" smtClean="0"/>
              <a:t>14-05-2019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76066-55F8-43DC-8507-C028AEC81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61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aws.amazon.com/console/" TargetMode="External"/><Relationship Id="rId3" Type="http://schemas.openxmlformats.org/officeDocument/2006/relationships/image" Target="../media/image12.png"/><Relationship Id="rId7" Type="http://schemas.openxmlformats.org/officeDocument/2006/relationships/hyperlink" Target="http://aws.amazon.com/cli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aws.amazon.com/tools/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aws.amazon.com/console/" TargetMode="External"/><Relationship Id="rId3" Type="http://schemas.openxmlformats.org/officeDocument/2006/relationships/image" Target="../media/image12.png"/><Relationship Id="rId7" Type="http://schemas.openxmlformats.org/officeDocument/2006/relationships/hyperlink" Target="http://aws.amazon.com/cli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aws.amazon.com/tools/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21577" y="1175657"/>
            <a:ext cx="6492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 smtClean="0"/>
              <a:t>AWS Training  - </a:t>
            </a:r>
            <a:r>
              <a:rPr lang="en-IN" sz="4800" smtClean="0"/>
              <a:t>Session 3</a:t>
            </a:r>
            <a:endParaRPr lang="en-IN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8185544" y="5356923"/>
            <a:ext cx="3831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err="1" smtClean="0"/>
              <a:t>Dr.</a:t>
            </a:r>
            <a:r>
              <a:rPr lang="en-IN" sz="2400" dirty="0" smtClean="0"/>
              <a:t> </a:t>
            </a:r>
            <a:r>
              <a:rPr lang="en-IN" sz="2400" dirty="0" err="1" smtClean="0"/>
              <a:t>Prabhakar</a:t>
            </a:r>
            <a:r>
              <a:rPr lang="en-IN" sz="2400" dirty="0" smtClean="0"/>
              <a:t> PhD</a:t>
            </a:r>
          </a:p>
          <a:p>
            <a:r>
              <a:rPr lang="en-IN" sz="2400" dirty="0" smtClean="0"/>
              <a:t>Senior Integration Engineer</a:t>
            </a:r>
          </a:p>
          <a:p>
            <a:r>
              <a:rPr lang="en-IN" sz="2400" dirty="0" smtClean="0"/>
              <a:t>Decision Minds, Bengaluru</a:t>
            </a:r>
            <a:r>
              <a:rPr lang="en-IN" sz="2400" dirty="0"/>
              <a:t>.</a:t>
            </a:r>
          </a:p>
        </p:txBody>
      </p:sp>
      <p:pic>
        <p:nvPicPr>
          <p:cNvPr id="4098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502" y="3347522"/>
            <a:ext cx="5954280" cy="3209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739" y="2006654"/>
            <a:ext cx="4000500" cy="21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aws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789" y="5957087"/>
            <a:ext cx="1496291" cy="82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332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5063" y="1099347"/>
            <a:ext cx="107333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444444"/>
                </a:solidFill>
                <a:latin typeface="Amazon Ember"/>
              </a:rPr>
              <a:t>Amazon S3 Transfer Acceleration enables fast, easy, and secure transfers of files over long distances between your client and an S3 bucket. 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775063" y="2993294"/>
            <a:ext cx="1073331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444444"/>
                </a:solidFill>
                <a:latin typeface="Amazon Ember"/>
              </a:rPr>
              <a:t>You might want to use Transfer Acceleration on a bucket for various reasons, including the following</a:t>
            </a:r>
            <a:r>
              <a:rPr lang="en-IN" dirty="0" smtClean="0">
                <a:solidFill>
                  <a:srgbClr val="444444"/>
                </a:solidFill>
                <a:latin typeface="Amazon Ember"/>
              </a:rPr>
              <a:t>:</a:t>
            </a:r>
          </a:p>
          <a:p>
            <a:endParaRPr lang="en-IN" dirty="0">
              <a:solidFill>
                <a:srgbClr val="444444"/>
              </a:solidFill>
              <a:latin typeface="Amazon Ember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444444"/>
                </a:solidFill>
                <a:latin typeface="Amazon Ember"/>
              </a:rPr>
              <a:t>You have customers that upload to a centralized bucket from all over the world.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444444"/>
                </a:solidFill>
                <a:latin typeface="Amazon Ember"/>
              </a:rPr>
              <a:t>You transfer gigabytes to terabytes of data on a regular basis across continents.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444444"/>
                </a:solidFill>
                <a:latin typeface="Amazon Ember"/>
              </a:rPr>
              <a:t>You are unable to utilize all of your available bandwidth over the Internet when uploading to Amazon S3.</a:t>
            </a:r>
            <a:endParaRPr lang="en-IN" b="0" i="0" dirty="0">
              <a:solidFill>
                <a:srgbClr val="444444"/>
              </a:solidFill>
              <a:effectLst/>
              <a:latin typeface="Amazon Emb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1886" y="288744"/>
            <a:ext cx="4754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Transfer Acceleration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5063" y="2316882"/>
            <a:ext cx="4754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Why?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764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8823" y="1159138"/>
            <a:ext cx="1076379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rgbClr val="333333"/>
                </a:solidFill>
                <a:latin typeface="AmazonEmber"/>
              </a:rPr>
              <a:t>CRR </a:t>
            </a:r>
            <a:r>
              <a:rPr lang="en-IN" dirty="0">
                <a:solidFill>
                  <a:srgbClr val="333333"/>
                </a:solidFill>
                <a:latin typeface="AmazonEmber"/>
              </a:rPr>
              <a:t>is an Amazon S3 feature that automatically replicates data across AWS Regions. </a:t>
            </a:r>
            <a:endParaRPr lang="en-IN" dirty="0" smtClean="0">
              <a:solidFill>
                <a:srgbClr val="333333"/>
              </a:solidFill>
              <a:latin typeface="AmazonEmber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rgbClr val="333333"/>
              </a:solidFill>
              <a:latin typeface="AmazonEmber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rgbClr val="333333"/>
                </a:solidFill>
                <a:latin typeface="AmazonEmber"/>
              </a:rPr>
              <a:t>With </a:t>
            </a:r>
            <a:r>
              <a:rPr lang="en-IN" dirty="0">
                <a:solidFill>
                  <a:srgbClr val="333333"/>
                </a:solidFill>
                <a:latin typeface="AmazonEmber"/>
              </a:rPr>
              <a:t>CRR, every object uploaded to an S3 source bucket is automatically replicated to a destination bucket in a different AWS Region that you choose. </a:t>
            </a:r>
            <a:endParaRPr lang="en-IN" dirty="0" smtClean="0">
              <a:solidFill>
                <a:srgbClr val="333333"/>
              </a:solidFill>
              <a:latin typeface="AmazonEmber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rgbClr val="333333"/>
              </a:solidFill>
              <a:latin typeface="AmazonEmber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rgbClr val="333333"/>
                </a:solidFill>
                <a:latin typeface="AmazonEmber"/>
              </a:rPr>
              <a:t>You </a:t>
            </a:r>
            <a:r>
              <a:rPr lang="en-IN" dirty="0">
                <a:solidFill>
                  <a:srgbClr val="333333"/>
                </a:solidFill>
                <a:latin typeface="AmazonEmber"/>
              </a:rPr>
              <a:t>pay the Amazon S3 charges for storage, requests, and inter-region data transfers for the replicated copy of data in addition to the storage charges for the primary copy. </a:t>
            </a:r>
            <a:endParaRPr lang="en-IN" dirty="0" smtClean="0">
              <a:solidFill>
                <a:srgbClr val="333333"/>
              </a:solidFill>
              <a:latin typeface="AmazonEmber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rgbClr val="333333"/>
              </a:solidFill>
              <a:latin typeface="AmazonEmber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rgbClr val="333333"/>
                </a:solidFill>
                <a:latin typeface="AmazonEmber"/>
              </a:rPr>
              <a:t>Pricing </a:t>
            </a:r>
            <a:r>
              <a:rPr lang="en-IN" dirty="0">
                <a:solidFill>
                  <a:srgbClr val="333333"/>
                </a:solidFill>
                <a:latin typeface="AmazonEmber"/>
              </a:rPr>
              <a:t>for the replicated copy of storage is based on the destination region, while pricing for requests and inter-region data transfers are based on the source AWS Region.</a:t>
            </a:r>
            <a:endParaRPr lang="en-IN" b="0" i="0" dirty="0">
              <a:solidFill>
                <a:srgbClr val="333333"/>
              </a:solidFill>
              <a:effectLst/>
              <a:latin typeface="AmazonEmbe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8822" y="222069"/>
            <a:ext cx="5773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Cross-Region Replication </a:t>
            </a:r>
            <a:r>
              <a:rPr lang="en-IN" sz="28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pricing</a:t>
            </a:r>
            <a:endParaRPr lang="en-IN" sz="28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89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8822" y="1067863"/>
            <a:ext cx="6096000" cy="569386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800" b="1" dirty="0" smtClean="0">
                <a:solidFill>
                  <a:srgbClr val="333C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800" dirty="0" smtClean="0">
              <a:solidFill>
                <a:srgbClr val="333C4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800" b="1" dirty="0" smtClean="0">
                <a:solidFill>
                  <a:srgbClr val="333C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800" dirty="0" smtClean="0">
              <a:solidFill>
                <a:srgbClr val="333C4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800" b="1" dirty="0" smtClean="0">
                <a:solidFill>
                  <a:srgbClr val="333C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800" dirty="0" smtClean="0">
              <a:solidFill>
                <a:srgbClr val="333C4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800" b="1" dirty="0" smtClean="0">
                <a:solidFill>
                  <a:srgbClr val="333C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</a:t>
            </a:r>
          </a:p>
          <a:p>
            <a:r>
              <a:rPr lang="en-IN" sz="2800" dirty="0">
                <a:solidFill>
                  <a:srgbClr val="333C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IN" sz="2800" dirty="0" smtClean="0">
              <a:solidFill>
                <a:srgbClr val="333C4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800" b="1" dirty="0" smtClean="0">
                <a:solidFill>
                  <a:srgbClr val="333C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800" dirty="0" smtClean="0">
              <a:solidFill>
                <a:srgbClr val="333C4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800" b="1" dirty="0" smtClean="0">
                <a:solidFill>
                  <a:srgbClr val="333C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800" b="1" i="0" dirty="0">
              <a:solidFill>
                <a:srgbClr val="333C4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800" b="1" dirty="0" smtClean="0">
                <a:solidFill>
                  <a:srgbClr val="333C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</a:t>
            </a:r>
            <a:endParaRPr lang="en-IN" sz="2800" b="0" i="0" dirty="0">
              <a:solidFill>
                <a:srgbClr val="333C4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8822" y="222069"/>
            <a:ext cx="5773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S3 Request Types</a:t>
            </a:r>
            <a:endParaRPr lang="en-IN" sz="28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91335" y="1067863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444444"/>
                </a:solidFill>
                <a:latin typeface="Amazon Ember"/>
              </a:rPr>
              <a:t>adds an object to a bucket.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391335" y="1964174"/>
            <a:ext cx="3916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>
                <a:solidFill>
                  <a:srgbClr val="444444"/>
                </a:solidFill>
                <a:latin typeface="Amazon Ember"/>
              </a:rPr>
              <a:t>adds an object to a specified bucket </a:t>
            </a:r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391335" y="4576745"/>
            <a:ext cx="3698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444444"/>
                </a:solidFill>
                <a:latin typeface="Amazon Ember"/>
              </a:rPr>
              <a:t>retrieves objects from Amazon </a:t>
            </a:r>
            <a:r>
              <a:rPr lang="en-IN" dirty="0" smtClean="0">
                <a:solidFill>
                  <a:srgbClr val="444444"/>
                </a:solidFill>
                <a:latin typeface="Amazon Ember"/>
              </a:rPr>
              <a:t>S3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2391335" y="5484571"/>
            <a:ext cx="74711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444444"/>
                </a:solidFill>
                <a:latin typeface="Amazon Ember"/>
              </a:rPr>
              <a:t>to determine if a bucket exists and you have permission to access it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2391335" y="3711688"/>
            <a:ext cx="4031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444444"/>
                </a:solidFill>
                <a:latin typeface="Amazon Ember"/>
              </a:rPr>
              <a:t>operation creates a copy of an object 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2391335" y="2906885"/>
            <a:ext cx="4775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444444"/>
                </a:solidFill>
                <a:latin typeface="Amazon Ember"/>
              </a:rPr>
              <a:t>returns some or all </a:t>
            </a:r>
            <a:r>
              <a:rPr lang="en-IN" dirty="0" smtClean="0">
                <a:solidFill>
                  <a:srgbClr val="444444"/>
                </a:solidFill>
                <a:latin typeface="Amazon Ember"/>
              </a:rPr>
              <a:t>of </a:t>
            </a:r>
            <a:r>
              <a:rPr lang="en-IN" dirty="0">
                <a:solidFill>
                  <a:srgbClr val="444444"/>
                </a:solidFill>
                <a:latin typeface="Amazon Ember"/>
              </a:rPr>
              <a:t>the objects in a bucket.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2391335" y="6269754"/>
            <a:ext cx="2877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rgbClr val="444444"/>
                </a:solidFill>
                <a:latin typeface="Amazon Ember"/>
              </a:rPr>
              <a:t>deletes  object or a bucket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9749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2053045" y="1968136"/>
            <a:ext cx="8534400" cy="4569547"/>
          </a:xfrm>
          <a:prstGeom prst="cloud">
            <a:avLst/>
          </a:prstGeom>
          <a:noFill/>
          <a:ln w="101600">
            <a:solidFill>
              <a:schemeClr val="tx1"/>
            </a:solidFill>
            <a:miter lim="800000"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9" descr="C:\Users\shadi\Desktop\hd-blogshapes\hd-blogshapes\person1.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51444" y="1464900"/>
            <a:ext cx="482601" cy="134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3" descr="C:\Users\shadi\Desktop\hd-blogshapes\hd-blogshapes\arrow-black-curve4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2434045" y="1739536"/>
            <a:ext cx="1371599" cy="1382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urved Connector 6"/>
          <p:cNvCxnSpPr>
            <a:endCxn id="14" idx="1"/>
          </p:cNvCxnSpPr>
          <p:nvPr/>
        </p:nvCxnSpPr>
        <p:spPr>
          <a:xfrm flipV="1">
            <a:off x="4872445" y="2827945"/>
            <a:ext cx="1762114" cy="740392"/>
          </a:xfrm>
          <a:prstGeom prst="curvedConnector3">
            <a:avLst/>
          </a:prstGeom>
          <a:ln w="76200">
            <a:solidFill>
              <a:schemeClr val="accent3">
                <a:lumMod val="75000"/>
              </a:schemeClr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>
            <a:endCxn id="17" idx="1"/>
          </p:cNvCxnSpPr>
          <p:nvPr/>
        </p:nvCxnSpPr>
        <p:spPr>
          <a:xfrm>
            <a:off x="4872445" y="3895349"/>
            <a:ext cx="2209800" cy="377553"/>
          </a:xfrm>
          <a:prstGeom prst="curvedConnector3">
            <a:avLst/>
          </a:prstGeom>
          <a:ln w="76200">
            <a:solidFill>
              <a:schemeClr val="accent3">
                <a:lumMod val="75000"/>
              </a:schemeClr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endCxn id="20" idx="1"/>
          </p:cNvCxnSpPr>
          <p:nvPr/>
        </p:nvCxnSpPr>
        <p:spPr>
          <a:xfrm>
            <a:off x="4043759" y="4482739"/>
            <a:ext cx="1295400" cy="922575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3">
                <a:lumMod val="75000"/>
              </a:schemeClr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662645" y="2887386"/>
            <a:ext cx="2514600" cy="1874522"/>
            <a:chOff x="914400" y="2900449"/>
            <a:chExt cx="2514600" cy="1874522"/>
          </a:xfrm>
        </p:grpSpPr>
        <p:sp>
          <p:nvSpPr>
            <p:cNvPr id="11" name="TextBox 10"/>
            <p:cNvSpPr txBox="1"/>
            <p:nvPr/>
          </p:nvSpPr>
          <p:spPr>
            <a:xfrm>
              <a:off x="1524000" y="3581400"/>
              <a:ext cx="1431802" cy="654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000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Indie Flower" panose="02000000000000000000" pitchFamily="2" charset="0"/>
                </a:rPr>
                <a:t>Management</a:t>
              </a:r>
            </a:p>
            <a:p>
              <a:pPr>
                <a:lnSpc>
                  <a:spcPct val="90000"/>
                </a:lnSpc>
              </a:pPr>
              <a:r>
                <a:rPr lang="en-US" sz="2000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Indie Flower" panose="02000000000000000000" pitchFamily="2" charset="0"/>
                </a:rPr>
                <a:t>Interface</a:t>
              </a:r>
              <a:endPara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Indie Flower" panose="02000000000000000000" pitchFamily="2" charset="0"/>
              </a:endParaRPr>
            </a:p>
          </p:txBody>
        </p:sp>
        <p:pic>
          <p:nvPicPr>
            <p:cNvPr id="12" name="Picture 12" descr="C:\Users\shadi\Desktop\hd-blogshapes\hd-blogshapes\circle-transp-red5.png"/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2900449"/>
              <a:ext cx="2514600" cy="18745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/>
          <p:cNvGrpSpPr/>
          <p:nvPr/>
        </p:nvGrpSpPr>
        <p:grpSpPr>
          <a:xfrm>
            <a:off x="6634559" y="2349137"/>
            <a:ext cx="828686" cy="990600"/>
            <a:chOff x="4419600" y="2362200"/>
            <a:chExt cx="828686" cy="990600"/>
          </a:xfrm>
        </p:grpSpPr>
        <p:pic>
          <p:nvPicPr>
            <p:cNvPr id="14" name="Picture 2" descr="C:\Users\shadi\Desktop\hd-blogshapes\hd-blogshapes\filled-box13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9600" y="2362200"/>
              <a:ext cx="828686" cy="9576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4572000" y="3004243"/>
              <a:ext cx="418704" cy="348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 dirty="0" smtClean="0">
                  <a:solidFill>
                    <a:schemeClr val="bg1"/>
                  </a:solidFill>
                  <a:latin typeface="Indie Flower" panose="02000000000000000000" pitchFamily="2" charset="0"/>
                </a:rPr>
                <a:t>CLI</a:t>
              </a:r>
              <a:endParaRPr lang="en-US" b="1" dirty="0">
                <a:solidFill>
                  <a:schemeClr val="bg1"/>
                </a:solidFill>
                <a:latin typeface="Indie Flower" panose="02000000000000000000" pitchFamily="2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082245" y="3794094"/>
            <a:ext cx="828686" cy="993443"/>
            <a:chOff x="5791200" y="4147785"/>
            <a:chExt cx="828686" cy="993443"/>
          </a:xfrm>
        </p:grpSpPr>
        <p:pic>
          <p:nvPicPr>
            <p:cNvPr id="17" name="Picture 2" descr="C:\Users\shadi\Desktop\hd-blogshapes\hd-blogshapes\filled-box13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1200" y="4147785"/>
              <a:ext cx="828686" cy="9576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5867400" y="4792671"/>
              <a:ext cx="601447" cy="348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 dirty="0" smtClean="0">
                  <a:solidFill>
                    <a:schemeClr val="bg1"/>
                  </a:solidFill>
                  <a:latin typeface="Indie Flower" panose="02000000000000000000" pitchFamily="2" charset="0"/>
                </a:rPr>
                <a:t>SDK</a:t>
              </a:r>
              <a:endParaRPr lang="en-US" b="1" dirty="0">
                <a:solidFill>
                  <a:schemeClr val="bg1"/>
                </a:solidFill>
                <a:latin typeface="Indie Flower" panose="02000000000000000000" pitchFamily="2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339159" y="4926506"/>
            <a:ext cx="828686" cy="1004031"/>
            <a:chOff x="3909937" y="5168169"/>
            <a:chExt cx="828686" cy="1004031"/>
          </a:xfrm>
        </p:grpSpPr>
        <p:pic>
          <p:nvPicPr>
            <p:cNvPr id="20" name="Picture 2" descr="C:\Users\shadi\Desktop\hd-blogshapes\hd-blogshapes\filled-box13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9937" y="5168169"/>
              <a:ext cx="828686" cy="9576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3962400" y="5823643"/>
              <a:ext cx="572593" cy="348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 dirty="0" smtClean="0">
                  <a:solidFill>
                    <a:schemeClr val="bg1"/>
                  </a:solidFill>
                  <a:latin typeface="Indie Flower" panose="02000000000000000000" pitchFamily="2" charset="0"/>
                </a:rPr>
                <a:t>Web</a:t>
              </a:r>
              <a:endParaRPr lang="en-US" b="1" dirty="0">
                <a:solidFill>
                  <a:schemeClr val="bg1"/>
                </a:solidFill>
                <a:latin typeface="Indie Flower" panose="02000000000000000000" pitchFamily="2" charset="0"/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6015445" y="4646805"/>
            <a:ext cx="2909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Indie Flower" panose="02000000000000000000" pitchFamily="2" charset="0"/>
                <a:hlinkClick r:id="rId6"/>
              </a:rPr>
              <a:t>http://aws.amazon.com/tools/</a:t>
            </a:r>
            <a:endParaRPr lang="en-US" dirty="0">
              <a:latin typeface="Indie Flower" panose="02000000000000000000" pitchFamily="2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741987" y="3272362"/>
            <a:ext cx="2635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Indie Flower" panose="02000000000000000000" pitchFamily="2" charset="0"/>
                <a:hlinkClick r:id="rId7"/>
              </a:rPr>
              <a:t>http://aws.amazon.com/cli/</a:t>
            </a:r>
            <a:endParaRPr lang="en-US" dirty="0">
              <a:latin typeface="Indie Flower" panose="02000000000000000000" pitchFamily="2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147800" y="5789805"/>
            <a:ext cx="3163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Indie Flower" panose="02000000000000000000" pitchFamily="2" charset="0"/>
                <a:hlinkClick r:id="rId8"/>
              </a:rPr>
              <a:t>http://aws.amazon.com/console/</a:t>
            </a:r>
            <a:endParaRPr lang="en-US" dirty="0">
              <a:latin typeface="Indie Flower" panose="02000000000000000000" pitchFamily="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2698" y="169817"/>
            <a:ext cx="5038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/>
              <a:t>Management Interface</a:t>
            </a:r>
            <a:endParaRPr lang="en-IN" sz="3600" b="1" dirty="0"/>
          </a:p>
        </p:txBody>
      </p:sp>
      <p:pic>
        <p:nvPicPr>
          <p:cNvPr id="26" name="Picture 6" descr="Image result for aws logo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8727" y="5901669"/>
            <a:ext cx="1496291" cy="82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95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6" y="937029"/>
            <a:ext cx="10058400" cy="48230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8822" y="222069"/>
            <a:ext cx="5773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AWSCLI</a:t>
            </a:r>
            <a:endParaRPr lang="en-IN" sz="28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329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410" y="1544274"/>
            <a:ext cx="4772025" cy="37433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329" y="1544274"/>
            <a:ext cx="4752975" cy="37433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8822" y="222069"/>
            <a:ext cx="5773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AWSCLI</a:t>
            </a:r>
            <a:endParaRPr lang="en-IN" sz="28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07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865" y="1462359"/>
            <a:ext cx="4762500" cy="37242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970" y="1462359"/>
            <a:ext cx="4791075" cy="37528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8822" y="222069"/>
            <a:ext cx="5773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AWSCLI</a:t>
            </a:r>
            <a:endParaRPr lang="en-IN" sz="28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779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077" y="1535974"/>
            <a:ext cx="4800600" cy="3733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8822" y="222069"/>
            <a:ext cx="5773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AWSCLI</a:t>
            </a:r>
            <a:endParaRPr lang="en-IN" sz="2800" b="1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697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046" y="483679"/>
            <a:ext cx="8183117" cy="60587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8822" y="222069"/>
            <a:ext cx="5773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AWSCLI</a:t>
            </a:r>
            <a:endParaRPr lang="en-IN" sz="28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961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94576" y="1689853"/>
            <a:ext cx="5708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 </a:t>
            </a:r>
            <a:r>
              <a:rPr lang="en-IN" dirty="0" err="1"/>
              <a:t>aws</a:t>
            </a:r>
            <a:r>
              <a:rPr lang="en-IN" dirty="0"/>
              <a:t> s3 </a:t>
            </a:r>
            <a:r>
              <a:rPr lang="en-IN" dirty="0" err="1"/>
              <a:t>mb</a:t>
            </a:r>
            <a:r>
              <a:rPr lang="en-IN" dirty="0"/>
              <a:t> s3://prabhakar8799099 --region </a:t>
            </a:r>
            <a:r>
              <a:rPr lang="en-IN" dirty="0" smtClean="0"/>
              <a:t>us-west-2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110345" y="1149529"/>
            <a:ext cx="3905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Creating a Bucket</a:t>
            </a:r>
            <a:endParaRPr lang="en-IN" b="1" dirty="0"/>
          </a:p>
        </p:txBody>
      </p:sp>
      <p:sp>
        <p:nvSpPr>
          <p:cNvPr id="5" name="Rectangle 4"/>
          <p:cNvSpPr/>
          <p:nvPr/>
        </p:nvSpPr>
        <p:spPr>
          <a:xfrm>
            <a:off x="2194575" y="2614635"/>
            <a:ext cx="97579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IN" dirty="0" err="1"/>
              <a:t>aws</a:t>
            </a:r>
            <a:r>
              <a:rPr lang="en-IN" dirty="0"/>
              <a:t> s3 </a:t>
            </a:r>
            <a:r>
              <a:rPr lang="en-IN" dirty="0" err="1"/>
              <a:t>cp</a:t>
            </a:r>
            <a:r>
              <a:rPr lang="en-IN" dirty="0"/>
              <a:t> C:\sie\  s3://prabhakar8799099 --recursive --exclude "*" --include "*.txt"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0345" y="2302301"/>
            <a:ext cx="3905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Upload a file to bucket</a:t>
            </a:r>
            <a:endParaRPr lang="en-IN" b="1" dirty="0"/>
          </a:p>
        </p:txBody>
      </p:sp>
      <p:sp>
        <p:nvSpPr>
          <p:cNvPr id="8" name="Rectangle 7"/>
          <p:cNvSpPr/>
          <p:nvPr/>
        </p:nvSpPr>
        <p:spPr>
          <a:xfrm>
            <a:off x="2194575" y="4106481"/>
            <a:ext cx="4262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err="1"/>
              <a:t>aws</a:t>
            </a:r>
            <a:r>
              <a:rPr lang="en-IN" dirty="0"/>
              <a:t> s3 </a:t>
            </a:r>
            <a:r>
              <a:rPr lang="en-IN" dirty="0" err="1"/>
              <a:t>rm</a:t>
            </a:r>
            <a:r>
              <a:rPr lang="en-IN" dirty="0"/>
              <a:t> </a:t>
            </a:r>
            <a:r>
              <a:rPr lang="en-IN" dirty="0" smtClean="0"/>
              <a:t>s3</a:t>
            </a:r>
            <a:r>
              <a:rPr lang="en-IN" dirty="0"/>
              <a:t> ://prabhakar8799099 </a:t>
            </a:r>
            <a:r>
              <a:rPr lang="en-IN" dirty="0" smtClean="0"/>
              <a:t>/Perl.txt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110345" y="3525135"/>
            <a:ext cx="3905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Delete object in a bucket</a:t>
            </a:r>
            <a:endParaRPr lang="en-IN" b="1" dirty="0"/>
          </a:p>
        </p:txBody>
      </p:sp>
      <p:sp>
        <p:nvSpPr>
          <p:cNvPr id="10" name="Rectangle 9"/>
          <p:cNvSpPr/>
          <p:nvPr/>
        </p:nvSpPr>
        <p:spPr>
          <a:xfrm>
            <a:off x="2194575" y="532132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err="1"/>
              <a:t>aws</a:t>
            </a:r>
            <a:r>
              <a:rPr lang="en-IN" dirty="0"/>
              <a:t> s3 </a:t>
            </a:r>
            <a:r>
              <a:rPr lang="en-IN" dirty="0" err="1"/>
              <a:t>rb</a:t>
            </a:r>
            <a:r>
              <a:rPr lang="en-IN" dirty="0"/>
              <a:t> s3://prabhakar8799099</a:t>
            </a:r>
          </a:p>
          <a:p>
            <a:endParaRPr lang="en-IN" dirty="0"/>
          </a:p>
          <a:p>
            <a:r>
              <a:rPr lang="en-IN" dirty="0" err="1"/>
              <a:t>aws</a:t>
            </a:r>
            <a:r>
              <a:rPr lang="en-IN" dirty="0"/>
              <a:t> s3 </a:t>
            </a:r>
            <a:r>
              <a:rPr lang="en-IN" dirty="0" err="1"/>
              <a:t>rb</a:t>
            </a:r>
            <a:r>
              <a:rPr lang="en-IN" dirty="0"/>
              <a:t> --force s3://prabhakar8799099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10345" y="4731995"/>
            <a:ext cx="1669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Delete </a:t>
            </a:r>
            <a:r>
              <a:rPr lang="en-IN" b="1" dirty="0" smtClean="0"/>
              <a:t>a </a:t>
            </a:r>
            <a:r>
              <a:rPr lang="en-IN" b="1" dirty="0"/>
              <a:t>bucket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8822" y="222069"/>
            <a:ext cx="5773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AWSCLI</a:t>
            </a:r>
            <a:endParaRPr lang="en-IN" sz="2800" b="1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212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933" y="365119"/>
            <a:ext cx="8659091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Contents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S3 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Pricing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S3 Request Types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AWSCLI</a:t>
            </a: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Elastic Compute Cloud Part I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6313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2053045" y="1968136"/>
            <a:ext cx="8534400" cy="4569547"/>
          </a:xfrm>
          <a:prstGeom prst="cloud">
            <a:avLst/>
          </a:prstGeom>
          <a:noFill/>
          <a:ln w="101600">
            <a:solidFill>
              <a:schemeClr val="tx1"/>
            </a:solidFill>
            <a:miter lim="800000"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9" descr="C:\Users\shadi\Desktop\hd-blogshapes\hd-blogshapes\person1.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51444" y="1464900"/>
            <a:ext cx="482601" cy="134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3" descr="C:\Users\shadi\Desktop\hd-blogshapes\hd-blogshapes\arrow-black-curve4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2434045" y="1739536"/>
            <a:ext cx="1371599" cy="1382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urved Connector 6"/>
          <p:cNvCxnSpPr>
            <a:endCxn id="14" idx="1"/>
          </p:cNvCxnSpPr>
          <p:nvPr/>
        </p:nvCxnSpPr>
        <p:spPr>
          <a:xfrm flipV="1">
            <a:off x="4872445" y="2827945"/>
            <a:ext cx="1762114" cy="740392"/>
          </a:xfrm>
          <a:prstGeom prst="curvedConnector3">
            <a:avLst/>
          </a:prstGeom>
          <a:ln w="76200">
            <a:solidFill>
              <a:schemeClr val="accent3">
                <a:lumMod val="75000"/>
              </a:schemeClr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>
            <a:endCxn id="17" idx="1"/>
          </p:cNvCxnSpPr>
          <p:nvPr/>
        </p:nvCxnSpPr>
        <p:spPr>
          <a:xfrm>
            <a:off x="4872445" y="3895349"/>
            <a:ext cx="2209800" cy="377553"/>
          </a:xfrm>
          <a:prstGeom prst="curvedConnector3">
            <a:avLst/>
          </a:prstGeom>
          <a:ln w="76200">
            <a:solidFill>
              <a:schemeClr val="accent3">
                <a:lumMod val="75000"/>
              </a:schemeClr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endCxn id="20" idx="1"/>
          </p:cNvCxnSpPr>
          <p:nvPr/>
        </p:nvCxnSpPr>
        <p:spPr>
          <a:xfrm>
            <a:off x="4043759" y="4482739"/>
            <a:ext cx="1295400" cy="922575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3">
                <a:lumMod val="75000"/>
              </a:schemeClr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662645" y="2887386"/>
            <a:ext cx="2514600" cy="1874522"/>
            <a:chOff x="914400" y="2900449"/>
            <a:chExt cx="2514600" cy="1874522"/>
          </a:xfrm>
        </p:grpSpPr>
        <p:sp>
          <p:nvSpPr>
            <p:cNvPr id="11" name="TextBox 10"/>
            <p:cNvSpPr txBox="1"/>
            <p:nvPr/>
          </p:nvSpPr>
          <p:spPr>
            <a:xfrm>
              <a:off x="1524000" y="3581400"/>
              <a:ext cx="1431802" cy="654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000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Indie Flower" panose="02000000000000000000" pitchFamily="2" charset="0"/>
                </a:rPr>
                <a:t>Management</a:t>
              </a:r>
            </a:p>
            <a:p>
              <a:pPr>
                <a:lnSpc>
                  <a:spcPct val="90000"/>
                </a:lnSpc>
              </a:pPr>
              <a:r>
                <a:rPr lang="en-US" sz="2000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Indie Flower" panose="02000000000000000000" pitchFamily="2" charset="0"/>
                </a:rPr>
                <a:t>Interface</a:t>
              </a:r>
              <a:endPara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Indie Flower" panose="02000000000000000000" pitchFamily="2" charset="0"/>
              </a:endParaRPr>
            </a:p>
          </p:txBody>
        </p:sp>
        <p:pic>
          <p:nvPicPr>
            <p:cNvPr id="12" name="Picture 12" descr="C:\Users\shadi\Desktop\hd-blogshapes\hd-blogshapes\circle-transp-red5.png"/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2900449"/>
              <a:ext cx="2514600" cy="18745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/>
          <p:cNvGrpSpPr/>
          <p:nvPr/>
        </p:nvGrpSpPr>
        <p:grpSpPr>
          <a:xfrm>
            <a:off x="6634559" y="2349137"/>
            <a:ext cx="828686" cy="990600"/>
            <a:chOff x="4419600" y="2362200"/>
            <a:chExt cx="828686" cy="990600"/>
          </a:xfrm>
        </p:grpSpPr>
        <p:pic>
          <p:nvPicPr>
            <p:cNvPr id="14" name="Picture 2" descr="C:\Users\shadi\Desktop\hd-blogshapes\hd-blogshapes\filled-box13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9600" y="2362200"/>
              <a:ext cx="828686" cy="9576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4572000" y="3004243"/>
              <a:ext cx="418704" cy="348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 dirty="0" smtClean="0">
                  <a:solidFill>
                    <a:schemeClr val="bg1"/>
                  </a:solidFill>
                  <a:latin typeface="Indie Flower" panose="02000000000000000000" pitchFamily="2" charset="0"/>
                </a:rPr>
                <a:t>CLI</a:t>
              </a:r>
              <a:endParaRPr lang="en-US" b="1" dirty="0">
                <a:solidFill>
                  <a:schemeClr val="bg1"/>
                </a:solidFill>
                <a:latin typeface="Indie Flower" panose="02000000000000000000" pitchFamily="2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082245" y="3794094"/>
            <a:ext cx="828686" cy="993443"/>
            <a:chOff x="5791200" y="4147785"/>
            <a:chExt cx="828686" cy="993443"/>
          </a:xfrm>
        </p:grpSpPr>
        <p:pic>
          <p:nvPicPr>
            <p:cNvPr id="17" name="Picture 2" descr="C:\Users\shadi\Desktop\hd-blogshapes\hd-blogshapes\filled-box13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1200" y="4147785"/>
              <a:ext cx="828686" cy="9576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5867400" y="4792671"/>
              <a:ext cx="601447" cy="348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 dirty="0" smtClean="0">
                  <a:solidFill>
                    <a:schemeClr val="bg1"/>
                  </a:solidFill>
                  <a:latin typeface="Indie Flower" panose="02000000000000000000" pitchFamily="2" charset="0"/>
                </a:rPr>
                <a:t>SDK</a:t>
              </a:r>
              <a:endParaRPr lang="en-US" b="1" dirty="0">
                <a:solidFill>
                  <a:schemeClr val="bg1"/>
                </a:solidFill>
                <a:latin typeface="Indie Flower" panose="02000000000000000000" pitchFamily="2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339159" y="4926506"/>
            <a:ext cx="828686" cy="1004031"/>
            <a:chOff x="3909937" y="5168169"/>
            <a:chExt cx="828686" cy="1004031"/>
          </a:xfrm>
        </p:grpSpPr>
        <p:pic>
          <p:nvPicPr>
            <p:cNvPr id="20" name="Picture 2" descr="C:\Users\shadi\Desktop\hd-blogshapes\hd-blogshapes\filled-box13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9937" y="5168169"/>
              <a:ext cx="828686" cy="9576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3962400" y="5823643"/>
              <a:ext cx="572593" cy="348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 dirty="0" smtClean="0">
                  <a:solidFill>
                    <a:schemeClr val="bg1"/>
                  </a:solidFill>
                  <a:latin typeface="Indie Flower" panose="02000000000000000000" pitchFamily="2" charset="0"/>
                </a:rPr>
                <a:t>Web</a:t>
              </a:r>
              <a:endParaRPr lang="en-US" b="1" dirty="0">
                <a:solidFill>
                  <a:schemeClr val="bg1"/>
                </a:solidFill>
                <a:latin typeface="Indie Flower" panose="02000000000000000000" pitchFamily="2" charset="0"/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6015445" y="4646805"/>
            <a:ext cx="2909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Indie Flower" panose="02000000000000000000" pitchFamily="2" charset="0"/>
                <a:hlinkClick r:id="rId6"/>
              </a:rPr>
              <a:t>http://aws.amazon.com/tools/</a:t>
            </a:r>
            <a:endParaRPr lang="en-US" dirty="0">
              <a:latin typeface="Indie Flower" panose="02000000000000000000" pitchFamily="2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741987" y="3272362"/>
            <a:ext cx="2635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Indie Flower" panose="02000000000000000000" pitchFamily="2" charset="0"/>
                <a:hlinkClick r:id="rId7"/>
              </a:rPr>
              <a:t>http://aws.amazon.com/cli/</a:t>
            </a:r>
            <a:endParaRPr lang="en-US" dirty="0">
              <a:latin typeface="Indie Flower" panose="02000000000000000000" pitchFamily="2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147800" y="5789805"/>
            <a:ext cx="3163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Indie Flower" panose="02000000000000000000" pitchFamily="2" charset="0"/>
                <a:hlinkClick r:id="rId8"/>
              </a:rPr>
              <a:t>http://aws.amazon.com/console/</a:t>
            </a:r>
            <a:endParaRPr lang="en-US" dirty="0">
              <a:latin typeface="Indie Flower" panose="02000000000000000000" pitchFamily="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2698" y="169817"/>
            <a:ext cx="5038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/>
              <a:t>Management Interface</a:t>
            </a:r>
            <a:endParaRPr lang="en-IN" sz="3600" b="1" dirty="0"/>
          </a:p>
        </p:txBody>
      </p:sp>
      <p:pic>
        <p:nvPicPr>
          <p:cNvPr id="26" name="Picture 6" descr="Image result for aws logo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8727" y="5901669"/>
            <a:ext cx="1496291" cy="82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975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759" y="261516"/>
            <a:ext cx="5773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SDK </a:t>
            </a:r>
            <a:r>
              <a:rPr lang="en-IN" sz="2800" b="1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S3 (PHP)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783" y="1023681"/>
            <a:ext cx="10058400" cy="485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2654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42" y="959017"/>
            <a:ext cx="10058400" cy="480829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5759" y="261516"/>
            <a:ext cx="5773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SDK </a:t>
            </a:r>
            <a:r>
              <a:rPr lang="en-IN" sz="2800" b="1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S3 (PHP)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7644" y="1449978"/>
            <a:ext cx="4258493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&lt;?</a:t>
            </a:r>
            <a:r>
              <a:rPr lang="en-IN" sz="1400" dirty="0" err="1"/>
              <a:t>php</a:t>
            </a:r>
            <a:endParaRPr lang="en-IN" sz="1400" dirty="0"/>
          </a:p>
          <a:p>
            <a:r>
              <a:rPr lang="en-IN" sz="1400" dirty="0"/>
              <a:t>require </a:t>
            </a:r>
            <a:r>
              <a:rPr lang="en-IN" sz="1400" dirty="0" smtClean="0"/>
              <a:t>‘</a:t>
            </a:r>
            <a:r>
              <a:rPr lang="en-IN" sz="1400" dirty="0" err="1" smtClean="0"/>
              <a:t>aws-autoloader.php</a:t>
            </a:r>
            <a:r>
              <a:rPr lang="en-IN" sz="1400" dirty="0"/>
              <a:t>';</a:t>
            </a:r>
          </a:p>
          <a:p>
            <a:endParaRPr lang="en-IN" sz="1400" dirty="0"/>
          </a:p>
          <a:p>
            <a:r>
              <a:rPr lang="en-IN" sz="1400" dirty="0"/>
              <a:t>use Aws\S3\S3Client;</a:t>
            </a:r>
          </a:p>
          <a:p>
            <a:r>
              <a:rPr lang="en-IN" sz="1400" dirty="0"/>
              <a:t>use Aws\Exception\</a:t>
            </a:r>
            <a:r>
              <a:rPr lang="en-IN" sz="1400" dirty="0" err="1"/>
              <a:t>AwsException</a:t>
            </a:r>
            <a:r>
              <a:rPr lang="en-IN" sz="1400" dirty="0"/>
              <a:t>;</a:t>
            </a:r>
          </a:p>
          <a:p>
            <a:endParaRPr lang="en-IN" sz="1400" dirty="0"/>
          </a:p>
          <a:p>
            <a:r>
              <a:rPr lang="en-IN" sz="1400" dirty="0"/>
              <a:t>$BUCKET_NAME= =$_GET["</a:t>
            </a:r>
            <a:r>
              <a:rPr lang="en-IN" sz="1400" dirty="0" err="1"/>
              <a:t>bname</a:t>
            </a:r>
            <a:r>
              <a:rPr lang="en-IN" sz="1400" dirty="0" smtClean="0"/>
              <a:t>"];</a:t>
            </a:r>
            <a:endParaRPr lang="en-IN" sz="1400" dirty="0"/>
          </a:p>
          <a:p>
            <a:endParaRPr lang="en-IN" sz="1400" dirty="0"/>
          </a:p>
          <a:p>
            <a:r>
              <a:rPr lang="en-IN" sz="1400" dirty="0"/>
              <a:t>//Creating S3 Bucket</a:t>
            </a:r>
          </a:p>
          <a:p>
            <a:r>
              <a:rPr lang="en-IN" sz="1400" dirty="0"/>
              <a:t>try {</a:t>
            </a:r>
          </a:p>
          <a:p>
            <a:r>
              <a:rPr lang="en-IN" sz="1400" dirty="0"/>
              <a:t>    $result = $s3Client-&gt;</a:t>
            </a:r>
            <a:r>
              <a:rPr lang="en-IN" sz="1400" dirty="0" err="1"/>
              <a:t>createBucket</a:t>
            </a:r>
            <a:r>
              <a:rPr lang="en-IN" sz="1400" dirty="0"/>
              <a:t>([</a:t>
            </a:r>
          </a:p>
          <a:p>
            <a:r>
              <a:rPr lang="en-IN" sz="1400" dirty="0"/>
              <a:t>        'Bucket' =&gt; $BUCKET_NAME,</a:t>
            </a:r>
          </a:p>
          <a:p>
            <a:r>
              <a:rPr lang="en-IN" sz="1400" dirty="0"/>
              <a:t>    ]);</a:t>
            </a:r>
          </a:p>
          <a:p>
            <a:r>
              <a:rPr lang="en-IN" sz="1400" dirty="0"/>
              <a:t>}catch (</a:t>
            </a:r>
            <a:r>
              <a:rPr lang="en-IN" sz="1400" dirty="0" err="1"/>
              <a:t>AwsException</a:t>
            </a:r>
            <a:r>
              <a:rPr lang="en-IN" sz="1400" dirty="0"/>
              <a:t> $e) {</a:t>
            </a:r>
          </a:p>
          <a:p>
            <a:r>
              <a:rPr lang="en-IN" sz="1400" dirty="0"/>
              <a:t>    // output error message if fails</a:t>
            </a:r>
          </a:p>
          <a:p>
            <a:r>
              <a:rPr lang="en-IN" sz="1400" dirty="0"/>
              <a:t>    echo $e-&gt;</a:t>
            </a:r>
            <a:r>
              <a:rPr lang="en-IN" sz="1400" dirty="0" err="1"/>
              <a:t>getMessage</a:t>
            </a:r>
            <a:r>
              <a:rPr lang="en-IN" sz="1400" dirty="0"/>
              <a:t>();</a:t>
            </a:r>
          </a:p>
          <a:p>
            <a:r>
              <a:rPr lang="en-IN" sz="1400" dirty="0"/>
              <a:t>    echo "\n";</a:t>
            </a:r>
          </a:p>
          <a:p>
            <a:r>
              <a:rPr lang="en-IN" sz="1400" dirty="0"/>
              <a:t>}</a:t>
            </a:r>
          </a:p>
          <a:p>
            <a:r>
              <a:rPr lang="en-IN" sz="1400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571265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59" y="261516"/>
            <a:ext cx="5773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Elastic Compute Cloud</a:t>
            </a:r>
            <a:endParaRPr lang="en-IN" sz="2800" b="1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8146" y="1186543"/>
            <a:ext cx="7498080" cy="4800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On demand computing resources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Eliminate the need of far ahead planning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No up-front commitment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Start small and grow as required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No contract, Only credit card!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Pay for what you use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No maintenance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Measured service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Scalability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Reliability</a:t>
            </a:r>
          </a:p>
          <a:p>
            <a:pPr marL="539496" indent="-457200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4993" y="523126"/>
            <a:ext cx="2667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8868" y="2439409"/>
            <a:ext cx="328612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8833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5131" y="1360439"/>
            <a:ext cx="1128630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On-Demand Instances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let you pay for compute capacity by the hour with no long-term commitments.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Reserved Instances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give you the option to make a low, one-time payment for each instance you want to reserve and in turn receive a significant discount on the hourly charge for that instance.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Spot Instances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allow customers to bid on unused Amazon EC2 capacity and run those instances for as long as their bid exceeds the current Spot Price.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5759" y="261516"/>
            <a:ext cx="7628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Elastic Compute Cloud – Payment Methods</a:t>
            </a:r>
            <a:endParaRPr lang="en-IN" sz="2800" b="1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0061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199" y="5059906"/>
            <a:ext cx="466344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IN" sz="16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 Purpose – (T2, M4, M3)</a:t>
            </a:r>
          </a:p>
          <a:p>
            <a:pPr algn="just">
              <a:buFont typeface="+mj-lt"/>
              <a:buAutoNum type="arabicPeriod"/>
            </a:pPr>
            <a:r>
              <a:rPr lang="en-IN" sz="16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 Optimized – (C5, C4, C3)</a:t>
            </a:r>
          </a:p>
          <a:p>
            <a:pPr algn="just">
              <a:buFont typeface="+mj-lt"/>
              <a:buAutoNum type="arabicPeriod"/>
            </a:pPr>
            <a:r>
              <a:rPr lang="en-IN" sz="16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 Optimized – (X1, R4, R3)</a:t>
            </a:r>
          </a:p>
          <a:p>
            <a:pPr algn="just">
              <a:buFont typeface="+mj-lt"/>
              <a:buAutoNum type="arabicPeriod"/>
            </a:pPr>
            <a:r>
              <a:rPr lang="en-IN" sz="16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Accelerated </a:t>
            </a:r>
            <a:r>
              <a:rPr lang="en-IN" sz="16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Computing (P3, P2, G3, F1)</a:t>
            </a:r>
          </a:p>
          <a:p>
            <a:pPr algn="just">
              <a:buFont typeface="+mj-lt"/>
              <a:buAutoNum type="arabicPeriod"/>
            </a:pPr>
            <a:r>
              <a:rPr lang="en-IN" sz="16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 optimized-(I3)</a:t>
            </a:r>
          </a:p>
          <a:p>
            <a:pPr algn="just">
              <a:buFont typeface="+mj-lt"/>
              <a:buAutoNum type="arabicPeriod"/>
            </a:pPr>
            <a:r>
              <a:rPr lang="en-IN" sz="16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Dense-storage Instances – (D2)</a:t>
            </a:r>
            <a:endParaRPr lang="en-IN" sz="1600" b="0" i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5759" y="261516"/>
            <a:ext cx="787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Elastic Compute Cloud – Types of Instances</a:t>
            </a:r>
            <a:endParaRPr lang="en-IN" sz="2800" b="1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797" y="1097551"/>
            <a:ext cx="8185786" cy="380490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311708" y="5276120"/>
            <a:ext cx="133663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16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Xlarge</a:t>
            </a:r>
            <a:endParaRPr lang="en-IN" sz="16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2xlarge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4xlarge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8xlarge</a:t>
            </a:r>
            <a:endParaRPr lang="en-IN" sz="1600" b="0" i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20268" y="4811333"/>
            <a:ext cx="2338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Subtypes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5606534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95942" y="931817"/>
            <a:ext cx="11482252" cy="47244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Provides block level storage volumes (1 GB to 1 TB ) for use with Amazon EC2 instances. </a:t>
            </a:r>
          </a:p>
          <a:p>
            <a:pPr lvl="1" algn="just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Multiple volumes can be mounted to the same instance.</a:t>
            </a:r>
          </a:p>
          <a:p>
            <a:pPr lvl="1" algn="just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EBS volumes are network-attached, and persist independently from the life of an instance. </a:t>
            </a:r>
          </a:p>
          <a:p>
            <a:pPr lvl="1" algn="just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Storage volumes behave like raw, unformatted block devices, allowing users to create a file system on top of Amazon EBS volumes, or use them in any other way you would use a block device (like a hard drive).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EBS volumes are placed in a specific Availability Zone, and can then be attached to instances also in that same Availability Zone.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Each storage volume is automatically replicated within the same Availability Zone.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EBS provides the ability to create point-in-time snapshots of volumes, which are persisted to Amazon S3. 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These snapshots can be used as the starting point for new Amazon EBS volumes, and protect data for long-term durability. 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same snapshot can be used to instantiate as many volumes as you wish. 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These snapshots can be copied across AWS regions.</a:t>
            </a:r>
          </a:p>
          <a:p>
            <a:pPr algn="just"/>
            <a:endParaRPr lang="en-US" sz="1800" dirty="0" smtClean="0">
              <a:latin typeface="Indie Flower" panose="02000000000000000000" pitchFamily="2" charset="0"/>
            </a:endParaRPr>
          </a:p>
          <a:p>
            <a:pPr algn="just"/>
            <a:endParaRPr lang="en-US" sz="1800" dirty="0" smtClean="0">
              <a:latin typeface="Indie Flower" panose="020000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6570" y="143950"/>
            <a:ext cx="8294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Elastic Compute Cloud – Elastic Block Store</a:t>
            </a:r>
            <a:endParaRPr lang="en-IN" sz="2800" b="1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97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78524" y="944880"/>
            <a:ext cx="11551921" cy="47244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Standard volumes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offer storage for applications with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moderate or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bursty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I/O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requirements.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Standard volumes deliver approximately 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100 IOPS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on average.</a:t>
            </a:r>
          </a:p>
          <a:p>
            <a:pPr lvl="1" algn="just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well suited for use as 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boot volumes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, where the burst capability provides fast instance start-up times.</a:t>
            </a:r>
          </a:p>
          <a:p>
            <a:pPr lvl="1" algn="just"/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Provisioned IOPS volumes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are designed to deliver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predictable, high performance for I/O intensive workloads such as databases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vl="1" algn="just"/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You specify an IOPS rate when creating a volume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EBS provisions that rate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for the lifetime of the volume. </a:t>
            </a:r>
          </a:p>
          <a:p>
            <a:pPr lvl="1" algn="just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Amazon EBS currently supports 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up to 4000 IOPS per Provisioned IOPS volume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vl="1" algn="just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You can 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stripe multiple volumes together to deliver thousands of IOPS per EC2 instance.</a:t>
            </a:r>
          </a:p>
          <a:p>
            <a:pPr lvl="1" algn="just"/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To enable your EC2 instances to fully utilize the IOPS provisioned on an EBS volume,:</a:t>
            </a:r>
          </a:p>
          <a:p>
            <a:pPr lvl="1" algn="just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Launch selected Amazon EC2 instance types as 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“EBS-Optimized”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instances. </a:t>
            </a:r>
          </a:p>
          <a:p>
            <a:pPr lvl="1" algn="just"/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EBS-optimized instances deliver dedicated throughput between Amazon EC2 and Amazon EBS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, with options between 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500 Mbps and 1000 Mbps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depending on the instance type used. </a:t>
            </a:r>
          </a:p>
          <a:p>
            <a:pPr lvl="1" algn="just"/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EBS charges based on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per GB-month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AND 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per 1 million I/O requests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6570" y="143950"/>
            <a:ext cx="8294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Elastic Compute Cloud – Elastic Block Store</a:t>
            </a:r>
            <a:endParaRPr lang="en-IN" sz="2800" b="1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521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670" y="4321747"/>
            <a:ext cx="3680769" cy="2419741"/>
          </a:xfrm>
          <a:prstGeom prst="rect">
            <a:avLst/>
          </a:prstGeom>
        </p:spPr>
      </p:pic>
      <p:sp>
        <p:nvSpPr>
          <p:cNvPr id="2" name="Content Placeholder 4"/>
          <p:cNvSpPr txBox="1">
            <a:spLocks/>
          </p:cNvSpPr>
          <p:nvPr/>
        </p:nvSpPr>
        <p:spPr>
          <a:xfrm>
            <a:off x="378823" y="1012576"/>
            <a:ext cx="10633166" cy="42909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Amazon Machine Images (</a:t>
            </a:r>
            <a:r>
              <a:rPr lang="en-US" b="1" dirty="0" smtClean="0"/>
              <a:t>AMIs</a:t>
            </a:r>
            <a:r>
              <a:rPr lang="en-US" dirty="0" smtClean="0"/>
              <a:t>) are the basic building blocks of Amazon EC2.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An AMI is a template that contains a software configuration (operating system, application server and applications) that can run on Amazon’s computing environment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AMIs can be used to launch an </a:t>
            </a:r>
            <a:r>
              <a:rPr lang="en-US" b="1" i="1" dirty="0" smtClean="0"/>
              <a:t>instance</a:t>
            </a:r>
            <a:r>
              <a:rPr lang="en-US" dirty="0" smtClean="0"/>
              <a:t>, which is a copy of the AMI running as a virtual server in the cloud.</a:t>
            </a:r>
            <a:endParaRPr lang="en-US" i="1" dirty="0"/>
          </a:p>
        </p:txBody>
      </p:sp>
      <p:sp>
        <p:nvSpPr>
          <p:cNvPr id="3" name="TextBox 2"/>
          <p:cNvSpPr txBox="1"/>
          <p:nvPr/>
        </p:nvSpPr>
        <p:spPr>
          <a:xfrm>
            <a:off x="378823" y="169817"/>
            <a:ext cx="4467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Amazon Machine Images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6817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165" y="1097920"/>
            <a:ext cx="10058400" cy="483775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5759" y="261516"/>
            <a:ext cx="5773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Elastic Compute Cloud</a:t>
            </a:r>
            <a:endParaRPr lang="en-IN" sz="28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39543" y="248831"/>
            <a:ext cx="4585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Demonstration: Linux Instance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069692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370" y="1343684"/>
            <a:ext cx="3257550" cy="4086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8115" y="2310471"/>
            <a:ext cx="5153025" cy="21526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79962" y="464234"/>
            <a:ext cx="6977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AWS Simple Storage Service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83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43" y="1171835"/>
            <a:ext cx="10058400" cy="48451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5759" y="261516"/>
            <a:ext cx="5773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Elastic Compute Cloud</a:t>
            </a:r>
            <a:endParaRPr lang="en-IN" sz="28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8729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845" y="1076258"/>
            <a:ext cx="10058400" cy="483038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5759" y="261516"/>
            <a:ext cx="5773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Elastic Compute Cloud</a:t>
            </a:r>
            <a:endParaRPr lang="en-IN" sz="28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8422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360" y="0"/>
            <a:ext cx="94732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2228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97" y="962829"/>
            <a:ext cx="10058400" cy="48451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5759" y="261516"/>
            <a:ext cx="5773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Elastic Compute Cloud</a:t>
            </a:r>
            <a:endParaRPr lang="en-IN" sz="28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5903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041206"/>
            <a:ext cx="10058400" cy="48451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5759" y="261516"/>
            <a:ext cx="5773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Elastic Compute Cloud</a:t>
            </a:r>
            <a:endParaRPr lang="en-IN" sz="28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8776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091" y="884451"/>
            <a:ext cx="10058400" cy="48451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5759" y="261516"/>
            <a:ext cx="5773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Elastic Compute Cloud</a:t>
            </a:r>
            <a:endParaRPr lang="en-IN" sz="28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4013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845" y="936703"/>
            <a:ext cx="10058400" cy="484511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5759" y="261516"/>
            <a:ext cx="5773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Elastic Compute Cloud</a:t>
            </a:r>
            <a:endParaRPr lang="en-IN" sz="28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8020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23" y="1063195"/>
            <a:ext cx="10058400" cy="48303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5759" y="261516"/>
            <a:ext cx="5773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Elastic Compute Cloud</a:t>
            </a:r>
            <a:endParaRPr lang="en-IN" sz="28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2743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66" y="936703"/>
            <a:ext cx="10058400" cy="48451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5759" y="261516"/>
            <a:ext cx="5773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Elastic Compute Cloud</a:t>
            </a:r>
            <a:endParaRPr lang="en-IN" sz="28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144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097" y="972080"/>
            <a:ext cx="10058400" cy="480829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5759" y="261516"/>
            <a:ext cx="5773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Elastic Compute Cloud</a:t>
            </a:r>
            <a:endParaRPr lang="en-IN" sz="28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759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2183" y="1517358"/>
            <a:ext cx="1010629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IN" sz="2800" dirty="0">
                <a:solidFill>
                  <a:srgbClr val="333C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amount of storage.</a:t>
            </a:r>
          </a:p>
          <a:p>
            <a:pPr>
              <a:buFont typeface="+mj-lt"/>
              <a:buAutoNum type="arabicPeriod"/>
            </a:pPr>
            <a:r>
              <a:rPr lang="en-IN" sz="2800" dirty="0">
                <a:solidFill>
                  <a:srgbClr val="333C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amount of data transferred every month.</a:t>
            </a:r>
          </a:p>
          <a:p>
            <a:pPr>
              <a:buFont typeface="+mj-lt"/>
              <a:buAutoNum type="arabicPeriod"/>
            </a:pPr>
            <a:r>
              <a:rPr lang="en-IN" sz="2800" dirty="0">
                <a:solidFill>
                  <a:srgbClr val="333C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number of requests made monthly.</a:t>
            </a:r>
            <a:endParaRPr lang="en-IN" sz="2800" b="0" i="0" dirty="0">
              <a:solidFill>
                <a:srgbClr val="333C4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1" y="182880"/>
            <a:ext cx="2647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S3 Pricing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19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469" y="962829"/>
            <a:ext cx="10058400" cy="48451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5759" y="261516"/>
            <a:ext cx="5773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Elastic Compute Cloud</a:t>
            </a:r>
            <a:endParaRPr lang="en-IN" sz="28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4707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262" y="0"/>
            <a:ext cx="8686800" cy="11430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Connecting to an Amazon EC2 instance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480" y="1579475"/>
            <a:ext cx="10825200" cy="403755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There are several ways to connect to an EC2 instance once it’s launched. 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 smtClean="0"/>
              <a:t>Remote Desktop Connection </a:t>
            </a:r>
            <a:r>
              <a:rPr lang="en-US" dirty="0" smtClean="0"/>
              <a:t>is the standard way to connect to Windows instances.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b="1" dirty="0" smtClean="0"/>
              <a:t>SSH client </a:t>
            </a:r>
            <a:r>
              <a:rPr lang="en-US" dirty="0" smtClean="0"/>
              <a:t>(standalone or web-based) is used to connect to Linux instances.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084979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1" y="50550"/>
            <a:ext cx="11220995" cy="11430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Connecting to Linux/UNIX Instances from Linux/UNIX with SSH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1" y="1232480"/>
            <a:ext cx="11521440" cy="5266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Prerequisites:</a:t>
            </a:r>
          </a:p>
          <a:p>
            <a:pPr>
              <a:buFontTx/>
              <a:buChar char="-"/>
            </a:pPr>
            <a:r>
              <a:rPr lang="en-US" dirty="0" smtClean="0"/>
              <a:t> Most </a:t>
            </a:r>
            <a:r>
              <a:rPr lang="en-US" dirty="0"/>
              <a:t>Linux/UNIX computers include an SSH client by </a:t>
            </a:r>
            <a:r>
              <a:rPr lang="en-US" dirty="0" smtClean="0"/>
              <a:t>default, if not it can be downloaded from </a:t>
            </a:r>
            <a:r>
              <a:rPr lang="en-US" dirty="0" err="1" smtClean="0"/>
              <a:t>openssh.org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Enable SSH traffic on the instance (using security groups)</a:t>
            </a:r>
          </a:p>
          <a:p>
            <a:pPr>
              <a:buFontTx/>
              <a:buChar char="-"/>
            </a:pPr>
            <a:r>
              <a:rPr lang="en-US" dirty="0" smtClean="0"/>
              <a:t>Get the path the private key used when launching the instance</a:t>
            </a:r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 a command line shell, change directory to the path of the private key file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the </a:t>
            </a:r>
            <a:r>
              <a:rPr lang="en-US" b="1" dirty="0" err="1" smtClean="0"/>
              <a:t>chmod</a:t>
            </a:r>
            <a:r>
              <a:rPr lang="en-US" dirty="0" smtClean="0"/>
              <a:t> command to make sure the private key file isn’t publicly viewable</a:t>
            </a:r>
            <a:endParaRPr lang="en-US" dirty="0"/>
          </a:p>
        </p:txBody>
      </p:sp>
      <p:pic>
        <p:nvPicPr>
          <p:cNvPr id="4" name="Picture 3" descr="Screen Shot 2013-04-22 at 8.10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331" y="5424683"/>
            <a:ext cx="84328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98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29" y="31876"/>
            <a:ext cx="11808822" cy="11430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Transferring files to Linux/UNIX instances from Linux/UNIX with SCP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263" y="1213806"/>
            <a:ext cx="11573691" cy="53780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Prerequisites:</a:t>
            </a:r>
          </a:p>
          <a:p>
            <a:pPr>
              <a:buFontTx/>
              <a:buChar char="-"/>
            </a:pPr>
            <a:r>
              <a:rPr lang="en-US" dirty="0" smtClean="0"/>
              <a:t>Enable SSH traffic on the instance</a:t>
            </a:r>
          </a:p>
          <a:p>
            <a:pPr>
              <a:buFontTx/>
              <a:buChar char="-"/>
            </a:pPr>
            <a:r>
              <a:rPr lang="en-US" dirty="0" smtClean="0"/>
              <a:t>Install an SCP client (included by default mostly)</a:t>
            </a:r>
          </a:p>
          <a:p>
            <a:pPr>
              <a:buFontTx/>
              <a:buChar char="-"/>
            </a:pPr>
            <a:r>
              <a:rPr lang="en-US" dirty="0" smtClean="0"/>
              <a:t>Get the ID of the Amazon EC2 instance, public DNS of the instance, and the path to the private key</a:t>
            </a:r>
          </a:p>
          <a:p>
            <a:pPr marL="0" indent="0">
              <a:buNone/>
            </a:pPr>
            <a:r>
              <a:rPr lang="en-US" dirty="0" smtClean="0"/>
              <a:t>If the key file is </a:t>
            </a:r>
            <a:r>
              <a:rPr lang="en-US" dirty="0" err="1" smtClean="0"/>
              <a:t>My_Keypair.pem</a:t>
            </a:r>
            <a:r>
              <a:rPr lang="en-US" dirty="0" smtClean="0"/>
              <a:t>, the file to transfer is </a:t>
            </a:r>
            <a:r>
              <a:rPr lang="en-US" dirty="0" err="1" smtClean="0"/>
              <a:t>samplefile.txt</a:t>
            </a:r>
            <a:r>
              <a:rPr lang="en-US" dirty="0" smtClean="0"/>
              <a:t>, and the instance’s DNS name is ec2-184-72-204-112.compute-1.amazonaws.com, the command below copies the file to the ec2-user home</a:t>
            </a:r>
            <a:endParaRPr lang="en-US" dirty="0"/>
          </a:p>
        </p:txBody>
      </p:sp>
      <p:pic>
        <p:nvPicPr>
          <p:cNvPr id="4" name="Picture 3" descr="Screen Shot 2013-04-22 at 8.43.0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058" y="5458535"/>
            <a:ext cx="84201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068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170" y="784736"/>
            <a:ext cx="6211167" cy="581106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5759" y="261516"/>
            <a:ext cx="5773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Elastic Compute Cloud</a:t>
            </a:r>
            <a:endParaRPr lang="en-IN" sz="28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7989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463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Terminating Instances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509" y="1002632"/>
            <a:ext cx="11547565" cy="48625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If the instance launched is not in the free usage tier, as soon as the instance starts to boot, the user is billed for each hour the instance keeps running.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 terminated instance cannot be restarted.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To terminate an instance: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Open the Amazon EC2 console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In the navigation pane, click </a:t>
            </a:r>
            <a:r>
              <a:rPr lang="en-US" b="1" dirty="0" smtClean="0"/>
              <a:t>Instances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Right-click the instance, then click </a:t>
            </a:r>
            <a:r>
              <a:rPr lang="en-US" b="1" dirty="0" smtClean="0"/>
              <a:t>Terminate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Click</a:t>
            </a:r>
            <a:r>
              <a:rPr lang="en-US" b="1" dirty="0" smtClean="0"/>
              <a:t> Yes, Terminate </a:t>
            </a:r>
            <a:r>
              <a:rPr lang="en-US" dirty="0" smtClean="0"/>
              <a:t>when prompted for confirmation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736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44983" y="3500845"/>
            <a:ext cx="3383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 smtClean="0"/>
              <a:t>Thank you</a:t>
            </a:r>
            <a:endParaRPr lang="en-IN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903498" y="691691"/>
            <a:ext cx="86590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Coming Up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Elastic Compute Cloud Part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II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 to Virtual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Private Cloud AWS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063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832" y="0"/>
            <a:ext cx="5617572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1" y="182880"/>
            <a:ext cx="2647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Storage Pricing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923476" y="6092037"/>
            <a:ext cx="4198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283342"/>
                </a:solidFill>
                <a:latin typeface="Lato"/>
              </a:rPr>
              <a:t>minimum billable object size of 128KB.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287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50" y="1423987"/>
            <a:ext cx="7581900" cy="40100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1" y="182880"/>
            <a:ext cx="2939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Request Pricing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58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372" y="1843495"/>
            <a:ext cx="7572375" cy="2857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82880"/>
            <a:ext cx="5251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Storage Management Pricing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897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525" y="0"/>
            <a:ext cx="475295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2696" y="130629"/>
            <a:ext cx="4258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Data Transfer Pricing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632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074" y="1193913"/>
            <a:ext cx="7859222" cy="35819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1886" y="339634"/>
            <a:ext cx="4754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Transfer Acceleration Pricing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1520" y="6061166"/>
            <a:ext cx="10985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 smtClean="0"/>
              <a:t>AWS edge location is where the AWS uses </a:t>
            </a:r>
            <a:r>
              <a:rPr lang="en-IN" b="1" i="1" dirty="0"/>
              <a:t>to cache copies of your content for faster delivery to users at any location.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4149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1478</Words>
  <Application>Microsoft Office PowerPoint</Application>
  <PresentationFormat>Widescreen</PresentationFormat>
  <Paragraphs>228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Amazon Ember</vt:lpstr>
      <vt:lpstr>AmazonEmber</vt:lpstr>
      <vt:lpstr>Arial</vt:lpstr>
      <vt:lpstr>Calibri</vt:lpstr>
      <vt:lpstr>Calibri Light</vt:lpstr>
      <vt:lpstr>Indie Flower</vt:lpstr>
      <vt:lpstr>Lato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Connecting to an Amazon EC2 instance</vt:lpstr>
      <vt:lpstr>Connecting to Linux/UNIX Instances from Linux/UNIX with SSH</vt:lpstr>
      <vt:lpstr>Transferring files to Linux/UNIX instances from Linux/UNIX with SCP</vt:lpstr>
      <vt:lpstr>PowerPoint Presentation</vt:lpstr>
      <vt:lpstr>Terminating Instances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Local User</dc:creator>
  <cp:lastModifiedBy>Local User</cp:lastModifiedBy>
  <cp:revision>69</cp:revision>
  <dcterms:created xsi:type="dcterms:W3CDTF">2019-04-26T02:52:51Z</dcterms:created>
  <dcterms:modified xsi:type="dcterms:W3CDTF">2019-05-14T03:03:55Z</dcterms:modified>
</cp:coreProperties>
</file>